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77" r:id="rId2"/>
    <p:sldId id="259" r:id="rId3"/>
    <p:sldId id="268" r:id="rId4"/>
    <p:sldId id="260" r:id="rId5"/>
    <p:sldId id="261" r:id="rId6"/>
    <p:sldId id="263" r:id="rId7"/>
    <p:sldId id="264" r:id="rId8"/>
    <p:sldId id="265" r:id="rId9"/>
    <p:sldId id="266" r:id="rId10"/>
    <p:sldId id="267" r:id="rId11"/>
    <p:sldId id="269" r:id="rId12"/>
    <p:sldId id="270" r:id="rId13"/>
    <p:sldId id="275" r:id="rId14"/>
    <p:sldId id="276" r:id="rId15"/>
    <p:sldId id="271" r:id="rId16"/>
    <p:sldId id="272" r:id="rId17"/>
    <p:sldId id="273" r:id="rId18"/>
    <p:sldId id="274" r:id="rId1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1416"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5044DF43-B0B5-46B8-966B-1B3918678479}" type="datetimeFigureOut">
              <a:rPr lang="fa-IR" smtClean="0"/>
              <a:pPr/>
              <a:t>27/06/1441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C9C6163-318E-43AE-89BB-FE5E764F3D0D}"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044DF43-B0B5-46B8-966B-1B3918678479}" type="datetimeFigureOut">
              <a:rPr lang="fa-IR" smtClean="0"/>
              <a:pPr/>
              <a:t>27/06/1441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C9C6163-318E-43AE-89BB-FE5E764F3D0D}"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4DF43-B0B5-46B8-966B-1B3918678479}" type="datetimeFigureOut">
              <a:rPr lang="fa-IR" smtClean="0"/>
              <a:pPr/>
              <a:t>27/06/1441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C9C6163-318E-43AE-89BB-FE5E764F3D0D}"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5044DF43-B0B5-46B8-966B-1B3918678479}" type="datetimeFigureOut">
              <a:rPr lang="fa-IR" smtClean="0"/>
              <a:pPr/>
              <a:t>27/06/1441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C9C6163-318E-43AE-89BB-FE5E764F3D0D}"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5044DF43-B0B5-46B8-966B-1B3918678479}" type="datetimeFigureOut">
              <a:rPr lang="fa-IR" smtClean="0"/>
              <a:pPr/>
              <a:t>27/06/1441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BC9C6163-318E-43AE-89BB-FE5E764F3D0D}"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5044DF43-B0B5-46B8-966B-1B3918678479}" type="datetimeFigureOut">
              <a:rPr lang="fa-IR" smtClean="0"/>
              <a:pPr/>
              <a:t>27/06/1441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BC9C6163-318E-43AE-89BB-FE5E764F3D0D}"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4DF43-B0B5-46B8-966B-1B3918678479}" type="datetimeFigureOut">
              <a:rPr lang="fa-IR" smtClean="0"/>
              <a:pPr/>
              <a:t>27/06/1441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BC9C6163-318E-43AE-89BB-FE5E764F3D0D}"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4DF43-B0B5-46B8-966B-1B3918678479}" type="datetimeFigureOut">
              <a:rPr lang="fa-IR" smtClean="0"/>
              <a:pPr/>
              <a:t>27/06/1441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C9C6163-318E-43AE-89BB-FE5E764F3D0D}"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4DF43-B0B5-46B8-966B-1B3918678479}" type="datetimeFigureOut">
              <a:rPr lang="fa-IR" smtClean="0"/>
              <a:pPr/>
              <a:t>27/06/1441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C9C6163-318E-43AE-89BB-FE5E764F3D0D}"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044DF43-B0B5-46B8-966B-1B3918678479}" type="datetimeFigureOut">
              <a:rPr lang="fa-IR" smtClean="0"/>
              <a:pPr/>
              <a:t>27/06/1441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C9C6163-318E-43AE-89BB-FE5E764F3D0D}"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044DF43-B0B5-46B8-966B-1B3918678479}" type="datetimeFigureOut">
              <a:rPr lang="fa-IR" smtClean="0"/>
              <a:pPr/>
              <a:t>27/06/1441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C9C6163-318E-43AE-89BB-FE5E764F3D0D}"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044DF43-B0B5-46B8-966B-1B3918678479}" type="datetimeFigureOut">
              <a:rPr lang="fa-IR" smtClean="0"/>
              <a:pPr/>
              <a:t>27/06/1441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BC9C6163-318E-43AE-89BB-FE5E764F3D0D}"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35182474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lstStyle/>
          <a:p>
            <a:r>
              <a:rPr lang="fa-IR" b="1" dirty="0" smtClean="0"/>
              <a:t>مسئولیت‌پذیری چیست؟</a:t>
            </a:r>
            <a:endParaRPr lang="fa-IR" dirty="0"/>
          </a:p>
        </p:txBody>
      </p:sp>
      <p:sp>
        <p:nvSpPr>
          <p:cNvPr id="3" name="Content Placeholder 2"/>
          <p:cNvSpPr>
            <a:spLocks noGrp="1"/>
          </p:cNvSpPr>
          <p:nvPr>
            <p:ph idx="1"/>
          </p:nvPr>
        </p:nvSpPr>
        <p:spPr>
          <a:xfrm>
            <a:off x="457200" y="1600200"/>
            <a:ext cx="8229600" cy="4829196"/>
          </a:xfrm>
        </p:spPr>
        <p:style>
          <a:lnRef idx="2">
            <a:schemeClr val="accent4"/>
          </a:lnRef>
          <a:fillRef idx="1">
            <a:schemeClr val="lt1"/>
          </a:fillRef>
          <a:effectRef idx="0">
            <a:schemeClr val="accent4"/>
          </a:effectRef>
          <a:fontRef idx="minor">
            <a:schemeClr val="dk1"/>
          </a:fontRef>
        </p:style>
        <p:txBody>
          <a:bodyPr>
            <a:normAutofit/>
          </a:bodyPr>
          <a:lstStyle/>
          <a:p>
            <a:r>
              <a:rPr lang="fa-IR" sz="4000" b="1" dirty="0" smtClean="0"/>
              <a:t/>
            </a:r>
            <a:br>
              <a:rPr lang="fa-IR" sz="4000" b="1" dirty="0" smtClean="0"/>
            </a:br>
            <a:r>
              <a:rPr lang="fa-IR" sz="4000" b="1" dirty="0" smtClean="0"/>
              <a:t>منظور از مسئولیت‌پذیری  این است که فرد بتواند در مراحل مختلف زندگی خود و در جایگاه‌های مختلف، مسئولیت خود را بشناسد و با انجام مناسب آن زمینه را برای آسایش خود و دیگران فراهم کند. </a:t>
            </a:r>
            <a:br>
              <a:rPr lang="fa-IR" sz="4000" b="1" dirty="0" smtClean="0"/>
            </a:br>
            <a:endParaRPr lang="fa-IR" sz="4000"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lstStyle/>
          <a:p>
            <a:r>
              <a:rPr lang="fa-IR" dirty="0" smtClean="0"/>
              <a:t>سه عنصر اساسی در آموزش مسئولیت‌پذیری</a:t>
            </a:r>
            <a:endParaRPr lang="fa-IR" dirty="0"/>
          </a:p>
        </p:txBody>
      </p:sp>
      <p:sp>
        <p:nvSpPr>
          <p:cNvPr id="3" name="Content Placeholder 2"/>
          <p:cNvSpPr>
            <a:spLocks noGrp="1"/>
          </p:cNvSpPr>
          <p:nvPr>
            <p:ph idx="1"/>
          </p:nvPr>
        </p:nvSpPr>
        <p:spPr/>
        <p:style>
          <a:lnRef idx="2">
            <a:schemeClr val="accent2"/>
          </a:lnRef>
          <a:fillRef idx="1">
            <a:schemeClr val="lt1"/>
          </a:fillRef>
          <a:effectRef idx="0">
            <a:schemeClr val="accent2"/>
          </a:effectRef>
          <a:fontRef idx="minor">
            <a:schemeClr val="dk1"/>
          </a:fontRef>
        </p:style>
        <p:txBody>
          <a:bodyPr>
            <a:normAutofit/>
          </a:bodyPr>
          <a:lstStyle/>
          <a:p>
            <a:r>
              <a:rPr lang="fa-IR" sz="4000" b="1" dirty="0" smtClean="0"/>
              <a:t>عبارتند از شناخت مسئولیت،</a:t>
            </a:r>
          </a:p>
          <a:p>
            <a:r>
              <a:rPr lang="fa-IR" sz="4000" b="1" dirty="0" smtClean="0"/>
              <a:t> تمرین برای مسئولیت‌پذیر شدن </a:t>
            </a:r>
          </a:p>
          <a:p>
            <a:r>
              <a:rPr lang="fa-IR" sz="4000" b="1" dirty="0" smtClean="0"/>
              <a:t>و پاسخگو بودن در قبال مسئولیت‌ها.</a:t>
            </a:r>
          </a:p>
          <a:p>
            <a:r>
              <a:rPr lang="fa-IR" sz="4000" b="1" dirty="0" smtClean="0"/>
              <a:t>انسان در مقابل خداوند متعال، کمال خود و حتی عالم طبیعت و محیط زیست خود نیز مسئول است.</a:t>
            </a:r>
            <a:endParaRPr lang="fa-IR" sz="40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fontScale="90000"/>
          </a:bodyPr>
          <a:lstStyle/>
          <a:p>
            <a:r>
              <a:rPr lang="fa-IR" b="1" dirty="0" smtClean="0"/>
              <a:t>1. فرزندان خود را آماده پذیرش مسئولیت‌هایشان کنید.</a:t>
            </a:r>
            <a:endParaRPr lang="fa-IR" dirty="0"/>
          </a:p>
        </p:txBody>
      </p:sp>
      <p:sp>
        <p:nvSpPr>
          <p:cNvPr id="3" name="Content Placeholder 2"/>
          <p:cNvSpPr>
            <a:spLocks noGrp="1"/>
          </p:cNvSpPr>
          <p:nvPr>
            <p:ph idx="1"/>
          </p:nvPr>
        </p:nvSpPr>
        <p:spPr>
          <a:xfrm>
            <a:off x="457200" y="1600200"/>
            <a:ext cx="8229600" cy="5043510"/>
          </a:xfrm>
        </p:spPr>
        <p:style>
          <a:lnRef idx="2">
            <a:schemeClr val="dk1"/>
          </a:lnRef>
          <a:fillRef idx="1">
            <a:schemeClr val="lt1"/>
          </a:fillRef>
          <a:effectRef idx="0">
            <a:schemeClr val="dk1"/>
          </a:effectRef>
          <a:fontRef idx="minor">
            <a:schemeClr val="dk1"/>
          </a:fontRef>
        </p:style>
        <p:txBody>
          <a:bodyPr>
            <a:normAutofit lnSpcReduction="10000"/>
          </a:bodyPr>
          <a:lstStyle/>
          <a:p>
            <a:pPr>
              <a:buNone/>
            </a:pPr>
            <a:r>
              <a:rPr lang="fa-IR" b="1" dirty="0" smtClean="0">
                <a:solidFill>
                  <a:srgbClr val="00B050"/>
                </a:solidFill>
              </a:rPr>
              <a:t>به طور کلی کودک شما باید از خردسالی، روزانه یک یا دو کار ساده را بدون شکوه و شکایت انجام دهد. </a:t>
            </a:r>
          </a:p>
          <a:p>
            <a:r>
              <a:rPr lang="fa-IR" dirty="0" smtClean="0"/>
              <a:t>مثل آماده شدن برای خواب، جمع‌آوری وسایل و اسباب‌بازی‌ها در هنگام خواب، انداختن آشغال در سطل مخصوص.</a:t>
            </a:r>
          </a:p>
          <a:p>
            <a:r>
              <a:rPr lang="fa-IR" dirty="0" smtClean="0"/>
              <a:t>. به این حدیث شریف از امام موسى بن جعفر عليه السّلام توجه کنید: </a:t>
            </a:r>
            <a:r>
              <a:rPr lang="fa-IR" b="1" dirty="0" smtClean="0">
                <a:solidFill>
                  <a:srgbClr val="00B050"/>
                </a:solidFill>
              </a:rPr>
              <a:t>«بهتر آنست كه طفل در كودكى با سختى و مشكلات اجتناب‏ناپذير زندگی كه غرامت زندگى است روبرو شود تا در جوانى و بزرگسالى، بردبار و صبور باشد</a:t>
            </a:r>
            <a:r>
              <a:rPr lang="fa-IR" dirty="0" smtClean="0"/>
              <a:t>»( الحديت-روايات تربيتى، ج‏1، ص: 70).</a:t>
            </a:r>
            <a:endParaRPr lang="fa-I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dk1"/>
          </a:lnRef>
          <a:fillRef idx="2">
            <a:schemeClr val="dk1"/>
          </a:fillRef>
          <a:effectRef idx="1">
            <a:schemeClr val="dk1"/>
          </a:effectRef>
          <a:fontRef idx="minor">
            <a:schemeClr val="dk1"/>
          </a:fontRef>
        </p:style>
        <p:txBody>
          <a:bodyPr/>
          <a:lstStyle/>
          <a:p>
            <a:r>
              <a:rPr lang="fa-IR" b="1" dirty="0" smtClean="0">
                <a:solidFill>
                  <a:srgbClr val="00B050"/>
                </a:solidFill>
              </a:rPr>
              <a:t>از چه سنی مسئولیت ایجاد کنیم</a:t>
            </a:r>
            <a:endParaRPr lang="fa-IR" b="1" dirty="0">
              <a:solidFill>
                <a:srgbClr val="00B050"/>
              </a:solidFill>
            </a:endParaRPr>
          </a:p>
        </p:txBody>
      </p:sp>
      <p:sp>
        <p:nvSpPr>
          <p:cNvPr id="3" name="Content Placeholder 2"/>
          <p:cNvSpPr>
            <a:spLocks noGrp="1"/>
          </p:cNvSpPr>
          <p:nvPr>
            <p:ph idx="1"/>
          </p:nvPr>
        </p:nvSpPr>
        <p:spPr/>
        <p:style>
          <a:lnRef idx="2">
            <a:schemeClr val="accent6"/>
          </a:lnRef>
          <a:fillRef idx="1">
            <a:schemeClr val="lt1"/>
          </a:fillRef>
          <a:effectRef idx="0">
            <a:schemeClr val="accent6"/>
          </a:effectRef>
          <a:fontRef idx="minor">
            <a:schemeClr val="dk1"/>
          </a:fontRef>
        </p:style>
        <p:txBody>
          <a:bodyPr>
            <a:normAutofit fontScale="92500"/>
          </a:bodyPr>
          <a:lstStyle/>
          <a:p>
            <a:pPr>
              <a:buNone/>
            </a:pPr>
            <a:r>
              <a:rPr lang="fa-IR" dirty="0" smtClean="0"/>
              <a:t/>
            </a:r>
            <a:br>
              <a:rPr lang="fa-IR" dirty="0" smtClean="0"/>
            </a:br>
            <a:r>
              <a:rPr lang="fa-IR" dirty="0" smtClean="0"/>
              <a:t>علاقه لازم را جهت همکاری کردن قبل از 3 سالگی به وجود آورید و </a:t>
            </a:r>
            <a:r>
              <a:rPr lang="fa-IR" b="1" dirty="0" smtClean="0">
                <a:solidFill>
                  <a:srgbClr val="00B050"/>
                </a:solidFill>
              </a:rPr>
              <a:t>از سن 3 سالگی </a:t>
            </a:r>
            <a:r>
              <a:rPr lang="fa-IR" dirty="0" smtClean="0"/>
              <a:t>آرام آرام واگذاری مسئولیت‌هایی محدود را به کودک خود شروع کنید. برنامه‌ای تهیه کنید که در آن چند کار در حد توان کودک گنجانده شود. </a:t>
            </a:r>
          </a:p>
          <a:p>
            <a:r>
              <a:rPr lang="fa-IR" dirty="0" smtClean="0"/>
              <a:t>کودک3 ساله به راحتی قادر است در قرار دادن </a:t>
            </a:r>
            <a:r>
              <a:rPr lang="fa-IR" b="1" dirty="0" smtClean="0">
                <a:solidFill>
                  <a:srgbClr val="00B050"/>
                </a:solidFill>
              </a:rPr>
              <a:t>بشقاب و قاشق </a:t>
            </a:r>
            <a:r>
              <a:rPr lang="fa-IR" dirty="0" smtClean="0"/>
              <a:t>در روی سفره به شما کمک کند و </a:t>
            </a:r>
            <a:r>
              <a:rPr lang="fa-IR" b="1" dirty="0" smtClean="0">
                <a:solidFill>
                  <a:srgbClr val="00B050"/>
                </a:solidFill>
              </a:rPr>
              <a:t>اسباب بازی‌های </a:t>
            </a:r>
            <a:r>
              <a:rPr lang="fa-IR" dirty="0" smtClean="0"/>
              <a:t>خود را قبل از خواب جمع کرده و در جای مخصوص بگذارد. </a:t>
            </a:r>
          </a:p>
          <a:p>
            <a:endParaRPr lang="fa-I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a:normAutofit fontScale="90000"/>
          </a:bodyPr>
          <a:lstStyle/>
          <a:p>
            <a:r>
              <a:rPr lang="fa-IR" b="1" dirty="0" smtClean="0"/>
              <a:t>2. وقت مناسبی را برای آموزش در نظر بگیرید.</a:t>
            </a:r>
            <a:endParaRPr lang="fa-IR" dirty="0"/>
          </a:p>
        </p:txBody>
      </p:sp>
      <p:sp>
        <p:nvSpPr>
          <p:cNvPr id="3" name="Content Placeholder 2"/>
          <p:cNvSpPr>
            <a:spLocks noGrp="1"/>
          </p:cNvSpPr>
          <p:nvPr>
            <p:ph idx="1"/>
          </p:nvPr>
        </p:nvSpPr>
        <p:spPr>
          <a:xfrm>
            <a:off x="457200" y="1600200"/>
            <a:ext cx="8329642" cy="4972072"/>
          </a:xfrm>
        </p:spPr>
        <p:style>
          <a:lnRef idx="2">
            <a:schemeClr val="accent4"/>
          </a:lnRef>
          <a:fillRef idx="1">
            <a:schemeClr val="lt1"/>
          </a:fillRef>
          <a:effectRef idx="0">
            <a:schemeClr val="accent4"/>
          </a:effectRef>
          <a:fontRef idx="minor">
            <a:schemeClr val="dk1"/>
          </a:fontRef>
        </p:style>
        <p:txBody>
          <a:bodyPr>
            <a:normAutofit/>
          </a:bodyPr>
          <a:lstStyle/>
          <a:p>
            <a:pPr>
              <a:buNone/>
            </a:pPr>
            <a:r>
              <a:rPr lang="fa-IR" dirty="0" smtClean="0"/>
              <a:t/>
            </a:r>
            <a:br>
              <a:rPr lang="fa-IR" dirty="0" smtClean="0"/>
            </a:br>
            <a:r>
              <a:rPr lang="fa-IR" b="1" dirty="0" smtClean="0">
                <a:solidFill>
                  <a:srgbClr val="00B050"/>
                </a:solidFill>
              </a:rPr>
              <a:t>اگر می‌خواهید کودک شما بستن بند کفش خود را یاد بگیرد، این کار را زمانی انجام ندهید که عجله دارید </a:t>
            </a:r>
          </a:p>
          <a:p>
            <a:pPr>
              <a:buNone/>
            </a:pPr>
            <a:r>
              <a:rPr lang="fa-IR" dirty="0" smtClean="0"/>
              <a:t>اولین باری که او این عمل را تقریبا درست انجام داد او را تحسین کنید. احساس رضایتی که پس از انجام این عمل ظاهر می‌گردد باعث تقویت این رفتار خواهد شد.</a:t>
            </a:r>
            <a:endParaRPr lang="fa-I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normAutofit fontScale="90000"/>
          </a:bodyPr>
          <a:lstStyle/>
          <a:p>
            <a:r>
              <a:rPr lang="fa-IR" b="1" dirty="0" smtClean="0"/>
              <a:t>3. کارها را بر اساس‌توانایی‌های کودک تنظیم کنید.</a:t>
            </a:r>
            <a:endParaRPr lang="fa-IR" dirty="0"/>
          </a:p>
        </p:txBody>
      </p:sp>
      <p:sp>
        <p:nvSpPr>
          <p:cNvPr id="3" name="Content Placeholder 2"/>
          <p:cNvSpPr>
            <a:spLocks noGrp="1"/>
          </p:cNvSpPr>
          <p:nvPr>
            <p:ph idx="1"/>
          </p:nvPr>
        </p:nvSpPr>
        <p:spPr>
          <a:xfrm>
            <a:off x="457200" y="1600200"/>
            <a:ext cx="8229600" cy="4829196"/>
          </a:xfrm>
        </p:spPr>
        <p:style>
          <a:lnRef idx="2">
            <a:schemeClr val="accent6"/>
          </a:lnRef>
          <a:fillRef idx="1">
            <a:schemeClr val="lt1"/>
          </a:fillRef>
          <a:effectRef idx="0">
            <a:schemeClr val="accent6"/>
          </a:effectRef>
          <a:fontRef idx="minor">
            <a:schemeClr val="dk1"/>
          </a:fontRef>
        </p:style>
        <p:txBody>
          <a:bodyPr>
            <a:normAutofit/>
          </a:bodyPr>
          <a:lstStyle/>
          <a:p>
            <a:r>
              <a:rPr lang="fa-IR" dirty="0" smtClean="0"/>
              <a:t>مهم است که در وا‌‌‌‌‌‌گذاری مسئولیت‌ها، </a:t>
            </a:r>
            <a:r>
              <a:rPr lang="fa-IR" b="1" dirty="0" smtClean="0">
                <a:solidFill>
                  <a:srgbClr val="00B050"/>
                </a:solidFill>
              </a:rPr>
              <a:t>سن و توانایی‌های </a:t>
            </a:r>
            <a:r>
              <a:rPr lang="fa-IR" dirty="0" smtClean="0"/>
              <a:t>کودک را در نظر گرفته و انتظارات بیش از توانایی آن‌ها نداشته باشید. </a:t>
            </a:r>
            <a:r>
              <a:rPr lang="fa-IR" b="1" dirty="0" smtClean="0">
                <a:solidFill>
                  <a:srgbClr val="00B050"/>
                </a:solidFill>
              </a:rPr>
              <a:t>رسول خدا صلی الله علیه و آله فرمود</a:t>
            </a:r>
            <a:r>
              <a:rPr lang="fa-IR" dirty="0" smtClean="0"/>
              <a:t>: خدا رحمت كند كسى را كه در نيكى و نيكوكارى بفرزند خويش كمك كند. از ایشان پرسیدند: چگونه فرزند خود را در نيكى يارى نمايد؟ حضرت در جواب فرمود:</a:t>
            </a:r>
            <a:br>
              <a:rPr lang="fa-IR" dirty="0" smtClean="0"/>
            </a:br>
            <a:r>
              <a:rPr lang="fa-IR" dirty="0" smtClean="0"/>
              <a:t>آنچه را كه كودك در قوه و قدرت داشته و انجام داده است از او قبول كند. و آنچه انجام آن براى كودك سنگين و طاقت‏فرسا است از او نخواهد(اصول کافی، ج 6 ص 50).</a:t>
            </a:r>
            <a:endParaRPr lang="fa-I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dk1"/>
          </a:lnRef>
          <a:fillRef idx="2">
            <a:schemeClr val="dk1"/>
          </a:fillRef>
          <a:effectRef idx="1">
            <a:schemeClr val="dk1"/>
          </a:effectRef>
          <a:fontRef idx="minor">
            <a:schemeClr val="dk1"/>
          </a:fontRef>
        </p:style>
        <p:txBody>
          <a:bodyPr/>
          <a:lstStyle/>
          <a:p>
            <a:r>
              <a:rPr lang="fa-IR" b="1" dirty="0" smtClean="0"/>
              <a:t>. 4- با همسرتان وحدت رویه داشته باشید.</a:t>
            </a:r>
            <a:endParaRPr lang="fa-IR" dirty="0"/>
          </a:p>
        </p:txBody>
      </p:sp>
      <p:sp>
        <p:nvSpPr>
          <p:cNvPr id="3" name="Content Placeholder 2"/>
          <p:cNvSpPr>
            <a:spLocks noGrp="1"/>
          </p:cNvSpPr>
          <p:nvPr>
            <p:ph idx="1"/>
          </p:nvPr>
        </p:nvSpPr>
        <p:spPr>
          <a:xfrm>
            <a:off x="457200" y="1600200"/>
            <a:ext cx="8229600" cy="4900634"/>
          </a:xfrm>
        </p:spPr>
        <p:style>
          <a:lnRef idx="2">
            <a:schemeClr val="accent4"/>
          </a:lnRef>
          <a:fillRef idx="1">
            <a:schemeClr val="lt1"/>
          </a:fillRef>
          <a:effectRef idx="0">
            <a:schemeClr val="accent4"/>
          </a:effectRef>
          <a:fontRef idx="minor">
            <a:schemeClr val="dk1"/>
          </a:fontRef>
        </p:style>
        <p:txBody>
          <a:bodyPr>
            <a:normAutofit/>
          </a:bodyPr>
          <a:lstStyle/>
          <a:p>
            <a:pPr>
              <a:buNone/>
            </a:pPr>
            <a:r>
              <a:rPr lang="fa-IR" sz="4400" b="1" dirty="0" smtClean="0">
                <a:solidFill>
                  <a:srgbClr val="00B050"/>
                </a:solidFill>
              </a:rPr>
              <a:t>هر چه سن فرزندان کوچک‌تر باشد، اهمیت هماهنگی والدین با یکدیگر بیشترمی‌شود. فرزندان کوچک وقتی مقررات وخواسته‌های متفاوتی را مشاهده می‌کنند چون نمی‌توانند تفاوت‌های موجود بین دو نظر را دریابند دچار سردرگمی می‌شوند</a:t>
            </a:r>
            <a:r>
              <a:rPr lang="fa-IR" sz="4400" dirty="0" smtClean="0"/>
              <a:t>.</a:t>
            </a:r>
            <a:br>
              <a:rPr lang="fa-IR" sz="4400" dirty="0" smtClean="0"/>
            </a:br>
            <a:endParaRPr lang="fa-IR" sz="4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normAutofit fontScale="90000"/>
          </a:bodyPr>
          <a:lstStyle/>
          <a:p>
            <a:r>
              <a:rPr lang="fa-IR" b="1" dirty="0" smtClean="0"/>
              <a:t>. 5- به کودک خود نشان دهید که شما نیز سعی در انجام مطلوب مسئولیت‌هایتان دارید.</a:t>
            </a:r>
            <a:endParaRPr lang="fa-IR" dirty="0"/>
          </a:p>
        </p:txBody>
      </p:sp>
      <p:sp>
        <p:nvSpPr>
          <p:cNvPr id="3" name="Content Placeholder 2"/>
          <p:cNvSpPr>
            <a:spLocks noGrp="1"/>
          </p:cNvSpPr>
          <p:nvPr>
            <p:ph idx="1"/>
          </p:nvPr>
        </p:nvSpPr>
        <p:spPr>
          <a:xfrm>
            <a:off x="457200" y="1600200"/>
            <a:ext cx="8229600" cy="4900634"/>
          </a:xfrm>
        </p:spPr>
        <p:txBody>
          <a:bodyPr>
            <a:normAutofit fontScale="85000" lnSpcReduction="20000"/>
          </a:bodyPr>
          <a:lstStyle/>
          <a:p>
            <a:r>
              <a:rPr lang="fa-IR" dirty="0" smtClean="0"/>
              <a:t/>
            </a:r>
            <a:br>
              <a:rPr lang="fa-IR" dirty="0" smtClean="0"/>
            </a:br>
            <a:r>
              <a:rPr lang="fa-IR" b="1" dirty="0" smtClean="0">
                <a:solidFill>
                  <a:srgbClr val="00B050"/>
                </a:solidFill>
              </a:rPr>
              <a:t>هرگاه کودک در یابد که پدر یا مادر از زیر بار مسئولیت شانه خالی می‌کنند معمولا او نیز نگرشی مشابه پیدا می‌کند. </a:t>
            </a:r>
          </a:p>
          <a:p>
            <a:r>
              <a:rPr lang="fa-IR" b="1" dirty="0" smtClean="0">
                <a:solidFill>
                  <a:srgbClr val="00B050"/>
                </a:solidFill>
              </a:rPr>
              <a:t>اگر پدر </a:t>
            </a:r>
            <a:r>
              <a:rPr lang="fa-IR" dirty="0" smtClean="0"/>
              <a:t>با نپذیرفتن مسئولیت هیجان‌های خود، دیگران را آزرده می‌کند و عادت به دشنام و ناسزاگویی داشته باشد کودک خانواده نیز همان را تکرار می‌کند. </a:t>
            </a:r>
          </a:p>
          <a:p>
            <a:r>
              <a:rPr lang="fa-IR" b="1" dirty="0" smtClean="0">
                <a:solidFill>
                  <a:srgbClr val="00B050"/>
                </a:solidFill>
              </a:rPr>
              <a:t>اگر مادر </a:t>
            </a:r>
            <a:r>
              <a:rPr lang="fa-IR" dirty="0" smtClean="0"/>
              <a:t>هنگام نظافت خانه عصبانی می‌شود، کودک خردسال او نیز احساس منفی مادر را با انجام اینگونه وظایف مرتبط می‌کند. </a:t>
            </a:r>
          </a:p>
          <a:p>
            <a:r>
              <a:rPr lang="fa-IR" b="1" dirty="0" smtClean="0">
                <a:solidFill>
                  <a:srgbClr val="00B050"/>
                </a:solidFill>
              </a:rPr>
              <a:t>در مقابل  چنانچه والدین و مربیان </a:t>
            </a:r>
            <a:r>
              <a:rPr lang="fa-IR" dirty="0" smtClean="0"/>
              <a:t>با خوش خلقی، شکیبایی و احساس مسئولیت به وظایف خود عمل کنند، جوی را ایجاد می‌نمایند که کوشش‌های کودک در آموختن انجام وظیفه، با احساسات مثبت نسبت به آن توأم شود.</a:t>
            </a:r>
            <a:br>
              <a:rPr lang="fa-IR" dirty="0" smtClean="0"/>
            </a:br>
            <a:endParaRPr lang="fa-I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lstStyle/>
          <a:p>
            <a:r>
              <a:rPr lang="fa-IR" b="1" dirty="0" smtClean="0"/>
              <a:t>6- قاطع باشید.</a:t>
            </a:r>
            <a:endParaRPr lang="fa-IR" dirty="0"/>
          </a:p>
        </p:txBody>
      </p:sp>
      <p:sp>
        <p:nvSpPr>
          <p:cNvPr id="3" name="Content Placeholder 2"/>
          <p:cNvSpPr>
            <a:spLocks noGrp="1"/>
          </p:cNvSpPr>
          <p:nvPr>
            <p:ph idx="1"/>
          </p:nvPr>
        </p:nvSpPr>
        <p:spPr>
          <a:xfrm>
            <a:off x="457200" y="1600200"/>
            <a:ext cx="8229600" cy="5043510"/>
          </a:xfrm>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pPr>
              <a:buNone/>
            </a:pPr>
            <a:r>
              <a:rPr lang="fa-IR" dirty="0" smtClean="0"/>
              <a:t/>
            </a:r>
            <a:br>
              <a:rPr lang="fa-IR" dirty="0" smtClean="0"/>
            </a:br>
            <a:r>
              <a:rPr lang="fa-IR" dirty="0" smtClean="0"/>
              <a:t>بهترین راه برای آن‌که کودکان گفته‌های بزرگترها را جدی بگیرند قاطعیت است. </a:t>
            </a:r>
            <a:r>
              <a:rPr lang="fa-IR" b="1" dirty="0" smtClean="0">
                <a:solidFill>
                  <a:srgbClr val="00B050"/>
                </a:solidFill>
              </a:rPr>
              <a:t>اگر شما در کاربرد قاعده‌ای ثابت قدم باشید و برای تخطی از آن تنبیه سبکی اعمال کنید، تأثیر نهایی‌اش بر کودکان بیش از آن است که بی ثبات باشید و تنبیه شدیدی اعمال کنید.</a:t>
            </a:r>
            <a:r>
              <a:rPr lang="fa-IR" dirty="0" smtClean="0"/>
              <a:t/>
            </a:r>
            <a:br>
              <a:rPr lang="fa-IR" dirty="0" smtClean="0"/>
            </a:br>
            <a:r>
              <a:rPr lang="fa-IR" dirty="0" smtClean="0"/>
              <a:t/>
            </a:r>
            <a:br>
              <a:rPr lang="fa-IR" dirty="0" smtClean="0"/>
            </a:br>
            <a:r>
              <a:rPr lang="fa-IR" b="1" dirty="0" smtClean="0">
                <a:solidFill>
                  <a:srgbClr val="00B050"/>
                </a:solidFill>
              </a:rPr>
              <a:t>البته بی‌ثباتی نباید با انعطاف‌پذیری، اشتباه شود</a:t>
            </a:r>
            <a:r>
              <a:rPr lang="fa-IR" dirty="0" smtClean="0"/>
              <a:t>. انعطاف‌پذیری به این معنی است که والدین مایل و قادر هستند برای دستیابی به هدفی ثابت، روش‌های متنوعی را به کار گیرند</a:t>
            </a:r>
          </a:p>
          <a:p>
            <a:r>
              <a:rPr lang="fa-IR" dirty="0" smtClean="0"/>
              <a:t>نقش پدر بزرگها ومادر بزرگها در تربیت نوه ها</a:t>
            </a:r>
          </a:p>
          <a:p>
            <a:endParaRPr lang="fa-IR"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endParaRPr lang="fa-IR" sz="6000" b="1" dirty="0" smtClean="0">
              <a:solidFill>
                <a:srgbClr val="00B050"/>
              </a:solidFill>
            </a:endParaRPr>
          </a:p>
          <a:p>
            <a:r>
              <a:rPr lang="fa-IR" sz="6000" b="1" dirty="0" smtClean="0">
                <a:solidFill>
                  <a:srgbClr val="00B050"/>
                </a:solidFill>
              </a:rPr>
              <a:t>مسئولیت پذیری والدین</a:t>
            </a:r>
            <a:endParaRPr lang="fa-IR" sz="6000" b="1" dirty="0">
              <a:solidFill>
                <a:srgbClr val="00B05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85728"/>
            <a:ext cx="8229600" cy="1143000"/>
          </a:xfrm>
        </p:spPr>
        <p:style>
          <a:lnRef idx="1">
            <a:schemeClr val="accent3"/>
          </a:lnRef>
          <a:fillRef idx="2">
            <a:schemeClr val="accent3"/>
          </a:fillRef>
          <a:effectRef idx="1">
            <a:schemeClr val="accent3"/>
          </a:effectRef>
          <a:fontRef idx="minor">
            <a:schemeClr val="dk1"/>
          </a:fontRef>
        </p:style>
        <p:txBody>
          <a:bodyPr>
            <a:normAutofit/>
          </a:bodyPr>
          <a:lstStyle/>
          <a:p>
            <a:r>
              <a:rPr lang="fa-IR" b="1" dirty="0" smtClean="0"/>
              <a:t>1- دلسوز بودن</a:t>
            </a:r>
            <a:endParaRPr lang="fa-IR" dirty="0"/>
          </a:p>
        </p:txBody>
      </p:sp>
      <p:sp>
        <p:nvSpPr>
          <p:cNvPr id="3" name="Content Placeholder 2"/>
          <p:cNvSpPr>
            <a:spLocks noGrp="1"/>
          </p:cNvSpPr>
          <p:nvPr>
            <p:ph idx="1"/>
          </p:nvPr>
        </p:nvSpPr>
        <p:spPr>
          <a:xfrm>
            <a:off x="142844" y="1600200"/>
            <a:ext cx="8786874" cy="5043510"/>
          </a:xfrm>
        </p:spPr>
        <p:style>
          <a:lnRef idx="2">
            <a:schemeClr val="accent2"/>
          </a:lnRef>
          <a:fillRef idx="1">
            <a:schemeClr val="lt1"/>
          </a:fillRef>
          <a:effectRef idx="0">
            <a:schemeClr val="accent2"/>
          </a:effectRef>
          <a:fontRef idx="minor">
            <a:schemeClr val="dk1"/>
          </a:fontRef>
        </p:style>
        <p:txBody>
          <a:bodyPr>
            <a:normAutofit/>
          </a:bodyPr>
          <a:lstStyle/>
          <a:p>
            <a:r>
              <a:rPr lang="fa-IR" b="1" dirty="0" smtClean="0"/>
              <a:t>«قُوا أَنْفُسَكُمْ وَ أَهْلیكُمْ ناراً»(تحریم/6) </a:t>
            </a:r>
          </a:p>
          <a:p>
            <a:r>
              <a:rPr lang="fa-IR" b="1" dirty="0" smtClean="0"/>
              <a:t>«وَ أْمُرْ أَهْلَكَ بِالصَّلاةِ وَ اصْطَبِرْ عَلَیْها»(طه/132) </a:t>
            </a:r>
          </a:p>
          <a:p>
            <a:endParaRPr lang="fa-IR" b="1" dirty="0" smtClean="0"/>
          </a:p>
          <a:p>
            <a:r>
              <a:rPr lang="fa-IR" b="1" dirty="0" smtClean="0"/>
              <a:t> </a:t>
            </a:r>
            <a:br>
              <a:rPr lang="fa-IR" b="1" dirty="0" smtClean="0"/>
            </a:br>
            <a:endParaRPr lang="fa-I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style>
          <a:lnRef idx="1">
            <a:schemeClr val="accent3"/>
          </a:lnRef>
          <a:fillRef idx="2">
            <a:schemeClr val="accent3"/>
          </a:fillRef>
          <a:effectRef idx="1">
            <a:schemeClr val="accent3"/>
          </a:effectRef>
          <a:fontRef idx="minor">
            <a:schemeClr val="dk1"/>
          </a:fontRef>
        </p:style>
        <p:txBody>
          <a:bodyPr>
            <a:noAutofit/>
          </a:bodyPr>
          <a:lstStyle/>
          <a:p>
            <a:r>
              <a:rPr lang="fa-IR" sz="2400" b="1" dirty="0" smtClean="0"/>
              <a:t>بازنده‌ی واقعی كسی است كه خود را ببازد و نسلش به بازی گرفته شود و ببازد.</a:t>
            </a:r>
            <a:r>
              <a:rPr lang="fa-IR" sz="2400" dirty="0" smtClean="0"/>
              <a:t/>
            </a:r>
            <a:br>
              <a:rPr lang="fa-IR" sz="2400" dirty="0" smtClean="0"/>
            </a:br>
            <a:endParaRPr lang="fa-IR" sz="2400" dirty="0"/>
          </a:p>
        </p:txBody>
      </p:sp>
      <p:sp>
        <p:nvSpPr>
          <p:cNvPr id="3" name="Content Placeholder 2"/>
          <p:cNvSpPr>
            <a:spLocks noGrp="1"/>
          </p:cNvSpPr>
          <p:nvPr>
            <p:ph idx="1"/>
          </p:nvPr>
        </p:nvSpPr>
        <p:spPr>
          <a:ln w="57150">
            <a:solidFill>
              <a:srgbClr val="00B050"/>
            </a:solidFill>
          </a:ln>
        </p:spPr>
        <p:txBody>
          <a:bodyPr/>
          <a:lstStyle/>
          <a:p>
            <a:r>
              <a:rPr lang="fa-IR" b="1" dirty="0" smtClean="0"/>
              <a:t>«قُلْ إِنَّ الْخاسِرینَ الَّذینَ خَسِرُوا أَنْفُسَهُمْ وَ أَهْلیهِمْ یَوْمَ الْقِیامَة»(زمر/15). به مردم بگو كه خاسر واقعی كیست؟ كسی است كه «خَسِرُوا أَنْفُسَهُمْ وَ أَهْلیهِمْ یَوْمَ الْقِیامَة»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style>
          <a:lnRef idx="1">
            <a:schemeClr val="accent5"/>
          </a:lnRef>
          <a:fillRef idx="2">
            <a:schemeClr val="accent5"/>
          </a:fillRef>
          <a:effectRef idx="1">
            <a:schemeClr val="accent5"/>
          </a:effectRef>
          <a:fontRef idx="minor">
            <a:schemeClr val="dk1"/>
          </a:fontRef>
        </p:style>
        <p:txBody>
          <a:bodyPr>
            <a:normAutofit fontScale="90000"/>
          </a:bodyPr>
          <a:lstStyle/>
          <a:p>
            <a:r>
              <a:rPr lang="fa-IR" b="1" dirty="0" smtClean="0"/>
              <a:t>پدر ومادر نسبت به فرزندان باید سوز داشته باشند</a:t>
            </a:r>
            <a:endParaRPr lang="fa-IR" b="1" dirty="0"/>
          </a:p>
        </p:txBody>
      </p:sp>
      <p:sp>
        <p:nvSpPr>
          <p:cNvPr id="3" name="Content Placeholder 2"/>
          <p:cNvSpPr>
            <a:spLocks noGrp="1"/>
          </p:cNvSpPr>
          <p:nvPr>
            <p:ph idx="1"/>
          </p:nvPr>
        </p:nvSpPr>
        <p:spPr>
          <a:ln w="57150">
            <a:solidFill>
              <a:srgbClr val="FF0000"/>
            </a:solidFill>
          </a:ln>
        </p:spPr>
        <p:txBody>
          <a:bodyPr/>
          <a:lstStyle/>
          <a:p>
            <a:r>
              <a:rPr lang="fa-IR" b="1" dirty="0" smtClean="0"/>
              <a:t>گروهی از بهشتیان از هم می‌پرسند كه چه شد شما اهل بهشت شدید.</a:t>
            </a:r>
          </a:p>
          <a:p>
            <a:r>
              <a:rPr lang="fa-IR" b="1" dirty="0" smtClean="0"/>
              <a:t> می‌گوید: «قالُوا إِنَّا كُنَّا قَبْلُ فی‏ أَهْلِنا مُشْفِقینَ»(طور/26). </a:t>
            </a:r>
          </a:p>
          <a:p>
            <a:r>
              <a:rPr lang="fa-IR" b="1" dirty="0" smtClean="0"/>
              <a:t>ما نسبت به بچه هایمان سوز داشتیم.</a:t>
            </a:r>
          </a:p>
          <a:p>
            <a:r>
              <a:rPr lang="fa-IR" b="1" dirty="0" smtClean="0"/>
              <a:t> نباید پدر و مادر بچه‌اش را به امان خدا رها كند. سوز، نه برای لباسش، برای فكر و اخلاق و تربیتش.</a:t>
            </a:r>
            <a:endParaRPr lang="fa-I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a:lstStyle/>
          <a:p>
            <a:r>
              <a:rPr lang="fa-IR" b="1" dirty="0" smtClean="0"/>
              <a:t>2- توجه به مسائل جنسی،</a:t>
            </a:r>
            <a:endParaRPr lang="fa-IR" dirty="0"/>
          </a:p>
        </p:txBody>
      </p:sp>
      <p:sp>
        <p:nvSpPr>
          <p:cNvPr id="3" name="Content Placeholder 2"/>
          <p:cNvSpPr>
            <a:spLocks noGrp="1"/>
          </p:cNvSpPr>
          <p:nvPr>
            <p:ph idx="1"/>
          </p:nvPr>
        </p:nvSpPr>
        <p:spPr>
          <a:xfrm>
            <a:off x="214282" y="1600200"/>
            <a:ext cx="8715436" cy="4972072"/>
          </a:xfrm>
        </p:spPr>
        <p:style>
          <a:lnRef idx="2">
            <a:schemeClr val="accent3"/>
          </a:lnRef>
          <a:fillRef idx="1">
            <a:schemeClr val="lt1"/>
          </a:fillRef>
          <a:effectRef idx="0">
            <a:schemeClr val="accent3"/>
          </a:effectRef>
          <a:fontRef idx="minor">
            <a:schemeClr val="dk1"/>
          </a:fontRef>
        </p:style>
        <p:txBody>
          <a:bodyPr>
            <a:normAutofit/>
          </a:bodyPr>
          <a:lstStyle/>
          <a:p>
            <a:r>
              <a:rPr lang="fa-IR" b="1" dirty="0" smtClean="0"/>
              <a:t>«</a:t>
            </a:r>
            <a:r>
              <a:rPr lang="fa-IR" b="1" dirty="0" smtClean="0">
                <a:solidFill>
                  <a:srgbClr val="00B050"/>
                </a:solidFill>
              </a:rPr>
              <a:t>وَ الَّذینَ لَمْ یَبْلُغُوا الْحُلُمَ»(</a:t>
            </a:r>
            <a:r>
              <a:rPr lang="fa-IR" b="1" dirty="0" smtClean="0"/>
              <a:t>نور/58) بچه‌هایی كه هنوز به تكلیف نرسیده‌اند حق ندارند كه سر زده وارد اتاق پدر و مادرها بشوند.</a:t>
            </a:r>
          </a:p>
          <a:p>
            <a:r>
              <a:rPr lang="fa-IR" b="1" dirty="0" smtClean="0"/>
              <a:t/>
            </a:r>
            <a:br>
              <a:rPr lang="fa-IR" b="1" dirty="0" smtClean="0"/>
            </a:br>
            <a:r>
              <a:rPr lang="fa-IR" b="1" dirty="0" smtClean="0">
                <a:solidFill>
                  <a:srgbClr val="00B050"/>
                </a:solidFill>
              </a:rPr>
              <a:t>«طوبی لمن كانت امه عفیفه» </a:t>
            </a:r>
            <a:r>
              <a:rPr lang="fa-IR" b="1" dirty="0" smtClean="0"/>
              <a:t>خوشا به حال آن كسی كه مادرش عفیف باشد. هر لباسی را جلوی بچه‌اش نپوشد. پدر و مادرها چشم بچه‌ها را در خانه باز نكنند. پدر و مادر جلوی بچه نباید با هم شوخی داشته باشند. محبت و صفا باشد، </a:t>
            </a:r>
            <a:endParaRPr lang="fa-I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lstStyle/>
          <a:p>
            <a:r>
              <a:rPr lang="fa-IR" b="1" dirty="0" smtClean="0"/>
              <a:t>3- تقویت شهامت</a:t>
            </a:r>
            <a:endParaRPr lang="fa-IR" dirty="0"/>
          </a:p>
        </p:txBody>
      </p:sp>
      <p:sp>
        <p:nvSpPr>
          <p:cNvPr id="3" name="Content Placeholder 2"/>
          <p:cNvSpPr>
            <a:spLocks noGrp="1"/>
          </p:cNvSpPr>
          <p:nvPr>
            <p:ph idx="1"/>
          </p:nvPr>
        </p:nvSpPr>
        <p:spPr>
          <a:xfrm>
            <a:off x="214282" y="1600200"/>
            <a:ext cx="8643998" cy="5043510"/>
          </a:xfrm>
        </p:spPr>
        <p:style>
          <a:lnRef idx="2">
            <a:schemeClr val="accent5"/>
          </a:lnRef>
          <a:fillRef idx="1">
            <a:schemeClr val="lt1"/>
          </a:fillRef>
          <a:effectRef idx="0">
            <a:schemeClr val="accent5"/>
          </a:effectRef>
          <a:fontRef idx="minor">
            <a:schemeClr val="dk1"/>
          </a:fontRef>
        </p:style>
        <p:txBody>
          <a:bodyPr>
            <a:normAutofit/>
          </a:bodyPr>
          <a:lstStyle/>
          <a:p>
            <a:r>
              <a:rPr lang="fa-IR" b="1" dirty="0" smtClean="0"/>
              <a:t>؛ تقویت شهامت یك مسئله مهمی است، اولیاء و مربیان وظیفه دارند بچه‌ها را روحیه انقلابی بدهند. بگوید برو حرف بزن، بلند شو بگو، جسور بار بیاورد،</a:t>
            </a:r>
          </a:p>
          <a:p>
            <a:endParaRPr lang="fa-IR" b="1" dirty="0" smtClean="0"/>
          </a:p>
          <a:p>
            <a:r>
              <a:rPr lang="fa-IR" b="1" dirty="0" smtClean="0"/>
              <a:t>بچه باید بتوانند حرف بزنند و خیال نكنید و نگوئید كه بزرگ می‌شود حرف می‌زند، نه بچه‌هایی كه نمی‌توانند در كوچكی حرف بزنند، بزرگ هم كه می‌شوند نمی‌توانند حرف بزنند.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5">
              <a:shade val="50000"/>
            </a:schemeClr>
          </a:lnRef>
          <a:fillRef idx="1">
            <a:schemeClr val="accent5"/>
          </a:fillRef>
          <a:effectRef idx="0">
            <a:schemeClr val="accent5"/>
          </a:effectRef>
          <a:fontRef idx="minor">
            <a:schemeClr val="lt1"/>
          </a:fontRef>
        </p:style>
        <p:txBody>
          <a:bodyPr/>
          <a:lstStyle/>
          <a:p>
            <a:r>
              <a:rPr lang="fa-IR" b="1" dirty="0" smtClean="0"/>
              <a:t>4- برخورد خوب با بچه ها</a:t>
            </a:r>
            <a:endParaRPr lang="fa-IR" dirty="0"/>
          </a:p>
        </p:txBody>
      </p:sp>
      <p:sp>
        <p:nvSpPr>
          <p:cNvPr id="3" name="Content Placeholder 2"/>
          <p:cNvSpPr>
            <a:spLocks noGrp="1"/>
          </p:cNvSpPr>
          <p:nvPr>
            <p:ph idx="1"/>
          </p:nvPr>
        </p:nvSpPr>
        <p:spPr>
          <a:xfrm>
            <a:off x="285720" y="1600200"/>
            <a:ext cx="8643998" cy="4972072"/>
          </a:xfrm>
        </p:spPr>
        <p:style>
          <a:lnRef idx="2">
            <a:schemeClr val="accent2"/>
          </a:lnRef>
          <a:fillRef idx="1">
            <a:schemeClr val="lt1"/>
          </a:fillRef>
          <a:effectRef idx="0">
            <a:schemeClr val="accent2"/>
          </a:effectRef>
          <a:fontRef idx="minor">
            <a:schemeClr val="dk1"/>
          </a:fontRef>
        </p:style>
        <p:txBody>
          <a:bodyPr>
            <a:normAutofit/>
          </a:bodyPr>
          <a:lstStyle/>
          <a:p>
            <a:pPr>
              <a:buNone/>
            </a:pPr>
            <a:r>
              <a:rPr lang="fa-IR" b="1" dirty="0" smtClean="0"/>
              <a:t>امیرالمومنین(ع) می‌فرماید: </a:t>
            </a:r>
          </a:p>
          <a:p>
            <a:pPr>
              <a:buNone/>
            </a:pPr>
            <a:r>
              <a:rPr lang="fa-IR" b="1" dirty="0" smtClean="0"/>
              <a:t>«أجملوا فی الخطاب تسمعوا جمیل الجواب»</a:t>
            </a:r>
          </a:p>
          <a:p>
            <a:pPr>
              <a:buNone/>
            </a:pPr>
            <a:r>
              <a:rPr lang="fa-IR" b="1" dirty="0" smtClean="0"/>
              <a:t>(غررالحكم، ص‏436) </a:t>
            </a:r>
            <a:br>
              <a:rPr lang="fa-IR" b="1" dirty="0" smtClean="0"/>
            </a:br>
            <a:endParaRPr lang="fa-I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lstStyle/>
          <a:p>
            <a:r>
              <a:rPr lang="fa-IR" b="1" dirty="0" smtClean="0">
                <a:solidFill>
                  <a:schemeClr val="tx1"/>
                </a:solidFill>
              </a:rPr>
              <a:t>5- احترام پدر به مادر فرزندان</a:t>
            </a:r>
            <a:endParaRPr lang="fa-IR" b="1" dirty="0">
              <a:solidFill>
                <a:schemeClr val="tx1"/>
              </a:solidFill>
            </a:endParaRPr>
          </a:p>
        </p:txBody>
      </p:sp>
      <p:sp>
        <p:nvSpPr>
          <p:cNvPr id="3" name="Content Placeholder 2"/>
          <p:cNvSpPr>
            <a:spLocks noGrp="1"/>
          </p:cNvSpPr>
          <p:nvPr>
            <p:ph idx="1"/>
          </p:nvPr>
        </p:nvSpPr>
        <p:spPr/>
        <p:style>
          <a:lnRef idx="2">
            <a:schemeClr val="accent2"/>
          </a:lnRef>
          <a:fillRef idx="1">
            <a:schemeClr val="lt1"/>
          </a:fillRef>
          <a:effectRef idx="0">
            <a:schemeClr val="accent2"/>
          </a:effectRef>
          <a:fontRef idx="minor">
            <a:schemeClr val="dk1"/>
          </a:fontRef>
        </p:style>
        <p:txBody>
          <a:bodyPr>
            <a:normAutofit/>
          </a:bodyPr>
          <a:lstStyle/>
          <a:p>
            <a:r>
              <a:rPr lang="fa-IR" sz="4400" b="1" dirty="0" smtClean="0"/>
              <a:t>یكی از وظیفه‌هایی كه پسر به گردن پدر حق دارد، این است كه پدر احترام مادر را نگه دارد «حَقُّ الْوَلَدِ عَلَى وَالِدِهِ إِذَا كَانَ ذَكَراً أَنْ یَسْتَفْرِهَ أُمَّهُ»</a:t>
            </a:r>
          </a:p>
          <a:p>
            <a:r>
              <a:rPr lang="fa-IR" sz="4400" b="1" dirty="0" smtClean="0"/>
              <a:t>(كافى، ج‏6، ص‏48)</a:t>
            </a:r>
            <a:endParaRPr lang="fa-IR" sz="44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TotalTime>
  <Words>1129</Words>
  <Application>Microsoft Office PowerPoint</Application>
  <PresentationFormat>On-screen Show (4:3)</PresentationFormat>
  <Paragraphs>58</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Times New Roman</vt:lpstr>
      <vt:lpstr>Office Theme</vt:lpstr>
      <vt:lpstr>بنام خدا</vt:lpstr>
      <vt:lpstr>مسئولیت‌پذیری چیست؟</vt:lpstr>
      <vt:lpstr>سه عنصر اساسی در آموزش مسئولیت‌پذیری</vt:lpstr>
      <vt:lpstr>1. فرزندان خود را آماده پذیرش مسئولیت‌هایشان کنید.</vt:lpstr>
      <vt:lpstr>از چه سنی مسئولیت ایجاد کنیم</vt:lpstr>
      <vt:lpstr>2. وقت مناسبی را برای آموزش در نظر بگیرید.</vt:lpstr>
      <vt:lpstr>3. کارها را بر اساس‌توانایی‌های کودک تنظیم کنید.</vt:lpstr>
      <vt:lpstr>. 4- با همسرتان وحدت رویه داشته باشید.</vt:lpstr>
      <vt:lpstr>. 5- به کودک خود نشان دهید که شما نیز سعی در انجام مطلوب مسئولیت‌هایتان دارید.</vt:lpstr>
      <vt:lpstr>6- قاطع باشید.</vt:lpstr>
      <vt:lpstr>PowerPoint Presentation</vt:lpstr>
      <vt:lpstr>1- دلسوز بودن</vt:lpstr>
      <vt:lpstr>بازنده‌ی واقعی كسی است كه خود را ببازد و نسلش به بازی گرفته شود و ببازد. </vt:lpstr>
      <vt:lpstr>پدر ومادر نسبت به فرزندان باید سوز داشته باشند</vt:lpstr>
      <vt:lpstr>2- توجه به مسائل جنسی،</vt:lpstr>
      <vt:lpstr>3- تقویت شهامت</vt:lpstr>
      <vt:lpstr>4- برخورد خوب با بچه ها</vt:lpstr>
      <vt:lpstr>5- احترام پدر به مادر فرزندان</vt:lpstr>
    </vt:vector>
  </TitlesOfParts>
  <Company>Novin Pendar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Novin Pendar</dc:creator>
  <cp:lastModifiedBy>Windows User</cp:lastModifiedBy>
  <cp:revision>13</cp:revision>
  <dcterms:created xsi:type="dcterms:W3CDTF">2015-09-29T21:29:49Z</dcterms:created>
  <dcterms:modified xsi:type="dcterms:W3CDTF">2020-02-21T18:13:29Z</dcterms:modified>
</cp:coreProperties>
</file>