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1E966-C9DC-44C8-B59E-EAEAF13A1FED}" type="datetimeFigureOut">
              <a:rPr lang="en-US" smtClean="0"/>
              <a:pPr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5865F-0ED8-4F70-918B-9D236536F0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376772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rgbClr val="9A0000"/>
                </a:solidFill>
              </a:rPr>
              <a:t>مسئله كنترل پروژه</a:t>
            </a:r>
            <a:endParaRPr lang="en-US" dirty="0">
              <a:solidFill>
                <a:srgbClr val="9A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371601"/>
            <a:ext cx="4191000" cy="38100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rgbClr val="9A0000"/>
                </a:solidFill>
              </a:rPr>
              <a:t>مدل</a:t>
            </a:r>
            <a:r>
              <a:rPr lang="en-US" dirty="0" smtClean="0">
                <a:solidFill>
                  <a:srgbClr val="9A0000"/>
                </a:solidFill>
              </a:rPr>
              <a:t>PERT</a:t>
            </a:r>
            <a:r>
              <a:rPr lang="fa-IR" dirty="0" smtClean="0">
                <a:solidFill>
                  <a:srgbClr val="9A0000"/>
                </a:solidFill>
              </a:rPr>
              <a:t>:</a:t>
            </a:r>
          </a:p>
          <a:p>
            <a:pPr algn="r" rtl="1">
              <a:buNone/>
            </a:pPr>
            <a:r>
              <a:rPr lang="fa-IR" dirty="0" smtClean="0"/>
              <a:t>در اين مثال مي خواهيم يك مدل </a:t>
            </a:r>
            <a:r>
              <a:rPr lang="en-US" dirty="0" smtClean="0"/>
              <a:t>PERT</a:t>
            </a:r>
            <a:r>
              <a:rPr lang="fa-IR" dirty="0" smtClean="0"/>
              <a:t> به منظور تعيين مسير بحراني فعاليتها در يك پروژه ساخت يك محصول جديد تعريف نماييم.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905000"/>
            <a:ext cx="403273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4800600"/>
            <a:ext cx="703646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70000" lnSpcReduction="20000"/>
          </a:bodyPr>
          <a:lstStyle/>
          <a:p>
            <a:pPr algn="r" rtl="1">
              <a:buNone/>
            </a:pPr>
            <a:r>
              <a:rPr lang="fa-IR" b="1" dirty="0" smtClean="0">
                <a:solidFill>
                  <a:srgbClr val="9A0000"/>
                </a:solidFill>
              </a:rPr>
              <a:t>مجموعه ها: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SETS:</a:t>
            </a:r>
          </a:p>
          <a:p>
            <a:pPr>
              <a:buNone/>
            </a:pPr>
            <a:r>
              <a:rPr lang="en-US" dirty="0" smtClean="0"/>
              <a:t>   TASKS / DESIGN, FORECAST, SURVEY, PRICE,</a:t>
            </a:r>
          </a:p>
          <a:p>
            <a:pPr>
              <a:buNone/>
            </a:pPr>
            <a:r>
              <a:rPr lang="en-US" dirty="0" smtClean="0"/>
              <a:t>    SCHEDULE, COSTOUT, TRAIN/: TIME, ES, LS, SLACK;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PRED( TASKS, TASKS) / </a:t>
            </a:r>
          </a:p>
          <a:p>
            <a:pPr>
              <a:buNone/>
            </a:pPr>
            <a:r>
              <a:rPr lang="en-US" dirty="0" smtClean="0"/>
              <a:t>    DESIGN,FORECAST,</a:t>
            </a:r>
          </a:p>
          <a:p>
            <a:pPr>
              <a:buNone/>
            </a:pPr>
            <a:r>
              <a:rPr lang="en-US" dirty="0" smtClean="0"/>
              <a:t>    DESIGN,SURVEY,</a:t>
            </a:r>
          </a:p>
          <a:p>
            <a:pPr>
              <a:buNone/>
            </a:pPr>
            <a:r>
              <a:rPr lang="en-US" dirty="0" smtClean="0"/>
              <a:t>    FORECAST,PRICE,</a:t>
            </a:r>
          </a:p>
          <a:p>
            <a:pPr>
              <a:buNone/>
            </a:pPr>
            <a:r>
              <a:rPr lang="en-US" dirty="0" smtClean="0"/>
              <a:t>    FORECAST,SCHEDULE,</a:t>
            </a:r>
          </a:p>
          <a:p>
            <a:pPr>
              <a:buNone/>
            </a:pPr>
            <a:r>
              <a:rPr lang="en-US" dirty="0" smtClean="0"/>
              <a:t>    SURVEY,PRICE,</a:t>
            </a:r>
          </a:p>
          <a:p>
            <a:pPr>
              <a:buNone/>
            </a:pPr>
            <a:r>
              <a:rPr lang="en-US" dirty="0" smtClean="0"/>
              <a:t>    SCHEDULE,COSTOUT,</a:t>
            </a:r>
          </a:p>
          <a:p>
            <a:pPr>
              <a:buNone/>
            </a:pPr>
            <a:r>
              <a:rPr lang="en-US" dirty="0" smtClean="0"/>
              <a:t>    PRICE,TRAIN,</a:t>
            </a:r>
          </a:p>
          <a:p>
            <a:pPr>
              <a:buNone/>
            </a:pPr>
            <a:r>
              <a:rPr lang="en-US" dirty="0" smtClean="0"/>
              <a:t>    COSTOUT,TRAIN /;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ENDSETS</a:t>
            </a:r>
            <a:endParaRPr lang="en-US" dirty="0">
              <a:solidFill>
                <a:srgbClr val="170ABE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800600" y="2362200"/>
            <a:ext cx="3810000" cy="335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r" rtl="1">
              <a:spcBef>
                <a:spcPct val="20000"/>
              </a:spcBef>
            </a:pPr>
            <a:r>
              <a:rPr lang="en-US" sz="2800" dirty="0" smtClean="0"/>
              <a:t>TIME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زمان فعاليت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زود ترين زمان شروع فعاليت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LS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ديرترين زمان شروع</a:t>
            </a: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SLAK </a:t>
            </a:r>
            <a:r>
              <a:rPr kumimoji="0" lang="fa-I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اختلاف بين زودترين وديرترين زمان شروع فعاليت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متغير </a:t>
            </a:r>
            <a:r>
              <a:rPr lang="en-US" dirty="0" smtClean="0"/>
              <a:t>TIME</a:t>
            </a:r>
            <a:r>
              <a:rPr lang="fa-IR" dirty="0" smtClean="0"/>
              <a:t> بعنوان ورودي در قسمت </a:t>
            </a:r>
            <a:r>
              <a:rPr lang="en-US" dirty="0" smtClean="0"/>
              <a:t>data</a:t>
            </a:r>
            <a:r>
              <a:rPr lang="fa-IR" dirty="0" smtClean="0"/>
              <a:t> داده مي شود وما سه مقدار ديگر را محاسبه مي كنيم. اگر يك فعاليت </a:t>
            </a:r>
            <a:r>
              <a:rPr lang="en-US" dirty="0" smtClean="0"/>
              <a:t>slack</a:t>
            </a:r>
            <a:r>
              <a:rPr lang="fa-IR" dirty="0" smtClean="0"/>
              <a:t> صفر داشت يعني آن كار سر موقع شروع مي شود و مجموعه اي از فعاليت ها با اين ويژگي مسير بحراني را شكل مي دهد.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DATA: </a:t>
            </a:r>
          </a:p>
          <a:p>
            <a:pPr>
              <a:buNone/>
            </a:pPr>
            <a:r>
              <a:rPr lang="en-US" dirty="0" smtClean="0"/>
              <a:t>   TIME = 10, 14, 3, 3, 7, 4, 10;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ENDDATA</a:t>
            </a:r>
          </a:p>
          <a:p>
            <a:pPr algn="l">
              <a:buNone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solidFill>
                  <a:srgbClr val="9A0000"/>
                </a:solidFill>
              </a:rPr>
              <a:t>محدوديت ها: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dirty="0" smtClean="0"/>
              <a:t>يك فعاليت شروع نمي شود تا زماني كه پيشنياز هاي آن اجرا شوند بنابراين زودترين زمان شروع فعاليت </a:t>
            </a:r>
            <a:r>
              <a:rPr lang="en-US" dirty="0" smtClean="0"/>
              <a:t>t</a:t>
            </a:r>
            <a:r>
              <a:rPr lang="fa-IR" dirty="0" smtClean="0"/>
              <a:t> معادل است با ماكزيمم تمام پيشنيازهاي آن از مجموع زودترين زمان شروع پيشنيازها بعلاوه زمان آن فعاليت. 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(TASKS(J)| J #GT# 1:</a:t>
            </a:r>
          </a:p>
          <a:p>
            <a:pPr>
              <a:buNone/>
            </a:pPr>
            <a:r>
              <a:rPr lang="en-US" dirty="0" smtClean="0"/>
              <a:t>ES(J) = @MAX(PRED(I, J): ES(I) + TIME(I)));</a:t>
            </a: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عبارت </a:t>
            </a:r>
            <a:r>
              <a:rPr lang="en-US" dirty="0" smtClean="0"/>
              <a:t>J#GT#1</a:t>
            </a:r>
            <a:r>
              <a:rPr lang="fa-IR" dirty="0" smtClean="0"/>
              <a:t> به اين خاطر بكار برده شد كه اولين فعاليت پيشنيازي ندارد و آن بعنوان زمان شروع دلخواه در نظر گرفته مي شود.</a:t>
            </a:r>
            <a:endParaRPr lang="en-US" dirty="0" smtClean="0"/>
          </a:p>
          <a:p>
            <a:pPr algn="l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algn="r" rtl="1">
              <a:buNone/>
            </a:pPr>
            <a:r>
              <a:rPr lang="fa-IR" dirty="0" smtClean="0"/>
              <a:t>محاسبه </a:t>
            </a:r>
            <a:r>
              <a:rPr lang="en-US" dirty="0" smtClean="0"/>
              <a:t>LS</a:t>
            </a:r>
            <a:r>
              <a:rPr lang="fa-IR" dirty="0" smtClean="0"/>
              <a:t> بسيار مشابه </a:t>
            </a:r>
            <a:r>
              <a:rPr lang="en-US" dirty="0" smtClean="0"/>
              <a:t>ES</a:t>
            </a:r>
            <a:r>
              <a:rPr lang="fa-IR" dirty="0" smtClean="0"/>
              <a:t> مي با شد. بعبارتي ديرترين زمان شروع فعاليت </a:t>
            </a:r>
            <a:r>
              <a:rPr lang="en-US" dirty="0" smtClean="0"/>
              <a:t>t</a:t>
            </a:r>
            <a:r>
              <a:rPr lang="fa-IR" dirty="0" smtClean="0"/>
              <a:t> برابر است با مينيمم مقدار تمام فعاليت هاي بعدي كه مجموع تمام ديرترين زمان هاي شروع فعاليتهاي  بعدي منهاي زمان اجراي فعاليت مي باشد. </a:t>
            </a:r>
          </a:p>
          <a:p>
            <a:pPr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(TASKS(I)| I #LT# LTASK:</a:t>
            </a:r>
          </a:p>
          <a:p>
            <a:pPr>
              <a:buNone/>
            </a:pPr>
            <a:r>
              <a:rPr lang="en-US" dirty="0" smtClean="0"/>
              <a:t>LS(I) = @MIN(PRED(I, J): LS(J) - TIME(I))</a:t>
            </a:r>
          </a:p>
          <a:p>
            <a:pPr>
              <a:buNone/>
            </a:pPr>
            <a:r>
              <a:rPr lang="en-US" dirty="0" smtClean="0"/>
              <a:t>);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زمان فرجه برابر است با اختلاف </a:t>
            </a:r>
            <a:r>
              <a:rPr lang="en-US" dirty="0" smtClean="0"/>
              <a:t>LS</a:t>
            </a:r>
            <a:r>
              <a:rPr lang="fa-IR" dirty="0" smtClean="0"/>
              <a:t> و </a:t>
            </a:r>
            <a:r>
              <a:rPr lang="en-US" dirty="0" smtClean="0"/>
              <a:t>ES</a:t>
            </a:r>
            <a:r>
              <a:rPr lang="fa-IR" dirty="0" smtClean="0"/>
              <a:t> كه به اين شكل نوشته مي شود:</a:t>
            </a:r>
          </a:p>
          <a:p>
            <a:pPr algn="l">
              <a:buNone/>
            </a:pPr>
            <a:r>
              <a:rPr lang="en-US" dirty="0" smtClean="0">
                <a:solidFill>
                  <a:srgbClr val="170ABE"/>
                </a:solidFill>
              </a:rPr>
              <a:t>@FOR</a:t>
            </a:r>
            <a:r>
              <a:rPr lang="en-US" dirty="0" smtClean="0"/>
              <a:t>(TASKS(I): SLACK(I) = LS(I) - ES(I));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1"/>
            <a:ext cx="8229600" cy="35052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زودترين زمان شروع را براي فعاليت 1 بطور دلخواه برابر صفر در نظر مي گيريم.</a:t>
            </a:r>
          </a:p>
          <a:p>
            <a:pPr>
              <a:buNone/>
            </a:pPr>
            <a:r>
              <a:rPr lang="en-US" dirty="0" smtClean="0"/>
              <a:t>ES( 1) = 0;</a:t>
            </a:r>
            <a:endParaRPr lang="fa-IR" dirty="0" smtClean="0"/>
          </a:p>
          <a:p>
            <a:pPr algn="r" rtl="1">
              <a:buNone/>
            </a:pPr>
            <a:r>
              <a:rPr lang="fa-IR" dirty="0" smtClean="0"/>
              <a:t>ديرترين زمان شروع آخرين فعاليت را برابر زودترين زمان شروع آن قرار ميدهيم. </a:t>
            </a:r>
          </a:p>
          <a:p>
            <a:pPr algn="l">
              <a:buNone/>
            </a:pPr>
            <a:r>
              <a:rPr lang="en-US" dirty="0" smtClean="0"/>
              <a:t>LS(7) = ES(7);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9050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اما اين كار برنامه را با مشكل مواجه مي كند. براي حل اين مشكل ما بايد از اطلاعات خود مسئله كمك بگيريم.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LTASK =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70AB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@SIZE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(TASKS);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LS(LTASK) = ES(LTASK);</a:t>
            </a:r>
            <a:endParaRPr kumimoji="0" lang="fa-I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تابع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@SIZE</a:t>
            </a:r>
            <a:r>
              <a:rPr kumimoji="0" lang="fa-I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اندازه مجموعه يعني مقدار 7 را بر مي گرداند. حال با اين تغيير مشكل بر طرف مي گردد.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463</Words>
  <Application>Microsoft Office PowerPoint</Application>
  <PresentationFormat>On-screen Show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بنام خدا</vt:lpstr>
      <vt:lpstr>مسئله كنترل پروژه</vt:lpstr>
      <vt:lpstr>PowerPoint Presentation</vt:lpstr>
      <vt:lpstr>PowerPoint Presentation</vt:lpstr>
      <vt:lpstr>محدوديت ها: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مسئله كنترل پروژه</dc:title>
  <dc:creator>ali</dc:creator>
  <cp:lastModifiedBy>Windows User</cp:lastModifiedBy>
  <cp:revision>10</cp:revision>
  <dcterms:created xsi:type="dcterms:W3CDTF">2012-04-25T14:51:57Z</dcterms:created>
  <dcterms:modified xsi:type="dcterms:W3CDTF">2020-05-31T05:38:20Z</dcterms:modified>
</cp:coreProperties>
</file>