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0"/>
  </p:notesMasterIdLst>
  <p:sldIdLst>
    <p:sldId id="258" r:id="rId2"/>
    <p:sldId id="306" r:id="rId3"/>
    <p:sldId id="307" r:id="rId4"/>
    <p:sldId id="308" r:id="rId5"/>
    <p:sldId id="309" r:id="rId6"/>
    <p:sldId id="322" r:id="rId7"/>
    <p:sldId id="317" r:id="rId8"/>
    <p:sldId id="310" r:id="rId9"/>
    <p:sldId id="318" r:id="rId10"/>
    <p:sldId id="311" r:id="rId11"/>
    <p:sldId id="312" r:id="rId12"/>
    <p:sldId id="319" r:id="rId13"/>
    <p:sldId id="313" r:id="rId14"/>
    <p:sldId id="314" r:id="rId15"/>
    <p:sldId id="320" r:id="rId16"/>
    <p:sldId id="315" r:id="rId17"/>
    <p:sldId id="316" r:id="rId18"/>
    <p:sldId id="321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CE592EC-7B4B-4FAD-BEB0-F6C80F13648D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DFFC646-BBE6-4D34-92FB-EC8CA13ACFA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53476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004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4600" y="1066800"/>
            <a:ext cx="4188639" cy="43894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Anxiety disorders</a:t>
            </a:r>
            <a:br>
              <a:rPr lang="en-US" dirty="0" smtClean="0"/>
            </a:br>
            <a:r>
              <a:rPr lang="fa-IR" dirty="0" smtClean="0">
                <a:cs typeface="B Mitra" pitchFamily="2" charset="-78"/>
              </a:rPr>
              <a:t>اختلالات اضطرابی</a:t>
            </a:r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طبقه بندی اختلالات اضطرابی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en-US" dirty="0" smtClean="0"/>
          </a:p>
          <a:p>
            <a:pPr algn="r" rtl="1"/>
            <a:r>
              <a:rPr lang="fa-IR" dirty="0" smtClean="0">
                <a:cs typeface="B Mitra" pitchFamily="2" charset="-78"/>
              </a:rPr>
              <a:t>اختلال پانیک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فوبی (هراس) اختصاصی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اختلال اضطراب اجتماعی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اختلال وسواسی – جبری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اختلال استرس پس از حادثه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اختلال اضطراب فراگیر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فرق ترس و اضطراب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endParaRPr lang="en-US" dirty="0" smtClean="0"/>
          </a:p>
          <a:p>
            <a:pPr algn="r" rtl="1"/>
            <a:r>
              <a:rPr lang="fa-IR" dirty="0" smtClean="0">
                <a:cs typeface="B Mitra" pitchFamily="2" charset="-78"/>
              </a:rPr>
              <a:t>اضطراب هشداری است که فرد را گوش به زنگ می کند. یعنی به فرد هشدار می دهد که خطری در کمین است و باعث می شود که فرد بتواند برای مقابله با خطر، اقداماتی به عمل آورد.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  <a:p>
            <a:pPr algn="r" rtl="1"/>
            <a:r>
              <a:rPr lang="fa-IR" dirty="0" smtClean="0">
                <a:cs typeface="B Mitra" pitchFamily="2" charset="-78"/>
              </a:rPr>
              <a:t>ترس هم هشداری است که فرد را گوش به زنگ می کند.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  <a:p>
            <a:pPr algn="r" rtl="1"/>
            <a:r>
              <a:rPr lang="fa-IR" dirty="0" smtClean="0">
                <a:cs typeface="B Mitra" pitchFamily="2" charset="-78"/>
              </a:rPr>
              <a:t>ترس در پاسخ به خطری معلوم، بیرونی و معین یا با منشا غیر تعارضی ایجاد می شود.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  <a:p>
            <a:pPr algn="r" rtl="1"/>
            <a:r>
              <a:rPr lang="fa-IR" dirty="0" smtClean="0">
                <a:cs typeface="B Mitra" pitchFamily="2" charset="-78"/>
              </a:rPr>
              <a:t>اضطراب در پاسخ به تهدیدی پیدا می شود که نامعلوم، درونی و مبهم است، یا از تعارض منشا گرفته است.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اختلال پانیک (هول)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029200"/>
          </a:xfrm>
        </p:spPr>
        <p:txBody>
          <a:bodyPr>
            <a:normAutofit fontScale="92500"/>
          </a:bodyPr>
          <a:lstStyle/>
          <a:p>
            <a:pPr algn="r" rtl="1"/>
            <a:endParaRPr lang="en-US" dirty="0" smtClean="0"/>
          </a:p>
          <a:p>
            <a:pPr algn="r" rtl="1"/>
            <a:r>
              <a:rPr lang="fa-IR" dirty="0" smtClean="0">
                <a:cs typeface="B Mitra" pitchFamily="2" charset="-78"/>
              </a:rPr>
              <a:t>حمله حاد و شدید اضطراب همراه با احساس مرگ قریب الوقوع 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مشخصات اختلال پانیک حملات و دوره های ترس شدید می باشد.</a:t>
            </a:r>
            <a:endParaRPr lang="en-US" dirty="0" smtClean="0">
              <a:cs typeface="B Mitra" pitchFamily="2" charset="-78"/>
            </a:endParaRPr>
          </a:p>
          <a:p>
            <a:pPr algn="r" rtl="1"/>
            <a:r>
              <a:rPr lang="fa-IR" dirty="0" smtClean="0">
                <a:cs typeface="B Mitra" pitchFamily="2" charset="-78"/>
              </a:rPr>
              <a:t>تعداد حملات ممکن است از چند حمله در یک روز یا تعداد محدودی از حملات در طی سال باشد.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ممکن است با بازارهراسی (ترس بیمار از وقوع حمله پانیک در مکانهای عمومی که گریختن از آن دشوار است) همراهی داشته باشد.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همراهی با سایر اختلالات روانی (افسردگی و مصرف مواد) و بیماریهای جسمی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زنها دو برابر بیشتر از آقایان به این اختلال دچار می شوند.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میانگین سنی تظاهر آن در سن 25 سالگی می باشد.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شیوع آن 1 تا 4 درصد می باشد.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بیماریهای همراه: افسردگی، اضطراب اجتماعی، اختلال اضطراب فراگیر، اختلال وسواسی-جبری، اختلالات مرتبط با مواد.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مشخصات حمله پانیک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>
            <a:normAutofit fontScale="85000" lnSpcReduction="20000"/>
          </a:bodyPr>
          <a:lstStyle/>
          <a:p>
            <a:pPr algn="r" rtl="1"/>
            <a:endParaRPr lang="en-US" dirty="0" smtClean="0"/>
          </a:p>
          <a:p>
            <a:pPr algn="r" rtl="1"/>
            <a:r>
              <a:rPr lang="fa-IR" dirty="0" smtClean="0">
                <a:cs typeface="B Mitra" pitchFamily="2" charset="-78"/>
              </a:rPr>
              <a:t>دوره ای از ترس یا ناراحتی شدید است که ابتدا و انتهای مشخصی دارد و طی آن حداقل چهار مورد از علائم زیر به طور ناگهانی پیدا می شود و در عرض ده دقیقه به حداکثر خود می رسد: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تپش یا کوبش یا افزایش ضربان قلب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تعریق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لرز یا تکان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احساس کوتاه شدن نفس یا احساس اختناق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احساس خفقان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احساس ناراحتی یا درد قفسه سینه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تهوع یا ناراحتی شکم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احساس سرگیجه، تلوتلو خوردن، منگی یا ضعف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مسخ واقعیت (احساس غیر واقعی بودن جهان) یا مسخ شخصیت (احساس گسستگی از خود)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ترس از دیوانه شدن یا ترس از دست دادن تسلط خود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ترس از مردن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مورمور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b="1" i="1" dirty="0" smtClean="0">
                <a:cs typeface="B Mitra" pitchFamily="2" charset="-78"/>
              </a:rPr>
              <a:t>سرما لرزه یا گرگرفتکی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اختلال پانیک (هول)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endParaRPr lang="en-US" dirty="0" smtClean="0"/>
          </a:p>
          <a:p>
            <a:pPr algn="r" rtl="1"/>
            <a:r>
              <a:rPr lang="fa-IR" dirty="0" smtClean="0">
                <a:cs typeface="B Mitra" pitchFamily="2" charset="-78"/>
              </a:rPr>
              <a:t>درمان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مهار کننده های بازجذب اختصاصی سروتونین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بنزودیازپینها: آلپرازولام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داروهای سه حلقه ای: کلومیپرامین، ایمیپرامین، دزیپرامین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روان درمانی شناختی - رفتاری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229600" cy="591312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 smtClean="0">
                <a:cs typeface="B Mitra" pitchFamily="2" charset="-78"/>
              </a:rPr>
              <a:t>فوبی اختصاصی(</a:t>
            </a:r>
            <a:r>
              <a:rPr lang="en-US" sz="2800" b="1" dirty="0" smtClean="0">
                <a:cs typeface="B Mitra" pitchFamily="2" charset="-78"/>
              </a:rPr>
              <a:t>specific phobia</a:t>
            </a:r>
            <a:r>
              <a:rPr lang="fa-IR" sz="2800" b="1" dirty="0" smtClean="0">
                <a:cs typeface="B Mitra" pitchFamily="2" charset="-78"/>
              </a:rPr>
              <a:t>) و اختلال اضطراب اجتماعی (</a:t>
            </a:r>
            <a:r>
              <a:rPr lang="en-US" sz="2800" b="1" dirty="0" smtClean="0">
                <a:cs typeface="B Mitra" pitchFamily="2" charset="-78"/>
              </a:rPr>
              <a:t>social phobia</a:t>
            </a:r>
            <a:r>
              <a:rPr lang="fa-IR" sz="2800" b="1" dirty="0" smtClean="0">
                <a:cs typeface="B Mitra" pitchFamily="2" charset="-78"/>
              </a:rPr>
              <a:t>)</a:t>
            </a:r>
            <a:endParaRPr lang="en-US" sz="28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فوبیا به معنای ترس افراطی از یک موضوع، شرایط یا موقعیت خاص و معین است.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فوبیا اختصاصی، ترس شدید و مداوم از شیء یا موقعیتی معین می باشد.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اختلال اضطراب اجتماعی، ترس شدید و مداوم از موقعیتهایی که احتمال خجالت زدگی در آنها مطرح است.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فوبیای اختصاصی شایعترین اختلال روانپزشکی در زنان و دومین اختلال شایع روانی در مردان (پس از اختلال مصرف مواد) می باشد.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زنان دو برابر مردان به این اختلال مبتلا می شوند.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بیماریهای همراه : سایر اختلالات اضطرابی، خلقی، و اختلالات مصرف مواد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اختلال شخصیت دوری گزین یا اجتنابی (</a:t>
            </a:r>
            <a:r>
              <a:rPr lang="en-US" dirty="0" smtClean="0">
                <a:cs typeface="B Mitra" pitchFamily="2" charset="-78"/>
              </a:rPr>
              <a:t>Avoidant Personality Disorder</a:t>
            </a:r>
            <a:r>
              <a:rPr lang="fa-IR" dirty="0" smtClean="0">
                <a:cs typeface="B Mitra" pitchFamily="2" charset="-78"/>
              </a:rPr>
              <a:t>) نیز در افراد مبتلا به اختلال اضطراب اجتماعی شایعتر است.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200" dirty="0" smtClean="0">
                <a:cs typeface="B Mitra" pitchFamily="2" charset="-78"/>
              </a:rPr>
              <a:t>فوبی اختصاصی(</a:t>
            </a:r>
            <a:r>
              <a:rPr lang="en-US" sz="3200" dirty="0" smtClean="0">
                <a:cs typeface="B Mitra" pitchFamily="2" charset="-78"/>
              </a:rPr>
              <a:t>specific phobia</a:t>
            </a:r>
            <a:r>
              <a:rPr lang="fa-IR" sz="3200" dirty="0" smtClean="0">
                <a:cs typeface="B Mitra" pitchFamily="2" charset="-78"/>
              </a:rPr>
              <a:t>) و اختلال اضطراب اجتماعی (</a:t>
            </a:r>
            <a:r>
              <a:rPr lang="en-US" sz="3200" dirty="0" smtClean="0">
                <a:cs typeface="B Mitra" pitchFamily="2" charset="-78"/>
              </a:rPr>
              <a:t>social phobia</a:t>
            </a:r>
            <a:r>
              <a:rPr lang="fa-IR" sz="3200" dirty="0" smtClean="0">
                <a:cs typeface="B Mitra" pitchFamily="2" charset="-78"/>
              </a:rPr>
              <a:t>)</a:t>
            </a:r>
            <a:endParaRPr lang="en-US" sz="32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رفتار درمانی از نوع مواجهه درمانی شایعترین روش درمان فوبی اختصاصی است.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  <a:p>
            <a:pPr algn="r" rtl="1"/>
            <a:r>
              <a:rPr lang="fa-IR" dirty="0" smtClean="0">
                <a:cs typeface="B Mitra" pitchFamily="2" charset="-78"/>
              </a:rPr>
              <a:t>درمانهای موثر اختلال اضطراب اجتماعی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مهار کننده های بازجذب اختصاصی سروتونین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بنزودیازپینها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ونلافاکسین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بوسپیرون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روان درمانی شناختی - رفتاری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rmAutofit/>
          </a:bodyPr>
          <a:lstStyle/>
          <a:p>
            <a:pPr algn="r" rtl="1"/>
            <a:r>
              <a:rPr lang="fa-IR" sz="3200" dirty="0" smtClean="0">
                <a:cs typeface="B Mitra" pitchFamily="2" charset="-78"/>
              </a:rPr>
              <a:t>اختلال وسواسی-جبری (</a:t>
            </a:r>
            <a:r>
              <a:rPr lang="en-US" sz="3200" dirty="0" smtClean="0">
                <a:cs typeface="B Mitra" pitchFamily="2" charset="-78"/>
              </a:rPr>
              <a:t>Obsessive-compulsive disorder</a:t>
            </a:r>
            <a:r>
              <a:rPr lang="fa-IR" sz="3200" dirty="0" smtClean="0">
                <a:cs typeface="B Mitra" pitchFamily="2" charset="-78"/>
              </a:rPr>
              <a:t>)</a:t>
            </a:r>
            <a:endParaRPr lang="en-US" sz="32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وسواس فکری عبارت است از فکر، احساس، اندیشه، یا حسی عود کننده و مزاحم.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وسواس عملی عبارت است از نوعی رفتار آگاهانه، استاندارد و عود کننده مانند شمارش، وارسی، یا اجتناب.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بیمار مبتلا به اختلال جبری – وسواسی از غیر طبیعی بودن وسواسهایش آگاهی دارد و وسواسهای فکری و عملی خود را آزاردهنده می یابد.(بر خلاف هذیان)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شیوع حدود 2 تا 3 درصد است.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ابتلا به زن و مرد یکسان است.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سن شروع اختلال حدود 20 سالگی می باشد.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بیماریهای همراه: اختلال افسردگی اساسی، اختلال اضطراب اجتماعی، اختلال مصرف الکل، اختلال اضطراب فراگیر، اختلالات شخصیتی، هراس اختصاصی، اختلال تیک و توره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  <a:p>
            <a:pPr algn="r" rtl="1"/>
            <a:endParaRPr lang="fa-IR" dirty="0" smtClean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3200" dirty="0" smtClean="0">
                <a:cs typeface="B Mitra" pitchFamily="2" charset="-78"/>
              </a:rPr>
              <a:t>اختلال وسواسی-جبری (</a:t>
            </a:r>
            <a:r>
              <a:rPr lang="en-US" sz="3200" dirty="0" smtClean="0">
                <a:cs typeface="B Mitra" pitchFamily="2" charset="-78"/>
              </a:rPr>
              <a:t>Obsessive-compulsive disorder</a:t>
            </a:r>
            <a:r>
              <a:rPr lang="fa-IR" sz="3200" dirty="0" smtClean="0">
                <a:cs typeface="B Mitra" pitchFamily="2" charset="-78"/>
              </a:rPr>
              <a:t>)</a:t>
            </a:r>
            <a:endParaRPr lang="en-US" sz="32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خصایص مشترک وسواس فکری و وسواس عملی از این قرار است: فکر یا تکانه ای که خود را به زور و به طور دائم خود را به حوزه باخبری خودآگاهانه فرد تحمیل می کند.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اختلال جبری-وسواسی چهار الگوی عمده دارد: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آلودگی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تردید مرضی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افکار مزاحم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تقارن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سایر الگوها: وسواس کندن مو(تریکوتیلومانی)، ناخن جویدن، خودارضایی وسواس گونه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5112"/>
          </a:xfrm>
        </p:spPr>
        <p:txBody>
          <a:bodyPr>
            <a:noAutofit/>
          </a:bodyPr>
          <a:lstStyle/>
          <a:p>
            <a:pPr algn="r" rtl="1"/>
            <a:r>
              <a:rPr lang="fa-IR" sz="3200" dirty="0" smtClean="0">
                <a:cs typeface="B Mitra" pitchFamily="2" charset="-78"/>
              </a:rPr>
              <a:t>اختلال وسواسی-جبری (</a:t>
            </a:r>
            <a:r>
              <a:rPr lang="en-US" sz="3200" dirty="0" smtClean="0">
                <a:cs typeface="B Mitra" pitchFamily="2" charset="-78"/>
              </a:rPr>
              <a:t>Obsessive-compulsive disorder</a:t>
            </a:r>
            <a:r>
              <a:rPr lang="fa-IR" sz="3200" dirty="0" smtClean="0">
                <a:cs typeface="B Mitra" pitchFamily="2" charset="-78"/>
              </a:rPr>
              <a:t>)</a:t>
            </a:r>
            <a:endParaRPr lang="en-US" sz="32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درمان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مهار کننده های بازجذب اختصاصی سروتونین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کلومیپرامین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لیتیوم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والپروات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کاربامازپین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ونلافاکسین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روان درمانی شناختی – رفتاری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روان-جراحی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Autofit/>
          </a:bodyPr>
          <a:lstStyle/>
          <a:p>
            <a:pPr algn="r" rtl="1"/>
            <a:r>
              <a:rPr lang="fa-IR" sz="2800" dirty="0" smtClean="0">
                <a:cs typeface="B Mitra" pitchFamily="2" charset="-78"/>
              </a:rPr>
              <a:t>اختلال استرس پس از حادثه (</a:t>
            </a:r>
            <a:r>
              <a:rPr lang="en-US" sz="2800" dirty="0" smtClean="0">
                <a:cs typeface="B Mitra" pitchFamily="2" charset="-78"/>
              </a:rPr>
              <a:t>Post Traumatic Stress Disorder</a:t>
            </a:r>
            <a:r>
              <a:rPr lang="fa-IR" sz="2800" dirty="0" smtClean="0">
                <a:cs typeface="B Mitra" pitchFamily="2" charset="-78"/>
              </a:rPr>
              <a:t>)</a:t>
            </a:r>
            <a:endParaRPr lang="en-US" sz="28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006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مجموعه ای از علائم که در پی مواجهه با حوادث آسیب زای زندگی (تصادف، جنگ، تجاوز جنسی، آدم ربایی،شکنجه، بلایای طبیعی،...) پیدا می شود و فرد به صورت ترس و درماندگی به این تجربه پاسخ می دهد، واقعه را دائماً در ذهن خود مجسم می کند و در عین حال می خواهد که از یادآوری آن اجتناب نماید.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علائم مزبور باید لااقل یک ماه طول کشیده باشد . بر حوزه های مهم زندگی مانند حوزه خانوادگی و شغلی او باید تاثیر چشمگیری نهاده باشد.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شیوع حدود 8 درصد جمعیت عمومی می باشد. البته در گروههای پرخطر که اعضایشان در معرض وقایع آسیب زا بوده اند در طیفی از 5 تا 75 درصد قرار دارد.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شیوع آن در زنان بالاتر از مردان می باشد.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بیماریهای شایع همراه این اختلال: افسردگی، اختلالات مرتبط با مواد، سایر اختلالات اضطرابی و اختلالات دوقطبی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Autofit/>
          </a:bodyPr>
          <a:lstStyle/>
          <a:p>
            <a:pPr algn="r" rtl="1"/>
            <a:r>
              <a:rPr lang="fa-IR" sz="2800" dirty="0" smtClean="0">
                <a:cs typeface="B Mitra" pitchFamily="2" charset="-78"/>
              </a:rPr>
              <a:t>اختلال استرس پس از حادثه (</a:t>
            </a:r>
            <a:r>
              <a:rPr lang="en-US" sz="2800" dirty="0" smtClean="0">
                <a:cs typeface="B Mitra" pitchFamily="2" charset="-78"/>
              </a:rPr>
              <a:t>Post Traumatic Stress Disorder</a:t>
            </a:r>
            <a:r>
              <a:rPr lang="fa-IR" sz="2800" dirty="0" smtClean="0">
                <a:cs typeface="B Mitra" pitchFamily="2" charset="-78"/>
              </a:rPr>
              <a:t>)</a:t>
            </a:r>
            <a:endParaRPr lang="en-US" sz="28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4958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خصایص بالینی : احساس دردناک وقوع مجدد واقعه، الگویی از اجتناب و کرختی هیجانی و برانگیختگی مفرط نسبتاً دائم.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احساس گناه، طرد شدن، و تحقیر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اختلال حافظه و توجه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پرخاشگری، خشونت، کنترل اندک بر تکانه، افسردگی و اختلال مرتبط با مواد.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800" dirty="0" smtClean="0">
                <a:cs typeface="B Mitra" pitchFamily="2" charset="-78"/>
              </a:rPr>
              <a:t>اختلال استرس پس از حادثه (</a:t>
            </a:r>
            <a:r>
              <a:rPr lang="en-US" sz="2800" dirty="0" smtClean="0">
                <a:cs typeface="B Mitra" pitchFamily="2" charset="-78"/>
              </a:rPr>
              <a:t>Post Traumatic Stress Disorder</a:t>
            </a:r>
            <a:r>
              <a:rPr lang="fa-IR" sz="2800" dirty="0" smtClean="0">
                <a:cs typeface="B Mitra" pitchFamily="2" charset="-78"/>
              </a:rPr>
              <a:t>)</a:t>
            </a:r>
            <a:endParaRPr lang="en-US" sz="28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درمان</a:t>
            </a:r>
          </a:p>
          <a:p>
            <a:pPr lvl="1" algn="r" rtl="1"/>
            <a:endParaRPr lang="fa-IR" dirty="0" smtClean="0">
              <a:cs typeface="B Mitra" pitchFamily="2" charset="-78"/>
            </a:endParaRPr>
          </a:p>
          <a:p>
            <a:pPr lvl="1" algn="r" rtl="1"/>
            <a:r>
              <a:rPr lang="fa-IR" dirty="0" smtClean="0">
                <a:cs typeface="B Mitra" pitchFamily="2" charset="-78"/>
              </a:rPr>
              <a:t>مهار کننده های بازجذب اختصاصی سروتونین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ایمیپرامین و آمی تریپتیلین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مهار کننده های منوآمینواکسیداز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ترازودون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روان درمانی شناختی – رفتاری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19912"/>
          </a:xfrm>
        </p:spPr>
        <p:txBody>
          <a:bodyPr>
            <a:noAutofit/>
          </a:bodyPr>
          <a:lstStyle/>
          <a:p>
            <a:pPr algn="r" rtl="1"/>
            <a:r>
              <a:rPr lang="fa-IR" sz="2800" dirty="0" smtClean="0">
                <a:cs typeface="B Mitra" pitchFamily="2" charset="-78"/>
              </a:rPr>
              <a:t>اختلال اضطراب فراگیر(</a:t>
            </a:r>
            <a:r>
              <a:rPr lang="en-US" sz="2800" dirty="0" smtClean="0">
                <a:cs typeface="B Mitra" pitchFamily="2" charset="-78"/>
              </a:rPr>
              <a:t>Generalized Anxiety Disorder</a:t>
            </a:r>
            <a:r>
              <a:rPr lang="fa-IR" sz="2800" dirty="0" smtClean="0">
                <a:cs typeface="B Mitra" pitchFamily="2" charset="-78"/>
              </a:rPr>
              <a:t>)</a:t>
            </a:r>
            <a:endParaRPr lang="en-US" sz="28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6482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اضطراب پاسخ انطباقی و بهنجار در برابر تهدید می باشد که فرد را برای گریز یا ستیز آماده می کند.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برخی از افراد تقریباً در مورد هر چیزی مضطرب و نگران به نظر می رسند که در طبقه بندی اختلال اضطراب فراگیر قرار می گیرند.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اختلال اضطراب فراگیر نگرانی مفرط درباره چندین واقعه یا فعالیت در اکثر ایام و طی یک دوره شش ماهه تعریف می شود و باعلائم جسمی مانند تنیدگی عضلانی، تحریک پذیری، دشواری در خواب و بیقراری همراه است.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این اضطراب به سختی مهار می شود، و رنج و عذاب درون ذهنی برای فرد ایجاد می کند و حوزه های مهم زندگی فرد را مختل می نماید.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شیوع آن 3 تا 8 درصد است.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در زنان دو برابر مردان شایعتر است.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همراهی با سایر اختلالات اضطرابی و افسردگی، مصرف مواد دارد.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43712"/>
          </a:xfrm>
        </p:spPr>
        <p:txBody>
          <a:bodyPr>
            <a:noAutofit/>
          </a:bodyPr>
          <a:lstStyle/>
          <a:p>
            <a:pPr algn="r" rtl="1"/>
            <a:r>
              <a:rPr lang="fa-IR" sz="2800" dirty="0" smtClean="0">
                <a:cs typeface="B Mitra" pitchFamily="2" charset="-78"/>
              </a:rPr>
              <a:t>اختلال اضطراب فراگیر(</a:t>
            </a:r>
            <a:r>
              <a:rPr lang="en-US" sz="2800" dirty="0" smtClean="0">
                <a:cs typeface="B Mitra" pitchFamily="2" charset="-78"/>
              </a:rPr>
              <a:t>Generalized Anxiety Disorder</a:t>
            </a:r>
            <a:r>
              <a:rPr lang="fa-IR" sz="2800" dirty="0" smtClean="0">
                <a:cs typeface="B Mitra" pitchFamily="2" charset="-78"/>
              </a:rPr>
              <a:t>)</a:t>
            </a:r>
            <a:endParaRPr lang="en-US" sz="28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خصایص بالینی : تنش حرکتی، پرکاری دستگاه اتونوم، و گوش به زنگی شناختی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اضطراب مخل سایر جنبه های زندگی فرد است.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این الگو دست کم به مدت 6 ماه در اکثر روزها وجود دارد.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لرزیدن، بیقراری، سردرد.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کوتاه شدن تنفس، تعریق مفرط، تپش قلب و علائم مختلف گوارشی</a:t>
            </a:r>
          </a:p>
          <a:p>
            <a:pPr algn="r" rtl="1"/>
            <a:r>
              <a:rPr lang="fa-IR" dirty="0" smtClean="0">
                <a:cs typeface="B Mitra" pitchFamily="2" charset="-78"/>
              </a:rPr>
              <a:t>تحریک پذیری و زود از جا پریدن</a:t>
            </a:r>
          </a:p>
          <a:p>
            <a:pPr algn="r" rtl="1"/>
            <a:endParaRPr lang="fa-IR" dirty="0" smtClean="0">
              <a:cs typeface="B Mitra" pitchFamily="2" charset="-78"/>
            </a:endParaRPr>
          </a:p>
          <a:p>
            <a:pPr algn="r" rtl="1"/>
            <a:endParaRPr lang="fa-IR" dirty="0" smtClean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Autofit/>
          </a:bodyPr>
          <a:lstStyle/>
          <a:p>
            <a:pPr algn="r" rtl="1"/>
            <a:r>
              <a:rPr lang="fa-IR" sz="2800" dirty="0" smtClean="0">
                <a:cs typeface="B Mitra" pitchFamily="2" charset="-78"/>
              </a:rPr>
              <a:t>اختلال اضطراب فراگیر(</a:t>
            </a:r>
            <a:r>
              <a:rPr lang="en-US" sz="2800" dirty="0" smtClean="0">
                <a:cs typeface="B Mitra" pitchFamily="2" charset="-78"/>
              </a:rPr>
              <a:t>Generalized Anxiety Disorder</a:t>
            </a:r>
            <a:r>
              <a:rPr lang="fa-IR" sz="2800" dirty="0" smtClean="0">
                <a:cs typeface="B Mitra" pitchFamily="2" charset="-78"/>
              </a:rPr>
              <a:t>)</a:t>
            </a:r>
            <a:endParaRPr lang="en-US" sz="28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درمان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مهار کننده های بازجذب اختصاصی سروتونین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بوسپیرون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بنزودیازپینها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ونلافاکسین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ایمیپرامین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داروهای بلوک کننده گیرنده بتا(پروپرانولول...متوپرولول...آتنولول)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روان درمانی شناختی – رفتاری(</a:t>
            </a:r>
            <a:r>
              <a:rPr lang="en-US" dirty="0" smtClean="0">
                <a:cs typeface="B Mitra" pitchFamily="2" charset="-78"/>
              </a:rPr>
              <a:t>CBT</a:t>
            </a:r>
            <a:r>
              <a:rPr lang="fa-IR" smtClean="0">
                <a:cs typeface="B Mitra" pitchFamily="2" charset="-78"/>
              </a:rPr>
              <a:t>)</a:t>
            </a:r>
            <a:endParaRPr lang="fa-IR" dirty="0" smtClean="0">
              <a:cs typeface="B Mitra" pitchFamily="2" charset="-78"/>
            </a:endParaRPr>
          </a:p>
          <a:p>
            <a:pPr algn="r" rtl="1"/>
            <a:endParaRPr lang="fa-IR" dirty="0" smtClean="0">
              <a:cs typeface="B Mitra" pitchFamily="2" charset="-78"/>
            </a:endParaRPr>
          </a:p>
          <a:p>
            <a:pPr algn="r" rtl="1"/>
            <a:endParaRPr lang="fa-IR" dirty="0" smtClean="0">
              <a:cs typeface="B Mitra" pitchFamily="2" charset="-78"/>
            </a:endParaRPr>
          </a:p>
          <a:p>
            <a:pPr algn="r" rtl="1"/>
            <a:endParaRPr lang="fa-IR" dirty="0" smtClean="0">
              <a:cs typeface="B Mitra" pitchFamily="2" charset="-78"/>
            </a:endParaRPr>
          </a:p>
          <a:p>
            <a:pPr algn="r" rtl="1"/>
            <a:endParaRPr lang="fa-IR" dirty="0" smtClean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3938</TotalTime>
  <Words>1330</Words>
  <Application>Microsoft Office PowerPoint</Application>
  <PresentationFormat>On-screen Show (4:3)</PresentationFormat>
  <Paragraphs>140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Flow</vt:lpstr>
      <vt:lpstr>PowerPoint Presentation</vt:lpstr>
      <vt:lpstr>Anxiety disorders اختلالات اضطرابی</vt:lpstr>
      <vt:lpstr>طبقه بندی اختلالات اضطرابی</vt:lpstr>
      <vt:lpstr>فرق ترس و اضطراب</vt:lpstr>
      <vt:lpstr>اختلال پانیک (هول)</vt:lpstr>
      <vt:lpstr>مشخصات حمله پانیک</vt:lpstr>
      <vt:lpstr>اختلال پانیک (هول)</vt:lpstr>
      <vt:lpstr>فوبی اختصاصی(specific phobia) و اختلال اضطراب اجتماعی (social phobia)</vt:lpstr>
      <vt:lpstr>فوبی اختصاصی(specific phobia) و اختلال اضطراب اجتماعی (social phobia)</vt:lpstr>
      <vt:lpstr>اختلال وسواسی-جبری (Obsessive-compulsive disorder)</vt:lpstr>
      <vt:lpstr>اختلال وسواسی-جبری (Obsessive-compulsive disorder)</vt:lpstr>
      <vt:lpstr>اختلال وسواسی-جبری (Obsessive-compulsive disorder)</vt:lpstr>
      <vt:lpstr>اختلال استرس پس از حادثه (Post Traumatic Stress Disorder)</vt:lpstr>
      <vt:lpstr>اختلال استرس پس از حادثه (Post Traumatic Stress Disorder)</vt:lpstr>
      <vt:lpstr>اختلال استرس پس از حادثه (Post Traumatic Stress Disorder)</vt:lpstr>
      <vt:lpstr>اختلال اضطراب فراگیر(Generalized Anxiety Disorder)</vt:lpstr>
      <vt:lpstr>اختلال اضطراب فراگیر(Generalized Anxiety Disorder)</vt:lpstr>
      <vt:lpstr>اختلال اضطراب فراگیر(Generalized Anxiety Disorder)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</dc:creator>
  <cp:lastModifiedBy>Windows User</cp:lastModifiedBy>
  <cp:revision>194</cp:revision>
  <dcterms:created xsi:type="dcterms:W3CDTF">2006-08-16T00:00:00Z</dcterms:created>
  <dcterms:modified xsi:type="dcterms:W3CDTF">2020-04-29T00:57:01Z</dcterms:modified>
</cp:coreProperties>
</file>