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93" r:id="rId2"/>
    <p:sldId id="323" r:id="rId3"/>
    <p:sldId id="324" r:id="rId4"/>
    <p:sldId id="297" r:id="rId5"/>
    <p:sldId id="298" r:id="rId6"/>
    <p:sldId id="325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umimoji="1" sz="2400" b="1" u="sng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00"/>
    <a:srgbClr val="CC6600"/>
    <a:srgbClr val="996633"/>
    <a:srgbClr val="993300"/>
    <a:srgbClr val="FFCC99"/>
    <a:srgbClr val="CC9900"/>
    <a:srgbClr val="66FF33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28" autoAdjust="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  <p:sld r:id="rId28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13" Type="http://schemas.openxmlformats.org/officeDocument/2006/relationships/slide" Target="slides/slide15.xml"/><Relationship Id="rId18" Type="http://schemas.openxmlformats.org/officeDocument/2006/relationships/slide" Target="slides/slide20.xml"/><Relationship Id="rId26" Type="http://schemas.openxmlformats.org/officeDocument/2006/relationships/slide" Target="slides/slide28.xml"/><Relationship Id="rId3" Type="http://schemas.openxmlformats.org/officeDocument/2006/relationships/slide" Target="slides/slide5.xml"/><Relationship Id="rId21" Type="http://schemas.openxmlformats.org/officeDocument/2006/relationships/slide" Target="slides/slide23.xml"/><Relationship Id="rId7" Type="http://schemas.openxmlformats.org/officeDocument/2006/relationships/slide" Target="slides/slide9.xml"/><Relationship Id="rId12" Type="http://schemas.openxmlformats.org/officeDocument/2006/relationships/slide" Target="slides/slide14.xml"/><Relationship Id="rId17" Type="http://schemas.openxmlformats.org/officeDocument/2006/relationships/slide" Target="slides/slide19.xml"/><Relationship Id="rId25" Type="http://schemas.openxmlformats.org/officeDocument/2006/relationships/slide" Target="slides/slide27.xml"/><Relationship Id="rId2" Type="http://schemas.openxmlformats.org/officeDocument/2006/relationships/slide" Target="slides/slide4.xml"/><Relationship Id="rId16" Type="http://schemas.openxmlformats.org/officeDocument/2006/relationships/slide" Target="slides/slide18.xml"/><Relationship Id="rId20" Type="http://schemas.openxmlformats.org/officeDocument/2006/relationships/slide" Target="slides/slide22.xml"/><Relationship Id="rId1" Type="http://schemas.openxmlformats.org/officeDocument/2006/relationships/slide" Target="slides/slide3.xml"/><Relationship Id="rId6" Type="http://schemas.openxmlformats.org/officeDocument/2006/relationships/slide" Target="slides/slide8.xml"/><Relationship Id="rId11" Type="http://schemas.openxmlformats.org/officeDocument/2006/relationships/slide" Target="slides/slide13.xml"/><Relationship Id="rId24" Type="http://schemas.openxmlformats.org/officeDocument/2006/relationships/slide" Target="slides/slide26.xml"/><Relationship Id="rId5" Type="http://schemas.openxmlformats.org/officeDocument/2006/relationships/slide" Target="slides/slide7.xml"/><Relationship Id="rId15" Type="http://schemas.openxmlformats.org/officeDocument/2006/relationships/slide" Target="slides/slide17.xml"/><Relationship Id="rId23" Type="http://schemas.openxmlformats.org/officeDocument/2006/relationships/slide" Target="slides/slide25.xml"/><Relationship Id="rId28" Type="http://schemas.openxmlformats.org/officeDocument/2006/relationships/slide" Target="slides/slide30.xml"/><Relationship Id="rId10" Type="http://schemas.openxmlformats.org/officeDocument/2006/relationships/slide" Target="slides/slide12.xml"/><Relationship Id="rId19" Type="http://schemas.openxmlformats.org/officeDocument/2006/relationships/slide" Target="slides/slide21.xml"/><Relationship Id="rId4" Type="http://schemas.openxmlformats.org/officeDocument/2006/relationships/slide" Target="slides/slide6.xml"/><Relationship Id="rId9" Type="http://schemas.openxmlformats.org/officeDocument/2006/relationships/slide" Target="slides/slide11.xml"/><Relationship Id="rId14" Type="http://schemas.openxmlformats.org/officeDocument/2006/relationships/slide" Target="slides/slide16.xml"/><Relationship Id="rId22" Type="http://schemas.openxmlformats.org/officeDocument/2006/relationships/slide" Target="slides/slide24.xml"/><Relationship Id="rId27" Type="http://schemas.openxmlformats.org/officeDocument/2006/relationships/slide" Target="slides/slide2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 u="none"/>
            </a:lvl1pPr>
          </a:lstStyle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 u="none"/>
            </a:lvl1pPr>
          </a:lstStyle>
          <a:p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 u="none"/>
            </a:lvl1pPr>
          </a:lstStyle>
          <a:p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 u="none"/>
            </a:lvl1pPr>
          </a:lstStyle>
          <a:p>
            <a:fld id="{08398591-1694-47FD-93E6-A551C6749992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27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 b="0" u="none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2057" name="Rectangle 9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8" name="Rectangle 10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 u="none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2060" name="Rectangle 12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 b="0" u="none">
                <a:latin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2061" name="Rectangle 1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 b="0" u="none">
                <a:latin typeface="Times New Roman" panose="02020603050405020304" pitchFamily="18" charset="0"/>
              </a:defRPr>
            </a:lvl1pPr>
          </a:lstStyle>
          <a:p>
            <a:fld id="{AA923EFD-2635-4B4B-8CA5-B67E76DEDEC4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337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528697-8842-40F2-8317-27AC3D6EBDFE}" type="slidenum">
              <a:rPr lang="ar-SA"/>
              <a:pPr/>
              <a:t>1</a:t>
            </a:fld>
            <a:endParaRPr lang="en-US"/>
          </a:p>
        </p:txBody>
      </p:sp>
      <p:sp>
        <p:nvSpPr>
          <p:cNvPr id="1361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357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6CC589-C47F-4A73-8DC2-2CF815FEF637}" type="slidenum">
              <a:rPr lang="ar-SA"/>
              <a:pPr/>
              <a:t>2</a:t>
            </a:fld>
            <a:endParaRPr lang="en-US"/>
          </a:p>
        </p:txBody>
      </p:sp>
      <p:sp>
        <p:nvSpPr>
          <p:cNvPr id="1996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Char char="•"/>
            </a:pPr>
            <a:endParaRPr lang="en-US" sz="34000" u="sng">
              <a:cs typeface="Kamran" pitchFamily="10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6646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52D862-C04D-424B-98B4-2DFB7499C01D}" type="slidenum">
              <a:rPr lang="ar-SA"/>
              <a:pPr/>
              <a:t>3</a:t>
            </a:fld>
            <a:endParaRPr lang="en-US"/>
          </a:p>
        </p:txBody>
      </p:sp>
      <p:sp>
        <p:nvSpPr>
          <p:cNvPr id="2058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04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3E98CF-2742-4121-9CCB-B42B55DD7855}" type="slidenum">
              <a:rPr lang="ar-SA"/>
              <a:pPr/>
              <a:t>4</a:t>
            </a:fld>
            <a:endParaRPr lang="en-US"/>
          </a:p>
        </p:txBody>
      </p:sp>
      <p:sp>
        <p:nvSpPr>
          <p:cNvPr id="1720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985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B82B8A-EFAF-4CA7-ABF0-9EEF7A130F2C}" type="slidenum">
              <a:rPr lang="ar-SA"/>
              <a:pPr/>
              <a:t>5</a:t>
            </a:fld>
            <a:endParaRPr lang="en-US"/>
          </a:p>
        </p:txBody>
      </p:sp>
      <p:sp>
        <p:nvSpPr>
          <p:cNvPr id="173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89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67CF6B-2957-4550-AF44-744C5F5EBCA9}" type="slidenum">
              <a:rPr lang="ar-SA"/>
              <a:pPr/>
              <a:t>6</a:t>
            </a:fld>
            <a:endParaRPr lang="en-US"/>
          </a:p>
        </p:txBody>
      </p:sp>
      <p:sp>
        <p:nvSpPr>
          <p:cNvPr id="2078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0816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E2D286-007F-4F3A-93D1-021B0126990C}" type="slidenum">
              <a:rPr lang="ar-SA"/>
              <a:pPr/>
              <a:t>7</a:t>
            </a:fld>
            <a:endParaRPr lang="en-US"/>
          </a:p>
        </p:txBody>
      </p:sp>
      <p:sp>
        <p:nvSpPr>
          <p:cNvPr id="174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154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E3AFAF6-5036-47F2-8094-748E47DE7AB6}" type="slidenum">
              <a:rPr lang="ar-SA"/>
              <a:pPr/>
              <a:t>8</a:t>
            </a:fld>
            <a:endParaRPr lang="en-US"/>
          </a:p>
        </p:txBody>
      </p:sp>
      <p:sp>
        <p:nvSpPr>
          <p:cNvPr id="175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191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7A0A99-5953-4FD9-9475-6C7B00E9F6E7}" type="slidenum">
              <a:rPr lang="ar-SA"/>
              <a:pPr/>
              <a:t>9</a:t>
            </a:fld>
            <a:endParaRPr lang="en-US"/>
          </a:p>
        </p:txBody>
      </p:sp>
      <p:sp>
        <p:nvSpPr>
          <p:cNvPr id="176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067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BCC2E5-4EC0-4055-9861-23FCEAA93718}" type="slidenum">
              <a:rPr lang="ar-SA"/>
              <a:pPr/>
              <a:t>10</a:t>
            </a:fld>
            <a:endParaRPr lang="en-US"/>
          </a:p>
        </p:txBody>
      </p:sp>
      <p:sp>
        <p:nvSpPr>
          <p:cNvPr id="177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185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2F32AA-2331-4085-9FFD-143754778781}" type="slidenum">
              <a:rPr lang="ar-SA"/>
              <a:pPr/>
              <a:t>11</a:t>
            </a:fld>
            <a:endParaRPr lang="en-US"/>
          </a:p>
        </p:txBody>
      </p:sp>
      <p:sp>
        <p:nvSpPr>
          <p:cNvPr id="178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4644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5CDF2E-A420-416B-8F25-CB9BE276D713}" type="slidenum">
              <a:rPr lang="ar-SA"/>
              <a:pPr/>
              <a:t>12</a:t>
            </a:fld>
            <a:endParaRPr lang="en-US"/>
          </a:p>
        </p:txBody>
      </p:sp>
      <p:sp>
        <p:nvSpPr>
          <p:cNvPr id="179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4678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46633-BF38-4223-A72B-2F9E9C39EFA0}" type="slidenum">
              <a:rPr lang="ar-SA"/>
              <a:pPr/>
              <a:t>13</a:t>
            </a:fld>
            <a:endParaRPr lang="en-US"/>
          </a:p>
        </p:txBody>
      </p:sp>
      <p:sp>
        <p:nvSpPr>
          <p:cNvPr id="180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4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CDC3C-89A1-44CB-9CB6-BC56FA1310B1}" type="slidenum">
              <a:rPr lang="ar-SA"/>
              <a:pPr/>
              <a:t>14</a:t>
            </a:fld>
            <a:endParaRPr lang="en-US"/>
          </a:p>
        </p:txBody>
      </p:sp>
      <p:sp>
        <p:nvSpPr>
          <p:cNvPr id="181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9645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AF5E21-9468-4A0C-B465-73C22F25231F}" type="slidenum">
              <a:rPr lang="ar-SA"/>
              <a:pPr/>
              <a:t>15</a:t>
            </a:fld>
            <a:endParaRPr lang="en-US"/>
          </a:p>
        </p:txBody>
      </p:sp>
      <p:sp>
        <p:nvSpPr>
          <p:cNvPr id="182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24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FB41CE-227F-4211-B26C-14C3D9B4D497}" type="slidenum">
              <a:rPr lang="ar-SA"/>
              <a:pPr/>
              <a:t>16</a:t>
            </a:fld>
            <a:endParaRPr lang="en-US"/>
          </a:p>
        </p:txBody>
      </p:sp>
      <p:sp>
        <p:nvSpPr>
          <p:cNvPr id="183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3752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217C38-2D4B-4FA3-8571-7B2CD0D5B2DB}" type="slidenum">
              <a:rPr lang="ar-SA"/>
              <a:pPr/>
              <a:t>17</a:t>
            </a:fld>
            <a:endParaRPr lang="en-US"/>
          </a:p>
        </p:txBody>
      </p:sp>
      <p:sp>
        <p:nvSpPr>
          <p:cNvPr id="184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4773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16D060-1BD1-4393-8DE8-ECDB1892A8E6}" type="slidenum">
              <a:rPr lang="ar-SA"/>
              <a:pPr/>
              <a:t>18</a:t>
            </a:fld>
            <a:endParaRPr lang="en-US"/>
          </a:p>
        </p:txBody>
      </p:sp>
      <p:sp>
        <p:nvSpPr>
          <p:cNvPr id="185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073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98D246-CDF6-4A84-BBC9-D4E938D311A9}" type="slidenum">
              <a:rPr lang="ar-SA"/>
              <a:pPr/>
              <a:t>19</a:t>
            </a:fld>
            <a:endParaRPr lang="en-US"/>
          </a:p>
        </p:txBody>
      </p:sp>
      <p:sp>
        <p:nvSpPr>
          <p:cNvPr id="186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2474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59CDA2-BB51-412C-9FAF-FDC58D1A094F}" type="slidenum">
              <a:rPr lang="ar-SA"/>
              <a:pPr/>
              <a:t>20</a:t>
            </a:fld>
            <a:endParaRPr lang="en-US"/>
          </a:p>
        </p:txBody>
      </p:sp>
      <p:sp>
        <p:nvSpPr>
          <p:cNvPr id="187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739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AE0733-2341-4113-99CF-F05948975200}" type="slidenum">
              <a:rPr lang="ar-SA"/>
              <a:pPr/>
              <a:t>21</a:t>
            </a:fld>
            <a:endParaRPr lang="en-US"/>
          </a:p>
        </p:txBody>
      </p:sp>
      <p:sp>
        <p:nvSpPr>
          <p:cNvPr id="188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7345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46D300-F984-46AB-BBD1-5F3E3375E224}" type="slidenum">
              <a:rPr lang="ar-SA"/>
              <a:pPr/>
              <a:t>22</a:t>
            </a:fld>
            <a:endParaRPr lang="en-US"/>
          </a:p>
        </p:txBody>
      </p:sp>
      <p:sp>
        <p:nvSpPr>
          <p:cNvPr id="189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3722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00E8E6-1EA0-4694-88B5-C409BC9E3345}" type="slidenum">
              <a:rPr lang="ar-SA"/>
              <a:pPr/>
              <a:t>23</a:t>
            </a:fld>
            <a:endParaRPr lang="en-US"/>
          </a:p>
        </p:txBody>
      </p:sp>
      <p:sp>
        <p:nvSpPr>
          <p:cNvPr id="190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6821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A497CB-17D2-4AF5-8636-01790115BA1C}" type="slidenum">
              <a:rPr lang="ar-SA"/>
              <a:pPr/>
              <a:t>24</a:t>
            </a:fld>
            <a:endParaRPr lang="en-US"/>
          </a:p>
        </p:txBody>
      </p:sp>
      <p:sp>
        <p:nvSpPr>
          <p:cNvPr id="1914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3893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EF3B67-F1C6-402D-BDC6-C525EF84FA16}" type="slidenum">
              <a:rPr lang="ar-SA"/>
              <a:pPr/>
              <a:t>25</a:t>
            </a:fld>
            <a:endParaRPr lang="en-US"/>
          </a:p>
        </p:txBody>
      </p:sp>
      <p:sp>
        <p:nvSpPr>
          <p:cNvPr id="192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469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D3DB5F-A1CA-4DB4-882A-B89B1289F8A6}" type="slidenum">
              <a:rPr lang="ar-SA"/>
              <a:pPr/>
              <a:t>26</a:t>
            </a:fld>
            <a:endParaRPr lang="en-US"/>
          </a:p>
        </p:txBody>
      </p:sp>
      <p:sp>
        <p:nvSpPr>
          <p:cNvPr id="1935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7114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9F8ABB-8C26-402E-B4F2-C038DF238AEB}" type="slidenum">
              <a:rPr lang="ar-SA"/>
              <a:pPr/>
              <a:t>27</a:t>
            </a:fld>
            <a:endParaRPr lang="en-US"/>
          </a:p>
        </p:txBody>
      </p:sp>
      <p:sp>
        <p:nvSpPr>
          <p:cNvPr id="1945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0480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E1FF09-DFC2-43C8-895F-2F9FECF10526}" type="slidenum">
              <a:rPr lang="ar-SA"/>
              <a:pPr/>
              <a:t>28</a:t>
            </a:fld>
            <a:endParaRPr lang="en-US"/>
          </a:p>
        </p:txBody>
      </p:sp>
      <p:sp>
        <p:nvSpPr>
          <p:cNvPr id="1955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610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C0EDA4-DC4F-47EC-9AEF-24E303CB1754}" type="slidenum">
              <a:rPr lang="ar-SA"/>
              <a:pPr/>
              <a:t>29</a:t>
            </a:fld>
            <a:endParaRPr lang="en-US"/>
          </a:p>
        </p:txBody>
      </p:sp>
      <p:sp>
        <p:nvSpPr>
          <p:cNvPr id="1966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5960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3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AA9C63-8E0D-45CB-9186-091A7DF42ADE}" type="slidenum">
              <a:rPr lang="ar-SA"/>
              <a:pPr/>
              <a:t>30</a:t>
            </a:fld>
            <a:endParaRPr lang="en-US"/>
          </a:p>
        </p:txBody>
      </p:sp>
      <p:sp>
        <p:nvSpPr>
          <p:cNvPr id="1976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321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2895600" y="4303713"/>
            <a:ext cx="32766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752600"/>
          </a:xfrm>
        </p:spPr>
        <p:txBody>
          <a:bodyPr anchor="t"/>
          <a:lstStyle>
            <a:lvl1pPr algn="ctr">
              <a:lnSpc>
                <a:spcPct val="90000"/>
              </a:lnSpc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95800"/>
            <a:ext cx="6400800" cy="1524000"/>
          </a:xfrm>
        </p:spPr>
        <p:txBody>
          <a:bodyPr anchor="ctr"/>
          <a:lstStyle>
            <a:lvl1pPr marL="0" indent="0" algn="ctr">
              <a:lnSpc>
                <a:spcPct val="80000"/>
              </a:lnSpc>
              <a:buFont typeface="Wingdings" panose="05000000000000000000" pitchFamily="2" charset="2"/>
              <a:buNone/>
              <a:defRPr sz="2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1066800"/>
            <a:ext cx="86868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grpSp>
        <p:nvGrpSpPr>
          <p:cNvPr id="30726" name="Group 6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336" y="0"/>
            <a:chExt cx="2064" cy="1344"/>
          </a:xfrm>
        </p:grpSpPr>
        <p:sp>
          <p:nvSpPr>
            <p:cNvPr id="30727" name="Rectangle 7"/>
            <p:cNvSpPr>
              <a:spLocks noChangeArrowheads="1"/>
            </p:cNvSpPr>
            <p:nvPr/>
          </p:nvSpPr>
          <p:spPr bwMode="auto">
            <a:xfrm>
              <a:off x="1008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8" name="Rectangle 8"/>
            <p:cNvSpPr>
              <a:spLocks noChangeArrowheads="1"/>
            </p:cNvSpPr>
            <p:nvPr/>
          </p:nvSpPr>
          <p:spPr bwMode="auto">
            <a:xfrm>
              <a:off x="1344" y="1008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auto">
            <a:xfrm>
              <a:off x="1728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0" name="Rectangle 10"/>
            <p:cNvSpPr>
              <a:spLocks noChangeArrowheads="1"/>
            </p:cNvSpPr>
            <p:nvPr/>
          </p:nvSpPr>
          <p:spPr bwMode="auto">
            <a:xfrm>
              <a:off x="2064" y="672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1" name="Rectangle 11"/>
            <p:cNvSpPr>
              <a:spLocks noChangeArrowheads="1"/>
            </p:cNvSpPr>
            <p:nvPr/>
          </p:nvSpPr>
          <p:spPr bwMode="auto">
            <a:xfrm>
              <a:off x="672" y="336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2" name="Rectangle 12"/>
            <p:cNvSpPr>
              <a:spLocks noChangeArrowheads="1"/>
            </p:cNvSpPr>
            <p:nvPr/>
          </p:nvSpPr>
          <p:spPr bwMode="auto">
            <a:xfrm>
              <a:off x="336" y="0"/>
              <a:ext cx="336" cy="336"/>
            </a:xfrm>
            <a:prstGeom prst="rect">
              <a:avLst/>
            </a:prstGeom>
            <a:noFill/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0733" name="Group 13"/>
          <p:cNvGrpSpPr>
            <a:grpSpLocks/>
          </p:cNvGrpSpPr>
          <p:nvPr/>
        </p:nvGrpSpPr>
        <p:grpSpPr bwMode="auto">
          <a:xfrm>
            <a:off x="533400" y="0"/>
            <a:ext cx="3276600" cy="2133600"/>
            <a:chOff x="2736" y="96"/>
            <a:chExt cx="2064" cy="1344"/>
          </a:xfrm>
        </p:grpSpPr>
        <p:sp>
          <p:nvSpPr>
            <p:cNvPr id="30734" name="Rectangle 14"/>
            <p:cNvSpPr>
              <a:spLocks noChangeArrowheads="1"/>
            </p:cNvSpPr>
            <p:nvPr/>
          </p:nvSpPr>
          <p:spPr bwMode="auto">
            <a:xfrm>
              <a:off x="3408" y="768"/>
              <a:ext cx="336" cy="336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5" name="Rectangle 15"/>
            <p:cNvSpPr>
              <a:spLocks noChangeArrowheads="1"/>
            </p:cNvSpPr>
            <p:nvPr/>
          </p:nvSpPr>
          <p:spPr bwMode="auto">
            <a:xfrm>
              <a:off x="3744" y="1104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6" name="Rectangle 16"/>
            <p:cNvSpPr>
              <a:spLocks noChangeArrowheads="1"/>
            </p:cNvSpPr>
            <p:nvPr/>
          </p:nvSpPr>
          <p:spPr bwMode="auto">
            <a:xfrm>
              <a:off x="4128" y="432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7" name="Rectangle 17"/>
            <p:cNvSpPr>
              <a:spLocks noChangeArrowheads="1"/>
            </p:cNvSpPr>
            <p:nvPr/>
          </p:nvSpPr>
          <p:spPr bwMode="auto">
            <a:xfrm>
              <a:off x="4464" y="768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8" name="Rectangle 18"/>
            <p:cNvSpPr>
              <a:spLocks noChangeArrowheads="1"/>
            </p:cNvSpPr>
            <p:nvPr/>
          </p:nvSpPr>
          <p:spPr bwMode="auto">
            <a:xfrm>
              <a:off x="3072" y="432"/>
              <a:ext cx="336" cy="336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739" name="Rectangle 19"/>
            <p:cNvSpPr>
              <a:spLocks noChangeArrowheads="1"/>
            </p:cNvSpPr>
            <p:nvPr/>
          </p:nvSpPr>
          <p:spPr bwMode="auto">
            <a:xfrm>
              <a:off x="2736" y="96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40" name="Rectangle 20"/>
          <p:cNvSpPr>
            <a:spLocks noChangeArrowheads="1"/>
          </p:cNvSpPr>
          <p:nvPr/>
        </p:nvSpPr>
        <p:spPr bwMode="auto">
          <a:xfrm>
            <a:off x="4114800" y="4191000"/>
            <a:ext cx="211138" cy="211138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4419600" y="4191000"/>
            <a:ext cx="211138" cy="211138"/>
          </a:xfrm>
          <a:prstGeom prst="rect">
            <a:avLst/>
          </a:prstGeom>
          <a:solidFill>
            <a:schemeClr val="bg2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4724400" y="4191000"/>
            <a:ext cx="211138" cy="21113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30743" name="Rectangle 2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4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 sz="3200"/>
            </a:lvl1pPr>
          </a:lstStyle>
          <a:p>
            <a:fld id="{47FD14EF-B8A6-4768-BA3B-D2998006241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64429-B776-4E22-818E-500AD7B00264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33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3BC52-C3AB-41BD-9408-560281295707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132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6F2CD-715E-44F5-A2A4-103C1368B735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977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436BA-95DC-49D4-9D23-72A2546001C8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776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197FD-D033-4801-91F0-DC3E13C23E76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69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0C49F-D4CA-4C19-B76D-C92EB9428EFE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658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8B1B7-9AF4-43BF-AFA7-F8D699FB7B3B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65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1F711-241B-4F67-A896-E1985EF8BB81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347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BBB2D8-5172-463B-B626-5CD86D048205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219200"/>
            <a:ext cx="177165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62550" cy="495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884D65-0368-4540-8F6F-FF89A73FDF9A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470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2819400"/>
            <a:ext cx="708660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22860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33400" y="2819400"/>
            <a:ext cx="533400" cy="533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981200" y="533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762000" y="1066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1143000" y="6858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99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2362200" y="152400"/>
            <a:ext cx="381000" cy="3810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0" y="755650"/>
            <a:ext cx="5867400" cy="76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5715000" y="609600"/>
            <a:ext cx="304800" cy="3048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5562600" y="457200"/>
            <a:ext cx="304800" cy="3048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8458200" y="3962400"/>
            <a:ext cx="381000" cy="38100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8686800" y="3657600"/>
            <a:ext cx="381000" cy="381000"/>
          </a:xfrm>
          <a:prstGeom prst="rect">
            <a:avLst/>
          </a:prstGeom>
          <a:solidFill>
            <a:schemeClr val="bg2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b="0" u="none"/>
          </a:p>
        </p:txBody>
      </p:sp>
      <p:grpSp>
        <p:nvGrpSpPr>
          <p:cNvPr id="29710" name="Group 14"/>
          <p:cNvGrpSpPr>
            <a:grpSpLocks/>
          </p:cNvGrpSpPr>
          <p:nvPr/>
        </p:nvGrpSpPr>
        <p:grpSpPr bwMode="auto">
          <a:xfrm>
            <a:off x="0" y="2286000"/>
            <a:ext cx="1066800" cy="1066800"/>
            <a:chOff x="0" y="2496"/>
            <a:chExt cx="672" cy="672"/>
          </a:xfrm>
        </p:grpSpPr>
        <p:sp>
          <p:nvSpPr>
            <p:cNvPr id="29711" name="Rectangle 15"/>
            <p:cNvSpPr>
              <a:spLocks noChangeArrowheads="1"/>
            </p:cNvSpPr>
            <p:nvPr/>
          </p:nvSpPr>
          <p:spPr bwMode="auto">
            <a:xfrm>
              <a:off x="0" y="2496"/>
              <a:ext cx="336" cy="336"/>
            </a:xfrm>
            <a:prstGeom prst="rect">
              <a:avLst/>
            </a:prstGeom>
            <a:solidFill>
              <a:schemeClr val="accent1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712" name="Rectangle 16"/>
            <p:cNvSpPr>
              <a:spLocks noChangeArrowheads="1"/>
            </p:cNvSpPr>
            <p:nvPr/>
          </p:nvSpPr>
          <p:spPr bwMode="auto">
            <a:xfrm>
              <a:off x="336" y="2832"/>
              <a:ext cx="336" cy="336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9713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1219200"/>
            <a:ext cx="70866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507163"/>
            <a:ext cx="18288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kumimoji="0" sz="1200" b="0" u="none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9715" name="Rectangle 1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95400" y="6507163"/>
            <a:ext cx="28956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>
              <a:defRPr kumimoji="0" sz="1200" b="0" u="none">
                <a:solidFill>
                  <a:schemeClr val="folHlink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9716" name="Rectangle 2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91200" y="6172200"/>
            <a:ext cx="762000" cy="609600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2800" u="none">
                <a:solidFill>
                  <a:schemeClr val="bg1"/>
                </a:solidFill>
                <a:latin typeface="+mn-lt"/>
              </a:defRPr>
            </a:lvl1pPr>
          </a:lstStyle>
          <a:p>
            <a:fld id="{234ADD44-7364-4505-ADDC-FD2E70D26FCE}" type="slidenum">
              <a:rPr lang="ar-SA"/>
              <a:pPr/>
              <a:t>‹#›</a:t>
            </a:fld>
            <a:endParaRPr lang="en-US"/>
          </a:p>
        </p:txBody>
      </p:sp>
      <p:grpSp>
        <p:nvGrpSpPr>
          <p:cNvPr id="29717" name="Group 21"/>
          <p:cNvGrpSpPr>
            <a:grpSpLocks/>
          </p:cNvGrpSpPr>
          <p:nvPr/>
        </p:nvGrpSpPr>
        <p:grpSpPr bwMode="auto">
          <a:xfrm>
            <a:off x="762000" y="152400"/>
            <a:ext cx="1981200" cy="1295400"/>
            <a:chOff x="3888" y="96"/>
            <a:chExt cx="1248" cy="816"/>
          </a:xfrm>
        </p:grpSpPr>
        <p:sp>
          <p:nvSpPr>
            <p:cNvPr id="29718" name="Rectangle 22"/>
            <p:cNvSpPr>
              <a:spLocks noChangeArrowheads="1"/>
            </p:cNvSpPr>
            <p:nvPr/>
          </p:nvSpPr>
          <p:spPr bwMode="auto">
            <a:xfrm>
              <a:off x="4656" y="336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719" name="Rectangle 23"/>
            <p:cNvSpPr>
              <a:spLocks noChangeArrowheads="1"/>
            </p:cNvSpPr>
            <p:nvPr/>
          </p:nvSpPr>
          <p:spPr bwMode="auto">
            <a:xfrm>
              <a:off x="3888" y="672"/>
              <a:ext cx="240" cy="240"/>
            </a:xfrm>
            <a:prstGeom prst="rect">
              <a:avLst/>
            </a:prstGeom>
            <a:solidFill>
              <a:schemeClr val="accent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720" name="Rectangle 24"/>
            <p:cNvSpPr>
              <a:spLocks noChangeArrowheads="1"/>
            </p:cNvSpPr>
            <p:nvPr/>
          </p:nvSpPr>
          <p:spPr bwMode="auto">
            <a:xfrm>
              <a:off x="4128" y="432"/>
              <a:ext cx="240" cy="240"/>
            </a:xfrm>
            <a:prstGeom prst="rect">
              <a:avLst/>
            </a:prstGeom>
            <a:solidFill>
              <a:schemeClr val="tx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721" name="Rectangle 25"/>
            <p:cNvSpPr>
              <a:spLocks noChangeArrowheads="1"/>
            </p:cNvSpPr>
            <p:nvPr/>
          </p:nvSpPr>
          <p:spPr bwMode="auto">
            <a:xfrm>
              <a:off x="4896" y="96"/>
              <a:ext cx="240" cy="240"/>
            </a:xfrm>
            <a:prstGeom prst="rect">
              <a:avLst/>
            </a:prstGeom>
            <a:solidFill>
              <a:schemeClr val="bg2"/>
            </a:solidFill>
            <a:ln w="57150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AutoShape 2" descr="84097"/>
          <p:cNvSpPr>
            <a:spLocks noChangeArrowheads="1"/>
          </p:cNvSpPr>
          <p:nvPr/>
        </p:nvSpPr>
        <p:spPr bwMode="auto">
          <a:xfrm>
            <a:off x="381000" y="457200"/>
            <a:ext cx="8763000" cy="6400800"/>
          </a:xfrm>
          <a:prstGeom prst="verticalScroll">
            <a:avLst>
              <a:gd name="adj" fmla="val 5282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2700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1" algn="ctr" rtl="1"/>
            <a:endParaRPr kumimoji="0" lang="en-US" sz="1800" b="0" u="none"/>
          </a:p>
        </p:txBody>
      </p:sp>
      <p:sp>
        <p:nvSpPr>
          <p:cNvPr id="132099" name="AutoShape 3" descr="84097"/>
          <p:cNvSpPr>
            <a:spLocks noChangeArrowheads="1"/>
          </p:cNvSpPr>
          <p:nvPr/>
        </p:nvSpPr>
        <p:spPr bwMode="auto">
          <a:xfrm>
            <a:off x="381000" y="457200"/>
            <a:ext cx="8763000" cy="6400800"/>
          </a:xfrm>
          <a:prstGeom prst="verticalScroll">
            <a:avLst>
              <a:gd name="adj" fmla="val 5282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2700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1"/>
            <a:endParaRPr kumimoji="0" lang="en-US" sz="1800" b="0" u="none">
              <a:solidFill>
                <a:schemeClr val="tx2"/>
              </a:solidFill>
            </a:endParaRPr>
          </a:p>
          <a:p>
            <a:pPr algn="ctr" rtl="1"/>
            <a:endParaRPr kumimoji="0" lang="en-US" sz="1800" b="0" u="none"/>
          </a:p>
        </p:txBody>
      </p:sp>
      <p:sp>
        <p:nvSpPr>
          <p:cNvPr id="132100" name="AutoShape 4" descr="84097"/>
          <p:cNvSpPr>
            <a:spLocks noChangeArrowheads="1"/>
          </p:cNvSpPr>
          <p:nvPr/>
        </p:nvSpPr>
        <p:spPr bwMode="auto">
          <a:xfrm>
            <a:off x="381000" y="457200"/>
            <a:ext cx="8763000" cy="6400800"/>
          </a:xfrm>
          <a:prstGeom prst="verticalScroll">
            <a:avLst>
              <a:gd name="adj" fmla="val 5282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2700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1"/>
            <a:r>
              <a:rPr kumimoji="0" lang="en-US" sz="49300" b="0" u="none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sym typeface="AGA Arabesque" pitchFamily="10" charset="2"/>
              </a:rPr>
              <a:t></a:t>
            </a:r>
            <a:r>
              <a:rPr kumimoji="0" lang="en-US" sz="49300" b="0" u="none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>			</a:t>
            </a:r>
            <a:endParaRPr kumimoji="0" lang="en-US" sz="1800" b="0" u="none"/>
          </a:p>
        </p:txBody>
      </p:sp>
      <p:sp>
        <p:nvSpPr>
          <p:cNvPr id="132101" name="AutoShape 5" descr="84097"/>
          <p:cNvSpPr>
            <a:spLocks noChangeArrowheads="1"/>
          </p:cNvSpPr>
          <p:nvPr/>
        </p:nvSpPr>
        <p:spPr bwMode="auto">
          <a:xfrm>
            <a:off x="-381000" y="0"/>
            <a:ext cx="9982200" cy="6858000"/>
          </a:xfrm>
          <a:prstGeom prst="verticalScroll">
            <a:avLst>
              <a:gd name="adj" fmla="val 5282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12700">
            <a:solidFill>
              <a:srgbClr val="0099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1"/>
            <a:r>
              <a:rPr kumimoji="0" lang="en-US" sz="1800" b="0" u="none"/>
              <a:t>		</a:t>
            </a:r>
          </a:p>
        </p:txBody>
      </p:sp>
      <p:sp>
        <p:nvSpPr>
          <p:cNvPr id="132102" name="Text Box 6"/>
          <p:cNvSpPr txBox="1">
            <a:spLocks noChangeArrowheads="1"/>
          </p:cNvSpPr>
          <p:nvPr/>
        </p:nvSpPr>
        <p:spPr bwMode="auto">
          <a:xfrm>
            <a:off x="1143000" y="2819400"/>
            <a:ext cx="7162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fa-IR" sz="12900" u="none">
                <a:solidFill>
                  <a:srgbClr val="FFCC00"/>
                </a:solidFill>
              </a:rPr>
              <a:t>مستند سازي</a:t>
            </a:r>
            <a:endParaRPr kumimoji="0" lang="en-US" sz="12900" u="none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2" grpId="0"/>
      <p:bldP spid="13210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886200"/>
            <a:ext cx="7470775" cy="911225"/>
          </a:xfrm>
        </p:spPr>
        <p:txBody>
          <a:bodyPr/>
          <a:lstStyle/>
          <a:p>
            <a:r>
              <a:rPr lang="ar-SA" sz="7500" b="1">
                <a:cs typeface="Andalus" panose="02020603050405020304" pitchFamily="18" charset="-78"/>
              </a:rPr>
              <a:t>بسم الله الرحمن الرحيم</a:t>
            </a:r>
            <a:endParaRPr lang="en-US" sz="7500" b="1">
              <a:cs typeface="Andalus" panose="02020603050405020304" pitchFamily="18" charset="-78"/>
            </a:endParaRP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6400" y="6075363"/>
            <a:ext cx="355600" cy="96837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25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0" y="1143000"/>
            <a:ext cx="3505200" cy="587375"/>
          </a:xfrm>
        </p:spPr>
        <p:txBody>
          <a:bodyPr/>
          <a:lstStyle/>
          <a:p>
            <a:pPr algn="ctr"/>
            <a:r>
              <a:rPr lang="ar-SA" sz="6000" b="1" dirty="0">
                <a:cs typeface="Traffic" pitchFamily="2" charset="-78"/>
              </a:rPr>
              <a:t>مقدمه</a:t>
            </a:r>
            <a:endParaRPr lang="en-US" sz="6000" b="1" dirty="0">
              <a:cs typeface="Traffic" pitchFamily="2" charset="-78"/>
            </a:endParaRP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905000"/>
            <a:ext cx="7239000" cy="4038600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3300" b="1" dirty="0">
                <a:cs typeface="Koodak" pitchFamily="10" charset="-78"/>
              </a:rPr>
              <a:t> مستند سازي </a:t>
            </a:r>
            <a:r>
              <a:rPr lang="en-US" sz="3300" b="1" dirty="0">
                <a:cs typeface="Koodak" pitchFamily="10" charset="-78"/>
              </a:rPr>
              <a:t>Documentation</a:t>
            </a:r>
            <a:r>
              <a:rPr lang="ar-SA" sz="3300" b="1" dirty="0">
                <a:cs typeface="Koodak" pitchFamily="10" charset="-78"/>
              </a:rPr>
              <a:t>) ) يكي از فرآيندهاي بسيار مهم در استقرار و اجراي سيستمهاي مديريت مي باشد .</a:t>
            </a:r>
          </a:p>
          <a:p>
            <a:pPr algn="r" rtl="1">
              <a:lnSpc>
                <a:spcPct val="90000"/>
              </a:lnSpc>
            </a:pPr>
            <a:r>
              <a:rPr lang="ar-SA" sz="3300" b="1" dirty="0">
                <a:cs typeface="Koodak" pitchFamily="10" charset="-78"/>
              </a:rPr>
              <a:t>     مستند سازي در اجراي صحيح و يكنواخت سيستم هاي مديريت سازمان ها و بهبود مداوم آنها ، تاثير بسزايي داشته وعلاوه بر اين موجب انتقال اطلاعات و اشاعه دانش و تجربيات در داخل سازمان ها مي شود .</a:t>
            </a:r>
            <a:endParaRPr lang="en-US" sz="3300" b="1" dirty="0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2" grpId="0" autoUpdateAnimBg="0"/>
      <p:bldP spid="204803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0" y="1143000"/>
            <a:ext cx="3505200" cy="587375"/>
          </a:xfrm>
        </p:spPr>
        <p:txBody>
          <a:bodyPr/>
          <a:lstStyle/>
          <a:p>
            <a:pPr algn="ctr"/>
            <a:r>
              <a:rPr lang="ar-SA" sz="6000" b="1">
                <a:cs typeface="Traffic" pitchFamily="2" charset="-78"/>
              </a:rPr>
              <a:t>مقدمه</a:t>
            </a:r>
            <a:endParaRPr lang="en-US" sz="6000" b="1">
              <a:cs typeface="Traffic" pitchFamily="2" charset="-78"/>
            </a:endParaRP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905000"/>
            <a:ext cx="7391400" cy="3810000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2500" b="1">
                <a:cs typeface="Koodak" pitchFamily="10" charset="-78"/>
              </a:rPr>
              <a:t>آشنايي مديران ، كارشناسان و كاركنان ، با اصول مهم مستند سازي و نيازمندي هاي آن در استانداردهاي سيستم هاي مديريت ( منجمله : </a:t>
            </a:r>
            <a:r>
              <a:rPr lang="en-US" sz="2500" b="1">
                <a:cs typeface="Koodak" pitchFamily="10" charset="-78"/>
              </a:rPr>
              <a:t>ISO 9001:2000</a:t>
            </a:r>
            <a:r>
              <a:rPr lang="ar-SA" sz="2500" b="1">
                <a:cs typeface="Koodak" pitchFamily="10" charset="-78"/>
              </a:rPr>
              <a:t> ) و همچنين تكنيك هاي كنترل مستندات، به سازمانها در امر استقرا ر سيستمهاي مديريت كمك شاياني مي نمايد </a:t>
            </a:r>
          </a:p>
          <a:p>
            <a:pPr algn="r" rtl="1">
              <a:lnSpc>
                <a:spcPct val="90000"/>
              </a:lnSpc>
            </a:pPr>
            <a:r>
              <a:rPr lang="ar-SA" sz="2500" b="1">
                <a:cs typeface="Koodak" pitchFamily="10" charset="-78"/>
              </a:rPr>
              <a:t>     مطالب متن حاضر با استفاده از استانداردهاي </a:t>
            </a:r>
            <a:r>
              <a:rPr lang="en-US" sz="2500" b="1">
                <a:cs typeface="Koodak" pitchFamily="10" charset="-78"/>
              </a:rPr>
              <a:t>ISO 9000:2000  ، ISO 9001:200</a:t>
            </a:r>
            <a:r>
              <a:rPr lang="ar-SA" sz="2500" b="1">
                <a:cs typeface="Koodak" pitchFamily="10" charset="-78"/>
              </a:rPr>
              <a:t> مقاله‹‹ رهنمودهايي درباره مستندسازي در استاندارد </a:t>
            </a:r>
            <a:r>
              <a:rPr lang="en-US" sz="2500" b="1">
                <a:cs typeface="Koodak" pitchFamily="10" charset="-78"/>
              </a:rPr>
              <a:t>ISO 9001:2000</a:t>
            </a:r>
            <a:r>
              <a:rPr lang="ar-SA" sz="2500" b="1">
                <a:cs typeface="Koodak" pitchFamily="10" charset="-78"/>
              </a:rPr>
              <a:t> ›› منتشره از سوي كميته فني </a:t>
            </a:r>
            <a:r>
              <a:rPr lang="en-US" sz="2500" b="1">
                <a:cs typeface="Koodak" pitchFamily="10" charset="-78"/>
              </a:rPr>
              <a:t>TC 176</a:t>
            </a:r>
            <a:r>
              <a:rPr lang="ar-SA" sz="2500" b="1">
                <a:cs typeface="Koodak" pitchFamily="10" charset="-78"/>
              </a:rPr>
              <a:t> سازمان جهاني استاندارد و برخي مقالات ذيربط سازمان هاي معتبر تهيه شده است </a:t>
            </a:r>
            <a:r>
              <a:rPr lang="en-US" sz="2500" b="1">
                <a:cs typeface="Koodak" pitchFamily="10" charset="-78"/>
              </a:rPr>
              <a:t>.</a:t>
            </a:r>
            <a:r>
              <a:rPr lang="ar-SA" sz="2500" b="1">
                <a:cs typeface="Koodak" pitchFamily="10" charset="-78"/>
              </a:rPr>
              <a:t>    </a:t>
            </a:r>
            <a:endParaRPr lang="en-US" sz="25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 autoUpdateAnimBg="0"/>
      <p:bldP spid="144387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066800"/>
            <a:ext cx="7280275" cy="627063"/>
          </a:xfrm>
        </p:spPr>
        <p:txBody>
          <a:bodyPr/>
          <a:lstStyle/>
          <a:p>
            <a:pPr algn="ctr"/>
            <a:r>
              <a:rPr lang="ar-SA" sz="5100" b="1">
                <a:cs typeface="Traffic" pitchFamily="2" charset="-78"/>
              </a:rPr>
              <a:t>اهداف اصلي مستند سازي</a:t>
            </a:r>
            <a:endParaRPr lang="en-US" sz="5100" b="1">
              <a:cs typeface="Traffic" pitchFamily="2" charset="-78"/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194675" cy="4829175"/>
          </a:xfrm>
        </p:spPr>
        <p:txBody>
          <a:bodyPr/>
          <a:lstStyle/>
          <a:p>
            <a:pPr algn="r" rtl="1"/>
            <a:r>
              <a:rPr lang="en-US" sz="2900" b="1">
                <a:cs typeface="Koodak" pitchFamily="10" charset="-78"/>
              </a:rPr>
              <a:t>a</a:t>
            </a:r>
            <a:r>
              <a:rPr lang="ar-SA" sz="2900" b="1">
                <a:cs typeface="Koodak" pitchFamily="10" charset="-78"/>
              </a:rPr>
              <a:t> ـ مبادله اطلاعات </a:t>
            </a:r>
          </a:p>
          <a:p>
            <a:pPr algn="r" rtl="1"/>
            <a:r>
              <a:rPr lang="ar-SA" sz="2900" b="1">
                <a:cs typeface="Koodak" pitchFamily="10" charset="-78"/>
              </a:rPr>
              <a:t> مستندات وسيله اي براي انتقال و مبادله اطلاعات مي باشند . نوع و گستره مستندات بستگي به نوع محصولات و فرآيندهاي سازمان ، ميزان رسميت سيستم هاي ارتباطي و سطح توانمندي هاي ارتباطي درون سازمان و فرهنگ سازماني دارد .</a:t>
            </a:r>
          </a:p>
          <a:p>
            <a:pPr algn="r" rtl="1"/>
            <a:r>
              <a:rPr lang="en-US" sz="2900" b="1">
                <a:cs typeface="Koodak" pitchFamily="10" charset="-78"/>
              </a:rPr>
              <a:t>b</a:t>
            </a:r>
            <a:r>
              <a:rPr lang="ar-SA" sz="2900" b="1">
                <a:cs typeface="Koodak" pitchFamily="10" charset="-78"/>
              </a:rPr>
              <a:t> ـ شواهد انطباق </a:t>
            </a:r>
          </a:p>
          <a:p>
            <a:pPr algn="r" rtl="1"/>
            <a:r>
              <a:rPr lang="ar-SA" sz="2900" b="1">
                <a:cs typeface="Koodak" pitchFamily="10" charset="-78"/>
              </a:rPr>
              <a:t> مستندات ، شواهدي براي اينكه چه برنامه ريزيهايي صورت گرفته و عملاً چه اقداماتي انجام شده است ، فراهم </a:t>
            </a:r>
            <a:br>
              <a:rPr lang="ar-SA" sz="2900" b="1">
                <a:cs typeface="Koodak" pitchFamily="10" charset="-78"/>
              </a:rPr>
            </a:br>
            <a:r>
              <a:rPr lang="ar-SA" sz="2900" b="1">
                <a:cs typeface="Koodak" pitchFamily="10" charset="-78"/>
              </a:rPr>
              <a:t>مي سازد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0" grpId="0" autoUpdateAnimBg="0"/>
      <p:bldP spid="14541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066800"/>
            <a:ext cx="7280275" cy="627063"/>
          </a:xfrm>
        </p:spPr>
        <p:txBody>
          <a:bodyPr/>
          <a:lstStyle/>
          <a:p>
            <a:pPr algn="ctr"/>
            <a:r>
              <a:rPr lang="ar-SA" sz="5100" b="1">
                <a:cs typeface="Traffic" pitchFamily="2" charset="-78"/>
              </a:rPr>
              <a:t>اهداف اصلي مستند سازي</a:t>
            </a:r>
            <a:endParaRPr lang="en-US" sz="5100" b="1">
              <a:cs typeface="Traffic" pitchFamily="2" charset="-78"/>
            </a:endParaRP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905000"/>
            <a:ext cx="7167563" cy="421957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endParaRPr lang="fa-IR" sz="29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en-US" sz="2900" b="1">
                <a:cs typeface="Koodak" pitchFamily="10" charset="-78"/>
              </a:rPr>
              <a:t>c</a:t>
            </a:r>
            <a:r>
              <a:rPr lang="ar-SA" sz="2900" b="1">
                <a:cs typeface="Koodak" pitchFamily="10" charset="-78"/>
              </a:rPr>
              <a:t> ـ اشاعه دانش </a:t>
            </a:r>
          </a:p>
          <a:p>
            <a:pPr algn="r" rtl="1">
              <a:lnSpc>
                <a:spcPct val="90000"/>
              </a:lnSpc>
            </a:pPr>
            <a:r>
              <a:rPr lang="ar-SA" sz="2900" b="1">
                <a:cs typeface="Koodak" pitchFamily="10" charset="-78"/>
              </a:rPr>
              <a:t> مستندات ، وسيله اي براي حفظ و ترويج دانش و تجارب سازمان مي باشند . مثلاً‌مشخصات فني كه مي تواند مبنايي براي طراحي و ساخت يك محصول باشد .</a:t>
            </a:r>
          </a:p>
          <a:p>
            <a:pPr algn="r" rtl="1">
              <a:lnSpc>
                <a:spcPct val="90000"/>
              </a:lnSpc>
            </a:pPr>
            <a:r>
              <a:rPr lang="en-US" sz="2900" b="1">
                <a:cs typeface="Koodak" pitchFamily="10" charset="-78"/>
              </a:rPr>
              <a:t>d</a:t>
            </a:r>
            <a:r>
              <a:rPr lang="ar-SA" sz="2900" b="1">
                <a:cs typeface="Koodak" pitchFamily="10" charset="-78"/>
              </a:rPr>
              <a:t> -  دستيابي به انطباق با نيازهاي مشتري و بهبود كيفيت .</a:t>
            </a:r>
          </a:p>
          <a:p>
            <a:pPr algn="r" rtl="1">
              <a:lnSpc>
                <a:spcPct val="90000"/>
              </a:lnSpc>
            </a:pPr>
            <a:r>
              <a:rPr lang="en-US" sz="2900" b="1">
                <a:cs typeface="Koodak" pitchFamily="10" charset="-78"/>
              </a:rPr>
              <a:t>e</a:t>
            </a:r>
            <a:r>
              <a:rPr lang="ar-SA" sz="2900" b="1">
                <a:cs typeface="Koodak" pitchFamily="10" charset="-78"/>
              </a:rPr>
              <a:t> - </a:t>
            </a:r>
            <a:r>
              <a:rPr lang="en-US" sz="2900" b="1">
                <a:cs typeface="Koodak" pitchFamily="10" charset="-78"/>
              </a:rPr>
              <a:t>  </a:t>
            </a:r>
            <a:r>
              <a:rPr lang="ar-SA" sz="2900" b="1">
                <a:cs typeface="Koodak" pitchFamily="10" charset="-78"/>
              </a:rPr>
              <a:t>ارزيابي اثربخشي و تداوم سيستم مديريت كيفيت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68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6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6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6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6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6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6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0" grpId="0" autoUpdateAnimBg="0"/>
      <p:bldP spid="20685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43000"/>
            <a:ext cx="7924800" cy="1143000"/>
          </a:xfrm>
        </p:spPr>
        <p:txBody>
          <a:bodyPr/>
          <a:lstStyle/>
          <a:p>
            <a:pPr algn="ctr"/>
            <a:r>
              <a:rPr lang="en-US" sz="4700" b="1">
                <a:cs typeface="Traffic" pitchFamily="2" charset="-78"/>
              </a:rPr>
              <a:t> (3.7.2) Document</a:t>
            </a:r>
            <a:r>
              <a:rPr lang="ar-SA" sz="4700" b="1">
                <a:cs typeface="Traffic" pitchFamily="2" charset="-78"/>
              </a:rPr>
              <a:t>سند</a:t>
            </a:r>
            <a:r>
              <a:rPr lang="fa-IR" sz="4700" b="1">
                <a:cs typeface="Traffic" pitchFamily="2" charset="-78"/>
              </a:rPr>
              <a:t> </a:t>
            </a:r>
            <a:r>
              <a:rPr lang="en-US" sz="4700" b="1">
                <a:cs typeface="Traffic" pitchFamily="2" charset="-78"/>
              </a:rPr>
              <a:t> </a:t>
            </a:r>
          </a:p>
        </p:txBody>
      </p:sp>
      <p:sp>
        <p:nvSpPr>
          <p:cNvPr id="146435" name="Rectangle 3"/>
          <p:cNvSpPr>
            <a:spLocks noChangeArrowheads="1"/>
          </p:cNvSpPr>
          <p:nvPr>
            <p:ph type="body" idx="1"/>
          </p:nvPr>
        </p:nvSpPr>
        <p:spPr>
          <a:xfrm>
            <a:off x="914400" y="2362200"/>
            <a:ext cx="7702550" cy="3703638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14293" tIns="7146" rIns="14293" bIns="7146"/>
          <a:lstStyle/>
          <a:p>
            <a:pPr marL="666750" indent="-666750" algn="r" defTabSz="5843588" rtl="1" eaLnBrk="0" hangingPunct="0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ar-SA" sz="2900" b="1">
                <a:cs typeface="Koodak" pitchFamily="10" charset="-78"/>
              </a:rPr>
              <a:t>اطلاعات و وسيله نگهداري و انتقال آن را سند مي نامند .</a:t>
            </a:r>
          </a:p>
          <a:p>
            <a:pPr marL="666750" indent="-666750" algn="r" defTabSz="5843588" rtl="1" eaLnBrk="0" hangingPunct="0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ar-SA" sz="2900" b="1">
                <a:cs typeface="Koodak" pitchFamily="10" charset="-78"/>
              </a:rPr>
              <a:t>مثال: روش اجرايي ، نقشه ، گزارش ، سوابق ، مشخصات</a:t>
            </a:r>
            <a:r>
              <a:rPr lang="en-US" sz="2900" b="1">
                <a:cs typeface="Koodak" pitchFamily="10" charset="-78"/>
              </a:rPr>
              <a:t> .</a:t>
            </a:r>
            <a:endParaRPr lang="fa-IR" sz="2900" b="1">
              <a:cs typeface="Koodak" pitchFamily="10" charset="-78"/>
            </a:endParaRPr>
          </a:p>
          <a:p>
            <a:pPr marL="666750" indent="-666750" algn="r" defTabSz="5843588" rtl="1" eaLnBrk="0" hangingPunct="0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r>
              <a:rPr lang="ar-SA" sz="2900" b="1">
                <a:cs typeface="Koodak" pitchFamily="10" charset="-78"/>
              </a:rPr>
              <a:t>يادآوري:وسيله انتقال اطلاعات ممكن است بصورت كاغذ ،نوار مغناطيسي ديسك نوري يا الكترونيكي ، عكس يا نمونه اصلي و يا تركيبي از آنها باشد . </a:t>
            </a:r>
            <a:br>
              <a:rPr lang="ar-SA" sz="2900" b="1">
                <a:cs typeface="Koodak" pitchFamily="10" charset="-78"/>
              </a:rPr>
            </a:br>
            <a:endParaRPr lang="ar-SA" sz="2900" b="1">
              <a:cs typeface="Koodak" pitchFamily="10" charset="-78"/>
            </a:endParaRPr>
          </a:p>
          <a:p>
            <a:pPr marL="666750" indent="-666750" algn="r" defTabSz="5843588" rtl="1">
              <a:spcBef>
                <a:spcPct val="0"/>
              </a:spcBef>
              <a:buClr>
                <a:schemeClr val="bg1"/>
              </a:buClr>
              <a:buSzTx/>
              <a:buFontTx/>
              <a:buChar char="•"/>
            </a:pPr>
            <a:endParaRPr lang="ar-SA" sz="2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6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6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4" grpId="0" autoUpdateAnimBg="0"/>
      <p:bldP spid="146435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2362200"/>
            <a:ext cx="7239000" cy="3224213"/>
          </a:xfrm>
        </p:spPr>
        <p:txBody>
          <a:bodyPr/>
          <a:lstStyle/>
          <a:p>
            <a:pPr algn="r" rtl="1"/>
            <a:r>
              <a:rPr lang="ar-SA" sz="2900" b="1">
                <a:cs typeface="Koodak" pitchFamily="10" charset="-78"/>
              </a:rPr>
              <a:t> مشخصات،عبارت است از سندي كه نيازمنديهايي را اعلام ميكند .</a:t>
            </a:r>
          </a:p>
          <a:p>
            <a:pPr algn="r" rtl="1"/>
            <a:r>
              <a:rPr lang="ar-SA" sz="2900" b="1">
                <a:cs typeface="Koodak" pitchFamily="10" charset="-78"/>
              </a:rPr>
              <a:t>يادآوري‌: مشخصات ممكن است مربوط به فعاليتها باشد ( نظير سند اجرايي ،مشخصات فرآينده و مشخصات آزمون )‌يا به محصولات ( نظير مشخصات محصول ، مشخصات نقشه و عملكرد ) ارتباط  پيدا كند .</a:t>
            </a:r>
          </a:p>
          <a:p>
            <a:pPr algn="r"/>
            <a:endParaRPr lang="en-US" sz="2900" b="1">
              <a:cs typeface="Koodak" pitchFamily="10" charset="-78"/>
            </a:endParaRPr>
          </a:p>
        </p:txBody>
      </p:sp>
      <p:sp>
        <p:nvSpPr>
          <p:cNvPr id="147461" name="Rectangle 5"/>
          <p:cNvSpPr>
            <a:spLocks noGrp="1" noChangeArrowheads="1"/>
          </p:cNvSpPr>
          <p:nvPr>
            <p:ph type="title"/>
          </p:nvPr>
        </p:nvSpPr>
        <p:spPr>
          <a:xfrm>
            <a:off x="1066800" y="914400"/>
            <a:ext cx="7086600" cy="1447800"/>
          </a:xfrm>
          <a:noFill/>
          <a:ln/>
        </p:spPr>
        <p:txBody>
          <a:bodyPr/>
          <a:lstStyle/>
          <a:p>
            <a:pPr algn="ctr"/>
            <a:r>
              <a:rPr lang="en-US"/>
              <a:t> </a:t>
            </a:r>
            <a:r>
              <a:rPr lang="en-US" b="1"/>
              <a:t>(3.7.2) Document</a:t>
            </a:r>
            <a:r>
              <a:rPr lang="ar-SA" b="1"/>
              <a:t>سند</a:t>
            </a:r>
            <a:r>
              <a:rPr lang="fa-IR"/>
              <a:t> 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 build="p" autoUpdateAnimBg="0"/>
      <p:bldP spid="14746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0"/>
            <a:ext cx="9144000" cy="773113"/>
          </a:xfrm>
        </p:spPr>
        <p:txBody>
          <a:bodyPr/>
          <a:lstStyle/>
          <a:p>
            <a:pPr algn="ctr"/>
            <a:r>
              <a:rPr lang="en-US" sz="3600" b="1">
                <a:cs typeface="Traffic" pitchFamily="2" charset="-78"/>
              </a:rPr>
              <a:t> (3.4.7) Quality Manual</a:t>
            </a:r>
            <a:r>
              <a:rPr lang="ar-SA" sz="3600" b="1">
                <a:cs typeface="Traffic" pitchFamily="2" charset="-78"/>
              </a:rPr>
              <a:t>نظامنامه كيفيت</a:t>
            </a:r>
            <a:endParaRPr lang="en-US" sz="3600" b="1">
              <a:cs typeface="Traffic" pitchFamily="2" charset="-78"/>
            </a:endParaRP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819400"/>
            <a:ext cx="6942138" cy="3200400"/>
          </a:xfrm>
        </p:spPr>
        <p:txBody>
          <a:bodyPr/>
          <a:lstStyle/>
          <a:p>
            <a:pPr algn="r" rtl="1"/>
            <a:r>
              <a:rPr lang="ar-SA" sz="2900" b="1">
                <a:cs typeface="Koodak" pitchFamily="10" charset="-78"/>
              </a:rPr>
              <a:t> نظامنامه كيفيت ، سندي است كه سيستم مديريت كيفيت يك سازمان را مشخص مي كند .</a:t>
            </a:r>
          </a:p>
          <a:p>
            <a:pPr algn="r" rtl="1"/>
            <a:r>
              <a:rPr lang="ar-SA" sz="2900" b="1">
                <a:cs typeface="Koodak" pitchFamily="10" charset="-78"/>
              </a:rPr>
              <a:t>   يادآوري : ساختار و جزئيات نظامنامه كيفيت ، متناسب با اندازه و وپيچيدگي</a:t>
            </a:r>
            <a:r>
              <a:rPr lang="en-US" sz="2900" b="1">
                <a:cs typeface="Koodak" pitchFamily="10" charset="-78"/>
              </a:rPr>
              <a:t> </a:t>
            </a:r>
            <a:r>
              <a:rPr lang="ar-SA" sz="2900" b="1">
                <a:cs typeface="Koodak" pitchFamily="10" charset="-78"/>
              </a:rPr>
              <a:t>هرسازمان خاص ، ممكن است متفاوت باشد .</a:t>
            </a:r>
          </a:p>
          <a:p>
            <a:pPr algn="r"/>
            <a:endParaRPr lang="en-US" sz="2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 autoUpdateAnimBg="0"/>
      <p:bldP spid="148483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90588"/>
            <a:ext cx="9144000" cy="523875"/>
          </a:xfrm>
        </p:spPr>
        <p:txBody>
          <a:bodyPr/>
          <a:lstStyle/>
          <a:p>
            <a:pPr algn="r"/>
            <a:r>
              <a:rPr lang="en-US" sz="3600" b="1" u="sng">
                <a:cs typeface="Traffic" pitchFamily="2" charset="-78"/>
              </a:rPr>
              <a:t>Quality Plan </a:t>
            </a:r>
            <a:r>
              <a:rPr lang="ar-SA" sz="3600" b="1" u="sng">
                <a:cs typeface="Traffic" pitchFamily="2" charset="-78"/>
              </a:rPr>
              <a:t> ) طرح كيفيت </a:t>
            </a:r>
            <a:r>
              <a:rPr lang="en-US" sz="3600" b="1" u="sng">
                <a:cs typeface="Traffic" pitchFamily="2" charset="-78"/>
              </a:rPr>
              <a:t>3.7.5 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28713" y="1484313"/>
            <a:ext cx="7743825" cy="4729162"/>
          </a:xfrm>
        </p:spPr>
        <p:txBody>
          <a:bodyPr/>
          <a:lstStyle/>
          <a:p>
            <a:pPr algn="r" rtl="1"/>
            <a:r>
              <a:rPr lang="ar-SA" sz="2100" b="1">
                <a:cs typeface="Koodak" pitchFamily="10" charset="-78"/>
              </a:rPr>
              <a:t> طرح كيفيت ، عبارت است از سندي كه مشخص مي كند كدام روش اجرايي و منابع مربوط به آن توسط چه كسي ، در چه زماني و در مورد كدام پروژه ، محصول . فرآيند و يا قرارداد بايد به مرحله اجرا در آيد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يادآوري</a:t>
            </a:r>
            <a:r>
              <a:rPr lang="en-US" sz="2100" b="1">
                <a:cs typeface="Koodak" pitchFamily="10" charset="-78"/>
              </a:rPr>
              <a:t> </a:t>
            </a:r>
            <a:r>
              <a:rPr lang="ar-SA" sz="2100" b="1">
                <a:cs typeface="Koodak" pitchFamily="10" charset="-78"/>
              </a:rPr>
              <a:t>:‌يك طرح كيفيت ، معمولاً به بخشهايي از نظامنامه كيفيت و يا به روش هاي اجرايي استناد كرده و ارجاع مي دهد طرح كيفيت ، معمولاً يكي از نتايج طرح ريزي كيفيت</a:t>
            </a:r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 autoUpdateAnimBg="0"/>
      <p:bldP spid="149507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663" y="777875"/>
            <a:ext cx="8448675" cy="708025"/>
          </a:xfrm>
        </p:spPr>
        <p:txBody>
          <a:bodyPr/>
          <a:lstStyle/>
          <a:p>
            <a:pPr algn="r"/>
            <a:r>
              <a:rPr lang="en-US" sz="4600" b="1" u="sng">
                <a:cs typeface="Traffic" pitchFamily="2" charset="-78"/>
              </a:rPr>
              <a:t>Record </a:t>
            </a:r>
            <a:r>
              <a:rPr lang="ar-SA" sz="4600" b="1" u="sng">
                <a:cs typeface="Traffic" pitchFamily="2" charset="-78"/>
              </a:rPr>
              <a:t>) سابقه</a:t>
            </a:r>
            <a:r>
              <a:rPr lang="en-US" sz="4600" b="1" u="sng">
                <a:cs typeface="Traffic" pitchFamily="2" charset="-78"/>
              </a:rPr>
              <a:t>3.7.6 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555750"/>
            <a:ext cx="7715250" cy="4595813"/>
          </a:xfrm>
        </p:spPr>
        <p:txBody>
          <a:bodyPr/>
          <a:lstStyle/>
          <a:p>
            <a:pPr algn="just" rtl="1"/>
            <a:r>
              <a:rPr lang="ar-SA" sz="2100" b="1">
                <a:cs typeface="Koodak" pitchFamily="10" charset="-78"/>
              </a:rPr>
              <a:t> سابقه ، سندي است كه نتايج بدست آمده و يا شواهد حاكي از عملكرد فعاليتها را ارائه مي دهد .</a:t>
            </a:r>
          </a:p>
          <a:p>
            <a:pPr algn="just" rtl="1"/>
            <a:r>
              <a:rPr lang="ar-SA" sz="2100" b="1">
                <a:cs typeface="Koodak" pitchFamily="10" charset="-78"/>
              </a:rPr>
              <a:t>يادآوري : بطور كلي ، سوابق نياز به بازبيني ندارند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0" grpId="0" autoUpdateAnimBg="0"/>
      <p:bldP spid="15053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42963" y="481013"/>
            <a:ext cx="8301037" cy="452437"/>
          </a:xfrm>
        </p:spPr>
        <p:txBody>
          <a:bodyPr/>
          <a:lstStyle/>
          <a:p>
            <a:pPr algn="r"/>
            <a:r>
              <a:rPr lang="ar-SA" sz="2300" b="1" u="sng">
                <a:cs typeface="Traffic" pitchFamily="2" charset="-78"/>
              </a:rPr>
              <a:t>سندهاي مورد استفاده در سيستم هاي مديريت كيفيت</a:t>
            </a:r>
            <a:r>
              <a:rPr lang="en-US" sz="2300" b="1" u="sng">
                <a:cs typeface="Traffic" pitchFamily="2" charset="-78"/>
              </a:rPr>
              <a:t> 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033463"/>
            <a:ext cx="7891463" cy="5189537"/>
          </a:xfrm>
        </p:spPr>
        <p:txBody>
          <a:bodyPr/>
          <a:lstStyle/>
          <a:p>
            <a:pPr algn="r" rtl="1"/>
            <a:r>
              <a:rPr lang="ar-SA" sz="2100" b="1">
                <a:cs typeface="Koodak" pitchFamily="10" charset="-78"/>
              </a:rPr>
              <a:t>مدارك ذيل در سيستم هاي مديريت كيفيت ، مورد استفاده قرار مي گيرند :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a</a:t>
            </a:r>
            <a:r>
              <a:rPr lang="ar-SA" sz="2100" b="1">
                <a:cs typeface="Koodak" pitchFamily="10" charset="-78"/>
              </a:rPr>
              <a:t> ـ مداركي كه در سطح داخل و يا در سطح خارج سازمان ، اطلاعات ثابتي از سيستم مديريت كيفيت سازمان بدست مي دهند.چنين مداركي را ‹‹ نظامنامه كيفيت ›› مينامند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b</a:t>
            </a:r>
            <a:r>
              <a:rPr lang="ar-SA" sz="2100" b="1">
                <a:cs typeface="Koodak" pitchFamily="10" charset="-78"/>
              </a:rPr>
              <a:t> ـ مداركي كه چگونگي بكارگيري سيستم مديريت كيفيت را بر روي يك محصول ، پروژه يا قرارداد خاص ، تشريح مي كند ، چنين مداركي را ‹‹ طرح كيفيت ›› مي نامند . 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c</a:t>
            </a:r>
            <a:r>
              <a:rPr lang="ar-SA" sz="2100" b="1">
                <a:cs typeface="Koodak" pitchFamily="10" charset="-78"/>
              </a:rPr>
              <a:t> ـ مداركي كه نيازمنديهايي را اعلام مي كنند ، چنين مداركي را ‹‹ مشخصات فني ›› مي نامند .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d</a:t>
            </a:r>
            <a:r>
              <a:rPr lang="ar-SA" sz="2100" b="1">
                <a:cs typeface="Koodak" pitchFamily="10" charset="-78"/>
              </a:rPr>
              <a:t> ـ مداركي كه توصيه ها و پيشنهاداتي را ارائه مي كنند ، چنين مداركي را ‹‹ راهنما ›› مي نامند .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ar-SA" sz="2100" b="1">
              <a:cs typeface="Koodak" pitchFamily="10" charset="-78"/>
            </a:endParaRPr>
          </a:p>
          <a:p>
            <a:pPr algn="r"/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151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4" grpId="0" autoUpdateAnimBg="0"/>
      <p:bldP spid="15155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079500"/>
            <a:ext cx="9144000" cy="390525"/>
          </a:xfrm>
        </p:spPr>
        <p:txBody>
          <a:bodyPr/>
          <a:lstStyle/>
          <a:p>
            <a:pPr algn="r"/>
            <a:r>
              <a:rPr lang="ar-SA" sz="2300" b="1" u="sng">
                <a:cs typeface="Traffic" pitchFamily="2" charset="-78"/>
              </a:rPr>
              <a:t>سندهاي مورد استفاده در سيستم هاي مديريت كيفيت</a:t>
            </a:r>
            <a:endParaRPr lang="en-US" sz="2300" b="1" u="sng">
              <a:cs typeface="Traffic" pitchFamily="2" charset="-78"/>
            </a:endParaRP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7750" y="1658938"/>
            <a:ext cx="7837488" cy="4437062"/>
          </a:xfrm>
        </p:spPr>
        <p:txBody>
          <a:bodyPr/>
          <a:lstStyle/>
          <a:p>
            <a:pPr algn="r" rtl="1"/>
            <a:r>
              <a:rPr lang="en-US" sz="2100" b="1">
                <a:cs typeface="Koodak" pitchFamily="10" charset="-78"/>
              </a:rPr>
              <a:t>e</a:t>
            </a:r>
            <a:r>
              <a:rPr lang="ar-SA" sz="2100" b="1">
                <a:cs typeface="Koodak" pitchFamily="10" charset="-78"/>
              </a:rPr>
              <a:t> ـ مداركي كه اطلاعاتي پيرامون چگونگي اجراي يكنواخت فرآيندها و انجام فعاليتها ارائه مي كنند . چنين مداركي </a:t>
            </a:r>
            <a:br>
              <a:rPr lang="ar-SA" sz="2100" b="1">
                <a:cs typeface="Koodak" pitchFamily="10" charset="-78"/>
              </a:rPr>
            </a:br>
            <a:r>
              <a:rPr lang="ar-SA" sz="2100" b="1">
                <a:cs typeface="Koodak" pitchFamily="10" charset="-78"/>
              </a:rPr>
              <a:t>مي توانند ‹‹ روشهاي اجرايي مدون ›› ، ‹‹ دستورالعملهاي كاري›› يا ‹‹ نقشه ها ›› باشند .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f</a:t>
            </a:r>
            <a:r>
              <a:rPr lang="ar-SA" sz="2100" b="1">
                <a:cs typeface="Koodak" pitchFamily="10" charset="-78"/>
              </a:rPr>
              <a:t> ـ مداركي كه شواهد عيني از فعاليتهاي انجام شده يا نتايج بدست آمده را ارائه مي نمايند . چنين مداركي را ‹‹سوابق›› مينامند.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  هر سازماني حجم مدارك مورد نياز خود و وسيله ارتباطي مورد استفاده را با توجه به عواملي نظير نوع و اندازه سازمان ، پيچيدگي و تعامل داخلي فرآيندها ، پيچيدگي محصولات ، نيازمنديهاي مشتري ، الزامات قانوني ،</a:t>
            </a:r>
            <a:br>
              <a:rPr lang="ar-SA" sz="2100" b="1">
                <a:cs typeface="Koodak" pitchFamily="10" charset="-78"/>
              </a:rPr>
            </a:br>
            <a:r>
              <a:rPr lang="ar-SA" sz="2100" b="1">
                <a:cs typeface="Koodak" pitchFamily="10" charset="-78"/>
              </a:rPr>
              <a:t>مهارت هاي كاركنان و حد ضروري اثبات برآورده شدن نيازمنديهاي سيستم مديريت كيفيت ، تعيين مي نمايد</a:t>
            </a:r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 autoUpdateAnimBg="0"/>
      <p:bldP spid="15257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089025" y="296863"/>
            <a:ext cx="8054975" cy="503237"/>
          </a:xfrm>
        </p:spPr>
        <p:txBody>
          <a:bodyPr/>
          <a:lstStyle/>
          <a:p>
            <a:pPr algn="r"/>
            <a:r>
              <a:rPr lang="en-US" sz="3000" u="sng">
                <a:cs typeface="Traffic" pitchFamily="2" charset="-78"/>
              </a:rPr>
              <a:t>ISO 9001:2000 </a:t>
            </a:r>
            <a:r>
              <a:rPr lang="ar-SA" sz="3000" u="sng">
                <a:cs typeface="Traffic" pitchFamily="2" charset="-78"/>
              </a:rPr>
              <a:t>نيازمنديهاي مستند سازي در</a:t>
            </a:r>
            <a:endParaRPr lang="en-US" sz="3000" u="sng">
              <a:cs typeface="Traffic" pitchFamily="2" charset="-78"/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2038" y="1065213"/>
            <a:ext cx="7850187" cy="5030787"/>
          </a:xfrm>
        </p:spPr>
        <p:txBody>
          <a:bodyPr/>
          <a:lstStyle/>
          <a:p>
            <a:pPr algn="just" rtl="1"/>
            <a:r>
              <a:rPr lang="ar-SA" sz="2100" b="1">
                <a:cs typeface="Koodak" pitchFamily="10" charset="-78"/>
              </a:rPr>
              <a:t> بند </a:t>
            </a:r>
            <a:r>
              <a:rPr lang="en-US" sz="2100" b="1">
                <a:cs typeface="Koodak" pitchFamily="10" charset="-78"/>
              </a:rPr>
              <a:t>4.2.1</a:t>
            </a:r>
            <a:r>
              <a:rPr lang="ar-SA" sz="2100" b="1">
                <a:cs typeface="Koodak" pitchFamily="10" charset="-78"/>
              </a:rPr>
              <a:t> ، اين استاندارد تحت عنوان ‹‹ كليات ››‌بيان مي كند كه مدارك سيستم مديريت كيفيت بايد شامل موارد ذيل باشد :</a:t>
            </a:r>
          </a:p>
          <a:p>
            <a:pPr algn="just" rtl="1"/>
            <a:r>
              <a:rPr lang="en-US" sz="2100" b="1">
                <a:cs typeface="Koodak" pitchFamily="10" charset="-78"/>
              </a:rPr>
              <a:t>a</a:t>
            </a:r>
            <a:r>
              <a:rPr lang="ar-SA" sz="2100" b="1">
                <a:cs typeface="Koodak" pitchFamily="10" charset="-78"/>
              </a:rPr>
              <a:t> ـ بيانيه هاي مكتوب خط مشي كيفيت و اهداف كيفيت .</a:t>
            </a:r>
          </a:p>
          <a:p>
            <a:pPr algn="just" rtl="1"/>
            <a:r>
              <a:rPr lang="en-US" sz="2100" b="1">
                <a:cs typeface="Koodak" pitchFamily="10" charset="-78"/>
              </a:rPr>
              <a:t>b</a:t>
            </a:r>
            <a:r>
              <a:rPr lang="fa-IR" sz="2100" b="1">
                <a:cs typeface="Koodak" pitchFamily="10" charset="-78"/>
              </a:rPr>
              <a:t> </a:t>
            </a:r>
            <a:r>
              <a:rPr lang="ar-SA" sz="2100" b="1">
                <a:cs typeface="Koodak" pitchFamily="10" charset="-78"/>
              </a:rPr>
              <a:t>ـ نظامنامه كيفيت .</a:t>
            </a:r>
          </a:p>
          <a:p>
            <a:pPr algn="just" rtl="1"/>
            <a:r>
              <a:rPr lang="en-US" sz="2100" b="1">
                <a:cs typeface="Koodak" pitchFamily="10" charset="-78"/>
              </a:rPr>
              <a:t>c</a:t>
            </a:r>
            <a:r>
              <a:rPr lang="ar-SA" sz="2100" b="1">
                <a:cs typeface="Koodak" pitchFamily="10" charset="-78"/>
              </a:rPr>
              <a:t> ـ روش هاي اجرايي مدون مورد نياز اين استاندارد .</a:t>
            </a:r>
          </a:p>
          <a:p>
            <a:pPr algn="just" rtl="1"/>
            <a:r>
              <a:rPr lang="en-US" sz="2100" b="1">
                <a:cs typeface="Koodak" pitchFamily="10" charset="-78"/>
              </a:rPr>
              <a:t>d</a:t>
            </a:r>
            <a:r>
              <a:rPr lang="ar-SA" sz="2100" b="1">
                <a:cs typeface="Koodak" pitchFamily="10" charset="-78"/>
              </a:rPr>
              <a:t> ـ مدارك مورد نياز سازمان براي اطمينان از برنامه ريزي ، اجرا و كنترل اثر بخش فرآيندهاي آن .</a:t>
            </a:r>
          </a:p>
          <a:p>
            <a:pPr algn="just" rtl="1"/>
            <a:r>
              <a:rPr lang="en-US" sz="2100" b="1">
                <a:cs typeface="Koodak" pitchFamily="10" charset="-78"/>
              </a:rPr>
              <a:t>e</a:t>
            </a:r>
            <a:r>
              <a:rPr lang="ar-SA" sz="2100" b="1">
                <a:cs typeface="Koodak" pitchFamily="10" charset="-78"/>
              </a:rPr>
              <a:t>   ـ سوابق مورد نياز اين استاندارد .</a:t>
            </a:r>
          </a:p>
          <a:p>
            <a:pPr algn="just" rtl="1"/>
            <a:r>
              <a:rPr lang="ar-SA" sz="2100" b="1">
                <a:cs typeface="Koodak" pitchFamily="10" charset="-78"/>
              </a:rPr>
              <a:t> يادآوري : ميزان و گستره مستندات بستگي به عوامل ذيل دارد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2100" b="1">
                <a:cs typeface="Koodak" pitchFamily="10" charset="-78"/>
              </a:rPr>
              <a:t>ـ اندازه سازمان و نوع فعاليتهاي آن</a:t>
            </a:r>
            <a:r>
              <a:rPr lang="en-US" sz="2100" b="1">
                <a:cs typeface="Koodak" pitchFamily="10" charset="-78"/>
              </a:rPr>
              <a:t> .</a:t>
            </a:r>
            <a:endParaRPr lang="fa-IR" sz="2100" b="1">
              <a:cs typeface="Koodak" pitchFamily="10" charset="-78"/>
            </a:endParaRP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2100" b="1">
                <a:cs typeface="Koodak" pitchFamily="10" charset="-78"/>
              </a:rPr>
              <a:t>ـ پيچيدگي و تعامل فرآيندها</a:t>
            </a:r>
            <a:r>
              <a:rPr lang="en-US" sz="2100" b="1">
                <a:cs typeface="Koodak" pitchFamily="10" charset="-78"/>
              </a:rPr>
              <a:t> .</a:t>
            </a:r>
            <a:endParaRPr lang="fa-IR" sz="2100" b="1">
              <a:cs typeface="Koodak" pitchFamily="10" charset="-78"/>
            </a:endParaRP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2100" b="1">
                <a:cs typeface="Koodak" pitchFamily="10" charset="-78"/>
              </a:rPr>
              <a:t>ـ‌ شايستگي كاركنان</a:t>
            </a:r>
            <a:r>
              <a:rPr lang="en-US" sz="2100" b="1">
                <a:cs typeface="Koodak" pitchFamily="10" charset="-78"/>
              </a:rPr>
              <a:t> .</a:t>
            </a:r>
            <a:endParaRPr lang="fa-IR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3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3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3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3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2" grpId="0" autoUpdateAnimBg="0"/>
      <p:bldP spid="153603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979488" y="757238"/>
            <a:ext cx="8164512" cy="809625"/>
          </a:xfrm>
        </p:spPr>
        <p:txBody>
          <a:bodyPr/>
          <a:lstStyle/>
          <a:p>
            <a:pPr algn="r"/>
            <a:r>
              <a:rPr lang="en-US" sz="2500" u="sng">
                <a:cs typeface="Traffic" pitchFamily="2" charset="-78"/>
              </a:rPr>
              <a:t>ISO 9001:2000 </a:t>
            </a:r>
            <a:r>
              <a:rPr lang="ar-SA" sz="2500" u="sng">
                <a:cs typeface="Traffic" pitchFamily="2" charset="-78"/>
              </a:rPr>
              <a:t>رهنمودهايي درباره بند 4.2 استاندارد</a:t>
            </a:r>
            <a:r>
              <a:rPr lang="en-US" sz="2500" u="sng">
                <a:cs typeface="Traffic" pitchFamily="2" charset="-78"/>
              </a:rPr>
              <a:t> </a:t>
            </a:r>
            <a:br>
              <a:rPr lang="en-US" sz="2500" u="sng">
                <a:cs typeface="Traffic" pitchFamily="2" charset="-78"/>
              </a:rPr>
            </a:br>
            <a:endParaRPr lang="en-US" sz="2500" u="sng">
              <a:cs typeface="Traffic" pitchFamily="2" charset="-78"/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28713" y="1289050"/>
            <a:ext cx="7783512" cy="4892675"/>
          </a:xfrm>
        </p:spPr>
        <p:txBody>
          <a:bodyPr/>
          <a:lstStyle/>
          <a:p>
            <a:pPr algn="just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بيانيه هاي مكتوب خط مشي كيفيت و اهداف كيفيت .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    نيازمنديهاي خط مشي كيفيت در بند </a:t>
            </a:r>
            <a:r>
              <a:rPr lang="en-US" sz="1900" b="1">
                <a:cs typeface="Koodak" pitchFamily="10" charset="-78"/>
              </a:rPr>
              <a:t>5-3</a:t>
            </a:r>
            <a:r>
              <a:rPr lang="ar-SA" sz="1900" b="1">
                <a:cs typeface="Koodak" pitchFamily="10" charset="-78"/>
              </a:rPr>
              <a:t> و نيازمنديهاي اهداف كيفيت در بند </a:t>
            </a:r>
            <a:r>
              <a:rPr lang="en-US" sz="1900" b="1">
                <a:cs typeface="Koodak" pitchFamily="10" charset="-78"/>
              </a:rPr>
              <a:t>5.4.1</a:t>
            </a:r>
            <a:r>
              <a:rPr lang="ar-SA" sz="1900" b="1">
                <a:cs typeface="Koodak" pitchFamily="10" charset="-78"/>
              </a:rPr>
              <a:t> استاندارد مذكور ، تعريف شده اند .</a:t>
            </a:r>
          </a:p>
          <a:p>
            <a:pPr algn="just" rtl="1"/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نظامنامه كيفيت 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    بند </a:t>
            </a:r>
            <a:r>
              <a:rPr lang="en-US" sz="1900" b="1">
                <a:cs typeface="Koodak" pitchFamily="10" charset="-78"/>
              </a:rPr>
              <a:t>4.2.2</a:t>
            </a:r>
            <a:r>
              <a:rPr lang="ar-SA" sz="1900" b="1">
                <a:cs typeface="Koodak" pitchFamily="10" charset="-78"/>
              </a:rPr>
              <a:t> استاندارد </a:t>
            </a:r>
            <a:r>
              <a:rPr lang="en-US" sz="1900" b="1">
                <a:cs typeface="Koodak" pitchFamily="10" charset="-78"/>
              </a:rPr>
              <a:t>ISO 9001:2000</a:t>
            </a:r>
            <a:r>
              <a:rPr lang="ar-SA" sz="1900" b="1">
                <a:cs typeface="Koodak" pitchFamily="10" charset="-78"/>
              </a:rPr>
              <a:t> حداقل مواردي را كه يك نظامنامه كيفيت بايد داشته باشد را مشخص مي سازد . برخي سازمانها ممكن است از نظامنامه كيفيت ، علاوه بر صرفاً مستند سازي سيستم مديريت كيفيت خود ، براي مقاصد ديگري استفاده نمايند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-يك سازمان كوچك ممكن است مقتضي بداند كه شرحي از كل سيستم مديريت كيفيت خود را به همراه روش هاي اجرايي مدون مورد نياز استاندارد ، در يك نظامنامه كيفيت بگنجاند.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سازمان هاي بزرگ چند مليتي ممكن است به چند نظامنامه در سطح جهاني‌، ملي ويا منطقه اي و نيز به سلسله مراتب پيچيده اي از مستندات نياز داشته باشند</a:t>
            </a:r>
            <a:endParaRPr lang="en-US" sz="1900" b="1">
              <a:cs typeface="Koodak" pitchFamily="10" charset="-78"/>
            </a:endParaRP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190500" y="4964113"/>
            <a:ext cx="8709025" cy="117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4293" tIns="7146" rIns="14293" bIns="7146"/>
          <a:lstStyle>
            <a:lvl1pPr marL="53975" indent="-53975" defTabSz="144463">
              <a:defRPr kumimoji="1"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115888" indent="-44450" defTabSz="14446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79388" indent="-34925" defTabSz="14446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250825" indent="-36513" defTabSz="14446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320675" indent="-34925" defTabSz="144463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777875" indent="-34925" defTabSz="1444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1235075" indent="-34925" defTabSz="1444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1692275" indent="-34925" defTabSz="1444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2149475" indent="-34925" defTabSz="144463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algn="just" rtl="1">
              <a:spcBef>
                <a:spcPct val="20000"/>
              </a:spcBef>
              <a:buSzPct val="85000"/>
              <a:buFontTx/>
              <a:buBlip>
                <a:blip r:embed="rId4"/>
              </a:buBlip>
            </a:pPr>
            <a:endParaRPr kumimoji="0" lang="en-US" sz="2200" b="0" u="none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 autoUpdateAnimBg="0"/>
      <p:bldP spid="154627" grpId="0" build="p" autoUpdateAnimBg="0"/>
      <p:bldP spid="154628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89025" y="676275"/>
            <a:ext cx="8054975" cy="865188"/>
          </a:xfrm>
        </p:spPr>
        <p:txBody>
          <a:bodyPr/>
          <a:lstStyle/>
          <a:p>
            <a:pPr algn="r"/>
            <a:r>
              <a:rPr lang="en-US" sz="2500" u="sng">
                <a:cs typeface="Traffic" pitchFamily="2" charset="-78"/>
              </a:rPr>
              <a:t>ISO 9001:2000 </a:t>
            </a:r>
            <a:r>
              <a:rPr lang="ar-SA" sz="2500" u="sng">
                <a:cs typeface="Traffic" pitchFamily="2" charset="-78"/>
              </a:rPr>
              <a:t>رهنمودهايي درباره بند 4.2 استاندارد</a:t>
            </a:r>
            <a:r>
              <a:rPr lang="en-US" sz="2500" u="sng">
                <a:cs typeface="Traffic" pitchFamily="2" charset="-78"/>
              </a:rPr>
              <a:t> </a:t>
            </a:r>
            <a:br>
              <a:rPr lang="en-US" sz="2500" u="sng">
                <a:cs typeface="Traffic" pitchFamily="2" charset="-78"/>
              </a:rPr>
            </a:br>
            <a:endParaRPr lang="en-US" sz="2500" u="sng">
              <a:cs typeface="Traffic" pitchFamily="2" charset="-78"/>
            </a:endParaRP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1725" y="1228725"/>
            <a:ext cx="7824788" cy="4953000"/>
          </a:xfrm>
        </p:spPr>
        <p:txBody>
          <a:bodyPr/>
          <a:lstStyle/>
          <a:p>
            <a:pPr algn="just" rtl="1"/>
            <a:r>
              <a:rPr lang="en-US" sz="1900">
                <a:cs typeface="Koodak" pitchFamily="10" charset="-78"/>
              </a:rPr>
              <a:t>c</a:t>
            </a:r>
            <a:r>
              <a:rPr lang="ar-SA" sz="1900">
                <a:cs typeface="Koodak" pitchFamily="10" charset="-78"/>
              </a:rPr>
              <a:t> ـ روش اجرايي مدون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در استاندارد </a:t>
            </a:r>
            <a:r>
              <a:rPr lang="en-US" sz="1900">
                <a:cs typeface="Koodak" pitchFamily="10" charset="-78"/>
              </a:rPr>
              <a:t>ISO 9001:2000</a:t>
            </a:r>
            <a:r>
              <a:rPr lang="ar-SA" sz="1900">
                <a:cs typeface="Koodak" pitchFamily="10" charset="-78"/>
              </a:rPr>
              <a:t> ، مشخصاً براي فعاليت مشروحه ذيل نياز به روش اجرايي مدون يا مكتوب مي باشد :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1-    كنترل مدارك 4.2.3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2-    كنترل سوابق 4.2.4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3-    مميزي داخلي 8.2.2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4-    كنترل محصول نا مطابق 8.3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5-    اقدام اصلاحي 8.5.2 </a:t>
            </a:r>
          </a:p>
          <a:p>
            <a:pPr algn="just" rtl="1">
              <a:buFont typeface="Wingdings" panose="05000000000000000000" pitchFamily="2" charset="2"/>
              <a:buNone/>
            </a:pPr>
            <a:r>
              <a:rPr lang="ar-SA" sz="1900">
                <a:cs typeface="Koodak" pitchFamily="10" charset="-78"/>
              </a:rPr>
              <a:t>  6-     اقدام پيشگيرانه 8.5.3 </a:t>
            </a:r>
          </a:p>
          <a:p>
            <a:pPr algn="just" rtl="1"/>
            <a:r>
              <a:rPr lang="ar-SA" sz="1900">
                <a:cs typeface="Koodak" pitchFamily="10" charset="-78"/>
              </a:rPr>
              <a:t>     برخي سازمانها ممكن است ادغام روشهاي اجرايي چند فعاليت ، دريك روش اجرايي مكتوب را مناسب تر تشخيص دهند ، ماننداقدام اصلاحي و اقدام پيشگيرانه .</a:t>
            </a:r>
          </a:p>
          <a:p>
            <a:pPr algn="just" rtl="1"/>
            <a:r>
              <a:rPr lang="ar-SA" sz="1900">
                <a:cs typeface="Koodak" pitchFamily="10" charset="-78"/>
              </a:rPr>
              <a:t>     سازمانهاي ديگر ممكن است يك فعاليت مورد نظر را در بيش از يك روش اجرايي ، مكتوب نماينده ، مانند مميزي داخلي .</a:t>
            </a:r>
          </a:p>
          <a:p>
            <a:pPr algn="just" rtl="1"/>
            <a:r>
              <a:rPr lang="ar-SA" sz="1900">
                <a:cs typeface="Koodak" pitchFamily="10" charset="-78"/>
              </a:rPr>
              <a:t>هر دو مورد فوق ، قابل قبول مي باشد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5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56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5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5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0" grpId="0" autoUpdateAnimBg="0"/>
      <p:bldP spid="15565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4738" y="287338"/>
            <a:ext cx="8069262" cy="892175"/>
          </a:xfrm>
        </p:spPr>
        <p:txBody>
          <a:bodyPr/>
          <a:lstStyle/>
          <a:p>
            <a:pPr algn="r"/>
            <a:r>
              <a:rPr lang="en-US" sz="2500" u="sng">
                <a:cs typeface="Traffic" pitchFamily="2" charset="-78"/>
              </a:rPr>
              <a:t>ISO 9001:2000 </a:t>
            </a:r>
            <a:r>
              <a:rPr lang="ar-SA" sz="2500" u="sng">
                <a:cs typeface="Traffic" pitchFamily="2" charset="-78"/>
              </a:rPr>
              <a:t>رهنمودهايي درباره بند 4.2 استاندارد</a:t>
            </a:r>
            <a:r>
              <a:rPr lang="en-US" sz="2500" u="sng">
                <a:cs typeface="Traffic" pitchFamily="2" charset="-78"/>
              </a:rPr>
              <a:t> </a:t>
            </a:r>
            <a:br>
              <a:rPr lang="en-US" sz="2500" u="sng">
                <a:cs typeface="Traffic" pitchFamily="2" charset="-78"/>
              </a:rPr>
            </a:br>
            <a:endParaRPr lang="en-US" sz="2500" u="sng">
              <a:cs typeface="Traffic" pitchFamily="2" charset="-78"/>
            </a:endParaRP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9025" y="911225"/>
            <a:ext cx="7810500" cy="539432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2100" b="1">
                <a:latin typeface="Nazanin" pitchFamily="2" charset="-78"/>
                <a:cs typeface="Koodak" pitchFamily="10" charset="-78"/>
              </a:rPr>
              <a:t> </a:t>
            </a:r>
            <a:r>
              <a:rPr lang="en-US" sz="2100" b="1">
                <a:latin typeface="Nazanin" pitchFamily="2" charset="-78"/>
                <a:cs typeface="Koodak" pitchFamily="10" charset="-78"/>
              </a:rPr>
              <a:t>d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ـ مستندات سازمان بمنظور اطمينان از برنامه ريزي ، اجراو كنترل موثر فرآيندها 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latin typeface="Nazanin" pitchFamily="2" charset="-78"/>
                <a:cs typeface="Koodak" pitchFamily="10" charset="-78"/>
              </a:rPr>
              <a:t>تهيه مستندات ،‌بمنظور برآورده نمودن نيازمنديهاي استاندارد ، به اختيار سازمان بوده و شامل :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 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نقشه فرآيند يا فلوچارت فرآيند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</a:t>
            </a:r>
            <a:r>
              <a:rPr lang="en-US" sz="2100" b="1">
                <a:cs typeface="Koodak" pitchFamily="10" charset="-78"/>
              </a:rPr>
              <a:t> 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چارت سازماني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</a:t>
            </a:r>
            <a:r>
              <a:rPr lang="en-US" sz="2100" b="1">
                <a:cs typeface="Koodak" pitchFamily="10" charset="-78"/>
              </a:rPr>
              <a:t> 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مشخصات 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</a:t>
            </a:r>
            <a:r>
              <a:rPr lang="en-US" sz="2100" b="1">
                <a:cs typeface="Koodak" pitchFamily="10" charset="-78"/>
              </a:rPr>
              <a:t> 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دستورالعملهاي كاري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en-US" sz="2100" b="1">
                <a:cs typeface="Koodak" pitchFamily="10" charset="-78"/>
              </a:rPr>
              <a:t> </a:t>
            </a:r>
            <a:r>
              <a:rPr lang="ar-SA" sz="2100" b="1">
                <a:cs typeface="Koodak" pitchFamily="10" charset="-78"/>
              </a:rPr>
              <a:t>-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مستندات حاوي ارتباط داخلي</a:t>
            </a:r>
            <a:r>
              <a:rPr lang="en-US" sz="2100" b="1">
                <a:latin typeface="Nazanin" pitchFamily="2" charset="-78"/>
                <a:cs typeface="Koodak" pitchFamily="10" charset="-78"/>
              </a:rPr>
              <a:t> </a:t>
            </a:r>
            <a:endParaRPr lang="en-US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 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جدول زمانبندي توليد/ ارائه خدمات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 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فهرست تامين كنندگان مورد قبول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-  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برنامه هاي آزمايش و بازرسي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ar-SA" sz="2100" b="1">
                <a:cs typeface="Koodak" pitchFamily="10" charset="-78"/>
              </a:rPr>
              <a:t> - </a:t>
            </a:r>
            <a:r>
              <a:rPr lang="ar-SA" sz="2100" b="1">
                <a:latin typeface="Nazanin" pitchFamily="2" charset="-78"/>
                <a:cs typeface="Koodak" pitchFamily="10" charset="-78"/>
              </a:rPr>
              <a:t>طرح هاي كيفيت .</a:t>
            </a:r>
            <a:endParaRPr lang="ar-SA" sz="2100" b="1">
              <a:cs typeface="Koodak" pitchFamily="10" charset="-78"/>
            </a:endParaRPr>
          </a:p>
          <a:p>
            <a:pPr algn="r" rtl="1">
              <a:lnSpc>
                <a:spcPct val="90000"/>
              </a:lnSpc>
            </a:pPr>
            <a:r>
              <a:rPr lang="en-US" sz="2100" b="1">
                <a:cs typeface="Koodak" pitchFamily="10" charset="-78"/>
              </a:rPr>
              <a:t>  </a:t>
            </a:r>
            <a:r>
              <a:rPr lang="ar-SA" sz="2100" b="1">
                <a:cs typeface="Koodak" pitchFamily="10" charset="-78"/>
              </a:rPr>
              <a:t>كليه مدارك مذكوربايد مطابق بند 4.2.3يا(در صورت مقتضي)تحت كنترل باشند</a:t>
            </a:r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566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566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1566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1566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15667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4" grpId="0" autoUpdateAnimBg="0"/>
      <p:bldP spid="15667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89025" y="214313"/>
            <a:ext cx="8054975" cy="822325"/>
          </a:xfrm>
        </p:spPr>
        <p:txBody>
          <a:bodyPr/>
          <a:lstStyle/>
          <a:p>
            <a:pPr algn="r"/>
            <a:r>
              <a:rPr lang="en-US" sz="2500" u="sng">
                <a:cs typeface="Traffic" pitchFamily="2" charset="-78"/>
              </a:rPr>
              <a:t>ISO 9001:2000 </a:t>
            </a:r>
            <a:r>
              <a:rPr lang="ar-SA" sz="2500" u="sng">
                <a:cs typeface="Traffic" pitchFamily="2" charset="-78"/>
              </a:rPr>
              <a:t>رهنمودهايي درباره بند 4.2 استاندارد</a:t>
            </a:r>
            <a:r>
              <a:rPr lang="en-US" sz="2500" u="sng">
                <a:cs typeface="Traffic" pitchFamily="2" charset="-78"/>
              </a:rPr>
              <a:t> </a:t>
            </a:r>
            <a:br>
              <a:rPr lang="en-US" sz="2500" u="sng">
                <a:cs typeface="Traffic" pitchFamily="2" charset="-78"/>
              </a:rPr>
            </a:br>
            <a:endParaRPr lang="en-US" sz="2500" u="sng">
              <a:cs typeface="Traffic" pitchFamily="2" charset="-78"/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727075"/>
            <a:ext cx="7756525" cy="5353050"/>
          </a:xfrm>
        </p:spPr>
        <p:txBody>
          <a:bodyPr/>
          <a:lstStyle/>
          <a:p>
            <a:pPr algn="r" rtl="1"/>
            <a:r>
              <a:rPr lang="en-US" sz="2100" b="1">
                <a:cs typeface="Koodak" pitchFamily="10" charset="-78"/>
              </a:rPr>
              <a:t>e</a:t>
            </a:r>
            <a:r>
              <a:rPr lang="ar-SA" sz="2100" b="1">
                <a:cs typeface="Koodak" pitchFamily="10" charset="-78"/>
              </a:rPr>
              <a:t> – سوابق 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سوابق مورد نياز استاندارد با عبارت ‹‹ مراجعه شود به بند 4.2.4 ›› در استاندارد مشخص شده و بايد نگهداري شوند.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</a:t>
            </a:r>
            <a:r>
              <a:rPr lang="en-US" sz="2100" b="1">
                <a:cs typeface="Koodak" pitchFamily="10" charset="-78"/>
              </a:rPr>
              <a:t> </a:t>
            </a:r>
            <a:r>
              <a:rPr lang="ar-SA" sz="2100" b="1">
                <a:cs typeface="Koodak" pitchFamily="10" charset="-78"/>
              </a:rPr>
              <a:t>ساير سوابقي كه سازمان براي اثبات انطباق فرآيندها ، محصولات و سيستم مديريت كيفيت خود نياز دارد (مانند بند 7.2.1 )</a:t>
            </a:r>
          </a:p>
          <a:p>
            <a:pPr algn="r" rtl="1"/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8" grpId="0" autoUpdateAnimBg="0"/>
      <p:bldP spid="157699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13" y="481013"/>
            <a:ext cx="8218487" cy="708025"/>
          </a:xfrm>
        </p:spPr>
        <p:txBody>
          <a:bodyPr/>
          <a:lstStyle/>
          <a:p>
            <a:pPr algn="r"/>
            <a:r>
              <a:rPr lang="ar-SA" sz="4300" b="1" u="sng">
                <a:cs typeface="Traffic" pitchFamily="2" charset="-78"/>
              </a:rPr>
              <a:t>اصول كلي در نگارش مدارك</a:t>
            </a:r>
            <a:r>
              <a:rPr lang="en-US" sz="4300" b="1" u="sng">
                <a:cs typeface="Traffic" pitchFamily="2" charset="-78"/>
              </a:rPr>
              <a:t> 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92238"/>
            <a:ext cx="7810500" cy="4821237"/>
          </a:xfrm>
        </p:spPr>
        <p:txBody>
          <a:bodyPr/>
          <a:lstStyle/>
          <a:p>
            <a:pPr algn="just" rtl="1"/>
            <a:r>
              <a:rPr lang="ar-SA" sz="1900" b="1">
                <a:cs typeface="Koodak" pitchFamily="10" charset="-78"/>
              </a:rPr>
              <a:t>- تهيه فهرست مدارك مورد نياز ( بر اساس فرآيندهاي شناسايي شده )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-تعيين نويسندگان ذيصلاح آنها ( صلاحيت تحصيلي ، تجربي ، مهارتي و آموزشي )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 تعيين الگوي مدارك .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 تعيين نيازمنديهاي مورد نظر .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 نگارش مطالب با بياني ساده ، جملاتي كوتاه ، موجر و روشن .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 رعايت اعتدال در ميزان آنها .</a:t>
            </a:r>
            <a:endParaRPr lang="en-US" sz="1900" b="1">
              <a:cs typeface="Koodak" pitchFamily="10" charset="-78"/>
            </a:endParaRPr>
          </a:p>
          <a:p>
            <a:pPr algn="just" rtl="1"/>
            <a:r>
              <a:rPr lang="ar-SA" sz="1900" b="1">
                <a:cs typeface="Koodak" pitchFamily="10" charset="-78"/>
              </a:rPr>
              <a:t>- استفاده از جملات كوتاه و حد الا مكان شروع جملات با فعل.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 اجتناب از فعل هاي مجهول ( تعيين شود كه فعاليت ها توسط كدام قسمت يا چه كسي انجام شود )</a:t>
            </a:r>
          </a:p>
          <a:p>
            <a:pPr algn="just" rtl="1"/>
            <a:r>
              <a:rPr lang="ar-SA" sz="1900" b="1">
                <a:cs typeface="Koodak" pitchFamily="10" charset="-78"/>
              </a:rPr>
              <a:t>- استفاده از فضاي خالي  براي سهولت در خواندن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8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8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8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587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2" grpId="0" autoUpdateAnimBg="0"/>
      <p:bldP spid="158723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>
          <a:xfrm>
            <a:off x="3741738" y="0"/>
            <a:ext cx="6076950" cy="1371600"/>
          </a:xfrm>
        </p:spPr>
        <p:txBody>
          <a:bodyPr/>
          <a:lstStyle/>
          <a:p>
            <a:r>
              <a:rPr lang="ar-SA" sz="4800" b="1" u="sng">
                <a:cs typeface="Traffic" pitchFamily="2" charset="-78"/>
              </a:rPr>
              <a:t>نظامنامه كيفيت</a:t>
            </a:r>
            <a:r>
              <a:rPr lang="en-US" sz="4800" b="1" u="sng">
                <a:cs typeface="Traffic" pitchFamily="2" charset="-78"/>
              </a:rPr>
              <a:t/>
            </a:r>
            <a:br>
              <a:rPr lang="en-US" sz="4800" b="1" u="sng">
                <a:cs typeface="Traffic" pitchFamily="2" charset="-78"/>
              </a:rPr>
            </a:br>
            <a:endParaRPr lang="en-US" sz="4800" b="1" u="sng">
              <a:cs typeface="Traffic" pitchFamily="2" charset="-78"/>
            </a:endParaRP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4738" y="768350"/>
            <a:ext cx="7837487" cy="5394325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 نظامنامه كيفيت در برگيرنده موارد ذيل مي باشد :</a:t>
            </a:r>
          </a:p>
          <a:p>
            <a:pPr algn="r" rtl="1">
              <a:lnSpc>
                <a:spcPct val="90000"/>
              </a:lnSpc>
            </a:pPr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دامنه كاربرد سيستم مديريت كيفيت،از جمله جزئيات دلايل توجيهي براي صرفنظر كردن از برخي نيازمنديها </a:t>
            </a:r>
          </a:p>
          <a:p>
            <a:pPr algn="r" rtl="1">
              <a:lnSpc>
                <a:spcPct val="90000"/>
              </a:lnSpc>
            </a:pPr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روشهاي اجرايي مدون ايجاد شده براي سيستم مديريت كيفيت ، يا ارجاع به آنها .</a:t>
            </a:r>
          </a:p>
          <a:p>
            <a:pPr algn="r" rtl="1">
              <a:lnSpc>
                <a:spcPct val="90000"/>
              </a:lnSpc>
            </a:pPr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ـ‌ شرحي از تعامل بين فرآيندهاي سيستم مديريت كيفيت</a:t>
            </a:r>
            <a:r>
              <a:rPr lang="en-US" sz="1900" b="1">
                <a:cs typeface="Koodak" pitchFamily="10" charset="-78"/>
              </a:rPr>
              <a:t> .</a:t>
            </a:r>
            <a:r>
              <a:rPr lang="ar-SA" sz="1900" b="1">
                <a:cs typeface="Koodak" pitchFamily="10" charset="-78"/>
              </a:rPr>
              <a:t> 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ساير ويژگيها :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داشتن برگ رويه يا </a:t>
            </a:r>
            <a:r>
              <a:rPr lang="en-US" sz="1900" b="1">
                <a:cs typeface="Koodak" pitchFamily="10" charset="-78"/>
              </a:rPr>
              <a:t>Cover Page</a:t>
            </a:r>
            <a:r>
              <a:rPr lang="ar-SA" sz="1900" b="1">
                <a:cs typeface="Koodak" pitchFamily="10" charset="-78"/>
              </a:rPr>
              <a:t> ، حاوي نام سازمان ، آدرس و شماره هاي تماس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فهرست مطا لب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 مقدمه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خط مشي كيفيت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نمودار سازماني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وضعيت بازبيني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كادر حاوي مشخصات در بالاي صفحات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 داشتن </a:t>
            </a:r>
            <a:r>
              <a:rPr lang="en-US" sz="1900" b="1">
                <a:cs typeface="Koodak" pitchFamily="10" charset="-78"/>
              </a:rPr>
              <a:t>Index</a:t>
            </a:r>
            <a:r>
              <a:rPr lang="ar-SA" sz="1900" b="1">
                <a:cs typeface="Koodak" pitchFamily="10" charset="-78"/>
              </a:rPr>
              <a:t> الفبايي در صورت طولاني بودن مطالب .</a:t>
            </a:r>
          </a:p>
          <a:p>
            <a:pPr algn="r" rtl="1">
              <a:lnSpc>
                <a:spcPct val="90000"/>
              </a:lnSpc>
            </a:pPr>
            <a:r>
              <a:rPr lang="ar-SA" sz="1900" b="1">
                <a:cs typeface="Koodak" pitchFamily="10" charset="-78"/>
              </a:rPr>
              <a:t>- پرهيز از عبارات طولاني ، پيچيده و صفحات دو طرفه 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59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59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597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597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597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 autoUpdateAnimBg="0"/>
      <p:bldP spid="15974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14363"/>
            <a:ext cx="9144000" cy="401637"/>
          </a:xfrm>
        </p:spPr>
        <p:txBody>
          <a:bodyPr/>
          <a:lstStyle/>
          <a:p>
            <a:pPr algn="r"/>
            <a:r>
              <a:rPr lang="ar-SA" sz="2100" b="1" u="sng">
                <a:cs typeface="Traffic" pitchFamily="2" charset="-78"/>
              </a:rPr>
              <a:t>قدم نخست در ايجاد يك سيستم موثر، داشتن مدارك خوب</a:t>
            </a:r>
            <a:endParaRPr lang="en-US" sz="2100" b="1" u="sng">
              <a:cs typeface="Traffic" pitchFamily="2" charset="-78"/>
            </a:endParaRP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320800"/>
            <a:ext cx="7769225" cy="4851400"/>
          </a:xfrm>
        </p:spPr>
        <p:txBody>
          <a:bodyPr/>
          <a:lstStyle/>
          <a:p>
            <a:pPr algn="r" rtl="1"/>
            <a:r>
              <a:rPr lang="ar-SA" sz="2100" b="1">
                <a:cs typeface="Koodak" pitchFamily="10" charset="-78"/>
              </a:rPr>
              <a:t>مشخصات مدارك خوب عبارتند از :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 واضح و آشكار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 مختصر و ساده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 نگارش روان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استفاده از جملات كوتاه و حتي الامكان شروع جملات با فعل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اجتناب از فعل مجهول ( تعيين شود كه فعاليتها توسط كدام قسمت يا چه كسي انجام مي شود ).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استفاده از فضاي خالي ، براي سهولت خواندن .</a:t>
            </a:r>
          </a:p>
          <a:p>
            <a:pPr algn="r" rtl="1"/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 autoUpdateAnimBg="0"/>
      <p:bldP spid="16077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6838"/>
            <a:ext cx="9144000" cy="1403350"/>
          </a:xfrm>
        </p:spPr>
        <p:txBody>
          <a:bodyPr/>
          <a:lstStyle/>
          <a:p>
            <a:pPr algn="r"/>
            <a:r>
              <a:rPr lang="ar-SA" sz="3900" b="1" u="sng">
                <a:cs typeface="Traffic" pitchFamily="2" charset="-78"/>
              </a:rPr>
              <a:t>به چه ميزان مدارك لازم است ؟</a:t>
            </a:r>
            <a:r>
              <a:rPr lang="en-US" sz="3900" b="1" u="sng">
                <a:cs typeface="Traffic" pitchFamily="2" charset="-78"/>
              </a:rPr>
              <a:t/>
            </a:r>
            <a:br>
              <a:rPr lang="en-US" sz="3900" b="1" u="sng">
                <a:cs typeface="Traffic" pitchFamily="2" charset="-78"/>
              </a:rPr>
            </a:br>
            <a:endParaRPr lang="en-US" sz="3900" b="1" u="sng">
              <a:cs typeface="Traffic" pitchFamily="2" charset="-78"/>
            </a:endParaRP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125538"/>
            <a:ext cx="7756525" cy="4995862"/>
          </a:xfrm>
        </p:spPr>
        <p:txBody>
          <a:bodyPr/>
          <a:lstStyle/>
          <a:p>
            <a:pPr algn="r" rtl="1"/>
            <a:r>
              <a:rPr lang="ar-SA" sz="2100" b="1">
                <a:cs typeface="Koodak" pitchFamily="10" charset="-78"/>
              </a:rPr>
              <a:t>1- اجتناب از مدارك خيلي زياد </a:t>
            </a:r>
          </a:p>
          <a:p>
            <a:pPr algn="r" rtl="1"/>
            <a:r>
              <a:rPr lang="en-US" sz="2100" b="1">
                <a:cs typeface="Koodak" pitchFamily="10" charset="-78"/>
              </a:rPr>
              <a:t>   </a:t>
            </a:r>
            <a:r>
              <a:rPr lang="ar-SA" sz="2100" b="1">
                <a:cs typeface="Koodak" pitchFamily="10" charset="-78"/>
              </a:rPr>
              <a:t>تهيه دستور العمل كاري براي فرآيندهاي ساده و كم تاثير و يا فعاليتهاي مجازي مضر مي باشد</a:t>
            </a:r>
            <a:r>
              <a:rPr lang="en-US" sz="2100" b="1">
                <a:cs typeface="Koodak" pitchFamily="10" charset="-78"/>
              </a:rPr>
              <a:t> .</a:t>
            </a:r>
            <a:endParaRPr lang="fa-IR" sz="2100" b="1">
              <a:cs typeface="Koodak" pitchFamily="10" charset="-78"/>
            </a:endParaRPr>
          </a:p>
          <a:p>
            <a:pPr algn="r" rtl="1"/>
            <a:r>
              <a:rPr lang="ar-SA" sz="2100" b="1">
                <a:cs typeface="Koodak" pitchFamily="10" charset="-78"/>
              </a:rPr>
              <a:t>2- اجتناب از مدارك خيلي كم 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فقدان دستورالعمل هاي كاري در جايي كه فرآيندها بر كيفيت محصول اثر ميگذارند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 هريك از كاركنان ، روش خاص خود را براي انجام فعاليتهاي مشابه دارند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- در فرآيندها ، نوسانات و يا تغييرات وجود دارد و بخوبي مستند نشده اند .</a:t>
            </a:r>
          </a:p>
          <a:p>
            <a:pPr algn="r" rtl="1"/>
            <a:r>
              <a:rPr lang="ar-SA" sz="2100" b="1">
                <a:cs typeface="Koodak" pitchFamily="10" charset="-78"/>
              </a:rPr>
              <a:t> اگر دو نفر از كاركنان كه عهده دار انجام يك فرآيند يكسان باشند ، آنرا بصورت مشابه انجام ندهند . نياز به مستند كردن فرايند مي باشد .</a:t>
            </a:r>
          </a:p>
          <a:p>
            <a:pPr algn="r" rtl="1"/>
            <a:endParaRPr lang="en-US" sz="21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1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1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1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1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1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1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1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 autoUpdateAnimBg="0"/>
      <p:bldP spid="161795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19138"/>
            <a:ext cx="9144000" cy="534987"/>
          </a:xfrm>
        </p:spPr>
        <p:txBody>
          <a:bodyPr/>
          <a:lstStyle/>
          <a:p>
            <a:pPr algn="r"/>
            <a:r>
              <a:rPr lang="en-US" sz="3600" b="1" u="sng">
                <a:cs typeface="Traffic" pitchFamily="2" charset="-78"/>
              </a:rPr>
              <a:t>Document Control </a:t>
            </a:r>
            <a:r>
              <a:rPr lang="ar-SA" sz="3600" b="1" u="sng">
                <a:cs typeface="Traffic" pitchFamily="2" charset="-78"/>
              </a:rPr>
              <a:t>كنترل مدارك</a:t>
            </a:r>
            <a:r>
              <a:rPr lang="en-US" sz="3600" b="1" u="sng">
                <a:cs typeface="Traffic" pitchFamily="2" charset="-78"/>
              </a:rPr>
              <a:t> 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4738" y="1350963"/>
            <a:ext cx="7837487" cy="4841875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 ‹‹ داشتن سيستم موثر كنترل مدارك ، يك اصل ضروري براي استفاده مطلوب از مدارك سيستم مديريت كيفيت مي باشد ››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يادآوري برخي از تعاريف :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روش اجرايي ، فرآيند را شرح مي دهد ( 5</a:t>
            </a:r>
            <a:r>
              <a:rPr lang="en-US" sz="1900" b="1">
                <a:cs typeface="Koodak" pitchFamily="10" charset="-78"/>
              </a:rPr>
              <a:t>w</a:t>
            </a:r>
            <a:r>
              <a:rPr lang="ar-SA" sz="1900" b="1">
                <a:cs typeface="Koodak" pitchFamily="10" charset="-78"/>
              </a:rPr>
              <a:t> )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دستورالعمل كاري ، چگونگي اجراي فرآيند را شرح مي دهد </a:t>
            </a:r>
            <a:r>
              <a:rPr lang="en-US" sz="1900" b="1">
                <a:cs typeface="Koodak" pitchFamily="10" charset="-78"/>
              </a:rPr>
              <a:t/>
            </a:r>
            <a:br>
              <a:rPr lang="en-US" sz="1900" b="1">
                <a:cs typeface="Koodak" pitchFamily="10" charset="-78"/>
              </a:rPr>
            </a:br>
            <a:r>
              <a:rPr lang="ar-SA" sz="1900" b="1">
                <a:cs typeface="Koodak" pitchFamily="10" charset="-78"/>
              </a:rPr>
              <a:t>( 1</a:t>
            </a:r>
            <a:r>
              <a:rPr lang="en-US" sz="1900" b="1">
                <a:cs typeface="Koodak" pitchFamily="10" charset="-78"/>
              </a:rPr>
              <a:t>H</a:t>
            </a:r>
            <a:r>
              <a:rPr lang="ar-SA" sz="1900" b="1">
                <a:cs typeface="Koodak" pitchFamily="10" charset="-78"/>
              </a:rPr>
              <a:t> )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ـ فرم ، براي ثبت اطلاعات و درج نتايج اجراي فرآيندها مي باشد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d</a:t>
            </a:r>
            <a:r>
              <a:rPr lang="ar-SA" sz="1900" b="1">
                <a:cs typeface="Koodak" pitchFamily="10" charset="-78"/>
              </a:rPr>
              <a:t> ـ ضمائم ، اطلاعات ضميمه روش اجرايي براي كمك به روشن شدن آن را ارائه مي دهد .</a:t>
            </a:r>
          </a:p>
          <a:p>
            <a:pPr algn="r" rtl="1">
              <a:buFont typeface="Wingdings" panose="05000000000000000000" pitchFamily="2" charset="2"/>
              <a:buNone/>
            </a:pPr>
            <a:endParaRPr lang="en-US" sz="1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2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2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2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2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8" grpId="0" autoUpdateAnimBg="0"/>
      <p:bldP spid="162819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87338"/>
            <a:ext cx="7772400" cy="1322387"/>
          </a:xfrm>
        </p:spPr>
        <p:txBody>
          <a:bodyPr/>
          <a:lstStyle/>
          <a:p>
            <a:pPr algn="r"/>
            <a:r>
              <a:rPr lang="ar-SA" sz="4200" b="1" u="sng">
                <a:cs typeface="Traffic" pitchFamily="2" charset="-78"/>
              </a:rPr>
              <a:t>انتخاب سيستم كنترل مدارك</a:t>
            </a:r>
            <a:r>
              <a:rPr lang="en-US" sz="4200" b="1" u="sng">
                <a:cs typeface="Traffic" pitchFamily="2" charset="-78"/>
              </a:rPr>
              <a:t> </a:t>
            </a:r>
            <a:br>
              <a:rPr lang="en-US" sz="4200" b="1" u="sng">
                <a:cs typeface="Traffic" pitchFamily="2" charset="-78"/>
              </a:rPr>
            </a:br>
            <a:endParaRPr lang="en-US" sz="4200" b="1" u="sng">
              <a:cs typeface="Traffic" pitchFamily="2" charset="-78"/>
            </a:endParaRP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270000"/>
            <a:ext cx="7688263" cy="4943475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برخي ويژگيهاي سيستم كنترل مدارك :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متناسب با اندازه سازمان  باشد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متناسب با ميزان مدارك باشد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ـ متناسب با ميزان تغييرات احتمالي فرآيند يا مدارك سازمان باشد 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  ممكن است سازمان براي كنترل مدارك ، بيشتر از يك سيستم كنترل مدارك نياز داشته باشد . مثلاً براي : 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مدارك سيستم مديريت كيفيت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- </a:t>
            </a:r>
            <a:r>
              <a:rPr lang="ar-SA" sz="1900" b="1">
                <a:cs typeface="Koodak" pitchFamily="10" charset="-78"/>
              </a:rPr>
              <a:t>ساير مدارك</a:t>
            </a:r>
            <a:r>
              <a:rPr lang="en-US" sz="1900" b="1">
                <a:cs typeface="Koodak" pitchFamily="10" charset="-78"/>
              </a:rPr>
              <a:t> .</a:t>
            </a:r>
          </a:p>
          <a:p>
            <a:pPr algn="r" rtl="1"/>
            <a:endParaRPr lang="en-US" sz="1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3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3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3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3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3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3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utoUpdateAnimBg="0"/>
      <p:bldP spid="163843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214313"/>
            <a:ext cx="8801100" cy="668337"/>
          </a:xfrm>
        </p:spPr>
        <p:txBody>
          <a:bodyPr/>
          <a:lstStyle/>
          <a:p>
            <a:pPr algn="r"/>
            <a:r>
              <a:rPr lang="en-US" sz="4300" b="1" u="sng">
                <a:cs typeface="Traffic" pitchFamily="2" charset="-78"/>
              </a:rPr>
              <a:t>Master List </a:t>
            </a:r>
            <a:r>
              <a:rPr lang="ar-SA" sz="4300" b="1" u="sng">
                <a:cs typeface="Traffic" pitchFamily="2" charset="-78"/>
              </a:rPr>
              <a:t>فهرست اصلي </a:t>
            </a:r>
            <a:endParaRPr lang="en-US" sz="4300" b="1" u="sng">
              <a:cs typeface="Traffic" pitchFamily="2" charset="-78"/>
            </a:endParaRP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7750" y="992188"/>
            <a:ext cx="7864475" cy="5410200"/>
          </a:xfrm>
        </p:spPr>
        <p:txBody>
          <a:bodyPr/>
          <a:lstStyle/>
          <a:p>
            <a:pPr algn="r" rtl="1">
              <a:lnSpc>
                <a:spcPct val="90000"/>
              </a:lnSpc>
            </a:pPr>
            <a:r>
              <a:rPr lang="ar-SA" sz="1700" b="1">
                <a:cs typeface="Koodak" pitchFamily="10" charset="-78"/>
              </a:rPr>
              <a:t> فهرست اصلي مدارك ، وسيله مناسب براي كنترل مدارك سيستمهاي مديريت مي باشد و به نحو مقتضي حاوي اطلاعات مشروحه ذيل مي باشند :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a</a:t>
            </a:r>
            <a:r>
              <a:rPr lang="ar-SA" sz="1700" b="1">
                <a:cs typeface="Koodak" pitchFamily="10" charset="-78"/>
              </a:rPr>
              <a:t> ـ عنوان / كد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b</a:t>
            </a:r>
            <a:r>
              <a:rPr lang="ar-SA" sz="1700" b="1">
                <a:cs typeface="Koodak" pitchFamily="10" charset="-78"/>
              </a:rPr>
              <a:t> ـ آخرين وضعيت بازبيني و تاريخ تصويب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c</a:t>
            </a:r>
            <a:r>
              <a:rPr lang="ar-SA" sz="1700" b="1">
                <a:cs typeface="Koodak" pitchFamily="10" charset="-78"/>
              </a:rPr>
              <a:t> ـ شماره نسخ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d</a:t>
            </a:r>
            <a:r>
              <a:rPr lang="ar-SA" sz="1700" b="1">
                <a:cs typeface="Koodak" pitchFamily="10" charset="-78"/>
              </a:rPr>
              <a:t> ـ محل هاي توزيع ( تحويل گيرندگان مدارك )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e</a:t>
            </a:r>
            <a:r>
              <a:rPr lang="ar-SA" sz="1700" b="1">
                <a:cs typeface="Koodak" pitchFamily="10" charset="-78"/>
              </a:rPr>
              <a:t> ـ‌تاريخ تحويل ( بر حسب نياز )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f</a:t>
            </a:r>
            <a:r>
              <a:rPr lang="ar-SA" sz="1700" b="1">
                <a:cs typeface="Koodak" pitchFamily="10" charset="-78"/>
              </a:rPr>
              <a:t> ـ ساير اطلاعات .</a:t>
            </a:r>
          </a:p>
          <a:p>
            <a:pPr algn="r" rtl="1">
              <a:lnSpc>
                <a:spcPct val="90000"/>
              </a:lnSpc>
            </a:pPr>
            <a:r>
              <a:rPr lang="ar-SA" sz="1700" b="1">
                <a:cs typeface="Koodak" pitchFamily="10" charset="-78"/>
              </a:rPr>
              <a:t>‹‹ فهرست اصلي مدارك ، بايد همواره به روز باشد ›› </a:t>
            </a:r>
          </a:p>
          <a:p>
            <a:pPr algn="r" rtl="1">
              <a:lnSpc>
                <a:spcPct val="90000"/>
              </a:lnSpc>
            </a:pPr>
            <a:r>
              <a:rPr lang="ar-SA" sz="1700" b="1">
                <a:cs typeface="Koodak" pitchFamily="10" charset="-78"/>
              </a:rPr>
              <a:t>   در هر سازمان ، يك نفر ( يا يك قسمت ) جهت هماهنگي كنترل مدارك سازمان در نظر گرفته مي شود تا :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a</a:t>
            </a:r>
            <a:r>
              <a:rPr lang="ar-SA" sz="1700" b="1">
                <a:cs typeface="Koodak" pitchFamily="10" charset="-78"/>
              </a:rPr>
              <a:t> ـ فهرست اصلي مدارك را به روز نگه دارد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b</a:t>
            </a:r>
            <a:r>
              <a:rPr lang="ar-SA" sz="1700" b="1">
                <a:cs typeface="Koodak" pitchFamily="10" charset="-78"/>
              </a:rPr>
              <a:t> ـ بازنگري مدارك را انجام داده يا هماهنگ نمايد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c</a:t>
            </a:r>
            <a:r>
              <a:rPr lang="ar-SA" sz="1700" b="1">
                <a:cs typeface="Koodak" pitchFamily="10" charset="-78"/>
              </a:rPr>
              <a:t> ـ مدارك بازنگري شده را توزيع نمايد .</a:t>
            </a:r>
          </a:p>
          <a:p>
            <a:pPr algn="r" rtl="1">
              <a:lnSpc>
                <a:spcPct val="90000"/>
              </a:lnSpc>
            </a:pPr>
            <a:r>
              <a:rPr lang="en-US" sz="1700" b="1">
                <a:cs typeface="Koodak" pitchFamily="10" charset="-78"/>
              </a:rPr>
              <a:t>d</a:t>
            </a:r>
            <a:r>
              <a:rPr lang="ar-SA" sz="1700" b="1">
                <a:cs typeface="Koodak" pitchFamily="10" charset="-78"/>
              </a:rPr>
              <a:t> ـ مدارك منسوخ را جمع آوري و ابطال ، امحاء ‌يا بايگاني نمايد ( تا از استفاده ناخواسته آنها جلوگيري شود )‌.</a:t>
            </a:r>
          </a:p>
          <a:p>
            <a:pPr algn="r" rtl="1">
              <a:lnSpc>
                <a:spcPct val="90000"/>
              </a:lnSpc>
            </a:pPr>
            <a:r>
              <a:rPr lang="ar-SA" sz="1700" b="1">
                <a:cs typeface="Koodak" pitchFamily="10" charset="-78"/>
              </a:rPr>
              <a:t>‹‹ كنترل مدارك</a:t>
            </a:r>
            <a:r>
              <a:rPr lang="en-US" sz="1700" b="1">
                <a:cs typeface="Koodak" pitchFamily="10" charset="-78"/>
              </a:rPr>
              <a:t> </a:t>
            </a:r>
            <a:r>
              <a:rPr lang="ar-SA" sz="1700" b="1">
                <a:cs typeface="Koodak" pitchFamily="10" charset="-78"/>
              </a:rPr>
              <a:t>، بصورت متمركز يا غير متمركز ، به نحو مقتضي  انجام ميشود .</a:t>
            </a:r>
          </a:p>
          <a:p>
            <a:pPr algn="r" rtl="1">
              <a:lnSpc>
                <a:spcPct val="90000"/>
              </a:lnSpc>
            </a:pPr>
            <a:endParaRPr lang="en-US" sz="17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4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64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4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648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648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48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48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6486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6" grpId="0" autoUpdateAnimBg="0"/>
      <p:bldP spid="164867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82725" y="306388"/>
            <a:ext cx="7661275" cy="471487"/>
          </a:xfrm>
        </p:spPr>
        <p:txBody>
          <a:bodyPr/>
          <a:lstStyle/>
          <a:p>
            <a:pPr algn="r"/>
            <a:r>
              <a:rPr lang="ar-SA" sz="4800" b="1" u="sng">
                <a:cs typeface="Traffic" pitchFamily="2" charset="-78"/>
              </a:rPr>
              <a:t>چند توصيه مهم</a:t>
            </a:r>
            <a:r>
              <a:rPr lang="en-US" sz="4800" b="1" u="sng">
                <a:cs typeface="Traffic" pitchFamily="2" charset="-78"/>
              </a:rPr>
              <a:t> 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104900"/>
            <a:ext cx="7796212" cy="4995863"/>
          </a:xfrm>
        </p:spPr>
        <p:txBody>
          <a:bodyPr/>
          <a:lstStyle/>
          <a:p>
            <a:pPr algn="r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از تكثير و توزيع بيش از حد مدارك خودداري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نسخ مدارك،با مهرحاوي اطلاعات ذيربط (‌شماره نسخه و تاريخ اعتبار ) ممهور شود، ترجيحاً با رنگ آبي يا سبز.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ـ تكثير مدارك فقط با اجازه مسئول ذيربط صورت پذيرد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d</a:t>
            </a:r>
            <a:r>
              <a:rPr lang="ar-SA" sz="1900" b="1">
                <a:cs typeface="Koodak" pitchFamily="10" charset="-78"/>
              </a:rPr>
              <a:t> ـ مدارك منسوخ ترجيحاً با مهر مناسب ابطال و ممهور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e</a:t>
            </a:r>
            <a:r>
              <a:rPr lang="ar-SA" sz="1900" b="1">
                <a:cs typeface="Koodak" pitchFamily="10" charset="-78"/>
              </a:rPr>
              <a:t> ـ از نرم افزارهاي مناسب جهت تايپ مدارك و كنترل آنها استفاده شود (</a:t>
            </a:r>
            <a:r>
              <a:rPr lang="en-US" sz="1900" b="1">
                <a:cs typeface="Koodak" pitchFamily="10" charset="-78"/>
              </a:rPr>
              <a:t>Excel ,Word</a:t>
            </a:r>
            <a:r>
              <a:rPr lang="ar-SA" sz="1900" b="1">
                <a:cs typeface="Koodak" pitchFamily="10" charset="-78"/>
              </a:rPr>
              <a:t>)</a:t>
            </a:r>
          </a:p>
          <a:p>
            <a:pPr algn="r" rtl="1"/>
            <a:endParaRPr lang="en-US" sz="1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5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5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0" grpId="0" autoUpdateAnimBg="0"/>
      <p:bldP spid="165891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433638" y="430213"/>
            <a:ext cx="6710362" cy="708025"/>
          </a:xfrm>
        </p:spPr>
        <p:txBody>
          <a:bodyPr/>
          <a:lstStyle/>
          <a:p>
            <a:pPr algn="r"/>
            <a:r>
              <a:rPr lang="ar-SA" sz="4300" b="1" u="sng">
                <a:cs typeface="Traffic" pitchFamily="2" charset="-78"/>
              </a:rPr>
              <a:t>مدارك برون سازماني</a:t>
            </a:r>
            <a:endParaRPr lang="en-US" sz="4300" b="1" u="sng">
              <a:cs typeface="Traffic" pitchFamily="2" charset="-78"/>
            </a:endParaRP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01725" y="1309688"/>
            <a:ext cx="7745413" cy="4852987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 مدارك برون سازماني نظير</a:t>
            </a:r>
            <a:r>
              <a:rPr lang="en-US" sz="1900" b="1">
                <a:cs typeface="Koodak" pitchFamily="10" charset="-78"/>
              </a:rPr>
              <a:t> :</a:t>
            </a:r>
            <a:endParaRPr lang="fa-IR" sz="1900" b="1">
              <a:cs typeface="Koodak" pitchFamily="10" charset="-78"/>
            </a:endParaRPr>
          </a:p>
          <a:p>
            <a:pPr algn="r" rtl="1"/>
            <a:r>
              <a:rPr lang="ar-SA" sz="1900" b="1">
                <a:cs typeface="Koodak" pitchFamily="10" charset="-78"/>
              </a:rPr>
              <a:t>- مدارك مشتري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قوانين و مقررات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 استانداردها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ساير مراجع مرتبط با سيستم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-</a:t>
            </a:r>
            <a:r>
              <a:rPr lang="ar-SA" sz="1900" b="1">
                <a:cs typeface="Koodak" pitchFamily="10" charset="-78"/>
              </a:rPr>
              <a:t> مدارك برون سازماني بايد قابل شنـاسايي بوده و توزيع آنها تحت</a:t>
            </a:r>
            <a:r>
              <a:rPr lang="en-US" sz="1900" b="1">
                <a:cs typeface="Koodak" pitchFamily="10" charset="-78"/>
              </a:rPr>
              <a:t> </a:t>
            </a:r>
            <a:r>
              <a:rPr lang="ar-SA" sz="1900" b="1">
                <a:cs typeface="Koodak" pitchFamily="10" charset="-78"/>
              </a:rPr>
              <a:t>كنترل باشد</a:t>
            </a:r>
            <a:r>
              <a:rPr lang="en-US" sz="1900" b="1">
                <a:cs typeface="Koodak" pitchFamily="10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6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6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6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6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6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6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 autoUpdateAnimBg="0"/>
      <p:bldP spid="166915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4738" y="195263"/>
            <a:ext cx="8069262" cy="1166812"/>
          </a:xfrm>
        </p:spPr>
        <p:txBody>
          <a:bodyPr/>
          <a:lstStyle/>
          <a:p>
            <a:pPr algn="r"/>
            <a:r>
              <a:rPr lang="en-US" sz="3700" b="1" u="sng">
                <a:cs typeface="Traffic" pitchFamily="2" charset="-78"/>
              </a:rPr>
              <a:t>Change Document </a:t>
            </a:r>
            <a:r>
              <a:rPr lang="ar-SA" sz="3700" b="1" u="sng">
                <a:cs typeface="Traffic" pitchFamily="2" charset="-78"/>
              </a:rPr>
              <a:t>تغيير مدارك</a:t>
            </a:r>
            <a:r>
              <a:rPr lang="en-US" sz="3700" b="1" u="sng">
                <a:cs typeface="Traffic" pitchFamily="2" charset="-78"/>
              </a:rPr>
              <a:t> </a:t>
            </a:r>
            <a:br>
              <a:rPr lang="en-US" sz="3700" b="1" u="sng">
                <a:cs typeface="Traffic" pitchFamily="2" charset="-78"/>
              </a:rPr>
            </a:br>
            <a:endParaRPr lang="en-US" sz="3700" b="1" u="sng">
              <a:cs typeface="Traffic" pitchFamily="2" charset="-78"/>
            </a:endParaRP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4738" y="869950"/>
            <a:ext cx="7756525" cy="5373688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برخي اقدامات براي تغيير مدارك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فرم ‹‹ درخواست تغيير مدارك ›› تهيه شود و در دسترس كاركنان قرار گيرد </a:t>
            </a:r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تغيير مدارك قبل از انجام ، تاييد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 ـ مسئول انجام و تصويب تغييرات ، تعيين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d</a:t>
            </a:r>
            <a:r>
              <a:rPr lang="ar-SA" sz="1900" b="1">
                <a:cs typeface="Koodak" pitchFamily="10" charset="-78"/>
              </a:rPr>
              <a:t> ـ تغييردر مدارك بنحو مقتضي نشان داده شود ، مثلاً :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sz="1900" b="1">
                <a:cs typeface="Koodak" pitchFamily="10" charset="-78"/>
              </a:rPr>
              <a:t>- تايپ مدارك با فونت متفاوت .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sz="1900" b="1">
                <a:cs typeface="Koodak" pitchFamily="10" charset="-78"/>
              </a:rPr>
              <a:t>- مارك نمودن ( هاي لايت ).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sz="1900" b="1">
                <a:cs typeface="Koodak" pitchFamily="10" charset="-78"/>
              </a:rPr>
              <a:t>- زير خط ( </a:t>
            </a:r>
            <a:r>
              <a:rPr lang="en-US" sz="1900" b="1">
                <a:cs typeface="Koodak" pitchFamily="10" charset="-78"/>
              </a:rPr>
              <a:t>Under Line</a:t>
            </a:r>
            <a:r>
              <a:rPr lang="ar-SA" sz="1900" b="1">
                <a:cs typeface="Koodak" pitchFamily="10" charset="-78"/>
              </a:rPr>
              <a:t> )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sz="1900" b="1">
                <a:cs typeface="Koodak" pitchFamily="10" charset="-78"/>
              </a:rPr>
              <a:t>- قراردادن علامت </a:t>
            </a:r>
            <a:r>
              <a:rPr lang="en-US" sz="1900" b="1">
                <a:cs typeface="Koodak" pitchFamily="10" charset="-78"/>
              </a:rPr>
              <a:t>*</a:t>
            </a:r>
            <a:r>
              <a:rPr lang="ar-SA" sz="1900" b="1">
                <a:cs typeface="Koodak" pitchFamily="10" charset="-78"/>
              </a:rPr>
              <a:t> 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e</a:t>
            </a:r>
            <a:r>
              <a:rPr lang="ar-SA" sz="1900" b="1">
                <a:cs typeface="Koodak" pitchFamily="10" charset="-78"/>
              </a:rPr>
              <a:t> ـ نگهداري سوابق ماهيت تغييرات  </a:t>
            </a:r>
          </a:p>
          <a:p>
            <a:pPr algn="r" rtl="1">
              <a:buFont typeface="Wingdings" panose="05000000000000000000" pitchFamily="2" charset="2"/>
              <a:buNone/>
            </a:pPr>
            <a:r>
              <a:rPr lang="ar-SA" sz="1900" b="1">
                <a:cs typeface="Koodak" pitchFamily="10" charset="-78"/>
              </a:rPr>
              <a:t>‹‹ كاركنان ذيربط ، بايستي از بازنگري و تغيير مدارك آگاه شوند ›› .</a:t>
            </a:r>
          </a:p>
          <a:p>
            <a:pPr algn="r" rtl="1"/>
            <a:endParaRPr lang="en-US" sz="1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7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7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7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7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67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67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67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8" grpId="0" autoUpdateAnimBg="0"/>
      <p:bldP spid="167939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42963" y="338138"/>
            <a:ext cx="8110537" cy="1081087"/>
          </a:xfrm>
        </p:spPr>
        <p:txBody>
          <a:bodyPr/>
          <a:lstStyle/>
          <a:p>
            <a:pPr algn="r"/>
            <a:r>
              <a:rPr lang="ar-SA" sz="2700" b="1" u="sng">
                <a:cs typeface="Traffic" pitchFamily="2" charset="-78"/>
              </a:rPr>
              <a:t>استفاده از شبكه كامپيوتري براي كنترل مدارك</a:t>
            </a:r>
            <a:r>
              <a:rPr lang="en-US" sz="2700" b="1" u="sng">
                <a:cs typeface="Traffic" pitchFamily="2" charset="-78"/>
              </a:rPr>
              <a:t/>
            </a:r>
            <a:br>
              <a:rPr lang="en-US" sz="2700" b="1" u="sng">
                <a:cs typeface="Traffic" pitchFamily="2" charset="-78"/>
              </a:rPr>
            </a:br>
            <a:endParaRPr lang="en-US" sz="2700" b="1" u="sng">
              <a:cs typeface="Traffic" pitchFamily="2" charset="-78"/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28713" y="1084263"/>
            <a:ext cx="7756525" cy="5046662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 استفاده از شبكه كامپيوتري ، در صورت امكان بخصوص در سازمانهاي بزرگ ، براي استفاده و كنترل مدارك ، سودمند است . در اين صورت بايستي :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a</a:t>
            </a:r>
            <a:r>
              <a:rPr lang="ar-SA" sz="1900" b="1">
                <a:cs typeface="Koodak" pitchFamily="10" charset="-78"/>
              </a:rPr>
              <a:t> ـ ‌مدارك سيستم مديريت بر روي شبكه قرار گيرد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b</a:t>
            </a:r>
            <a:r>
              <a:rPr lang="ar-SA" sz="1900" b="1">
                <a:cs typeface="Koodak" pitchFamily="10" charset="-78"/>
              </a:rPr>
              <a:t> ـ سطوح دسترسي كاركنان تعيين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c</a:t>
            </a:r>
            <a:r>
              <a:rPr lang="ar-SA" sz="1900" b="1">
                <a:cs typeface="Koodak" pitchFamily="10" charset="-78"/>
              </a:rPr>
              <a:t> ـ اداره كننده شبكه مشخص شود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d</a:t>
            </a:r>
            <a:r>
              <a:rPr lang="ar-SA" sz="1900" b="1">
                <a:cs typeface="Koodak" pitchFamily="10" charset="-78"/>
              </a:rPr>
              <a:t> ـ نويسنده ( تهيه كننده ) ، ويراستار ( كنترل كننده ) و تصويب كننده مدارك ، به نحو مقتضي مشخص شوند 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e</a:t>
            </a:r>
            <a:r>
              <a:rPr lang="ar-SA" sz="1900" b="1">
                <a:cs typeface="Koodak" pitchFamily="10" charset="-78"/>
              </a:rPr>
              <a:t> ـ فقط قابل خواندن ( </a:t>
            </a:r>
            <a:r>
              <a:rPr lang="en-US" sz="1900" b="1">
                <a:cs typeface="Koodak" pitchFamily="10" charset="-78"/>
              </a:rPr>
              <a:t>Read Only</a:t>
            </a:r>
            <a:r>
              <a:rPr lang="ar-SA" sz="1900" b="1">
                <a:cs typeface="Koodak" pitchFamily="10" charset="-78"/>
              </a:rPr>
              <a:t> ) باشد .( مگر براي مسئولين خاص كه عهده دار تغيير مدارك هستند ).</a:t>
            </a:r>
          </a:p>
          <a:p>
            <a:pPr algn="r" rtl="1"/>
            <a:r>
              <a:rPr lang="en-US" sz="1900" b="1">
                <a:cs typeface="Koodak" pitchFamily="10" charset="-78"/>
              </a:rPr>
              <a:t>f</a:t>
            </a:r>
            <a:r>
              <a:rPr lang="ar-SA" sz="1900" b="1">
                <a:cs typeface="Koodak" pitchFamily="10" charset="-78"/>
              </a:rPr>
              <a:t> ـ در صورت چاپ ( </a:t>
            </a:r>
            <a:r>
              <a:rPr lang="en-US" sz="1900" b="1">
                <a:cs typeface="Koodak" pitchFamily="10" charset="-78"/>
              </a:rPr>
              <a:t>Print</a:t>
            </a:r>
            <a:r>
              <a:rPr lang="ar-SA" sz="1900" b="1">
                <a:cs typeface="Koodak" pitchFamily="10" charset="-78"/>
              </a:rPr>
              <a:t> )  مدارك ، معمولاً براي همانروز اعتبار داشته باشد و تاريخ چاپ روي تمام صفحات ظاهر شود .</a:t>
            </a:r>
          </a:p>
          <a:p>
            <a:endParaRPr lang="en-US" sz="1900" b="1">
              <a:cs typeface="Koodak" pitchFamily="10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8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8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 autoUpdateAnimBg="0"/>
      <p:bldP spid="168963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1038" y="347663"/>
            <a:ext cx="8462962" cy="1404937"/>
          </a:xfrm>
        </p:spPr>
        <p:txBody>
          <a:bodyPr/>
          <a:lstStyle/>
          <a:p>
            <a:pPr algn="r"/>
            <a:r>
              <a:rPr lang="ar-SA" sz="4100" b="1" u="sng">
                <a:cs typeface="Traffic" pitchFamily="2" charset="-78"/>
              </a:rPr>
              <a:t>اشكالات رايج در كنترل مدارك</a:t>
            </a:r>
            <a:r>
              <a:rPr lang="en-US" sz="4100" b="1" u="sng">
                <a:cs typeface="Traffic" pitchFamily="2" charset="-78"/>
              </a:rPr>
              <a:t/>
            </a:r>
            <a:br>
              <a:rPr lang="en-US" sz="4100" b="1" u="sng">
                <a:cs typeface="Traffic" pitchFamily="2" charset="-78"/>
              </a:rPr>
            </a:br>
            <a:endParaRPr lang="en-US" sz="4100" b="1" u="sng">
              <a:cs typeface="Traffic" pitchFamily="2" charset="-78"/>
            </a:endParaRP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7750" y="1136650"/>
            <a:ext cx="7810500" cy="5056188"/>
          </a:xfrm>
        </p:spPr>
        <p:txBody>
          <a:bodyPr/>
          <a:lstStyle/>
          <a:p>
            <a:pPr algn="r" rtl="1"/>
            <a:r>
              <a:rPr lang="ar-SA" sz="1900" b="1">
                <a:cs typeface="Koodak" pitchFamily="10" charset="-78"/>
              </a:rPr>
              <a:t>- كاركنان تفاوت روش اجرايي و دستورالعمل را نمي دانند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بازنگري هاي خيلي طولاني مي شود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مدارك به روز نيستند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فرآيندي براي رد يابي تغييرات مدارك و يا آموزش تغييرات وجود ندارد .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استفاده نا هماهنگ ازساير مدارك نظير : نقشه ها ، فرمها ، ضمايم  ، مدارك برون سازماني 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اشكالات در تصويب ، توزيع و نگهداري مدارك 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 تكثير و توزيع نسخ زياد مدارك</a:t>
            </a:r>
          </a:p>
          <a:p>
            <a:pPr algn="r" rtl="1"/>
            <a:r>
              <a:rPr lang="ar-SA" sz="1900" b="1">
                <a:cs typeface="Koodak" pitchFamily="10" charset="-78"/>
              </a:rPr>
              <a:t>- كنترل ضعيف  يا عدم كنترل مدارك برون سازماني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9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6" grpId="0" autoUpdateAnimBg="0"/>
      <p:bldP spid="169987" grpId="0" build="p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262"/>
  <p:tag name="HOTSPOTTYPE" val="DefinedInNavigator"/>
  <p:tag name="DEFINEDINNAVIGATOR" val="True"/>
</p:tagLst>
</file>

<file path=ppt/theme/theme1.xml><?xml version="1.0" encoding="utf-8"?>
<a:theme xmlns:a="http://schemas.openxmlformats.org/drawingml/2006/main" name="Recommending A Strategy">
  <a:themeElements>
    <a:clrScheme name="Recommending A Strategy 1">
      <a:dk1>
        <a:srgbClr val="009999"/>
      </a:dk1>
      <a:lt1>
        <a:srgbClr val="FFFFFF"/>
      </a:lt1>
      <a:dk2>
        <a:srgbClr val="000066"/>
      </a:dk2>
      <a:lt2>
        <a:srgbClr val="339966"/>
      </a:lt2>
      <a:accent1>
        <a:srgbClr val="00CC99"/>
      </a:accent1>
      <a:accent2>
        <a:srgbClr val="0099CC"/>
      </a:accent2>
      <a:accent3>
        <a:srgbClr val="AAAAB8"/>
      </a:accent3>
      <a:accent4>
        <a:srgbClr val="DADADA"/>
      </a:accent4>
      <a:accent5>
        <a:srgbClr val="AAE2CA"/>
      </a:accent5>
      <a:accent6>
        <a:srgbClr val="008AB9"/>
      </a:accent6>
      <a:hlink>
        <a:srgbClr val="336699"/>
      </a:hlink>
      <a:folHlink>
        <a:srgbClr val="B2B2B2"/>
      </a:folHlink>
    </a:clrScheme>
    <a:fontScheme name="Recommending A Strategy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Recommending A Strategy 1">
        <a:dk1>
          <a:srgbClr val="009999"/>
        </a:dk1>
        <a:lt1>
          <a:srgbClr val="FFFFFF"/>
        </a:lt1>
        <a:dk2>
          <a:srgbClr val="000066"/>
        </a:dk2>
        <a:lt2>
          <a:srgbClr val="339966"/>
        </a:lt2>
        <a:accent1>
          <a:srgbClr val="00CC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E2CA"/>
        </a:accent5>
        <a:accent6>
          <a:srgbClr val="008AB9"/>
        </a:accent6>
        <a:hlink>
          <a:srgbClr val="33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2">
        <a:dk1>
          <a:srgbClr val="000000"/>
        </a:dk1>
        <a:lt1>
          <a:srgbClr val="FFFFFF"/>
        </a:lt1>
        <a:dk2>
          <a:srgbClr val="009900"/>
        </a:dk2>
        <a:lt2>
          <a:srgbClr val="CC0000"/>
        </a:lt2>
        <a:accent1>
          <a:srgbClr val="CC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2D2DB9"/>
        </a:accent6>
        <a:hlink>
          <a:srgbClr val="00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commending A Strategy 4">
        <a:dk1>
          <a:srgbClr val="333399"/>
        </a:dk1>
        <a:lt1>
          <a:srgbClr val="FFFFCC"/>
        </a:lt1>
        <a:dk2>
          <a:srgbClr val="000000"/>
        </a:dk2>
        <a:lt2>
          <a:srgbClr val="0000FF"/>
        </a:lt2>
        <a:accent1>
          <a:srgbClr val="800000"/>
        </a:accent1>
        <a:accent2>
          <a:srgbClr val="3366CC"/>
        </a:accent2>
        <a:accent3>
          <a:srgbClr val="AAAAAA"/>
        </a:accent3>
        <a:accent4>
          <a:srgbClr val="DADAAE"/>
        </a:accent4>
        <a:accent5>
          <a:srgbClr val="C0AAAA"/>
        </a:accent5>
        <a:accent6>
          <a:srgbClr val="2D5CB9"/>
        </a:accent6>
        <a:hlink>
          <a:srgbClr val="FF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5">
        <a:dk1>
          <a:srgbClr val="CC3300"/>
        </a:dk1>
        <a:lt1>
          <a:srgbClr val="FFFFCC"/>
        </a:lt1>
        <a:dk2>
          <a:srgbClr val="000000"/>
        </a:dk2>
        <a:lt2>
          <a:srgbClr val="CC6600"/>
        </a:lt2>
        <a:accent1>
          <a:srgbClr val="993300"/>
        </a:accent1>
        <a:accent2>
          <a:srgbClr val="808000"/>
        </a:accent2>
        <a:accent3>
          <a:srgbClr val="AAAAAA"/>
        </a:accent3>
        <a:accent4>
          <a:srgbClr val="DADAAE"/>
        </a:accent4>
        <a:accent5>
          <a:srgbClr val="CAADAA"/>
        </a:accent5>
        <a:accent6>
          <a:srgbClr val="7373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6">
        <a:dk1>
          <a:srgbClr val="66CCFF"/>
        </a:dk1>
        <a:lt1>
          <a:srgbClr val="CCECFF"/>
        </a:lt1>
        <a:dk2>
          <a:srgbClr val="000000"/>
        </a:dk2>
        <a:lt2>
          <a:srgbClr val="9999FF"/>
        </a:lt2>
        <a:accent1>
          <a:srgbClr val="FFFFFF"/>
        </a:accent1>
        <a:accent2>
          <a:srgbClr val="99CCFF"/>
        </a:accent2>
        <a:accent3>
          <a:srgbClr val="AAAAAA"/>
        </a:accent3>
        <a:accent4>
          <a:srgbClr val="AEC9DA"/>
        </a:accent4>
        <a:accent5>
          <a:srgbClr val="FFFFFF"/>
        </a:accent5>
        <a:accent6>
          <a:srgbClr val="8AB9E7"/>
        </a:accent6>
        <a:hlink>
          <a:srgbClr val="CCE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7">
        <a:dk1>
          <a:srgbClr val="993366"/>
        </a:dk1>
        <a:lt1>
          <a:srgbClr val="FFFFCC"/>
        </a:lt1>
        <a:dk2>
          <a:srgbClr val="333399"/>
        </a:dk2>
        <a:lt2>
          <a:srgbClr val="0066FF"/>
        </a:lt2>
        <a:accent1>
          <a:srgbClr val="6600FF"/>
        </a:accent1>
        <a:accent2>
          <a:srgbClr val="0099CC"/>
        </a:accent2>
        <a:accent3>
          <a:srgbClr val="ADADCA"/>
        </a:accent3>
        <a:accent4>
          <a:srgbClr val="DADAAE"/>
        </a:accent4>
        <a:accent5>
          <a:srgbClr val="B8AAFF"/>
        </a:accent5>
        <a:accent6>
          <a:srgbClr val="008AB9"/>
        </a:accent6>
        <a:hlink>
          <a:srgbClr val="66FF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commending A Strategy 8">
        <a:dk1>
          <a:srgbClr val="993366"/>
        </a:dk1>
        <a:lt1>
          <a:srgbClr val="EAEAEA"/>
        </a:lt1>
        <a:dk2>
          <a:srgbClr val="660066"/>
        </a:dk2>
        <a:lt2>
          <a:srgbClr val="CC0000"/>
        </a:lt2>
        <a:accent1>
          <a:srgbClr val="A50021"/>
        </a:accent1>
        <a:accent2>
          <a:srgbClr val="660033"/>
        </a:accent2>
        <a:accent3>
          <a:srgbClr val="B8AAB8"/>
        </a:accent3>
        <a:accent4>
          <a:srgbClr val="C8C8C8"/>
        </a:accent4>
        <a:accent5>
          <a:srgbClr val="CFAAAB"/>
        </a:accent5>
        <a:accent6>
          <a:srgbClr val="5C00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160</TotalTime>
  <Words>1978</Words>
  <Application>Microsoft Office PowerPoint</Application>
  <PresentationFormat>On-screen Show (4:3)</PresentationFormat>
  <Paragraphs>236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2" baseType="lpstr">
      <vt:lpstr>Arial</vt:lpstr>
      <vt:lpstr>Times New Roman</vt:lpstr>
      <vt:lpstr>Tahoma</vt:lpstr>
      <vt:lpstr>Wingdings</vt:lpstr>
      <vt:lpstr>AGA Arabesque</vt:lpstr>
      <vt:lpstr>Andalus</vt:lpstr>
      <vt:lpstr>Traffic</vt:lpstr>
      <vt:lpstr>Koodak</vt:lpstr>
      <vt:lpstr>Arial Black</vt:lpstr>
      <vt:lpstr>Nazanin</vt:lpstr>
      <vt:lpstr>Kamran</vt:lpstr>
      <vt:lpstr>Recommending A Strategy</vt:lpstr>
      <vt:lpstr>PowerPoint Presentation</vt:lpstr>
      <vt:lpstr>بسم الله الرحمن الرحيم</vt:lpstr>
      <vt:lpstr>مقدمه</vt:lpstr>
      <vt:lpstr>مقدمه</vt:lpstr>
      <vt:lpstr>اهداف اصلي مستند سازي</vt:lpstr>
      <vt:lpstr>اهداف اصلي مستند سازي</vt:lpstr>
      <vt:lpstr> (3.7.2) Documentسند  </vt:lpstr>
      <vt:lpstr> (3.7.2) Documentسند  </vt:lpstr>
      <vt:lpstr> (3.4.7) Quality Manualنظامنامه كيفيت</vt:lpstr>
      <vt:lpstr>Quality Plan  ) طرح كيفيت 3.7.5 </vt:lpstr>
      <vt:lpstr>Record ) سابقه3.7.6 </vt:lpstr>
      <vt:lpstr>سندهاي مورد استفاده در سيستم هاي مديريت كيفيت </vt:lpstr>
      <vt:lpstr>سندهاي مورد استفاده در سيستم هاي مديريت كيفيت</vt:lpstr>
      <vt:lpstr>ISO 9001:2000 نيازمنديهاي مستند سازي در</vt:lpstr>
      <vt:lpstr>ISO 9001:2000 رهنمودهايي درباره بند 4.2 استاندارد  </vt:lpstr>
      <vt:lpstr>ISO 9001:2000 رهنمودهايي درباره بند 4.2 استاندارد  </vt:lpstr>
      <vt:lpstr>ISO 9001:2000 رهنمودهايي درباره بند 4.2 استاندارد  </vt:lpstr>
      <vt:lpstr>ISO 9001:2000 رهنمودهايي درباره بند 4.2 استاندارد  </vt:lpstr>
      <vt:lpstr>اصول كلي در نگارش مدارك </vt:lpstr>
      <vt:lpstr>نظامنامه كيفيت </vt:lpstr>
      <vt:lpstr>قدم نخست در ايجاد يك سيستم موثر، داشتن مدارك خوب</vt:lpstr>
      <vt:lpstr>به چه ميزان مدارك لازم است ؟ </vt:lpstr>
      <vt:lpstr>Document Control كنترل مدارك </vt:lpstr>
      <vt:lpstr>انتخاب سيستم كنترل مدارك  </vt:lpstr>
      <vt:lpstr>Master List فهرست اصلي </vt:lpstr>
      <vt:lpstr>چند توصيه مهم </vt:lpstr>
      <vt:lpstr>مدارك برون سازماني</vt:lpstr>
      <vt:lpstr>Change Document تغيير مدارك  </vt:lpstr>
      <vt:lpstr>استفاده از شبكه كامپيوتري براي كنترل مدارك </vt:lpstr>
      <vt:lpstr>اشكالات رايج در كنترل مدارك 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Recommending a Strategy</dc:title>
  <dc:creator>navid</dc:creator>
  <cp:lastModifiedBy>DOD</cp:lastModifiedBy>
  <cp:revision>13</cp:revision>
  <cp:lastPrinted>1601-01-01T00:00:00Z</cp:lastPrinted>
  <dcterms:created xsi:type="dcterms:W3CDTF">2005-06-26T00:31:35Z</dcterms:created>
  <dcterms:modified xsi:type="dcterms:W3CDTF">2019-12-25T02:50:25Z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2</vt:i4>
  </property>
  <property fmtid="{D5CDD505-2E9C-101B-9397-08002B2CF9AE}" pid="3" name="LCID">
    <vt:i4>1033</vt:i4>
  </property>
</Properties>
</file>