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61" r:id="rId2"/>
    <p:sldId id="257" r:id="rId3"/>
    <p:sldId id="258" r:id="rId4"/>
    <p:sldId id="259" r:id="rId5"/>
    <p:sldId id="260" r:id="rId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20" name="Footer Placeholder 19"/>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10" name="Slide Number Placeholder 9"/>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1514655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1552321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3508053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2002398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8" name="Footer Placeholder 7"/>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9" name="Slide Number Placeholder 8"/>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3286532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4" name="Footer Placeholder 3"/>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5" name="Slide Number Placeholder 4"/>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1244111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Date Placeholder 1"/>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3" name="Footer Placeholder 2"/>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4" name="Slide Number Placeholder 3"/>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1229693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5145087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6" name="Footer Placeholder 5"/>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7" name="Slide Number Placeholder 6"/>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gn="l" rtl="0">
              <a:lnSpc>
                <a:spcPts val="3000"/>
              </a:lnSpc>
              <a:spcBef>
                <a:spcPts val="600"/>
              </a:spcBef>
              <a:buClr>
                <a:srgbClr val="3891A7"/>
              </a:buClr>
              <a:buSzPct val="80000"/>
              <a:buFont typeface="Wingdings 2"/>
              <a:buNone/>
            </a:pPr>
            <a:endParaRPr lang="en-US" sz="3200">
              <a:solidFill>
                <a:prstClr val="black"/>
              </a:solidFill>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extLst>
      <p:ext uri="{BB962C8B-B14F-4D97-AF65-F5344CB8AC3E}">
        <p14:creationId xmlns:p14="http://schemas.microsoft.com/office/powerpoint/2010/main" val="1445233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3271989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5" name="Footer Placeholder 4"/>
          <p:cNvSpPr>
            <a:spLocks noGrp="1"/>
          </p:cNvSpPr>
          <p:nvPr>
            <p:ph type="ftr" sz="quarter" idx="11"/>
          </p:nvPr>
        </p:nvSpPr>
        <p:spPr/>
        <p:txBody>
          <a:bodyPr/>
          <a:lstStyle>
            <a:extLst/>
          </a:lstStyle>
          <a:p>
            <a:endParaRPr lang="fa-IR">
              <a:solidFill>
                <a:srgbClr val="E7DEC9">
                  <a:shade val="50000"/>
                  <a:satMod val="200000"/>
                </a:srgbClr>
              </a:solidFill>
            </a:endParaRPr>
          </a:p>
        </p:txBody>
      </p:sp>
      <p:sp>
        <p:nvSpPr>
          <p:cNvPr id="6" name="Slide Number Placeholder 5"/>
          <p:cNvSpPr>
            <a:spLocks noGrp="1"/>
          </p:cNvSpPr>
          <p:nvPr>
            <p:ph type="sldNum" sz="quarter" idx="12"/>
          </p:nvPr>
        </p:nvSpPr>
        <p:spPr/>
        <p:txBody>
          <a:bodyPr/>
          <a:lstStyle>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Tree>
    <p:extLst>
      <p:ext uri="{BB962C8B-B14F-4D97-AF65-F5344CB8AC3E}">
        <p14:creationId xmlns:p14="http://schemas.microsoft.com/office/powerpoint/2010/main" val="2438283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D16864FD-ED6E-4ADF-8AE3-6728FD8BFF06}" type="datetimeFigureOut">
              <a:rPr lang="fa-IR" smtClean="0">
                <a:solidFill>
                  <a:srgbClr val="E7DEC9">
                    <a:shade val="50000"/>
                    <a:satMod val="200000"/>
                  </a:srgbClr>
                </a:solidFill>
              </a:rPr>
              <a:pPr/>
              <a:t>01/10/1441</a:t>
            </a:fld>
            <a:endParaRPr lang="fa-IR">
              <a:solidFill>
                <a:srgbClr val="E7DEC9">
                  <a:shade val="50000"/>
                  <a:satMod val="200000"/>
                </a:srgbClr>
              </a:solidFill>
            </a:endParaRP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solidFill>
                <a:srgbClr val="E7DEC9">
                  <a:shade val="50000"/>
                  <a:satMod val="200000"/>
                </a:srgbClr>
              </a:solidFill>
            </a:endParaRP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627AFF3-ECA2-4647-A4D6-CF70ADE555D2}" type="slidenum">
              <a:rPr lang="fa-IR" smtClean="0">
                <a:solidFill>
                  <a:srgbClr val="E7DEC9">
                    <a:shade val="50000"/>
                    <a:satMod val="200000"/>
                  </a:srgbClr>
                </a:solidFill>
              </a:rPr>
              <a:pPr/>
              <a:t>‹#›</a:t>
            </a:fld>
            <a:endParaRPr lang="fa-IR">
              <a:solidFill>
                <a:srgbClr val="E7DEC9">
                  <a:shade val="50000"/>
                  <a:satMod val="200000"/>
                </a:srgbClr>
              </a:solidFill>
            </a:endParaRP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18574374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9488995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371600" y="228600"/>
            <a:ext cx="7467600" cy="990600"/>
          </a:xfrm>
          <a:prstGeom prst="rect">
            <a:avLst/>
          </a:prstGeom>
        </p:spPr>
        <p:txBody>
          <a:bodyPr anchor="ctr">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pPr marL="457200" algn="r">
              <a:lnSpc>
                <a:spcPct val="115000"/>
              </a:lnSpc>
            </a:pPr>
            <a:endParaRPr lang="en-US" sz="2000" dirty="0">
              <a:solidFill>
                <a:srgbClr val="4F271C">
                  <a:satMod val="130000"/>
                </a:srgbClr>
              </a:solidFill>
              <a:effectLst/>
              <a:latin typeface="Calibri"/>
              <a:ea typeface="Calibri"/>
              <a:cs typeface="Arial"/>
            </a:endParaRPr>
          </a:p>
          <a:p>
            <a:pPr algn="just"/>
            <a:endParaRPr lang="fa-IR" sz="1400" b="1" dirty="0" smtClean="0">
              <a:solidFill>
                <a:srgbClr val="4F271C">
                  <a:satMod val="130000"/>
                </a:srgbClr>
              </a:solidFill>
              <a:effectLst/>
              <a:cs typeface="B Zar" pitchFamily="2" charset="-78"/>
            </a:endParaRPr>
          </a:p>
          <a:p>
            <a:r>
              <a:rPr lang="en-US" sz="1400" dirty="0">
                <a:solidFill>
                  <a:srgbClr val="4F271C">
                    <a:satMod val="130000"/>
                  </a:srgbClr>
                </a:solidFill>
                <a:effectLst/>
              </a:rPr>
              <a:t> </a:t>
            </a:r>
          </a:p>
          <a:p>
            <a:pPr algn="just"/>
            <a:endParaRPr lang="en-US" sz="1400" dirty="0">
              <a:solidFill>
                <a:srgbClr val="4F271C">
                  <a:satMod val="130000"/>
                </a:srgbClr>
              </a:solidFill>
              <a:effectLst/>
              <a:latin typeface="Calibri"/>
              <a:ea typeface="Calibri"/>
              <a:cs typeface="B Zar" pitchFamily="2" charset="-78"/>
            </a:endParaRPr>
          </a:p>
          <a:p>
            <a:pPr algn="ctr">
              <a:lnSpc>
                <a:spcPct val="115000"/>
              </a:lnSpc>
            </a:pPr>
            <a:r>
              <a:rPr lang="fa-IR" sz="3600" b="1" dirty="0" smtClean="0">
                <a:solidFill>
                  <a:srgbClr val="4F271C">
                    <a:satMod val="130000"/>
                  </a:srgbClr>
                </a:solidFill>
                <a:effectLst/>
                <a:latin typeface="Calibri"/>
                <a:ea typeface="Calibri"/>
                <a:cs typeface="B Zar" pitchFamily="2" charset="-78"/>
              </a:rPr>
              <a:t>مسائل</a:t>
            </a:r>
            <a:endParaRPr lang="en-US" sz="3600" b="1" dirty="0">
              <a:solidFill>
                <a:srgbClr val="4F271C">
                  <a:satMod val="130000"/>
                </a:srgbClr>
              </a:solidFill>
              <a:effectLst/>
              <a:latin typeface="Calibri"/>
              <a:ea typeface="Calibri"/>
              <a:cs typeface="B Zar" pitchFamily="2" charset="-78"/>
            </a:endParaRPr>
          </a:p>
          <a:p>
            <a:pPr algn="just"/>
            <a:endParaRPr lang="en-US" sz="1400" dirty="0">
              <a:solidFill>
                <a:srgbClr val="4F271C">
                  <a:satMod val="130000"/>
                </a:srgbClr>
              </a:solidFill>
              <a:effectLst/>
              <a:cs typeface="B Zar" pitchFamily="2" charset="-78"/>
            </a:endParaRPr>
          </a:p>
          <a:p>
            <a:pPr algn="just"/>
            <a:endParaRPr lang="en-US" sz="1400" dirty="0">
              <a:solidFill>
                <a:srgbClr val="4F271C">
                  <a:satMod val="130000"/>
                </a:srgbClr>
              </a:solidFill>
              <a:effectLst/>
              <a:cs typeface="B Zar" pitchFamily="2" charset="-78"/>
            </a:endParaRPr>
          </a:p>
          <a:p>
            <a:pPr algn="just"/>
            <a:endParaRPr lang="en-US" sz="1400" dirty="0">
              <a:solidFill>
                <a:srgbClr val="4F271C">
                  <a:satMod val="130000"/>
                </a:srgbClr>
              </a:solidFill>
              <a:effectLst/>
              <a:cs typeface="B Zar" pitchFamily="2" charset="-78"/>
            </a:endParaRPr>
          </a:p>
        </p:txBody>
      </p:sp>
      <p:sp>
        <p:nvSpPr>
          <p:cNvPr id="4" name="Title 1"/>
          <p:cNvSpPr txBox="1">
            <a:spLocks/>
          </p:cNvSpPr>
          <p:nvPr/>
        </p:nvSpPr>
        <p:spPr>
          <a:xfrm>
            <a:off x="1371600" y="1295400"/>
            <a:ext cx="7467600" cy="5334000"/>
          </a:xfrm>
          <a:prstGeom prst="rect">
            <a:avLst/>
          </a:prstGeom>
        </p:spPr>
        <p:txBody>
          <a:bodyPr anchor="t">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sz="1400" dirty="0">
                <a:solidFill>
                  <a:srgbClr val="4F271C">
                    <a:satMod val="130000"/>
                  </a:srgbClr>
                </a:solidFill>
                <a:effectLst/>
                <a:cs typeface="B Zar" pitchFamily="2" charset="-78"/>
              </a:rPr>
              <a:t> </a:t>
            </a:r>
          </a:p>
          <a:p>
            <a:pPr algn="just"/>
            <a:endParaRPr lang="en-US" sz="1400" dirty="0">
              <a:solidFill>
                <a:srgbClr val="4F271C">
                  <a:satMod val="130000"/>
                </a:srgbClr>
              </a:solidFill>
              <a:effectLst/>
              <a:latin typeface="Calibri"/>
              <a:ea typeface="Calibri"/>
              <a:cs typeface="B Zar" pitchFamily="2" charset="-78"/>
            </a:endParaRPr>
          </a:p>
          <a:p>
            <a:pPr algn="just"/>
            <a:r>
              <a:rPr lang="fa-IR" sz="1400" dirty="0" smtClean="0">
                <a:solidFill>
                  <a:srgbClr val="4F271C">
                    <a:satMod val="130000"/>
                  </a:srgbClr>
                </a:solidFill>
                <a:effectLst/>
                <a:cs typeface="B Zar" pitchFamily="2" charset="-78"/>
              </a:rPr>
              <a:t>1- شرکت </a:t>
            </a:r>
            <a:r>
              <a:rPr lang="fa-IR" sz="1400" dirty="0">
                <a:solidFill>
                  <a:srgbClr val="4F271C">
                    <a:satMod val="130000"/>
                  </a:srgbClr>
                </a:solidFill>
                <a:effectLst/>
                <a:cs typeface="B Zar" pitchFamily="2" charset="-78"/>
              </a:rPr>
              <a:t>آلفایک وام 1000000دلاری برای مدت 90 روز از بانک ملت گرفته است که مبلغ این وام درسررییدمعادل 1028740دلاری است . با فرض محاسبه بهره به صورت سالانه بهره موثراین وام چنددرصداست؟</a:t>
            </a:r>
            <a:endParaRPr lang="en-US" sz="1400" dirty="0">
              <a:solidFill>
                <a:srgbClr val="4F271C">
                  <a:satMod val="130000"/>
                </a:srgbClr>
              </a:solidFill>
              <a:effectLst/>
              <a:cs typeface="B Zar" pitchFamily="2" charset="-78"/>
            </a:endParaRPr>
          </a:p>
          <a:p>
            <a:pPr algn="just"/>
            <a:r>
              <a:rPr lang="fa-IR" sz="1400" dirty="0">
                <a:solidFill>
                  <a:srgbClr val="4F271C">
                    <a:satMod val="130000"/>
                  </a:srgbClr>
                </a:solidFill>
                <a:effectLst/>
                <a:cs typeface="B Zar" pitchFamily="2" charset="-78"/>
              </a:rPr>
              <a:t>فرمول : تعداددوره ها درسال </a:t>
            </a:r>
            <a:endParaRPr lang="en-US" sz="1400" dirty="0">
              <a:solidFill>
                <a:srgbClr val="4F271C">
                  <a:satMod val="130000"/>
                </a:srgbClr>
              </a:solidFill>
              <a:effectLst/>
              <a:cs typeface="B Zar" pitchFamily="2" charset="-78"/>
            </a:endParaRPr>
          </a:p>
          <a:p>
            <a:pPr algn="just"/>
            <a:r>
              <a:rPr lang="fa-IR" sz="1400" dirty="0">
                <a:solidFill>
                  <a:srgbClr val="4F271C">
                    <a:satMod val="130000"/>
                  </a:srgbClr>
                </a:solidFill>
                <a:effectLst/>
                <a:cs typeface="B Zar" pitchFamily="2" charset="-78"/>
              </a:rPr>
              <a:t>ارزش وام درسررسید و  ارزش فعلی وام است  و  معادل دوره وام است .</a:t>
            </a:r>
            <a:r>
              <a:rPr lang="en-US" sz="1400" dirty="0">
                <a:solidFill>
                  <a:srgbClr val="4F271C">
                    <a:satMod val="130000"/>
                  </a:srgbClr>
                </a:solidFill>
                <a:effectLst/>
                <a:cs typeface="B Zar" pitchFamily="2" charset="-78"/>
              </a:rPr>
              <a:t> </a:t>
            </a:r>
            <a:endParaRPr lang="fa-IR" sz="1400" dirty="0" smtClean="0">
              <a:solidFill>
                <a:srgbClr val="4F271C">
                  <a:satMod val="130000"/>
                </a:srgbClr>
              </a:solidFill>
              <a:effectLst/>
              <a:cs typeface="B Zar" pitchFamily="2" charset="-78"/>
            </a:endParaRPr>
          </a:p>
          <a:p>
            <a:pPr algn="just"/>
            <a:endParaRPr lang="fa-IR" sz="1400" dirty="0">
              <a:solidFill>
                <a:srgbClr val="4F271C">
                  <a:satMod val="130000"/>
                </a:srgbClr>
              </a:solidFill>
              <a:effectLst/>
              <a:cs typeface="B Zar" pitchFamily="2" charset="-78"/>
            </a:endParaRPr>
          </a:p>
          <a:p>
            <a:pPr rtl="0"/>
            <a:endParaRPr lang="en-US" sz="1400" dirty="0">
              <a:solidFill>
                <a:srgbClr val="4F271C">
                  <a:satMod val="130000"/>
                </a:srgbClr>
              </a:solidFill>
              <a:effectLst/>
            </a:endParaRPr>
          </a:p>
          <a:p>
            <a:pPr rtl="0"/>
            <a:r>
              <a:rPr lang="en-US" sz="1400" dirty="0" smtClean="0">
                <a:solidFill>
                  <a:srgbClr val="4F271C">
                    <a:satMod val="130000"/>
                  </a:srgbClr>
                </a:solidFill>
                <a:effectLst/>
              </a:rPr>
              <a:t>EFF.COST = [ (                          )        -</a:t>
            </a:r>
            <a:r>
              <a:rPr lang="fa-IR" sz="1400" dirty="0" smtClean="0">
                <a:solidFill>
                  <a:srgbClr val="4F271C">
                    <a:satMod val="130000"/>
                  </a:srgbClr>
                </a:solidFill>
                <a:effectLst/>
              </a:rPr>
              <a:t>1</a:t>
            </a:r>
            <a:r>
              <a:rPr lang="en-US" sz="1400" dirty="0" smtClean="0">
                <a:solidFill>
                  <a:srgbClr val="4F271C">
                    <a:satMod val="130000"/>
                  </a:srgbClr>
                </a:solidFill>
                <a:effectLst/>
              </a:rPr>
              <a:t>]   × </a:t>
            </a:r>
            <a:r>
              <a:rPr lang="fa-IR" sz="1400" dirty="0" smtClean="0">
                <a:solidFill>
                  <a:srgbClr val="4F271C">
                    <a:satMod val="130000"/>
                  </a:srgbClr>
                </a:solidFill>
                <a:effectLst/>
              </a:rPr>
              <a:t>1</a:t>
            </a:r>
            <a:r>
              <a:rPr lang="en-US" sz="1400" dirty="0" smtClean="0">
                <a:solidFill>
                  <a:srgbClr val="4F271C">
                    <a:satMod val="130000"/>
                  </a:srgbClr>
                </a:solidFill>
                <a:effectLst/>
              </a:rPr>
              <a:t>= /</a:t>
            </a:r>
            <a:r>
              <a:rPr lang="fa-IR" sz="1400" dirty="0" smtClean="0">
                <a:solidFill>
                  <a:srgbClr val="4F271C">
                    <a:satMod val="130000"/>
                  </a:srgbClr>
                </a:solidFill>
                <a:effectLst/>
              </a:rPr>
              <a:t>116 </a:t>
            </a:r>
            <a:endParaRPr lang="fa-IR" sz="1400" dirty="0" smtClean="0">
              <a:solidFill>
                <a:srgbClr val="4F271C">
                  <a:satMod val="130000"/>
                </a:srgbClr>
              </a:solidFill>
              <a:effectLst/>
              <a:cs typeface="B Zar" pitchFamily="2" charset="-78"/>
            </a:endParaRPr>
          </a:p>
          <a:p>
            <a:pPr algn="just"/>
            <a:r>
              <a:rPr lang="fa-IR" sz="1400" dirty="0" smtClean="0">
                <a:solidFill>
                  <a:srgbClr val="4F271C">
                    <a:satMod val="130000"/>
                  </a:srgbClr>
                </a:solidFill>
                <a:effectLst/>
                <a:cs typeface="B Zar" pitchFamily="2" charset="-78"/>
              </a:rPr>
              <a:t>11/6درصد </a:t>
            </a:r>
            <a:r>
              <a:rPr lang="fa-IR" sz="1400" dirty="0">
                <a:solidFill>
                  <a:srgbClr val="4F271C">
                    <a:satMod val="130000"/>
                  </a:srgbClr>
                </a:solidFill>
                <a:effectLst/>
                <a:cs typeface="B Zar" pitchFamily="2" charset="-78"/>
              </a:rPr>
              <a:t>بهره موثر </a:t>
            </a:r>
            <a:endParaRPr lang="en-US" sz="1400" dirty="0">
              <a:solidFill>
                <a:srgbClr val="4F271C">
                  <a:satMod val="130000"/>
                </a:srgbClr>
              </a:solidFill>
              <a:effectLst/>
              <a:cs typeface="B Zar" pitchFamily="2" charset="-78"/>
            </a:endParaRPr>
          </a:p>
          <a:p>
            <a:pPr algn="just"/>
            <a:endParaRPr lang="fa-IR" sz="1400" dirty="0" smtClean="0">
              <a:solidFill>
                <a:srgbClr val="4F271C">
                  <a:satMod val="130000"/>
                </a:srgbClr>
              </a:solidFill>
              <a:effectLst/>
              <a:cs typeface="B Zar" pitchFamily="2" charset="-78"/>
            </a:endParaRPr>
          </a:p>
          <a:p>
            <a:pPr algn="just"/>
            <a:endParaRPr lang="en-US" sz="1400" dirty="0">
              <a:solidFill>
                <a:srgbClr val="4F271C">
                  <a:satMod val="130000"/>
                </a:srgbClr>
              </a:solidFill>
              <a:effectLst/>
              <a:cs typeface="B Zar" pitchFamily="2" charset="-78"/>
            </a:endParaRPr>
          </a:p>
          <a:p>
            <a:pPr algn="just"/>
            <a:r>
              <a:rPr lang="fa-IR" sz="1400" dirty="0" smtClean="0">
                <a:solidFill>
                  <a:srgbClr val="4F271C">
                    <a:satMod val="130000"/>
                  </a:srgbClr>
                </a:solidFill>
                <a:effectLst/>
                <a:cs typeface="B Zar" pitchFamily="2" charset="-78"/>
              </a:rPr>
              <a:t>2- </a:t>
            </a:r>
            <a:r>
              <a:rPr lang="fa-IR" sz="1400" dirty="0">
                <a:solidFill>
                  <a:srgbClr val="4F271C">
                    <a:satMod val="130000"/>
                  </a:srgbClr>
                </a:solidFill>
                <a:effectLst/>
                <a:cs typeface="B Zar" pitchFamily="2" charset="-78"/>
              </a:rPr>
              <a:t>فرض کنیدیک وام 100000دلاری که مدت آن 60 روز ومبلغ قابل تسویه این وام درسررسید 101000 دلارمیباشد مستلزم 10% مانده جبرانی است دراین حالت هزینه موثروام مذکور را با فرض محاسبه بهره به صورت دوره ای ،محاسبه نمایید</a:t>
            </a:r>
            <a:r>
              <a:rPr lang="fa-IR" sz="1400" dirty="0" smtClean="0">
                <a:solidFill>
                  <a:srgbClr val="4F271C">
                    <a:satMod val="130000"/>
                  </a:srgbClr>
                </a:solidFill>
                <a:effectLst/>
                <a:cs typeface="B Zar" pitchFamily="2" charset="-78"/>
              </a:rPr>
              <a:t>؟</a:t>
            </a:r>
          </a:p>
          <a:p>
            <a:r>
              <a:rPr lang="fa-IR" sz="1400" dirty="0">
                <a:solidFill>
                  <a:srgbClr val="4F271C">
                    <a:satMod val="130000"/>
                  </a:srgbClr>
                </a:solidFill>
                <a:effectLst/>
              </a:rPr>
              <a:t> </a:t>
            </a:r>
            <a:endParaRPr lang="en-US" sz="1400" dirty="0">
              <a:solidFill>
                <a:srgbClr val="4F271C">
                  <a:satMod val="130000"/>
                </a:srgbClr>
              </a:solidFill>
              <a:effectLst/>
            </a:endParaRPr>
          </a:p>
          <a:p>
            <a:pPr rtl="0"/>
            <a:r>
              <a:rPr lang="fa-IR" sz="1400" dirty="0">
                <a:solidFill>
                  <a:srgbClr val="4F271C">
                    <a:satMod val="130000"/>
                  </a:srgbClr>
                </a:solidFill>
                <a:effectLst/>
                <a:cs typeface="B Zar" pitchFamily="2" charset="-78"/>
              </a:rPr>
              <a:t>مانده جبراني 10000= 10%  ×  100000</a:t>
            </a:r>
            <a:endParaRPr lang="en-US" sz="1400" dirty="0">
              <a:solidFill>
                <a:srgbClr val="4F271C">
                  <a:satMod val="130000"/>
                </a:srgbClr>
              </a:solidFill>
              <a:effectLst/>
              <a:cs typeface="B Zar" pitchFamily="2" charset="-78"/>
            </a:endParaRPr>
          </a:p>
          <a:p>
            <a:r>
              <a:rPr lang="fa-IR" sz="1400" dirty="0">
                <a:solidFill>
                  <a:srgbClr val="4F271C">
                    <a:satMod val="130000"/>
                  </a:srgbClr>
                </a:solidFill>
                <a:effectLst/>
                <a:cs typeface="B Zar" pitchFamily="2" charset="-78"/>
              </a:rPr>
              <a:t>مبلغ دريافتي 90000= 10000 – </a:t>
            </a:r>
            <a:r>
              <a:rPr lang="fa-IR" sz="1400" dirty="0" smtClean="0">
                <a:solidFill>
                  <a:srgbClr val="4F271C">
                    <a:satMod val="130000"/>
                  </a:srgbClr>
                </a:solidFill>
                <a:effectLst/>
                <a:cs typeface="B Zar" pitchFamily="2" charset="-78"/>
              </a:rPr>
              <a:t>100000</a:t>
            </a:r>
            <a:endParaRPr lang="en-US" sz="1400" dirty="0" smtClean="0">
              <a:solidFill>
                <a:srgbClr val="4F271C">
                  <a:satMod val="130000"/>
                </a:srgbClr>
              </a:solidFill>
              <a:effectLst/>
              <a:cs typeface="B Zar" pitchFamily="2" charset="-78"/>
            </a:endParaRPr>
          </a:p>
          <a:p>
            <a:pPr algn="r" rtl="0"/>
            <a:endParaRPr lang="en-US" sz="1400" dirty="0">
              <a:solidFill>
                <a:srgbClr val="4F271C">
                  <a:satMod val="130000"/>
                </a:srgbClr>
              </a:solidFill>
              <a:effectLst/>
            </a:endParaRPr>
          </a:p>
          <a:p>
            <a:r>
              <a:rPr lang="fa-IR" sz="1400" dirty="0" smtClean="0">
                <a:solidFill>
                  <a:srgbClr val="4F271C">
                    <a:satMod val="130000"/>
                  </a:srgbClr>
                </a:solidFill>
                <a:effectLst/>
                <a:cs typeface="B Zar" pitchFamily="2" charset="-78"/>
              </a:rPr>
              <a:t>مبلغ </a:t>
            </a:r>
            <a:r>
              <a:rPr lang="fa-IR" sz="1400" dirty="0">
                <a:solidFill>
                  <a:srgbClr val="4F271C">
                    <a:satMod val="130000"/>
                  </a:srgbClr>
                </a:solidFill>
                <a:effectLst/>
                <a:cs typeface="B Zar" pitchFamily="2" charset="-78"/>
              </a:rPr>
              <a:t>بدهي در سررسيد </a:t>
            </a:r>
            <a:r>
              <a:rPr lang="fa-IR" sz="1400" dirty="0" smtClean="0">
                <a:solidFill>
                  <a:srgbClr val="4F271C">
                    <a:satMod val="130000"/>
                  </a:srgbClr>
                </a:solidFill>
                <a:effectLst/>
                <a:cs typeface="B Zar" pitchFamily="2" charset="-78"/>
              </a:rPr>
              <a:t>91000=1000 </a:t>
            </a:r>
            <a:r>
              <a:rPr lang="fa-IR" sz="1400" dirty="0">
                <a:solidFill>
                  <a:srgbClr val="4F271C">
                    <a:satMod val="130000"/>
                  </a:srgbClr>
                </a:solidFill>
                <a:effectLst/>
                <a:cs typeface="B Zar" pitchFamily="2" charset="-78"/>
              </a:rPr>
              <a:t>+90000 </a:t>
            </a:r>
            <a:r>
              <a:rPr lang="fa-IR" sz="1400" dirty="0" smtClean="0">
                <a:solidFill>
                  <a:srgbClr val="4F271C">
                    <a:satMod val="130000"/>
                  </a:srgbClr>
                </a:solidFill>
                <a:effectLst/>
                <a:cs typeface="B Zar" pitchFamily="2" charset="-78"/>
              </a:rPr>
              <a:t>               </a:t>
            </a:r>
            <a:r>
              <a:rPr lang="fa-IR" sz="1400" dirty="0">
                <a:solidFill>
                  <a:srgbClr val="4F271C">
                    <a:satMod val="130000"/>
                  </a:srgbClr>
                </a:solidFill>
                <a:effectLst/>
                <a:cs typeface="B Zar" pitchFamily="2" charset="-78"/>
              </a:rPr>
              <a:t>1000= 100000 – 101000</a:t>
            </a:r>
            <a:r>
              <a:rPr lang="en-US" sz="1400" dirty="0">
                <a:solidFill>
                  <a:srgbClr val="4F271C">
                    <a:satMod val="130000"/>
                  </a:srgbClr>
                </a:solidFill>
                <a:effectLst/>
                <a:cs typeface="B Zar" pitchFamily="2" charset="-78"/>
              </a:rPr>
              <a:t> </a:t>
            </a:r>
            <a:endParaRPr lang="fa-IR" sz="1400" dirty="0" smtClean="0">
              <a:solidFill>
                <a:srgbClr val="4F271C">
                  <a:satMod val="130000"/>
                </a:srgbClr>
              </a:solidFill>
              <a:effectLst/>
              <a:cs typeface="B Zar" pitchFamily="2" charset="-78"/>
            </a:endParaRPr>
          </a:p>
          <a:p>
            <a:pPr rtl="0"/>
            <a:endParaRPr lang="en-US" sz="1400" dirty="0">
              <a:solidFill>
                <a:srgbClr val="4F271C">
                  <a:satMod val="130000"/>
                </a:srgbClr>
              </a:solidFill>
              <a:effectLst/>
            </a:endParaRPr>
          </a:p>
          <a:p>
            <a:endParaRPr lang="en-US" sz="1400" dirty="0" smtClean="0">
              <a:solidFill>
                <a:srgbClr val="4F271C">
                  <a:satMod val="130000"/>
                </a:srgbClr>
              </a:solidFill>
              <a:effectLst/>
            </a:endParaRPr>
          </a:p>
          <a:p>
            <a:pPr rtl="0"/>
            <a:r>
              <a:rPr lang="en-US" sz="1400" dirty="0" smtClean="0">
                <a:solidFill>
                  <a:srgbClr val="4F271C">
                    <a:satMod val="130000"/>
                  </a:srgbClr>
                </a:solidFill>
                <a:effectLst/>
                <a:cs typeface="B Zar" pitchFamily="2" charset="-78"/>
              </a:rPr>
              <a:t>EFF.COST</a:t>
            </a:r>
            <a:r>
              <a:rPr lang="en-US" sz="1400" dirty="0">
                <a:solidFill>
                  <a:srgbClr val="4F271C">
                    <a:satMod val="130000"/>
                  </a:srgbClr>
                </a:solidFill>
                <a:effectLst/>
                <a:cs typeface="B Zar" pitchFamily="2" charset="-78"/>
              </a:rPr>
              <a:t>=[(                            )          </a:t>
            </a:r>
            <a:r>
              <a:rPr lang="en-US" sz="1400" dirty="0" smtClean="0">
                <a:solidFill>
                  <a:srgbClr val="4F271C">
                    <a:satMod val="130000"/>
                  </a:srgbClr>
                </a:solidFill>
                <a:effectLst/>
                <a:cs typeface="B Zar" pitchFamily="2" charset="-78"/>
              </a:rPr>
              <a:t>-</a:t>
            </a:r>
            <a:r>
              <a:rPr lang="fa-IR" sz="1400" dirty="0" smtClean="0">
                <a:solidFill>
                  <a:srgbClr val="4F271C">
                    <a:satMod val="130000"/>
                  </a:srgbClr>
                </a:solidFill>
                <a:effectLst/>
                <a:cs typeface="B Zar" pitchFamily="2" charset="-78"/>
              </a:rPr>
              <a:t>1</a:t>
            </a:r>
            <a:r>
              <a:rPr lang="en-US" sz="1400" dirty="0" smtClean="0">
                <a:solidFill>
                  <a:srgbClr val="4F271C">
                    <a:satMod val="130000"/>
                  </a:srgbClr>
                </a:solidFill>
                <a:effectLst/>
                <a:cs typeface="B Zar" pitchFamily="2" charset="-78"/>
              </a:rPr>
              <a:t>]</a:t>
            </a:r>
            <a:r>
              <a:rPr lang="fa-IR" sz="1400" dirty="0" smtClean="0">
                <a:solidFill>
                  <a:srgbClr val="4F271C">
                    <a:satMod val="130000"/>
                  </a:srgbClr>
                </a:solidFill>
                <a:effectLst/>
                <a:cs typeface="B Zar" pitchFamily="2" charset="-78"/>
              </a:rPr>
              <a:t> </a:t>
            </a:r>
            <a:r>
              <a:rPr lang="fa-IR" sz="1400" dirty="0">
                <a:solidFill>
                  <a:srgbClr val="4F271C">
                    <a:satMod val="130000"/>
                  </a:srgbClr>
                </a:solidFill>
                <a:effectLst/>
                <a:cs typeface="B Zar" pitchFamily="2" charset="-78"/>
              </a:rPr>
              <a:t>×  </a:t>
            </a:r>
            <a:r>
              <a:rPr lang="en-US" sz="1400" dirty="0">
                <a:solidFill>
                  <a:srgbClr val="4F271C">
                    <a:satMod val="130000"/>
                  </a:srgbClr>
                </a:solidFill>
                <a:effectLst/>
                <a:cs typeface="B Zar" pitchFamily="2" charset="-78"/>
              </a:rPr>
              <a:t>         = </a:t>
            </a:r>
            <a:r>
              <a:rPr lang="fa-IR" sz="1400" dirty="0">
                <a:solidFill>
                  <a:srgbClr val="4F271C">
                    <a:satMod val="130000"/>
                  </a:srgbClr>
                </a:solidFill>
                <a:effectLst/>
                <a:cs typeface="B Zar" pitchFamily="2" charset="-78"/>
              </a:rPr>
              <a:t>066/</a:t>
            </a:r>
            <a:r>
              <a:rPr lang="en-US" sz="1400" dirty="0">
                <a:solidFill>
                  <a:srgbClr val="4F271C">
                    <a:satMod val="130000"/>
                  </a:srgbClr>
                </a:solidFill>
                <a:effectLst/>
                <a:cs typeface="B Zar" pitchFamily="2" charset="-78"/>
              </a:rPr>
              <a:t> </a:t>
            </a:r>
            <a:endParaRPr lang="fa-IR" sz="1400" dirty="0" smtClean="0">
              <a:solidFill>
                <a:srgbClr val="4F271C">
                  <a:satMod val="130000"/>
                </a:srgbClr>
              </a:solidFill>
              <a:effectLst/>
              <a:cs typeface="B Zar" pitchFamily="2" charset="-78"/>
            </a:endParaRPr>
          </a:p>
          <a:p>
            <a:pPr rtl="0"/>
            <a:endParaRPr lang="fa-IR" sz="1400" dirty="0">
              <a:solidFill>
                <a:srgbClr val="4F271C">
                  <a:satMod val="130000"/>
                </a:srgbClr>
              </a:solidFill>
              <a:effectLst/>
              <a:cs typeface="B Zar" pitchFamily="2" charset="-78"/>
            </a:endParaRPr>
          </a:p>
          <a:p>
            <a:pPr algn="r" rtl="0"/>
            <a:r>
              <a:rPr lang="fa-IR" sz="1400" dirty="0">
                <a:solidFill>
                  <a:srgbClr val="4F271C">
                    <a:satMod val="130000"/>
                  </a:srgbClr>
                </a:solidFill>
                <a:effectLst/>
                <a:cs typeface="B Zar" pitchFamily="2" charset="-78"/>
              </a:rPr>
              <a:t>6/6 درصد بهره موثر</a:t>
            </a:r>
            <a:endParaRPr lang="en-US" sz="1400" dirty="0">
              <a:solidFill>
                <a:srgbClr val="4F271C">
                  <a:satMod val="130000"/>
                </a:srgbClr>
              </a:solidFill>
              <a:effectLst/>
              <a:cs typeface="B Zar" pitchFamily="2" charset="-78"/>
            </a:endParaRPr>
          </a:p>
          <a:p>
            <a:pPr rtl="0"/>
            <a:endParaRPr lang="en-US" sz="1400" dirty="0">
              <a:solidFill>
                <a:srgbClr val="4F271C">
                  <a:satMod val="130000"/>
                </a:srgbClr>
              </a:solidFill>
              <a:effectLst/>
              <a:cs typeface="B Zar" pitchFamily="2" charset="-78"/>
            </a:endParaRPr>
          </a:p>
        </p:txBody>
      </p:sp>
      <p:cxnSp>
        <p:nvCxnSpPr>
          <p:cNvPr id="6" name="Straight Connector 5"/>
          <p:cNvCxnSpPr/>
          <p:nvPr/>
        </p:nvCxnSpPr>
        <p:spPr>
          <a:xfrm flipH="1">
            <a:off x="3962400" y="3124200"/>
            <a:ext cx="304800" cy="0"/>
          </a:xfrm>
          <a:prstGeom prst="line">
            <a:avLst/>
          </a:prstGeom>
        </p:spPr>
        <p:style>
          <a:lnRef idx="1">
            <a:schemeClr val="accent1"/>
          </a:lnRef>
          <a:fillRef idx="0">
            <a:schemeClr val="accent1"/>
          </a:fillRef>
          <a:effectRef idx="0">
            <a:schemeClr val="accent1"/>
          </a:effectRef>
          <a:fontRef idx="minor">
            <a:schemeClr val="tx1"/>
          </a:fontRef>
        </p:style>
      </p:cxnSp>
      <p:sp>
        <p:nvSpPr>
          <p:cNvPr id="7" name="Rounded Rectangle 6"/>
          <p:cNvSpPr/>
          <p:nvPr/>
        </p:nvSpPr>
        <p:spPr>
          <a:xfrm>
            <a:off x="3733800" y="2819400"/>
            <a:ext cx="685800" cy="3810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dirty="0">
                <a:solidFill>
                  <a:prstClr val="black"/>
                </a:solidFill>
                <a:cs typeface="B Zar" pitchFamily="2" charset="-78"/>
              </a:rPr>
              <a:t>1</a:t>
            </a:r>
            <a:endParaRPr lang="en-US" sz="1400" dirty="0">
              <a:solidFill>
                <a:prstClr val="black"/>
              </a:solidFill>
              <a:cs typeface="B Zar" pitchFamily="2" charset="-78"/>
            </a:endParaRPr>
          </a:p>
        </p:txBody>
      </p:sp>
      <p:sp>
        <p:nvSpPr>
          <p:cNvPr id="8" name="Rounded Rectangle 7"/>
          <p:cNvSpPr/>
          <p:nvPr/>
        </p:nvSpPr>
        <p:spPr>
          <a:xfrm>
            <a:off x="3810000" y="3048000"/>
            <a:ext cx="5334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25</a:t>
            </a:r>
            <a:r>
              <a:rPr lang="fa-IR" dirty="0">
                <a:solidFill>
                  <a:prstClr val="black"/>
                </a:solidFill>
                <a:cs typeface="B Zar" pitchFamily="2" charset="-78"/>
              </a:rPr>
              <a:t>%</a:t>
            </a:r>
            <a:endParaRPr lang="en-US" dirty="0">
              <a:solidFill>
                <a:prstClr val="black"/>
              </a:solidFill>
              <a:cs typeface="B Zar" pitchFamily="2" charset="-78"/>
            </a:endParaRPr>
          </a:p>
        </p:txBody>
      </p:sp>
      <p:sp>
        <p:nvSpPr>
          <p:cNvPr id="9" name="Rounded Rectangle 8"/>
          <p:cNvSpPr/>
          <p:nvPr/>
        </p:nvSpPr>
        <p:spPr>
          <a:xfrm>
            <a:off x="2468880" y="2788920"/>
            <a:ext cx="13716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1028740</a:t>
            </a:r>
            <a:endParaRPr lang="en-US" sz="1600" dirty="0">
              <a:solidFill>
                <a:prstClr val="black"/>
              </a:solidFill>
              <a:cs typeface="B Zar" pitchFamily="2" charset="-78"/>
            </a:endParaRPr>
          </a:p>
        </p:txBody>
      </p:sp>
      <p:cxnSp>
        <p:nvCxnSpPr>
          <p:cNvPr id="11" name="Straight Connector 10"/>
          <p:cNvCxnSpPr/>
          <p:nvPr/>
        </p:nvCxnSpPr>
        <p:spPr>
          <a:xfrm>
            <a:off x="2667000" y="3154680"/>
            <a:ext cx="1066800" cy="0"/>
          </a:xfrm>
          <a:prstGeom prst="line">
            <a:avLst/>
          </a:prstGeom>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2438400" y="3048000"/>
            <a:ext cx="13716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1000000</a:t>
            </a:r>
            <a:endParaRPr lang="en-US" sz="1600" dirty="0">
              <a:solidFill>
                <a:prstClr val="black"/>
              </a:solidFill>
              <a:cs typeface="B Zar" pitchFamily="2" charset="-78"/>
            </a:endParaRPr>
          </a:p>
        </p:txBody>
      </p:sp>
      <p:cxnSp>
        <p:nvCxnSpPr>
          <p:cNvPr id="14" name="Straight Arrow Connector 13"/>
          <p:cNvCxnSpPr/>
          <p:nvPr/>
        </p:nvCxnSpPr>
        <p:spPr>
          <a:xfrm>
            <a:off x="3124200" y="5257800"/>
            <a:ext cx="3810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6" name="Rounded Rectangle 15"/>
          <p:cNvSpPr/>
          <p:nvPr/>
        </p:nvSpPr>
        <p:spPr>
          <a:xfrm>
            <a:off x="2377440" y="5593080"/>
            <a:ext cx="13716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91000</a:t>
            </a:r>
            <a:endParaRPr lang="en-US" sz="1600" dirty="0">
              <a:solidFill>
                <a:prstClr val="black"/>
              </a:solidFill>
              <a:cs typeface="B Zar" pitchFamily="2" charset="-78"/>
            </a:endParaRPr>
          </a:p>
        </p:txBody>
      </p:sp>
      <p:cxnSp>
        <p:nvCxnSpPr>
          <p:cNvPr id="18" name="Straight Connector 17"/>
          <p:cNvCxnSpPr/>
          <p:nvPr/>
        </p:nvCxnSpPr>
        <p:spPr>
          <a:xfrm>
            <a:off x="2590800" y="5913120"/>
            <a:ext cx="1066800" cy="0"/>
          </a:xfrm>
          <a:prstGeom prst="line">
            <a:avLst/>
          </a:prstGeom>
        </p:spPr>
        <p:style>
          <a:lnRef idx="1">
            <a:schemeClr val="accent1"/>
          </a:lnRef>
          <a:fillRef idx="0">
            <a:schemeClr val="accent1"/>
          </a:fillRef>
          <a:effectRef idx="0">
            <a:schemeClr val="accent1"/>
          </a:effectRef>
          <a:fontRef idx="minor">
            <a:schemeClr val="tx1"/>
          </a:fontRef>
        </p:style>
      </p:cxnSp>
      <p:sp>
        <p:nvSpPr>
          <p:cNvPr id="19" name="Rounded Rectangle 18"/>
          <p:cNvSpPr/>
          <p:nvPr/>
        </p:nvSpPr>
        <p:spPr>
          <a:xfrm>
            <a:off x="2377440" y="5821680"/>
            <a:ext cx="13716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90000</a:t>
            </a:r>
            <a:endParaRPr lang="en-US" sz="1600" dirty="0">
              <a:solidFill>
                <a:prstClr val="black"/>
              </a:solidFill>
              <a:cs typeface="B Zar" pitchFamily="2" charset="-78"/>
            </a:endParaRPr>
          </a:p>
        </p:txBody>
      </p:sp>
      <p:cxnSp>
        <p:nvCxnSpPr>
          <p:cNvPr id="20" name="Straight Connector 19"/>
          <p:cNvCxnSpPr/>
          <p:nvPr/>
        </p:nvCxnSpPr>
        <p:spPr>
          <a:xfrm flipH="1">
            <a:off x="3962400" y="5913120"/>
            <a:ext cx="304800" cy="0"/>
          </a:xfrm>
          <a:prstGeom prst="line">
            <a:avLst/>
          </a:prstGeom>
        </p:spPr>
        <p:style>
          <a:lnRef idx="1">
            <a:schemeClr val="accent1"/>
          </a:lnRef>
          <a:fillRef idx="0">
            <a:schemeClr val="accent1"/>
          </a:fillRef>
          <a:effectRef idx="0">
            <a:schemeClr val="accent1"/>
          </a:effectRef>
          <a:fontRef idx="minor">
            <a:schemeClr val="tx1"/>
          </a:fontRef>
        </p:style>
      </p:cxnSp>
      <p:sp>
        <p:nvSpPr>
          <p:cNvPr id="21" name="Rounded Rectangle 20"/>
          <p:cNvSpPr/>
          <p:nvPr/>
        </p:nvSpPr>
        <p:spPr>
          <a:xfrm>
            <a:off x="3771900" y="5562600"/>
            <a:ext cx="5334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1</a:t>
            </a:r>
            <a:endParaRPr lang="en-US" dirty="0">
              <a:solidFill>
                <a:prstClr val="black"/>
              </a:solidFill>
              <a:cs typeface="B Zar" pitchFamily="2" charset="-78"/>
            </a:endParaRPr>
          </a:p>
        </p:txBody>
      </p:sp>
      <p:sp>
        <p:nvSpPr>
          <p:cNvPr id="22" name="Rounded Rectangle 21"/>
          <p:cNvSpPr/>
          <p:nvPr/>
        </p:nvSpPr>
        <p:spPr>
          <a:xfrm>
            <a:off x="3810000" y="5806440"/>
            <a:ext cx="5334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1</a:t>
            </a:r>
            <a:endParaRPr lang="en-US" dirty="0">
              <a:solidFill>
                <a:prstClr val="black"/>
              </a:solidFill>
              <a:cs typeface="B Zar" pitchFamily="2" charset="-78"/>
            </a:endParaRPr>
          </a:p>
        </p:txBody>
      </p:sp>
      <p:sp>
        <p:nvSpPr>
          <p:cNvPr id="23" name="Rounded Rectangle 22"/>
          <p:cNvSpPr/>
          <p:nvPr/>
        </p:nvSpPr>
        <p:spPr>
          <a:xfrm>
            <a:off x="4648200" y="5562600"/>
            <a:ext cx="5334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360</a:t>
            </a:r>
            <a:endParaRPr lang="en-US" dirty="0">
              <a:solidFill>
                <a:prstClr val="black"/>
              </a:solidFill>
              <a:cs typeface="B Zar" pitchFamily="2" charset="-78"/>
            </a:endParaRPr>
          </a:p>
        </p:txBody>
      </p:sp>
      <p:cxnSp>
        <p:nvCxnSpPr>
          <p:cNvPr id="24" name="Straight Connector 23"/>
          <p:cNvCxnSpPr/>
          <p:nvPr/>
        </p:nvCxnSpPr>
        <p:spPr>
          <a:xfrm flipH="1">
            <a:off x="4770120" y="5882640"/>
            <a:ext cx="304800"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Rounded Rectangle 24"/>
          <p:cNvSpPr/>
          <p:nvPr/>
        </p:nvSpPr>
        <p:spPr>
          <a:xfrm>
            <a:off x="4678680" y="5775960"/>
            <a:ext cx="533400" cy="4572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60</a:t>
            </a:r>
            <a:endParaRPr lang="en-US" dirty="0">
              <a:solidFill>
                <a:prstClr val="black"/>
              </a:solidFill>
              <a:cs typeface="B Zar" pitchFamily="2" charset="-78"/>
            </a:endParaRPr>
          </a:p>
        </p:txBody>
      </p:sp>
    </p:spTree>
    <p:extLst>
      <p:ext uri="{BB962C8B-B14F-4D97-AF65-F5344CB8AC3E}">
        <p14:creationId xmlns:p14="http://schemas.microsoft.com/office/powerpoint/2010/main" val="32323003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371600" y="533400"/>
            <a:ext cx="7467600" cy="6096000"/>
          </a:xfrm>
          <a:prstGeom prst="rect">
            <a:avLst/>
          </a:prstGeom>
        </p:spPr>
        <p:txBody>
          <a:bodyPr anchor="t">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sz="1400" dirty="0">
                <a:solidFill>
                  <a:srgbClr val="4F271C">
                    <a:satMod val="130000"/>
                  </a:srgbClr>
                </a:solidFill>
                <a:effectLst/>
                <a:cs typeface="B Zar" pitchFamily="2" charset="-78"/>
              </a:rPr>
              <a:t> </a:t>
            </a:r>
          </a:p>
          <a:p>
            <a:pPr algn="just"/>
            <a:endParaRPr lang="en-US" sz="1400" dirty="0">
              <a:solidFill>
                <a:srgbClr val="4F271C">
                  <a:satMod val="130000"/>
                </a:srgbClr>
              </a:solidFill>
              <a:effectLst/>
              <a:latin typeface="Calibri"/>
              <a:ea typeface="Calibri"/>
              <a:cs typeface="B Zar" pitchFamily="2" charset="-78"/>
            </a:endParaRPr>
          </a:p>
          <a:p>
            <a:pPr algn="just"/>
            <a:r>
              <a:rPr lang="fa-IR" sz="1400" dirty="0" smtClean="0">
                <a:solidFill>
                  <a:srgbClr val="4F271C">
                    <a:satMod val="130000"/>
                  </a:srgbClr>
                </a:solidFill>
                <a:effectLst/>
                <a:cs typeface="B Zar" pitchFamily="2" charset="-78"/>
              </a:rPr>
              <a:t>3- </a:t>
            </a:r>
            <a:r>
              <a:rPr lang="fa-IR" sz="1400" dirty="0">
                <a:solidFill>
                  <a:srgbClr val="4F271C">
                    <a:satMod val="130000"/>
                  </a:srgbClr>
                </a:solidFill>
                <a:effectLst/>
                <a:cs typeface="B Zar" pitchFamily="2" charset="-78"/>
              </a:rPr>
              <a:t>عاملی یک حساب دریافتی بمبلغ 2000000 دلار به سررسید30 نوامبرپذیرفته است قراردادعاملیت دربردارنده 3درصدکمیسیون و10 درصد ذخیره است عامل ازمبلغ پیش پرداخت 15 درصدبهره اخذ می کندپیش پرداخت مذکوردرتاریخ 10 نوامبربه شرکت اعطا شده است اما حساب دریافتی درتاریخ 20 دستامبروصول شده است </a:t>
            </a:r>
            <a:r>
              <a:rPr lang="fa-IR" sz="1400" dirty="0" smtClean="0">
                <a:solidFill>
                  <a:srgbClr val="4F271C">
                    <a:satMod val="130000"/>
                  </a:srgbClr>
                </a:solidFill>
                <a:effectLst/>
                <a:cs typeface="B Zar" pitchFamily="2" charset="-78"/>
              </a:rPr>
              <a:t>.</a:t>
            </a:r>
          </a:p>
          <a:p>
            <a:pPr algn="r"/>
            <a:r>
              <a:rPr lang="fa-IR" sz="1400" dirty="0">
                <a:solidFill>
                  <a:srgbClr val="4F271C">
                    <a:satMod val="130000"/>
                  </a:srgbClr>
                </a:solidFill>
                <a:effectLst/>
                <a:cs typeface="B Zar" pitchFamily="2" charset="-78"/>
              </a:rPr>
              <a:t>مطلوبست :</a:t>
            </a:r>
            <a:endParaRPr lang="en-US" sz="1400" dirty="0">
              <a:solidFill>
                <a:srgbClr val="4F271C">
                  <a:satMod val="130000"/>
                </a:srgbClr>
              </a:solidFill>
              <a:effectLst/>
              <a:cs typeface="B Zar" pitchFamily="2" charset="-78"/>
            </a:endParaRPr>
          </a:p>
          <a:p>
            <a:pPr algn="r"/>
            <a:r>
              <a:rPr lang="fa-IR" sz="1400" dirty="0">
                <a:solidFill>
                  <a:srgbClr val="4F271C">
                    <a:satMod val="130000"/>
                  </a:srgbClr>
                </a:solidFill>
                <a:effectLst/>
                <a:cs typeface="B Zar" pitchFamily="2" charset="-78"/>
              </a:rPr>
              <a:t>اولاً ،مبلغ مساعده به مشتری چه قدربوده است ؟</a:t>
            </a:r>
            <a:endParaRPr lang="en-US" sz="1400" dirty="0">
              <a:solidFill>
                <a:srgbClr val="4F271C">
                  <a:satMod val="130000"/>
                </a:srgbClr>
              </a:solidFill>
              <a:effectLst/>
              <a:cs typeface="B Zar" pitchFamily="2" charset="-78"/>
            </a:endParaRPr>
          </a:p>
          <a:p>
            <a:pPr algn="r"/>
            <a:r>
              <a:rPr lang="fa-IR" sz="1400" dirty="0">
                <a:solidFill>
                  <a:srgbClr val="4F271C">
                    <a:satMod val="130000"/>
                  </a:srgbClr>
                </a:solidFill>
                <a:effectLst/>
                <a:cs typeface="B Zar" pitchFamily="2" charset="-78"/>
              </a:rPr>
              <a:t>ثانیاً، مجموع مبالغ پرداختی به مشتری چه قدرمی باشد؟</a:t>
            </a:r>
            <a:endParaRPr lang="en-US" sz="1400" dirty="0">
              <a:solidFill>
                <a:srgbClr val="4F271C">
                  <a:satMod val="130000"/>
                </a:srgbClr>
              </a:solidFill>
              <a:effectLst/>
              <a:cs typeface="B Zar" pitchFamily="2" charset="-78"/>
            </a:endParaRPr>
          </a:p>
          <a:p>
            <a:pPr algn="r"/>
            <a:endParaRPr lang="en-US" sz="1400" dirty="0">
              <a:solidFill>
                <a:srgbClr val="4F271C">
                  <a:satMod val="130000"/>
                </a:srgbClr>
              </a:solidFill>
              <a:effectLst/>
              <a:cs typeface="B Zar" pitchFamily="2" charset="-78"/>
            </a:endParaRPr>
          </a:p>
          <a:p>
            <a:pPr algn="just" rtl="0"/>
            <a:r>
              <a:rPr lang="fa-IR" sz="1400" dirty="0">
                <a:solidFill>
                  <a:srgbClr val="4F271C">
                    <a:satMod val="130000"/>
                  </a:srgbClr>
                </a:solidFill>
                <a:effectLst/>
                <a:cs typeface="B Zar" pitchFamily="2" charset="-78"/>
              </a:rPr>
              <a:t>پس از كسر  كميسيون                                 1940000  = 97%   ×  </a:t>
            </a:r>
            <a:r>
              <a:rPr lang="fa-IR" sz="1400" dirty="0" smtClean="0">
                <a:solidFill>
                  <a:srgbClr val="4F271C">
                    <a:satMod val="130000"/>
                  </a:srgbClr>
                </a:solidFill>
                <a:effectLst/>
                <a:cs typeface="B Zar" pitchFamily="2" charset="-78"/>
              </a:rPr>
              <a:t>2000000</a:t>
            </a:r>
          </a:p>
          <a:p>
            <a:pPr rtl="0"/>
            <a:r>
              <a:rPr lang="fa-IR" sz="1400" dirty="0" smtClean="0">
                <a:solidFill>
                  <a:srgbClr val="4F271C">
                    <a:satMod val="130000"/>
                  </a:srgbClr>
                </a:solidFill>
                <a:effectLst/>
              </a:rPr>
              <a:t>پس </a:t>
            </a:r>
            <a:r>
              <a:rPr lang="fa-IR" sz="1400" dirty="0">
                <a:solidFill>
                  <a:srgbClr val="4F271C">
                    <a:satMod val="130000"/>
                  </a:srgbClr>
                </a:solidFill>
                <a:effectLst/>
              </a:rPr>
              <a:t>از كسر ذخيره      </a:t>
            </a:r>
            <a:r>
              <a:rPr lang="fa-IR" sz="1400" dirty="0" smtClean="0">
                <a:solidFill>
                  <a:srgbClr val="4F271C">
                    <a:satMod val="130000"/>
                  </a:srgbClr>
                </a:solidFill>
                <a:effectLst/>
              </a:rPr>
              <a:t>            </a:t>
            </a:r>
            <a:r>
              <a:rPr lang="fa-IR" sz="1400" dirty="0">
                <a:solidFill>
                  <a:srgbClr val="4F271C">
                    <a:satMod val="130000"/>
                  </a:srgbClr>
                </a:solidFill>
                <a:effectLst/>
              </a:rPr>
              <a:t>1746000=90%  ×   1940000</a:t>
            </a:r>
            <a:r>
              <a:rPr lang="en-US" sz="1400" dirty="0">
                <a:solidFill>
                  <a:srgbClr val="4F271C">
                    <a:satMod val="130000"/>
                  </a:srgbClr>
                </a:solidFill>
                <a:effectLst/>
              </a:rPr>
              <a:t> </a:t>
            </a:r>
            <a:endParaRPr lang="fa-IR" sz="1400" dirty="0" smtClean="0">
              <a:solidFill>
                <a:srgbClr val="4F271C">
                  <a:satMod val="130000"/>
                </a:srgbClr>
              </a:solidFill>
              <a:effectLst/>
            </a:endParaRPr>
          </a:p>
          <a:p>
            <a:pPr rtl="0"/>
            <a:endParaRPr lang="fa-IR" sz="1400" dirty="0" smtClean="0">
              <a:solidFill>
                <a:srgbClr val="4F271C">
                  <a:satMod val="130000"/>
                </a:srgbClr>
              </a:solidFill>
              <a:effectLst/>
              <a:cs typeface="B Zar" pitchFamily="2" charset="-78"/>
            </a:endParaRPr>
          </a:p>
          <a:p>
            <a:pPr rtl="0"/>
            <a:r>
              <a:rPr lang="fa-IR" sz="1400" dirty="0" smtClean="0">
                <a:solidFill>
                  <a:srgbClr val="4F271C">
                    <a:satMod val="130000"/>
                  </a:srgbClr>
                </a:solidFill>
                <a:effectLst/>
                <a:cs typeface="B Zar" pitchFamily="2" charset="-78"/>
              </a:rPr>
              <a:t>بهره                                  </a:t>
            </a:r>
            <a:r>
              <a:rPr lang="fa-IR" sz="1400" dirty="0">
                <a:solidFill>
                  <a:srgbClr val="4F271C">
                    <a:satMod val="130000"/>
                  </a:srgbClr>
                </a:solidFill>
                <a:effectLst/>
                <a:cs typeface="B Zar" pitchFamily="2" charset="-78"/>
              </a:rPr>
              <a:t>14550 =          ×  15%      ×    1746000</a:t>
            </a:r>
            <a:r>
              <a:rPr lang="en-US" sz="1400" dirty="0">
                <a:solidFill>
                  <a:srgbClr val="4F271C">
                    <a:satMod val="130000"/>
                  </a:srgbClr>
                </a:solidFill>
                <a:effectLst/>
                <a:cs typeface="B Zar" pitchFamily="2" charset="-78"/>
              </a:rPr>
              <a:t> </a:t>
            </a:r>
            <a:endParaRPr lang="fa-IR" sz="1400" dirty="0" smtClean="0">
              <a:solidFill>
                <a:srgbClr val="4F271C">
                  <a:satMod val="130000"/>
                </a:srgbClr>
              </a:solidFill>
              <a:effectLst/>
              <a:cs typeface="B Zar" pitchFamily="2" charset="-78"/>
            </a:endParaRPr>
          </a:p>
          <a:p>
            <a:pPr rtl="0"/>
            <a:endParaRPr lang="fa-IR" sz="1400" dirty="0" smtClean="0">
              <a:solidFill>
                <a:srgbClr val="4F271C">
                  <a:satMod val="130000"/>
                </a:srgbClr>
              </a:solidFill>
              <a:effectLst/>
              <a:cs typeface="B Zar" pitchFamily="2" charset="-78"/>
            </a:endParaRPr>
          </a:p>
          <a:p>
            <a:pPr rtl="0"/>
            <a:r>
              <a:rPr lang="fa-IR" sz="1400" dirty="0">
                <a:solidFill>
                  <a:srgbClr val="4F271C">
                    <a:satMod val="130000"/>
                  </a:srgbClr>
                </a:solidFill>
                <a:effectLst/>
                <a:cs typeface="B Zar" pitchFamily="2" charset="-78"/>
              </a:rPr>
              <a:t>مساعده ( الف )       1731450 = 14550 – </a:t>
            </a:r>
            <a:r>
              <a:rPr lang="fa-IR" sz="1400" dirty="0" smtClean="0">
                <a:solidFill>
                  <a:srgbClr val="4F271C">
                    <a:satMod val="130000"/>
                  </a:srgbClr>
                </a:solidFill>
                <a:effectLst/>
                <a:cs typeface="B Zar" pitchFamily="2" charset="-78"/>
              </a:rPr>
              <a:t>1746000</a:t>
            </a:r>
            <a:endParaRPr lang="en-US" sz="1400" dirty="0">
              <a:solidFill>
                <a:srgbClr val="4F271C">
                  <a:satMod val="130000"/>
                </a:srgbClr>
              </a:solidFill>
              <a:effectLst/>
              <a:cs typeface="B Zar" pitchFamily="2" charset="-78"/>
            </a:endParaRPr>
          </a:p>
          <a:p>
            <a:pPr rtl="0"/>
            <a:r>
              <a:rPr lang="fa-IR" sz="1400" dirty="0">
                <a:solidFill>
                  <a:srgbClr val="4F271C">
                    <a:satMod val="130000"/>
                  </a:srgbClr>
                </a:solidFill>
                <a:effectLst/>
                <a:cs typeface="B Zar" pitchFamily="2" charset="-78"/>
              </a:rPr>
              <a:t>مبلغ ذخيره                       194000= 10%    ×  </a:t>
            </a:r>
            <a:r>
              <a:rPr lang="fa-IR" sz="1400" dirty="0" smtClean="0">
                <a:solidFill>
                  <a:srgbClr val="4F271C">
                    <a:satMod val="130000"/>
                  </a:srgbClr>
                </a:solidFill>
                <a:effectLst/>
                <a:cs typeface="B Zar" pitchFamily="2" charset="-78"/>
              </a:rPr>
              <a:t>1940000</a:t>
            </a:r>
          </a:p>
          <a:p>
            <a:pPr rtl="0"/>
            <a:r>
              <a:rPr lang="fa-IR" sz="1400" dirty="0">
                <a:solidFill>
                  <a:srgbClr val="4F271C">
                    <a:satMod val="130000"/>
                  </a:srgbClr>
                </a:solidFill>
                <a:effectLst/>
                <a:cs typeface="B Zar" pitchFamily="2" charset="-78"/>
              </a:rPr>
              <a:t>پرداختي به مشتري ( ب )             1925450 = 194.000 + 1.731.450</a:t>
            </a:r>
            <a:endParaRPr lang="en-US" sz="1400" dirty="0">
              <a:solidFill>
                <a:srgbClr val="4F271C">
                  <a:satMod val="130000"/>
                </a:srgbClr>
              </a:solidFill>
              <a:effectLst/>
              <a:cs typeface="B Zar" pitchFamily="2" charset="-78"/>
            </a:endParaRPr>
          </a:p>
          <a:p>
            <a:pPr rtl="0"/>
            <a:endParaRPr lang="en-US" sz="1400" dirty="0">
              <a:solidFill>
                <a:srgbClr val="4F271C">
                  <a:satMod val="130000"/>
                </a:srgbClr>
              </a:solidFill>
              <a:effectLst/>
              <a:cs typeface="B Zar" pitchFamily="2" charset="-78"/>
            </a:endParaRPr>
          </a:p>
          <a:p>
            <a:endParaRPr lang="en-US" sz="1400" dirty="0">
              <a:solidFill>
                <a:srgbClr val="4F271C">
                  <a:satMod val="130000"/>
                </a:srgbClr>
              </a:solidFill>
              <a:effectLst/>
            </a:endParaRPr>
          </a:p>
          <a:p>
            <a:pPr algn="just"/>
            <a:r>
              <a:rPr lang="fa-IR" sz="1400" dirty="0" smtClean="0">
                <a:solidFill>
                  <a:srgbClr val="4F271C">
                    <a:satMod val="130000"/>
                  </a:srgbClr>
                </a:solidFill>
                <a:effectLst/>
                <a:cs typeface="B Zar" pitchFamily="2" charset="-78"/>
              </a:rPr>
              <a:t>4- پرداخت </a:t>
            </a:r>
            <a:r>
              <a:rPr lang="fa-IR" sz="1400" dirty="0">
                <a:solidFill>
                  <a:srgbClr val="4F271C">
                    <a:satMod val="130000"/>
                  </a:srgbClr>
                </a:solidFill>
                <a:effectLst/>
                <a:cs typeface="B Zar" pitchFamily="2" charset="-78"/>
              </a:rPr>
              <a:t>ماهیانه حقوق کارکنان یک شرکت جمعاً معادل 24000000 دلاراست شورای کارگری شرکت متقاضی این است که حقوق مذکوربه جای ماهیانه بطورهفتگی پرداخت شودهزینه هر مرحله پرداخت حقوق برای شرکت 50000 دلارمی شود علاوه براین شرکت وجوه کوتاه مدت خودرا با نرخ 8 درصدسرمایه گذاری می کندمحاسبه نمایید چنانچه شرکت با پرداخت حقوق بصورت هفتگی موافقت کند،این موضوع هزینه سالانه شرکت را چه میزان افزایش می دهد؟</a:t>
            </a:r>
            <a:r>
              <a:rPr lang="en-US" sz="1400" dirty="0">
                <a:solidFill>
                  <a:srgbClr val="4F271C">
                    <a:satMod val="130000"/>
                  </a:srgbClr>
                </a:solidFill>
                <a:effectLst/>
                <a:cs typeface="B Zar" pitchFamily="2" charset="-78"/>
              </a:rPr>
              <a:t> </a:t>
            </a:r>
            <a:endParaRPr lang="fa-IR" sz="1400" dirty="0" smtClean="0">
              <a:solidFill>
                <a:srgbClr val="4F271C">
                  <a:satMod val="130000"/>
                </a:srgbClr>
              </a:solidFill>
              <a:effectLst/>
              <a:cs typeface="B Zar" pitchFamily="2" charset="-78"/>
            </a:endParaRPr>
          </a:p>
          <a:p>
            <a:r>
              <a:rPr lang="fa-IR" sz="1400" dirty="0">
                <a:solidFill>
                  <a:srgbClr val="4F271C">
                    <a:satMod val="130000"/>
                  </a:srgbClr>
                </a:solidFill>
                <a:effectLst/>
              </a:rPr>
              <a:t> </a:t>
            </a:r>
            <a:r>
              <a:rPr lang="fa-IR" sz="1400" dirty="0" smtClean="0">
                <a:solidFill>
                  <a:srgbClr val="4F271C">
                    <a:satMod val="130000"/>
                  </a:srgbClr>
                </a:solidFill>
                <a:effectLst/>
                <a:cs typeface="B Zar" pitchFamily="2" charset="-78"/>
              </a:rPr>
              <a:t>هزينه   2.000.000 = 50.000 </a:t>
            </a:r>
            <a:r>
              <a:rPr lang="fa-IR" sz="1400" dirty="0">
                <a:solidFill>
                  <a:srgbClr val="4F271C">
                    <a:satMod val="130000"/>
                  </a:srgbClr>
                </a:solidFill>
                <a:effectLst/>
                <a:cs typeface="B Zar" pitchFamily="2" charset="-78"/>
              </a:rPr>
              <a:t>×</a:t>
            </a:r>
            <a:r>
              <a:rPr lang="fa-IR" sz="1400" dirty="0" smtClean="0">
                <a:solidFill>
                  <a:srgbClr val="4F271C">
                    <a:satMod val="130000"/>
                  </a:srgbClr>
                </a:solidFill>
                <a:effectLst/>
                <a:cs typeface="B Zar" pitchFamily="2" charset="-78"/>
              </a:rPr>
              <a:t>  40           40= 12-52             52            12            </a:t>
            </a:r>
          </a:p>
          <a:p>
            <a:endParaRPr lang="fa-IR" sz="1400" dirty="0" smtClean="0">
              <a:solidFill>
                <a:srgbClr val="4F271C">
                  <a:satMod val="130000"/>
                </a:srgbClr>
              </a:solidFill>
              <a:effectLst/>
              <a:cs typeface="B Zar" pitchFamily="2" charset="-78"/>
            </a:endParaRPr>
          </a:p>
          <a:p>
            <a:r>
              <a:rPr lang="fa-IR" sz="1400" dirty="0" smtClean="0">
                <a:solidFill>
                  <a:srgbClr val="4F271C">
                    <a:satMod val="130000"/>
                  </a:srgbClr>
                </a:solidFill>
                <a:effectLst/>
                <a:cs typeface="B Zar" pitchFamily="2" charset="-78"/>
              </a:rPr>
              <a:t>سود    480.000 = 8% </a:t>
            </a:r>
            <a:r>
              <a:rPr lang="fa-IR" sz="1400" dirty="0">
                <a:solidFill>
                  <a:srgbClr val="4F271C">
                    <a:satMod val="130000"/>
                  </a:srgbClr>
                </a:solidFill>
                <a:effectLst/>
                <a:cs typeface="B Zar" pitchFamily="2" charset="-78"/>
              </a:rPr>
              <a:t>×</a:t>
            </a:r>
            <a:r>
              <a:rPr lang="fa-IR" sz="1400" dirty="0" smtClean="0">
                <a:solidFill>
                  <a:srgbClr val="4F271C">
                    <a:satMod val="130000"/>
                  </a:srgbClr>
                </a:solidFill>
                <a:effectLst/>
                <a:cs typeface="B Zar" pitchFamily="2" charset="-78"/>
              </a:rPr>
              <a:t>    6.0000.000               6.000.000= 4 </a:t>
            </a:r>
            <a:r>
              <a:rPr lang="en-US" sz="1400" dirty="0" smtClean="0">
                <a:solidFill>
                  <a:srgbClr val="4F271C">
                    <a:satMod val="130000"/>
                  </a:srgbClr>
                </a:solidFill>
                <a:effectLst/>
                <a:cs typeface="B Zar" pitchFamily="2" charset="-78"/>
              </a:rPr>
              <a:t>/</a:t>
            </a:r>
            <a:r>
              <a:rPr lang="fa-IR" sz="1400" dirty="0" smtClean="0">
                <a:solidFill>
                  <a:srgbClr val="4F271C">
                    <a:satMod val="130000"/>
                  </a:srgbClr>
                </a:solidFill>
                <a:effectLst/>
                <a:cs typeface="B Zar" pitchFamily="2" charset="-78"/>
              </a:rPr>
              <a:t>24.000.000</a:t>
            </a:r>
          </a:p>
          <a:p>
            <a:r>
              <a:rPr lang="fa-IR" sz="1400" dirty="0" smtClean="0">
                <a:solidFill>
                  <a:srgbClr val="4F271C">
                    <a:satMod val="130000"/>
                  </a:srgbClr>
                </a:solidFill>
                <a:effectLst/>
                <a:cs typeface="B Zar" pitchFamily="2" charset="-78"/>
              </a:rPr>
              <a:t>افزايش  هزينه                2.480.000 = 480.000 + 2.000.000</a:t>
            </a:r>
            <a:endParaRPr lang="en-US" sz="1400" dirty="0">
              <a:solidFill>
                <a:srgbClr val="4F271C">
                  <a:satMod val="130000"/>
                </a:srgbClr>
              </a:solidFill>
              <a:effectLst/>
            </a:endParaRPr>
          </a:p>
        </p:txBody>
      </p:sp>
      <p:cxnSp>
        <p:nvCxnSpPr>
          <p:cNvPr id="5" name="Straight Connector 4"/>
          <p:cNvCxnSpPr/>
          <p:nvPr/>
        </p:nvCxnSpPr>
        <p:spPr>
          <a:xfrm flipH="1">
            <a:off x="2804160" y="3230880"/>
            <a:ext cx="2286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Rounded Rectangle 5"/>
          <p:cNvSpPr/>
          <p:nvPr/>
        </p:nvSpPr>
        <p:spPr>
          <a:xfrm>
            <a:off x="2651760" y="297180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20</a:t>
            </a:r>
            <a:endParaRPr lang="en-US" dirty="0">
              <a:solidFill>
                <a:prstClr val="black"/>
              </a:solidFill>
              <a:cs typeface="B Zar" pitchFamily="2" charset="-78"/>
            </a:endParaRPr>
          </a:p>
        </p:txBody>
      </p:sp>
      <p:sp>
        <p:nvSpPr>
          <p:cNvPr id="7" name="Rounded Rectangle 6"/>
          <p:cNvSpPr/>
          <p:nvPr/>
        </p:nvSpPr>
        <p:spPr>
          <a:xfrm>
            <a:off x="2682240" y="318516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360</a:t>
            </a:r>
            <a:endParaRPr lang="en-US" dirty="0">
              <a:solidFill>
                <a:prstClr val="black"/>
              </a:solidFill>
              <a:cs typeface="B Zar" pitchFamily="2" charset="-78"/>
            </a:endParaRPr>
          </a:p>
        </p:txBody>
      </p:sp>
      <p:cxnSp>
        <p:nvCxnSpPr>
          <p:cNvPr id="9" name="Straight Arrow Connector 8"/>
          <p:cNvCxnSpPr/>
          <p:nvPr/>
        </p:nvCxnSpPr>
        <p:spPr>
          <a:xfrm>
            <a:off x="1676400" y="5562600"/>
            <a:ext cx="304800" cy="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0" name="Rounded Rectangle 9"/>
          <p:cNvSpPr/>
          <p:nvPr/>
        </p:nvSpPr>
        <p:spPr>
          <a:xfrm>
            <a:off x="1249680" y="525780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ماه</a:t>
            </a:r>
            <a:endParaRPr lang="en-US" dirty="0">
              <a:solidFill>
                <a:prstClr val="black"/>
              </a:solidFill>
              <a:cs typeface="B Zar" pitchFamily="2" charset="-78"/>
            </a:endParaRPr>
          </a:p>
        </p:txBody>
      </p:sp>
      <p:sp>
        <p:nvSpPr>
          <p:cNvPr id="11" name="Rounded Rectangle 10"/>
          <p:cNvSpPr/>
          <p:nvPr/>
        </p:nvSpPr>
        <p:spPr>
          <a:xfrm>
            <a:off x="1828800" y="525780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هفته</a:t>
            </a:r>
            <a:endParaRPr lang="en-US" dirty="0">
              <a:solidFill>
                <a:prstClr val="black"/>
              </a:solidFill>
              <a:cs typeface="B Zar" pitchFamily="2" charset="-78"/>
            </a:endParaRPr>
          </a:p>
        </p:txBody>
      </p:sp>
      <p:sp>
        <p:nvSpPr>
          <p:cNvPr id="12" name="Rounded Rectangle 11"/>
          <p:cNvSpPr/>
          <p:nvPr/>
        </p:nvSpPr>
        <p:spPr>
          <a:xfrm>
            <a:off x="3733800" y="563880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هفته</a:t>
            </a:r>
            <a:endParaRPr lang="en-US" dirty="0">
              <a:solidFill>
                <a:prstClr val="black"/>
              </a:solidFill>
              <a:cs typeface="B Zar" pitchFamily="2" charset="-78"/>
            </a:endParaRPr>
          </a:p>
        </p:txBody>
      </p:sp>
    </p:spTree>
    <p:extLst>
      <p:ext uri="{BB962C8B-B14F-4D97-AF65-F5344CB8AC3E}">
        <p14:creationId xmlns:p14="http://schemas.microsoft.com/office/powerpoint/2010/main" val="29862166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371600" y="533400"/>
            <a:ext cx="7467600" cy="6096000"/>
          </a:xfrm>
          <a:prstGeom prst="rect">
            <a:avLst/>
          </a:prstGeom>
        </p:spPr>
        <p:txBody>
          <a:bodyPr anchor="t">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sz="1400" dirty="0">
                <a:solidFill>
                  <a:srgbClr val="4F271C">
                    <a:satMod val="130000"/>
                  </a:srgbClr>
                </a:solidFill>
                <a:effectLst/>
                <a:cs typeface="B Zar" pitchFamily="2" charset="-78"/>
              </a:rPr>
              <a:t> </a:t>
            </a:r>
          </a:p>
        </p:txBody>
      </p:sp>
      <p:sp>
        <p:nvSpPr>
          <p:cNvPr id="4" name="Title 1"/>
          <p:cNvSpPr txBox="1">
            <a:spLocks/>
          </p:cNvSpPr>
          <p:nvPr/>
        </p:nvSpPr>
        <p:spPr>
          <a:xfrm>
            <a:off x="1356360" y="381000"/>
            <a:ext cx="7467600" cy="6096000"/>
          </a:xfrm>
          <a:prstGeom prst="rect">
            <a:avLst/>
          </a:prstGeom>
        </p:spPr>
        <p:txBody>
          <a:bodyPr anchor="t">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sz="1400" dirty="0">
                <a:solidFill>
                  <a:srgbClr val="4F271C">
                    <a:satMod val="130000"/>
                  </a:srgbClr>
                </a:solidFill>
                <a:effectLst/>
                <a:cs typeface="B Zar" pitchFamily="2" charset="-78"/>
              </a:rPr>
              <a:t> </a:t>
            </a:r>
          </a:p>
          <a:p>
            <a:pPr algn="just"/>
            <a:endParaRPr lang="en-US" sz="1400" dirty="0">
              <a:solidFill>
                <a:srgbClr val="4F271C">
                  <a:satMod val="130000"/>
                </a:srgbClr>
              </a:solidFill>
              <a:effectLst/>
              <a:latin typeface="Calibri"/>
              <a:ea typeface="Calibri"/>
              <a:cs typeface="B Zar" pitchFamily="2" charset="-78"/>
            </a:endParaRPr>
          </a:p>
          <a:p>
            <a:pPr algn="just" rtl="0"/>
            <a:endParaRPr lang="en-US" sz="1400" dirty="0">
              <a:solidFill>
                <a:srgbClr val="4F271C">
                  <a:satMod val="130000"/>
                </a:srgbClr>
              </a:solidFill>
              <a:effectLst/>
              <a:cs typeface="B Zar" pitchFamily="2" charset="-78"/>
            </a:endParaRPr>
          </a:p>
        </p:txBody>
      </p:sp>
      <p:sp>
        <p:nvSpPr>
          <p:cNvPr id="5" name="Title 1"/>
          <p:cNvSpPr txBox="1">
            <a:spLocks/>
          </p:cNvSpPr>
          <p:nvPr/>
        </p:nvSpPr>
        <p:spPr>
          <a:xfrm>
            <a:off x="1356360" y="365760"/>
            <a:ext cx="7467600" cy="6096000"/>
          </a:xfrm>
          <a:prstGeom prst="rect">
            <a:avLst/>
          </a:prstGeom>
        </p:spPr>
        <p:txBody>
          <a:bodyPr anchor="t">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sz="1400" dirty="0">
                <a:solidFill>
                  <a:srgbClr val="4F271C">
                    <a:satMod val="130000"/>
                  </a:srgbClr>
                </a:solidFill>
                <a:effectLst/>
                <a:cs typeface="B Zar" pitchFamily="2" charset="-78"/>
              </a:rPr>
              <a:t> </a:t>
            </a:r>
          </a:p>
        </p:txBody>
      </p:sp>
      <p:sp>
        <p:nvSpPr>
          <p:cNvPr id="36" name="Title 1"/>
          <p:cNvSpPr txBox="1">
            <a:spLocks/>
          </p:cNvSpPr>
          <p:nvPr/>
        </p:nvSpPr>
        <p:spPr>
          <a:xfrm>
            <a:off x="1386840" y="365760"/>
            <a:ext cx="7467600" cy="6096000"/>
          </a:xfrm>
          <a:prstGeom prst="rect">
            <a:avLst/>
          </a:prstGeom>
        </p:spPr>
        <p:txBody>
          <a:bodyPr anchor="t">
            <a:noAutofit/>
          </a:bodyPr>
          <a:lst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sz="1400" dirty="0">
                <a:solidFill>
                  <a:srgbClr val="4F271C">
                    <a:satMod val="130000"/>
                  </a:srgbClr>
                </a:solidFill>
                <a:effectLst/>
                <a:cs typeface="B Zar" pitchFamily="2" charset="-78"/>
              </a:rPr>
              <a:t> </a:t>
            </a:r>
          </a:p>
          <a:p>
            <a:r>
              <a:rPr lang="fa-IR" sz="1400" dirty="0">
                <a:solidFill>
                  <a:srgbClr val="4F271C">
                    <a:satMod val="130000"/>
                  </a:srgbClr>
                </a:solidFill>
                <a:effectLst/>
              </a:rPr>
              <a:t> </a:t>
            </a:r>
            <a:endParaRPr lang="en-US" sz="1400" dirty="0">
              <a:solidFill>
                <a:srgbClr val="4F271C">
                  <a:satMod val="130000"/>
                </a:srgbClr>
              </a:solidFill>
              <a:effectLst/>
            </a:endParaRPr>
          </a:p>
          <a:p>
            <a:pPr algn="just"/>
            <a:r>
              <a:rPr lang="fa-IR" sz="1400" dirty="0">
                <a:solidFill>
                  <a:srgbClr val="4F271C">
                    <a:satMod val="130000"/>
                  </a:srgbClr>
                </a:solidFill>
                <a:effectLst/>
                <a:cs typeface="B Zar" pitchFamily="2" charset="-78"/>
              </a:rPr>
              <a:t>5- یک بانک تجاری وامی معادل 5000000 دلاربا نرخ بهره شناورمعادل نرخ پرایم به اضافه 2 درصدپرداخت کرده است که تغییرات نرخ بهره به طور ماهیانه اعمال می شود،مدت وام مذکور3ماه است که به همراه اصل آن درپایان ماه سوم بازپرداخت میشود.درآغازدوره  وام نرخ بهره 15 درصد درماه بعد16.25 درصدودرپایان ماه دوم 16.75 درصدودرپایان ماه سوم 17 درصداست . جمع هزینه قابل پرداخت وام مذکورچقدراست ؟</a:t>
            </a:r>
            <a:endParaRPr lang="en-US" sz="1400" dirty="0">
              <a:solidFill>
                <a:srgbClr val="4F271C">
                  <a:satMod val="130000"/>
                </a:srgbClr>
              </a:solidFill>
              <a:effectLst/>
              <a:cs typeface="B Zar" pitchFamily="2" charset="-78"/>
            </a:endParaRPr>
          </a:p>
          <a:p>
            <a:pPr algn="just"/>
            <a:endParaRPr lang="en-US" sz="1400" dirty="0">
              <a:solidFill>
                <a:srgbClr val="4F271C">
                  <a:satMod val="130000"/>
                </a:srgbClr>
              </a:solidFill>
              <a:effectLst/>
              <a:latin typeface="Calibri"/>
              <a:ea typeface="Calibri"/>
              <a:cs typeface="B Zar" pitchFamily="2" charset="-78"/>
            </a:endParaRPr>
          </a:p>
          <a:p>
            <a:endParaRPr lang="en-US" sz="1400" dirty="0">
              <a:solidFill>
                <a:srgbClr val="4F271C">
                  <a:satMod val="130000"/>
                </a:srgbClr>
              </a:solidFill>
              <a:effectLst/>
            </a:endParaRPr>
          </a:p>
          <a:p>
            <a:pPr rtl="0"/>
            <a:r>
              <a:rPr lang="fa-IR" sz="1400" dirty="0">
                <a:solidFill>
                  <a:srgbClr val="4F271C">
                    <a:satMod val="130000"/>
                  </a:srgbClr>
                </a:solidFill>
                <a:effectLst/>
              </a:rPr>
              <a:t>70.833 =          5.000.000  ×   ( 02/ + 15/) : ماه اول</a:t>
            </a:r>
            <a:r>
              <a:rPr lang="en-US" sz="1400" dirty="0">
                <a:solidFill>
                  <a:srgbClr val="4F271C">
                    <a:satMod val="130000"/>
                  </a:srgbClr>
                </a:solidFill>
                <a:effectLst/>
              </a:rPr>
              <a:t> </a:t>
            </a:r>
            <a:r>
              <a:rPr lang="fa-IR" sz="1400" dirty="0">
                <a:solidFill>
                  <a:srgbClr val="4F271C">
                    <a:satMod val="130000"/>
                  </a:srgbClr>
                </a:solidFill>
                <a:effectLst/>
              </a:rPr>
              <a:t> </a:t>
            </a:r>
            <a:endParaRPr lang="en-US" sz="1400" dirty="0">
              <a:solidFill>
                <a:srgbClr val="4F271C">
                  <a:satMod val="130000"/>
                </a:srgbClr>
              </a:solidFill>
              <a:effectLst/>
            </a:endParaRPr>
          </a:p>
          <a:p>
            <a:pPr rtl="0"/>
            <a:endParaRPr lang="en-US" sz="1400" dirty="0">
              <a:solidFill>
                <a:srgbClr val="4F271C">
                  <a:satMod val="130000"/>
                </a:srgbClr>
              </a:solidFill>
              <a:effectLst/>
            </a:endParaRPr>
          </a:p>
          <a:p>
            <a:pPr rtl="0"/>
            <a:r>
              <a:rPr lang="fa-IR" sz="1400" dirty="0" smtClean="0">
                <a:solidFill>
                  <a:srgbClr val="4F271C">
                    <a:satMod val="130000"/>
                  </a:srgbClr>
                </a:solidFill>
                <a:effectLst/>
              </a:rPr>
              <a:t>76.041 </a:t>
            </a:r>
            <a:r>
              <a:rPr lang="fa-IR" sz="1400" dirty="0">
                <a:solidFill>
                  <a:srgbClr val="4F271C">
                    <a:satMod val="130000"/>
                  </a:srgbClr>
                </a:solidFill>
                <a:effectLst/>
              </a:rPr>
              <a:t>=          5.000.000  ×   ( 02/ + 1625/) : ماه دوم</a:t>
            </a:r>
            <a:r>
              <a:rPr lang="en-US" sz="1400" dirty="0">
                <a:solidFill>
                  <a:srgbClr val="4F271C">
                    <a:satMod val="130000"/>
                  </a:srgbClr>
                </a:solidFill>
                <a:effectLst/>
              </a:rPr>
              <a:t> </a:t>
            </a:r>
            <a:endParaRPr lang="fa-IR" sz="1400" dirty="0" smtClean="0">
              <a:solidFill>
                <a:srgbClr val="4F271C">
                  <a:satMod val="130000"/>
                </a:srgbClr>
              </a:solidFill>
              <a:effectLst/>
            </a:endParaRPr>
          </a:p>
          <a:p>
            <a:endParaRPr lang="en-US" sz="1400" dirty="0" smtClean="0">
              <a:solidFill>
                <a:srgbClr val="4F271C">
                  <a:satMod val="130000"/>
                </a:srgbClr>
              </a:solidFill>
              <a:effectLst/>
            </a:endParaRPr>
          </a:p>
          <a:p>
            <a:pPr rtl="0"/>
            <a:r>
              <a:rPr lang="fa-IR" sz="1400" dirty="0" smtClean="0">
                <a:solidFill>
                  <a:srgbClr val="4F271C">
                    <a:satMod val="130000"/>
                  </a:srgbClr>
                </a:solidFill>
                <a:effectLst/>
              </a:rPr>
              <a:t>78.125 </a:t>
            </a:r>
            <a:r>
              <a:rPr lang="fa-IR" sz="1400" dirty="0">
                <a:solidFill>
                  <a:srgbClr val="4F271C">
                    <a:satMod val="130000"/>
                  </a:srgbClr>
                </a:solidFill>
                <a:effectLst/>
              </a:rPr>
              <a:t>=          5.000.000  × ( 02/ + 1675/) : ماه سوم</a:t>
            </a:r>
            <a:r>
              <a:rPr lang="en-US" sz="1400" dirty="0">
                <a:solidFill>
                  <a:srgbClr val="4F271C">
                    <a:satMod val="130000"/>
                  </a:srgbClr>
                </a:solidFill>
                <a:effectLst/>
              </a:rPr>
              <a:t> </a:t>
            </a:r>
            <a:endParaRPr lang="fa-IR" sz="1400" dirty="0" smtClean="0">
              <a:solidFill>
                <a:srgbClr val="4F271C">
                  <a:satMod val="130000"/>
                </a:srgbClr>
              </a:solidFill>
              <a:effectLst/>
            </a:endParaRPr>
          </a:p>
          <a:p>
            <a:endParaRPr lang="fa-IR" sz="1400" dirty="0" smtClean="0">
              <a:solidFill>
                <a:srgbClr val="4F271C">
                  <a:satMod val="130000"/>
                </a:srgbClr>
              </a:solidFill>
              <a:effectLst/>
            </a:endParaRPr>
          </a:p>
          <a:p>
            <a:pPr algn="ctr"/>
            <a:r>
              <a:rPr lang="fa-IR" sz="1400" dirty="0">
                <a:solidFill>
                  <a:srgbClr val="4F271C">
                    <a:satMod val="130000"/>
                  </a:srgbClr>
                </a:solidFill>
                <a:effectLst/>
                <a:cs typeface="B Zar" pitchFamily="2" charset="-78"/>
              </a:rPr>
              <a:t>هزينه قابل پرداخت </a:t>
            </a:r>
            <a:endParaRPr lang="en-US" sz="1400" dirty="0">
              <a:solidFill>
                <a:srgbClr val="4F271C">
                  <a:satMod val="130000"/>
                </a:srgbClr>
              </a:solidFill>
              <a:effectLst/>
              <a:cs typeface="B Zar" pitchFamily="2" charset="-78"/>
            </a:endParaRPr>
          </a:p>
          <a:p>
            <a:endParaRPr lang="en-US" sz="1400" dirty="0">
              <a:solidFill>
                <a:srgbClr val="4F271C">
                  <a:satMod val="130000"/>
                </a:srgbClr>
              </a:solidFill>
              <a:effectLst/>
              <a:cs typeface="B Zar" pitchFamily="2" charset="-78"/>
            </a:endParaRPr>
          </a:p>
        </p:txBody>
      </p:sp>
      <p:cxnSp>
        <p:nvCxnSpPr>
          <p:cNvPr id="38" name="Straight Connector 37"/>
          <p:cNvCxnSpPr/>
          <p:nvPr/>
        </p:nvCxnSpPr>
        <p:spPr>
          <a:xfrm>
            <a:off x="4084320" y="2225040"/>
            <a:ext cx="304800" cy="0"/>
          </a:xfrm>
          <a:prstGeom prst="line">
            <a:avLst/>
          </a:prstGeom>
        </p:spPr>
        <p:style>
          <a:lnRef idx="1">
            <a:schemeClr val="accent1"/>
          </a:lnRef>
          <a:fillRef idx="0">
            <a:schemeClr val="accent1"/>
          </a:fillRef>
          <a:effectRef idx="0">
            <a:schemeClr val="accent1"/>
          </a:effectRef>
          <a:fontRef idx="minor">
            <a:schemeClr val="tx1"/>
          </a:fontRef>
        </p:style>
      </p:cxnSp>
      <p:sp>
        <p:nvSpPr>
          <p:cNvPr id="39" name="Rounded Rectangle 38"/>
          <p:cNvSpPr/>
          <p:nvPr/>
        </p:nvSpPr>
        <p:spPr>
          <a:xfrm>
            <a:off x="3977640" y="196596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30</a:t>
            </a:r>
            <a:endParaRPr lang="en-US" dirty="0">
              <a:solidFill>
                <a:prstClr val="black"/>
              </a:solidFill>
              <a:cs typeface="B Zar" pitchFamily="2" charset="-78"/>
            </a:endParaRPr>
          </a:p>
        </p:txBody>
      </p:sp>
      <p:sp>
        <p:nvSpPr>
          <p:cNvPr id="40" name="Rounded Rectangle 39"/>
          <p:cNvSpPr/>
          <p:nvPr/>
        </p:nvSpPr>
        <p:spPr>
          <a:xfrm>
            <a:off x="4023360" y="216408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360</a:t>
            </a:r>
            <a:endParaRPr lang="en-US" dirty="0">
              <a:solidFill>
                <a:prstClr val="black"/>
              </a:solidFill>
              <a:cs typeface="B Zar" pitchFamily="2" charset="-78"/>
            </a:endParaRPr>
          </a:p>
        </p:txBody>
      </p:sp>
      <p:cxnSp>
        <p:nvCxnSpPr>
          <p:cNvPr id="41" name="Straight Connector 40"/>
          <p:cNvCxnSpPr/>
          <p:nvPr/>
        </p:nvCxnSpPr>
        <p:spPr>
          <a:xfrm>
            <a:off x="4251960" y="2636520"/>
            <a:ext cx="304800"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Rounded Rectangle 41"/>
          <p:cNvSpPr/>
          <p:nvPr/>
        </p:nvSpPr>
        <p:spPr>
          <a:xfrm>
            <a:off x="4130040" y="239268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30</a:t>
            </a:r>
            <a:endParaRPr lang="en-US" dirty="0">
              <a:solidFill>
                <a:prstClr val="black"/>
              </a:solidFill>
              <a:cs typeface="B Zar" pitchFamily="2" charset="-78"/>
            </a:endParaRPr>
          </a:p>
        </p:txBody>
      </p:sp>
      <p:sp>
        <p:nvSpPr>
          <p:cNvPr id="43" name="Rounded Rectangle 42"/>
          <p:cNvSpPr/>
          <p:nvPr/>
        </p:nvSpPr>
        <p:spPr>
          <a:xfrm>
            <a:off x="4175760" y="259080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360</a:t>
            </a:r>
            <a:endParaRPr lang="en-US" dirty="0">
              <a:solidFill>
                <a:prstClr val="black"/>
              </a:solidFill>
              <a:cs typeface="B Zar" pitchFamily="2" charset="-78"/>
            </a:endParaRPr>
          </a:p>
        </p:txBody>
      </p:sp>
      <p:cxnSp>
        <p:nvCxnSpPr>
          <p:cNvPr id="45" name="Straight Connector 44"/>
          <p:cNvCxnSpPr/>
          <p:nvPr/>
        </p:nvCxnSpPr>
        <p:spPr>
          <a:xfrm>
            <a:off x="4175760" y="3078480"/>
            <a:ext cx="312420" cy="0"/>
          </a:xfrm>
          <a:prstGeom prst="line">
            <a:avLst/>
          </a:prstGeom>
        </p:spPr>
        <p:style>
          <a:lnRef idx="1">
            <a:schemeClr val="accent1"/>
          </a:lnRef>
          <a:fillRef idx="0">
            <a:schemeClr val="accent1"/>
          </a:fillRef>
          <a:effectRef idx="0">
            <a:schemeClr val="accent1"/>
          </a:effectRef>
          <a:fontRef idx="minor">
            <a:schemeClr val="tx1"/>
          </a:fontRef>
        </p:style>
      </p:cxnSp>
      <p:sp>
        <p:nvSpPr>
          <p:cNvPr id="46" name="Rounded Rectangle 45"/>
          <p:cNvSpPr/>
          <p:nvPr/>
        </p:nvSpPr>
        <p:spPr>
          <a:xfrm>
            <a:off x="4099560" y="303276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360</a:t>
            </a:r>
            <a:endParaRPr lang="en-US" dirty="0">
              <a:solidFill>
                <a:prstClr val="black"/>
              </a:solidFill>
              <a:cs typeface="B Zar" pitchFamily="2" charset="-78"/>
            </a:endParaRPr>
          </a:p>
        </p:txBody>
      </p:sp>
      <p:sp>
        <p:nvSpPr>
          <p:cNvPr id="47" name="Rounded Rectangle 46"/>
          <p:cNvSpPr/>
          <p:nvPr/>
        </p:nvSpPr>
        <p:spPr>
          <a:xfrm>
            <a:off x="4084320" y="2834640"/>
            <a:ext cx="533400" cy="33528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600" dirty="0">
                <a:solidFill>
                  <a:prstClr val="black"/>
                </a:solidFill>
                <a:cs typeface="B Zar" pitchFamily="2" charset="-78"/>
              </a:rPr>
              <a:t>30</a:t>
            </a:r>
            <a:endParaRPr lang="en-US" dirty="0">
              <a:solidFill>
                <a:prstClr val="black"/>
              </a:solidFill>
              <a:cs typeface="B Zar" pitchFamily="2" charset="-78"/>
            </a:endParaRPr>
          </a:p>
        </p:txBody>
      </p:sp>
      <p:cxnSp>
        <p:nvCxnSpPr>
          <p:cNvPr id="49" name="Straight Connector 48"/>
          <p:cNvCxnSpPr/>
          <p:nvPr/>
        </p:nvCxnSpPr>
        <p:spPr>
          <a:xfrm>
            <a:off x="4709160" y="3169920"/>
            <a:ext cx="701040" cy="0"/>
          </a:xfrm>
          <a:prstGeom prst="line">
            <a:avLst/>
          </a:prstGeom>
        </p:spPr>
        <p:style>
          <a:lnRef idx="1">
            <a:schemeClr val="accent1"/>
          </a:lnRef>
          <a:fillRef idx="0">
            <a:schemeClr val="accent1"/>
          </a:fillRef>
          <a:effectRef idx="0">
            <a:schemeClr val="accent1"/>
          </a:effectRef>
          <a:fontRef idx="minor">
            <a:schemeClr val="tx1"/>
          </a:fontRef>
        </p:style>
      </p:cxnSp>
      <p:sp>
        <p:nvSpPr>
          <p:cNvPr id="50" name="Rounded Rectangle 49"/>
          <p:cNvSpPr/>
          <p:nvPr/>
        </p:nvSpPr>
        <p:spPr>
          <a:xfrm>
            <a:off x="4358640" y="3032760"/>
            <a:ext cx="1310640" cy="533400"/>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fa-IR" sz="1400" dirty="0">
                <a:solidFill>
                  <a:prstClr val="black"/>
                </a:solidFill>
                <a:cs typeface="B Zar" pitchFamily="2" charset="-78"/>
              </a:rPr>
              <a:t>224.999</a:t>
            </a:r>
            <a:endParaRPr lang="en-US" sz="1400" dirty="0">
              <a:solidFill>
                <a:prstClr val="black"/>
              </a:solidFill>
              <a:cs typeface="B Zar" pitchFamily="2" charset="-78"/>
            </a:endParaRPr>
          </a:p>
        </p:txBody>
      </p:sp>
    </p:spTree>
    <p:extLst>
      <p:ext uri="{BB962C8B-B14F-4D97-AF65-F5344CB8AC3E}">
        <p14:creationId xmlns:p14="http://schemas.microsoft.com/office/powerpoint/2010/main" val="6225671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1761655829"/>
              </p:ext>
            </p:extLst>
          </p:nvPr>
        </p:nvGraphicFramePr>
        <p:xfrm>
          <a:off x="1219200" y="457202"/>
          <a:ext cx="7581901" cy="5698500"/>
        </p:xfrm>
        <a:graphic>
          <a:graphicData uri="http://schemas.openxmlformats.org/drawingml/2006/table">
            <a:tbl>
              <a:tblPr rtl="1" firstRow="1" firstCol="1" bandRow="1"/>
              <a:tblGrid>
                <a:gridCol w="1801011"/>
                <a:gridCol w="2180206"/>
                <a:gridCol w="1514775"/>
                <a:gridCol w="2085909"/>
              </a:tblGrid>
              <a:tr h="345364">
                <a:tc>
                  <a:txBody>
                    <a:bodyPr/>
                    <a:lstStyle/>
                    <a:p>
                      <a:pPr marL="457200" algn="r" rtl="1">
                        <a:lnSpc>
                          <a:spcPct val="115000"/>
                        </a:lnSpc>
                        <a:spcAft>
                          <a:spcPts val="0"/>
                        </a:spcAft>
                      </a:pPr>
                      <a:r>
                        <a:rPr lang="fa-IR" sz="1200" dirty="0">
                          <a:effectLst/>
                          <a:latin typeface="Arial"/>
                          <a:ea typeface="Calibri"/>
                          <a:cs typeface="B Zar"/>
                        </a:rPr>
                        <a:t>وام یک قسطی</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Single pagment note</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چرخه عملیاتی </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dirty="0" smtClean="0">
                          <a:effectLst/>
                          <a:latin typeface="Arial"/>
                          <a:ea typeface="Calibri"/>
                          <a:cs typeface="B Zar"/>
                        </a:rPr>
                        <a:t>Operating cycle</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27">
                <a:tc>
                  <a:txBody>
                    <a:bodyPr/>
                    <a:lstStyle/>
                    <a:p>
                      <a:pPr marL="457200" algn="r" rtl="1">
                        <a:lnSpc>
                          <a:spcPct val="115000"/>
                        </a:lnSpc>
                        <a:spcAft>
                          <a:spcPts val="0"/>
                        </a:spcAft>
                      </a:pPr>
                      <a:r>
                        <a:rPr lang="fa-IR" sz="1200">
                          <a:effectLst/>
                          <a:latin typeface="Arial"/>
                          <a:ea typeface="Calibri"/>
                          <a:cs typeface="B Zar"/>
                        </a:rPr>
                        <a:t>قرارداد اعتباری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Revalving credit agreement</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دوره موجودی کالا</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dirty="0" err="1" smtClean="0">
                          <a:effectLst/>
                          <a:latin typeface="Arial"/>
                          <a:ea typeface="Calibri"/>
                          <a:cs typeface="B Zar"/>
                        </a:rPr>
                        <a:t>Inventoryperiod</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27">
                <a:tc>
                  <a:txBody>
                    <a:bodyPr/>
                    <a:lstStyle/>
                    <a:p>
                      <a:pPr marL="457200" algn="r" rtl="1">
                        <a:lnSpc>
                          <a:spcPct val="115000"/>
                        </a:lnSpc>
                        <a:spcAft>
                          <a:spcPts val="0"/>
                        </a:spcAft>
                      </a:pPr>
                      <a:r>
                        <a:rPr lang="fa-IR" sz="1200">
                          <a:effectLst/>
                          <a:latin typeface="Arial"/>
                          <a:ea typeface="Calibri"/>
                          <a:cs typeface="B Zar"/>
                        </a:rPr>
                        <a:t>مانده های جبرانی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Compensation balances</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dirty="0">
                          <a:effectLst/>
                          <a:latin typeface="Arial"/>
                          <a:ea typeface="Calibri"/>
                          <a:cs typeface="B Zar"/>
                        </a:rPr>
                        <a:t>دوره حسابهای دریافتنی </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Accounts receivable period</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5364">
                <a:tc>
                  <a:txBody>
                    <a:bodyPr/>
                    <a:lstStyle/>
                    <a:p>
                      <a:pPr marL="457200" algn="r" rtl="1">
                        <a:lnSpc>
                          <a:spcPct val="115000"/>
                        </a:lnSpc>
                        <a:spcAft>
                          <a:spcPts val="0"/>
                        </a:spcAft>
                      </a:pPr>
                      <a:r>
                        <a:rPr lang="fa-IR" sz="1200">
                          <a:effectLst/>
                          <a:latin typeface="Arial"/>
                          <a:ea typeface="Calibri"/>
                          <a:cs typeface="B Zar"/>
                        </a:rPr>
                        <a:t>عاملیت</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Factoring </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چرخ نقدی </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Cash cgcle</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27">
                <a:tc>
                  <a:txBody>
                    <a:bodyPr/>
                    <a:lstStyle/>
                    <a:p>
                      <a:pPr marL="457200" algn="r" rtl="1">
                        <a:lnSpc>
                          <a:spcPct val="115000"/>
                        </a:lnSpc>
                        <a:spcAft>
                          <a:spcPts val="0"/>
                        </a:spcAft>
                      </a:pPr>
                      <a:r>
                        <a:rPr lang="fa-IR" sz="1200">
                          <a:effectLst/>
                          <a:latin typeface="Arial"/>
                          <a:ea typeface="Calibri"/>
                          <a:cs typeface="B Zar"/>
                        </a:rPr>
                        <a:t>وثیقه</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collateral</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خط زمانی جریان نقدی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Cash flow time line</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27">
                <a:tc>
                  <a:txBody>
                    <a:bodyPr/>
                    <a:lstStyle/>
                    <a:p>
                      <a:pPr marL="457200" algn="r" rtl="1">
                        <a:lnSpc>
                          <a:spcPct val="115000"/>
                        </a:lnSpc>
                        <a:spcAft>
                          <a:spcPts val="0"/>
                        </a:spcAft>
                      </a:pPr>
                      <a:r>
                        <a:rPr lang="fa-IR" sz="1200" dirty="0" smtClean="0">
                          <a:effectLst/>
                          <a:latin typeface="Arial"/>
                          <a:ea typeface="Calibri"/>
                          <a:cs typeface="B Zar"/>
                        </a:rPr>
                        <a:t>مشارکت </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Partici pating</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هزینه های نگهداری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carrging</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27">
                <a:tc>
                  <a:txBody>
                    <a:bodyPr/>
                    <a:lstStyle/>
                    <a:p>
                      <a:pPr marL="457200" algn="r" rtl="1">
                        <a:lnSpc>
                          <a:spcPct val="115000"/>
                        </a:lnSpc>
                        <a:spcAft>
                          <a:spcPts val="0"/>
                        </a:spcAft>
                      </a:pPr>
                      <a:r>
                        <a:rPr lang="fa-IR" sz="1200">
                          <a:effectLst/>
                          <a:latin typeface="Arial"/>
                          <a:ea typeface="Calibri"/>
                          <a:cs typeface="B Zar"/>
                        </a:rPr>
                        <a:t>وام دهندگان متکی به دارایی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Asset lenders</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dirty="0">
                          <a:effectLst/>
                          <a:latin typeface="Arial"/>
                          <a:ea typeface="Calibri"/>
                          <a:cs typeface="B Zar"/>
                        </a:rPr>
                        <a:t>هزینه های فقدان موجودی</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Shortage costs</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8046">
                <a:tc>
                  <a:txBody>
                    <a:bodyPr/>
                    <a:lstStyle/>
                    <a:p>
                      <a:pPr marL="457200" algn="r" rtl="1">
                        <a:lnSpc>
                          <a:spcPct val="115000"/>
                        </a:lnSpc>
                        <a:spcAft>
                          <a:spcPts val="0"/>
                        </a:spcAft>
                      </a:pPr>
                      <a:r>
                        <a:rPr lang="fa-IR" sz="900">
                          <a:effectLst/>
                          <a:latin typeface="Arial"/>
                          <a:ea typeface="Calibri"/>
                          <a:cs typeface="B Zar"/>
                        </a:rPr>
                        <a:t>وام دهندگان متکی به جریانات نقدی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Cash flow lenders</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پایان ماه</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Eom: End of month</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0727">
                <a:tc>
                  <a:txBody>
                    <a:bodyPr/>
                    <a:lstStyle/>
                    <a:p>
                      <a:pPr marL="457200" algn="r" rtl="1">
                        <a:lnSpc>
                          <a:spcPct val="115000"/>
                        </a:lnSpc>
                        <a:spcAft>
                          <a:spcPts val="0"/>
                        </a:spcAft>
                      </a:pPr>
                      <a:r>
                        <a:rPr lang="fa-IR" sz="1200">
                          <a:effectLst/>
                          <a:latin typeface="Arial"/>
                          <a:ea typeface="Calibri"/>
                          <a:cs typeface="B Zar"/>
                        </a:rPr>
                        <a:t>دوره حسابهای پرداختنی</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Accounts payable period</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دریافت کالا</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Rog: receiving of goods</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5364">
                <a:tc>
                  <a:txBody>
                    <a:bodyPr/>
                    <a:lstStyle/>
                    <a:p>
                      <a:pPr marL="457200" algn="r" rtl="1">
                        <a:lnSpc>
                          <a:spcPct val="115000"/>
                        </a:lnSpc>
                        <a:spcAft>
                          <a:spcPts val="0"/>
                        </a:spcAft>
                      </a:pPr>
                      <a:r>
                        <a:rPr lang="fa-IR" sz="1200">
                          <a:effectLst/>
                          <a:latin typeface="Arial"/>
                          <a:ea typeface="Calibri"/>
                          <a:cs typeface="B Zar"/>
                        </a:rPr>
                        <a:t>نرخ اولیه</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a:effectLst/>
                          <a:latin typeface="Arial"/>
                          <a:ea typeface="Calibri"/>
                          <a:cs typeface="B Zar"/>
                        </a:rPr>
                        <a:t>Prime rate</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r" rtl="1">
                        <a:lnSpc>
                          <a:spcPct val="115000"/>
                        </a:lnSpc>
                        <a:spcAft>
                          <a:spcPts val="0"/>
                        </a:spcAft>
                      </a:pPr>
                      <a:r>
                        <a:rPr lang="fa-IR" sz="1200">
                          <a:effectLst/>
                          <a:latin typeface="Arial"/>
                          <a:ea typeface="Calibri"/>
                          <a:cs typeface="B Zar"/>
                        </a:rPr>
                        <a:t>وام خودپرداز</a:t>
                      </a:r>
                      <a:endParaRPr lang="en-US" sz="110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l" rtl="1">
                        <a:lnSpc>
                          <a:spcPct val="115000"/>
                        </a:lnSpc>
                        <a:spcAft>
                          <a:spcPts val="0"/>
                        </a:spcAft>
                      </a:pPr>
                      <a:r>
                        <a:rPr lang="en-US" sz="1200" dirty="0" smtClean="0">
                          <a:effectLst/>
                          <a:latin typeface="Arial"/>
                          <a:ea typeface="Calibri"/>
                          <a:cs typeface="B Zar"/>
                        </a:rPr>
                        <a:t>loan</a:t>
                      </a:r>
                      <a:r>
                        <a:rPr lang="fa-IR" sz="1200" dirty="0" smtClean="0">
                          <a:effectLst/>
                          <a:latin typeface="Arial"/>
                          <a:ea typeface="Calibri"/>
                          <a:cs typeface="B Zar"/>
                        </a:rPr>
                        <a:t> </a:t>
                      </a:r>
                      <a:r>
                        <a:rPr lang="en-US" sz="1200" dirty="0" smtClean="0">
                          <a:effectLst/>
                          <a:latin typeface="Arial"/>
                          <a:ea typeface="Calibri"/>
                          <a:cs typeface="B Zar"/>
                        </a:rPr>
                        <a:t> Self liquidating</a:t>
                      </a:r>
                      <a:endParaRPr lang="en-US" sz="1100" dirty="0">
                        <a:effectLst/>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1815138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TotalTime>
  <Words>129</Words>
  <Application>Microsoft Office PowerPoint</Application>
  <PresentationFormat>On-screen Show (4:3)</PresentationFormat>
  <Paragraphs>128</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Solstice</vt:lpstr>
      <vt:lpstr>بنام خدا</vt:lpstr>
      <vt:lpstr>PowerPoint Presentation</vt:lpstr>
      <vt:lpstr>PowerPoint Presentation</vt:lpstr>
      <vt:lpstr>PowerPoint Presentation</vt:lpstr>
      <vt:lpstr>PowerPoint Presentation</vt:lpstr>
    </vt:vector>
  </TitlesOfParts>
  <Company>Media Co.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dc:creator>
  <cp:lastModifiedBy>Windows User</cp:lastModifiedBy>
  <cp:revision>2</cp:revision>
  <dcterms:created xsi:type="dcterms:W3CDTF">2014-05-21T19:50:42Z</dcterms:created>
  <dcterms:modified xsi:type="dcterms:W3CDTF">2020-05-23T05:52:34Z</dcterms:modified>
</cp:coreProperties>
</file>