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87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27" autoAdjust="0"/>
    <p:restoredTop sz="94660"/>
  </p:normalViewPr>
  <p:slideViewPr>
    <p:cSldViewPr>
      <p:cViewPr varScale="1">
        <p:scale>
          <a:sx n="73" d="100"/>
          <a:sy n="73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" units="cm"/>
          <inkml:channel name="Y" type="integer" max="600" units="cm"/>
        </inkml:traceFormat>
        <inkml:channelProperties>
          <inkml:channelProperty channel="X" name="resolution" value="29" units="1/cm"/>
          <inkml:channelProperty channel="Y" name="resolution" value="30" units="1/cm"/>
        </inkml:channelProperties>
      </inkml:inkSource>
      <inkml:timestamp xml:id="ts0" timeString="2008-05-27T20:02:59.45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" units="cm"/>
          <inkml:channel name="Y" type="integer" max="600" units="cm"/>
        </inkml:traceFormat>
        <inkml:channelProperties>
          <inkml:channelProperty channel="X" name="resolution" value="29" units="1/cm"/>
          <inkml:channelProperty channel="Y" name="resolution" value="30" units="1/cm"/>
        </inkml:channelProperties>
      </inkml:inkSource>
      <inkml:timestamp xml:id="ts0" timeString="2008-05-27T20:03:34.82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9EE421A-84E7-43FA-AFEA-EEEC28B1F9A0}" type="datetimeFigureOut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DF554A-CDC9-4339-A871-953222E4D0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71487-1F80-4725-8903-3166DD0FE5A7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D373E-DEFD-47F9-A0D7-EA5D9AB39D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1035D-8583-476F-9524-FEA2B1158CB3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B4076-3515-4279-A8E4-6B8C777F3E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FB0D6-9C20-4689-B3B6-1ADF76626703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3ED19-F65A-4EA5-A748-9C9E649D92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96231-2F93-45EC-9B1A-454C17F9139A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095A0-1C65-40B4-A2BF-A7BE611280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11F89-2115-4D66-A6A1-5950D616F862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0C739-1C50-4A79-975C-08C3581282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E9C8D-F265-48B5-BDEC-590C84064E0C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64D29-23BF-4FC2-9252-3AACF97BD0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010FD-5B01-408C-B677-676A984D5B9D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EB603-E2F4-4892-83F6-4324164E4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BC0EF-9A98-4D14-BDB7-DBCE496E0D84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63C51-5794-4767-8CD4-4A039E5EF8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748A5-5FE0-4031-84C2-17F7FED42B6E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4EE0D-9DDA-420A-A1AF-AE58630C7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44691-A0FD-476C-9314-3C8C7A332D2E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A031C-94C4-46C0-A3C7-27FDE8581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975FC-DCED-4DF9-BEF4-C8A3CAF82A7E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D692-EC26-4F4E-B05C-E74E94038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AEAF7F-9A91-4FE1-B322-F31C346F359C}" type="datetime1">
              <a:rPr lang="en-US"/>
              <a:pPr>
                <a:defRPr/>
              </a:pPr>
              <a:t>2/21/2020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475B04-4C8B-4B15-8749-4C10B27427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9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9" r:id="rId9"/>
    <p:sldLayoutId id="2147483695" r:id="rId10"/>
    <p:sldLayoutId id="2147483696" r:id="rId11"/>
  </p:sldLayoutIdLst>
  <p:transition>
    <p:split orient="vert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564D29-23BF-4FC2-9252-3AACF97BD0A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00777"/>
      </p:ext>
    </p:extLst>
  </p:cSld>
  <p:clrMapOvr>
    <a:masterClrMapping/>
  </p:clrMapOvr>
  <p:transition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852" y="1571612"/>
            <a:ext cx="7406640" cy="1472184"/>
          </a:xfrm>
        </p:spPr>
        <p:txBody>
          <a:bodyPr>
            <a:normAutofit/>
          </a:bodyPr>
          <a:lstStyle/>
          <a:p>
            <a:pPr algn="ctr"/>
            <a:r>
              <a:rPr lang="fa-IR" sz="6000" b="0" dirty="0" smtClean="0">
                <a:effectLst/>
                <a:latin typeface="Arial" pitchFamily="34" charset="0"/>
                <a:cs typeface="B Titr"/>
              </a:rPr>
              <a:t>مسائل رام نشدني</a:t>
            </a:r>
            <a:endParaRPr lang="en-US" sz="6000" b="1" dirty="0">
              <a:solidFill>
                <a:srgbClr val="FEFAC9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/>
              <a:cs typeface="B Titr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2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مقدمه</a:t>
            </a:r>
            <a:endParaRPr lang="en-US" sz="40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43050"/>
            <a:ext cx="8290778" cy="4800600"/>
          </a:xfrm>
          <a:noFill/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راه حلهای ارئه شده برای مسائل در حالت کلی غالبا به دو صورت ظاهر می شوند.</a:t>
            </a: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None/>
            </a:pPr>
            <a:r>
              <a:rPr lang="fa-IR" sz="2400" dirty="0" smtClean="0">
                <a:solidFill>
                  <a:schemeClr val="bg2">
                    <a:lumMod val="50000"/>
                  </a:schemeClr>
                </a:solidFill>
                <a:cs typeface="B Nazanin" pitchFamily="2" charset="-78"/>
              </a:rPr>
              <a:t>1. </a:t>
            </a:r>
            <a:r>
              <a:rPr lang="fa-IR" sz="2400" dirty="0" smtClean="0">
                <a:cs typeface="B Nazanin" pitchFamily="2" charset="-78"/>
              </a:rPr>
              <a:t>الگوریتمهایی که پیچیدگی زمانی آنها حداکثر چند جمله ای می باشد.</a:t>
            </a: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None/>
            </a:pPr>
            <a:r>
              <a:rPr lang="fa-IR" sz="2400" dirty="0" smtClean="0">
                <a:solidFill>
                  <a:schemeClr val="bg2">
                    <a:lumMod val="50000"/>
                  </a:schemeClr>
                </a:solidFill>
                <a:cs typeface="B Nazanin" pitchFamily="2" charset="-78"/>
              </a:rPr>
              <a:t>2. </a:t>
            </a:r>
            <a:r>
              <a:rPr lang="fa-IR" sz="2400" dirty="0" smtClean="0">
                <a:cs typeface="B Nazanin" pitchFamily="2" charset="-78"/>
              </a:rPr>
              <a:t>مسائلی که لگوریتمهای ارائه شده برای آنها از درجه نمایی می باشد.</a:t>
            </a:r>
            <a:endParaRPr lang="en-US" sz="2400" dirty="0" smtClean="0">
              <a:cs typeface="B Nazanin" pitchFamily="2" charset="-78"/>
            </a:endParaRP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None/>
            </a:pPr>
            <a:endParaRPr lang="fa-IR" sz="2400" dirty="0" smtClean="0">
              <a:cs typeface="B Nazanin" pitchFamily="2" charset="-78"/>
            </a:endParaRP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Font typeface="Wingdings" pitchFamily="2" charset="2"/>
              <a:buChar char="ü"/>
            </a:pPr>
            <a:r>
              <a:rPr lang="fa-IR" sz="2400" dirty="0" smtClean="0">
                <a:cs typeface="B Nazanin" pitchFamily="2" charset="-78"/>
              </a:rPr>
              <a:t>دسته دوم در عمل کاربرد خاصی ندارند .</a:t>
            </a:r>
            <a:endParaRPr lang="en-US" sz="2400" dirty="0" smtClean="0">
              <a:cs typeface="B Nazanin" pitchFamily="2" charset="-78"/>
            </a:endParaRP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None/>
            </a:pPr>
            <a:endParaRPr lang="en-US" sz="2400" dirty="0" smtClean="0">
              <a:cs typeface="B Nazanin" pitchFamily="2" charset="-78"/>
            </a:endParaRPr>
          </a:p>
          <a:p>
            <a:pPr marL="1060704" lvl="2" indent="-457200" algn="just" rtl="1">
              <a:buClr>
                <a:schemeClr val="bg2">
                  <a:lumMod val="25000"/>
                </a:schemeClr>
              </a:buClr>
              <a:buNone/>
            </a:pPr>
            <a:endParaRPr lang="fa-IR" sz="2400" dirty="0" smtClean="0">
              <a:cs typeface="B Nazanin" pitchFamily="2" charset="-78"/>
            </a:endParaRPr>
          </a:p>
          <a:p>
            <a:pPr marL="539496" indent="-457200"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دانشمندان علوم کامپیوتر نشان داده اند که مسئله فروشنده دوره گرد و هزاران مساله دیگر هم ارز هستند .چرا که با داشتن الگوریتمی کار آمد برای یکی از آنها ، برای تمامی آنها الگوریتمی کار آمد خواهیم داشت .</a:t>
            </a:r>
          </a:p>
          <a:p>
            <a:pPr marL="539496" indent="-457200" algn="just" rtl="1">
              <a:buNone/>
            </a:pPr>
            <a:endParaRPr lang="en-US" sz="2400" dirty="0">
              <a:cs typeface="B Zar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0005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مسائل رام نشدنی</a:t>
            </a:r>
            <a:endParaRPr lang="en-US" sz="40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857364"/>
            <a:ext cx="7933588" cy="4800600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مسائلی که نتوان برای آنها الگوریتمی با مرتبه زمانی چند جمله ای پیدا کرد ، مسائل رام نشدنی نامیده می شود .</a:t>
            </a:r>
            <a:endParaRPr lang="en-US" sz="28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الگوریتمهایی با مرتبه زمانی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n! , 3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2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800" dirty="0" smtClean="0">
                <a:cs typeface="B Nazanin" pitchFamily="2" charset="-78"/>
              </a:rPr>
              <a:t>یا هر الگوریتمی که مرتبه زمانی آن غیر چند جمله ای باشد ( نمایی ) را مسائل رام نشدنی نامند 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14298"/>
            <a:ext cx="821934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2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مسائلی که الگوریتمهای زمانی چند جمله ای برای آنها پیدا شده است</a:t>
            </a:r>
            <a:r>
              <a:rPr lang="en-US" sz="2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</a:t>
            </a:r>
            <a:r>
              <a:rPr lang="fa-IR" sz="2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</a:t>
            </a:r>
            <a:endParaRPr lang="en-US" sz="26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1714488"/>
            <a:ext cx="7786742" cy="48006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برای مرتب سازی الگوریتم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 ( n Log n )</a:t>
            </a:r>
          </a:p>
          <a:p>
            <a:pPr algn="r" rtl="1">
              <a:buFont typeface="Wingdings" pitchFamily="2" charset="2"/>
              <a:buChar char="Ø"/>
            </a:pP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برای جستجو در یک آرایه مرتب ، یک الگوریتم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 ( Log n )</a:t>
            </a:r>
          </a:p>
          <a:p>
            <a:pPr algn="r" rtl="1">
              <a:buNone/>
            </a:pP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برای ضرب ماتریسها یک الگوریتم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 ( n 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2.38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r" rtl="1">
              <a:buFont typeface="Wingdings" pitchFamily="2" charset="2"/>
              <a:buChar char="Ø"/>
            </a:pP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برای ضرب زنجیره ای ماتریسها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 ( n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)</a:t>
            </a:r>
          </a:p>
          <a:p>
            <a:pPr algn="r" rtl="1">
              <a:buFont typeface="Wingdings" pitchFamily="2" charset="2"/>
              <a:buChar char="Ø"/>
            </a:pP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en-US" sz="2800" dirty="0" smtClean="0">
                <a:cs typeface="B Nazanin" pitchFamily="2" charset="-78"/>
              </a:rPr>
              <a:t>. . 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مسائلی که رام نشدنی بودن آنها ثابت شده است .</a:t>
            </a:r>
            <a:endParaRPr lang="en-US" sz="32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24" y="1785926"/>
            <a:ext cx="7862150" cy="4800600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مساله تعیین کلیه مدارهای هامیلتونی که در این مساله تعداد مدارها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( n-1)!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800" dirty="0" smtClean="0">
                <a:cs typeface="B Nazanin" pitchFamily="2" charset="-78"/>
              </a:rPr>
              <a:t>است.</a:t>
            </a:r>
          </a:p>
          <a:p>
            <a:pPr algn="just" rtl="1">
              <a:buFont typeface="Wingdings" pitchFamily="2" charset="2"/>
              <a:buChar char="ü"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800" dirty="0" smtClean="0">
                <a:cs typeface="B Nazanin" pitchFamily="2" charset="-78"/>
              </a:rPr>
              <a:t>همه مسائلی که تا این تاریخ رام نشدنی بودن آنها ثابت شده است ، نبودن آنها در مجموعه </a:t>
            </a:r>
            <a:r>
              <a:rPr lang="en-US" sz="2800" dirty="0" smtClean="0">
                <a:cs typeface="B Nazanin" pitchFamily="2" charset="-78"/>
              </a:rPr>
              <a:t>NP </a:t>
            </a:r>
            <a:r>
              <a:rPr lang="fa-IR" sz="2800" dirty="0" smtClean="0">
                <a:cs typeface="B Nazanin" pitchFamily="2" charset="-78"/>
              </a:rPr>
              <a:t> نیز ثابت شده است .</a:t>
            </a:r>
            <a:endParaRPr lang="en-US" sz="28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800" dirty="0" smtClean="0">
                <a:cs typeface="B Nazanin" pitchFamily="2" charset="-78"/>
              </a:rPr>
              <a:t>تنها رام نشدنی بودن تعداد نسبتاً کمی از مسائل اثبات شده است 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6288"/>
            <a:ext cx="8229600" cy="1295390"/>
          </a:xfrm>
        </p:spPr>
        <p:txBody>
          <a:bodyPr>
            <a:normAutofit fontScale="90000"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مسائلی که رام نشدنی بودن آنها ثابت نشده است ولی تاکنون هیچ الگوریتم زمانی چند جمله ای برای آنها یافت نشده است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</a:t>
            </a: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</a:t>
            </a:r>
            <a:endParaRPr lang="en-US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852" y="2557490"/>
            <a:ext cx="7498080" cy="3871906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مسئله کوله پشتی صفر و یک</a:t>
            </a: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endParaRPr lang="fa-IR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مسئله فروشنده دوره گرد</a:t>
            </a: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endParaRPr lang="fa-IR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مسئله حاصل جمع زیر مجموعه ها</a:t>
            </a:r>
            <a:endParaRPr lang="en-US" sz="28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endParaRPr lang="fa-IR" sz="2800" dirty="0" smtClean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1026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5209738" y="55895875"/>
              <a:ext cx="0" cy="0"/>
            </p14:xfrm>
          </p:contentPart>
        </mc:Choice>
        <mc:Fallback>
          <p:pic>
            <p:nvPicPr>
              <p:cNvPr id="1026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209738" y="55895875"/>
                <a:ext cx="0" cy="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نظریه 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B Titr" pitchFamily="2" charset="-78"/>
              </a:rPr>
              <a:t>NP</a:t>
            </a:r>
            <a:endParaRPr lang="en-US" sz="3600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1714488"/>
            <a:ext cx="7933588" cy="48006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en-US" sz="2800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نخست برای ورود به دنیای بررسی مسائل از نظر نوع الگوریتمهای قابل ارائه برای حل آنها ، مسائل تصمیم گیری را تعریف می کنیم .</a:t>
            </a:r>
            <a:endParaRPr lang="en-US" sz="28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هر مسئله ای که جواب آن بلی یا خیر باشد مسئله تصمیم گیری است .</a:t>
            </a:r>
            <a:endParaRPr lang="en-US" sz="28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کلاسهای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NP-hard , NP-complete , NP , P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800" dirty="0" smtClean="0">
                <a:cs typeface="B Nazanin" pitchFamily="2" charset="-78"/>
              </a:rPr>
              <a:t>از مسائل ، همه در چارچوب مسائل تصمیم گیری تعریف و بررسی می شوند 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کلاس </a:t>
            </a:r>
            <a:r>
              <a:rPr lang="en-US" sz="4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B Titr" pitchFamily="2" charset="-78"/>
              </a:rPr>
              <a:t>(Polynomial) P</a:t>
            </a:r>
            <a:endParaRPr lang="en-US" sz="4000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214554"/>
            <a:ext cx="8505092" cy="3143272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مسائلی که برای حل آنها الگوریتم یا الگوریتمهایی با مرتبه زمانی چند جمله ای یافت شده است کلاس الگوریتمهای قطعی را تشکیل می دهند .</a:t>
            </a:r>
            <a:endParaRPr lang="en-US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endParaRPr lang="fa-IR" sz="28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800" dirty="0" smtClean="0">
                <a:cs typeface="B Nazanin" pitchFamily="2" charset="-78"/>
              </a:rPr>
              <a:t>این کلاس را با </a:t>
            </a:r>
            <a:r>
              <a:rPr lang="en-US" sz="2800" dirty="0" smtClean="0">
                <a:cs typeface="B Nazanin" pitchFamily="2" charset="-78"/>
              </a:rPr>
              <a:t>P</a:t>
            </a:r>
            <a:r>
              <a:rPr lang="fa-IR" sz="2800" dirty="0" smtClean="0">
                <a:cs typeface="B Nazanin" pitchFamily="2" charset="-78"/>
              </a:rPr>
              <a:t> که مخفف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Polynomial </a:t>
            </a:r>
            <a:r>
              <a:rPr lang="fa-IR" sz="2800" dirty="0" smtClean="0">
                <a:cs typeface="B Nazanin" pitchFamily="2" charset="-78"/>
              </a:rPr>
              <a:t> یا چند جمله ای می باشد ، نشان می دهند . </a:t>
            </a:r>
          </a:p>
          <a:p>
            <a:pPr algn="just" rtl="1">
              <a:buFont typeface="Wingdings" pitchFamily="2" charset="2"/>
              <a:buChar char="q"/>
            </a:pPr>
            <a:endParaRPr lang="en-US" sz="28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8147902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کلاس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NP</a:t>
            </a:r>
            <a:r>
              <a:rPr lang="fa-IR" sz="36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B Titr" pitchFamily="2" charset="-78"/>
              </a:rPr>
              <a:t>(Nondeterministic Polynomial)</a:t>
            </a:r>
            <a:endParaRPr lang="en-US" sz="3600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71612"/>
            <a:ext cx="8576530" cy="5286412"/>
          </a:xfrm>
        </p:spPr>
        <p:txBody>
          <a:bodyPr>
            <a:noAutofit/>
          </a:bodyPr>
          <a:lstStyle/>
          <a:p>
            <a:pPr algn="just" rtl="1">
              <a:buNone/>
            </a:pPr>
            <a:r>
              <a:rPr lang="en-US" sz="2200" dirty="0" smtClean="0">
                <a:cs typeface="B Nazanin" pitchFamily="2" charset="-78"/>
              </a:rPr>
              <a:t>        </a:t>
            </a:r>
            <a:r>
              <a:rPr lang="fa-IR" sz="2200" dirty="0" smtClean="0">
                <a:cs typeface="B Nazanin" pitchFamily="2" charset="-78"/>
              </a:rPr>
              <a:t>برای مسائل کلاس </a:t>
            </a:r>
            <a:r>
              <a:rPr lang="en-US" sz="2200" dirty="0" smtClean="0">
                <a:cs typeface="B Nazanin" pitchFamily="2" charset="-78"/>
              </a:rPr>
              <a:t>NP</a:t>
            </a:r>
            <a:r>
              <a:rPr lang="fa-IR" sz="2200" dirty="0" smtClean="0">
                <a:cs typeface="B Nazanin" pitchFamily="2" charset="-78"/>
              </a:rPr>
              <a:t> باید کامپیوتر علاوه بر توانایی اجرای دستورهای معین وقطعی ، قادر باشد برخی دستورات نامعین را نیز اجرا کند .</a:t>
            </a:r>
          </a:p>
          <a:p>
            <a:pPr algn="just" rtl="1">
              <a:buNone/>
            </a:pPr>
            <a:r>
              <a:rPr lang="en-US" sz="2200" dirty="0" smtClean="0">
                <a:cs typeface="B Nazanin" pitchFamily="2" charset="-78"/>
              </a:rPr>
              <a:t>        </a:t>
            </a:r>
            <a:r>
              <a:rPr lang="fa-IR" sz="2200" dirty="0" smtClean="0">
                <a:cs typeface="B Nazanin" pitchFamily="2" charset="-78"/>
              </a:rPr>
              <a:t>برای مثال فرض کنید دستوری داشته باشیم که بخواهد از بین 100 شی یکی را انتخاب کند . قبل از اجرای چنین دستوری نمی توان پیش بینی کرد که دقیقا کدامیک از اشیا انتخاب خواهند شد !</a:t>
            </a:r>
          </a:p>
          <a:p>
            <a:pPr algn="just" rtl="1">
              <a:buFont typeface="Wingdings" pitchFamily="2" charset="2"/>
              <a:buChar char="q"/>
            </a:pPr>
            <a:r>
              <a:rPr lang="fa-IR" sz="2200" dirty="0" smtClean="0">
                <a:cs typeface="B Nazanin" pitchFamily="2" charset="-78"/>
              </a:rPr>
              <a:t>الگوریتمهای نامعین علاوه بر دستورهایی که برای بیان الگوریتم معین وجود دارد ، باید دستورات دیگر را نیز اضافه کنند .</a:t>
            </a:r>
          </a:p>
          <a:p>
            <a:pPr algn="just" rtl="1">
              <a:buFont typeface="Wingdings" pitchFamily="2" charset="2"/>
              <a:buChar char="§"/>
            </a:pPr>
            <a:r>
              <a:rPr lang="fa-IR" sz="2200" dirty="0" smtClean="0">
                <a:cs typeface="B Nazanin" pitchFamily="2" charset="-78"/>
              </a:rPr>
              <a:t>معمولا دستورهای زیر به الگوریتم های معین اضافه می شوند تا الگوریتم به نامعین تبدیل شود :</a:t>
            </a:r>
          </a:p>
          <a:p>
            <a:pPr algn="just" rtl="1">
              <a:buNone/>
            </a:pPr>
            <a:r>
              <a:rPr lang="en-US" sz="2200" dirty="0" smtClean="0">
                <a:cs typeface="B Nazanin" pitchFamily="2" charset="-78"/>
              </a:rPr>
              <a:t>    </a:t>
            </a:r>
            <a:r>
              <a:rPr lang="fa-IR" sz="2200" dirty="0" smtClean="0">
                <a:cs typeface="B Nazanin" pitchFamily="2" charset="-78"/>
              </a:rPr>
              <a:t>1.</a:t>
            </a:r>
            <a:r>
              <a:rPr lang="en-US" sz="2200" dirty="0" smtClean="0">
                <a:cs typeface="B Nazanin" pitchFamily="2" charset="-78"/>
              </a:rPr>
              <a:t> </a:t>
            </a:r>
            <a:r>
              <a:rPr lang="fa-IR" sz="2200" dirty="0" smtClean="0">
                <a:cs typeface="B Nazanin" pitchFamily="2" charset="-78"/>
              </a:rPr>
              <a:t>تابعی که  یکی از عناصر مجموعه </a:t>
            </a:r>
            <a:r>
              <a:rPr lang="en-US" sz="2200" dirty="0" smtClean="0">
                <a:cs typeface="B Nazanin" pitchFamily="2" charset="-78"/>
              </a:rPr>
              <a:t>S</a:t>
            </a:r>
            <a:r>
              <a:rPr lang="fa-IR" sz="2200" dirty="0" smtClean="0">
                <a:cs typeface="B Nazanin" pitchFamily="2" charset="-78"/>
              </a:rPr>
              <a:t> را به دلخواه انتخاب کند .</a:t>
            </a:r>
          </a:p>
          <a:p>
            <a:pPr algn="just" rtl="1">
              <a:buNone/>
            </a:pPr>
            <a:r>
              <a:rPr lang="en-US" sz="2200" dirty="0" smtClean="0">
                <a:cs typeface="B Nazanin" pitchFamily="2" charset="-78"/>
              </a:rPr>
              <a:t>    </a:t>
            </a:r>
            <a:r>
              <a:rPr lang="fa-IR" sz="2200" dirty="0" smtClean="0">
                <a:cs typeface="B Nazanin" pitchFamily="2" charset="-78"/>
              </a:rPr>
              <a:t>2.</a:t>
            </a:r>
            <a:r>
              <a:rPr lang="en-US" sz="2200" dirty="0" smtClean="0">
                <a:cs typeface="B Nazanin" pitchFamily="2" charset="-78"/>
              </a:rPr>
              <a:t> </a:t>
            </a:r>
            <a:r>
              <a:rPr lang="fa-IR" sz="2200" dirty="0" smtClean="0">
                <a:cs typeface="B Nazanin" pitchFamily="2" charset="-78"/>
              </a:rPr>
              <a:t>حدس انتخاب شده و مجموعه </a:t>
            </a:r>
            <a:r>
              <a:rPr lang="en-US" sz="2200" dirty="0" smtClean="0">
                <a:cs typeface="B Nazanin" pitchFamily="2" charset="-78"/>
              </a:rPr>
              <a:t>S</a:t>
            </a:r>
            <a:r>
              <a:rPr lang="fa-IR" sz="2200" dirty="0" smtClean="0">
                <a:cs typeface="B Nazanin" pitchFamily="2" charset="-78"/>
              </a:rPr>
              <a:t> ورودی این تابع می باشد . خروجی این تابع ، پایان موفق یا نا موفق عملیات الگوریتم را اعلام می کند(مرحله تصدیق)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sz="2200" dirty="0" smtClean="0">
                <a:cs typeface="B Nazanin" pitchFamily="2" charset="-78"/>
              </a:rPr>
              <a:t>در بیان یک الگوریتم نامعین لزومی ندارد از همه دستورها و تابع های ذکر شده استفاده شود .</a:t>
            </a:r>
            <a:endParaRPr lang="en-US" sz="22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050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-2147483648" y="-2147483648"/>
              <a:ext cx="0" cy="0"/>
            </p14:xfrm>
          </p:contentPart>
        </mc:Choice>
        <mc:Fallback>
          <p:pic>
            <p:nvPicPr>
              <p:cNvPr id="2050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147483648" y="-2147483648"/>
                <a:ext cx="0" cy="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852" y="1057292"/>
            <a:ext cx="7498080" cy="4800600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B Titr" pitchFamily="2" charset="-78"/>
              </a:rPr>
              <a:t>رابطه کلاسهای </a:t>
            </a:r>
            <a:r>
              <a:rPr lang="en-US" sz="4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B Titr" pitchFamily="2" charset="-78"/>
              </a:rPr>
              <a:t>P , NP</a:t>
            </a:r>
            <a:endParaRPr lang="en-US" sz="4000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B Titr" pitchFamily="2" charset="-78"/>
            </a:endParaRPr>
          </a:p>
        </p:txBody>
      </p:sp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571504" y="2143132"/>
            <a:ext cx="8715404" cy="3000380"/>
            <a:chOff x="1286" y="10099"/>
            <a:chExt cx="8820" cy="3600"/>
          </a:xfrm>
        </p:grpSpPr>
        <p:sp>
          <p:nvSpPr>
            <p:cNvPr id="5" name="AutoShape 10"/>
            <p:cNvSpPr>
              <a:spLocks noChangeAspect="1" noChangeArrowheads="1" noTextEdit="1"/>
            </p:cNvSpPr>
            <p:nvPr/>
          </p:nvSpPr>
          <p:spPr bwMode="auto">
            <a:xfrm>
              <a:off x="1286" y="10099"/>
              <a:ext cx="8820" cy="360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921" y="10639"/>
              <a:ext cx="4500" cy="19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3491" y="11224"/>
              <a:ext cx="1169" cy="90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SimSun"/>
                  <a:cs typeface="Times New Roman" pitchFamily="18" charset="0"/>
                </a:rPr>
                <a:t>P</a:t>
              </a:r>
              <a:endParaRPr kumimoji="0" lang="en-US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841" y="10459"/>
              <a:ext cx="3600" cy="2339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2936" y="12754"/>
              <a:ext cx="900" cy="90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SimSun"/>
                  <a:cs typeface="Times New Roman" pitchFamily="18" charset="0"/>
                </a:rPr>
                <a:t>NP</a:t>
              </a:r>
              <a:endParaRPr kumimoji="0" lang="en-US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Line 5"/>
            <p:cNvSpPr>
              <a:spLocks noChangeShapeType="1"/>
            </p:cNvSpPr>
            <p:nvPr/>
          </p:nvSpPr>
          <p:spPr bwMode="auto">
            <a:xfrm flipH="1">
              <a:off x="3461" y="12514"/>
              <a:ext cx="36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4828" y="11213"/>
              <a:ext cx="2603" cy="72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4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SimSun"/>
                  <a:cs typeface="Times New Roman" pitchFamily="18" charset="0"/>
                </a:rPr>
                <a:t>np</a:t>
              </a:r>
              <a:r>
                <a: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SimSun"/>
                  <a:cs typeface="Times New Roman" pitchFamily="18" charset="0"/>
                </a:rPr>
                <a:t>-complete</a:t>
              </a:r>
              <a:endPara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ectangle 3"/>
            <p:cNvSpPr>
              <a:spLocks noChangeArrowheads="1"/>
            </p:cNvSpPr>
            <p:nvPr/>
          </p:nvSpPr>
          <p:spPr bwMode="auto">
            <a:xfrm>
              <a:off x="7781" y="12979"/>
              <a:ext cx="1440" cy="7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SimSun"/>
                  <a:cs typeface="Times New Roman" pitchFamily="18" charset="0"/>
                </a:rPr>
                <a:t>NP-hard</a:t>
              </a:r>
              <a:endParaRPr kumimoji="0" lang="en-US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Line 2"/>
            <p:cNvSpPr>
              <a:spLocks noChangeShapeType="1"/>
            </p:cNvSpPr>
            <p:nvPr/>
          </p:nvSpPr>
          <p:spPr bwMode="auto">
            <a:xfrm>
              <a:off x="7886" y="12484"/>
              <a:ext cx="36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49808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خلاصه</a:t>
            </a:r>
            <a:endParaRPr lang="en-US" sz="40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447800"/>
            <a:ext cx="8647968" cy="4800600"/>
          </a:xfrm>
        </p:spPr>
        <p:txBody>
          <a:bodyPr>
            <a:noAutofit/>
          </a:bodyPr>
          <a:lstStyle/>
          <a:p>
            <a:pPr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مسائلی که نوشتن یک الگوریتم کارآمد برای آنها غیر ممکن است، مسائل رام نشدنی نامیده می شود .</a:t>
            </a:r>
            <a:endParaRPr lang="en-US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مسائلی که نوشتن یک الگوریتم کارا (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چند جمله ای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) برای آنها ابداع نشده است ولی غیر ممکن بودن آن نیز هنوز به اثبات نرسیده است را مسائل </a:t>
            </a:r>
            <a:r>
              <a:rPr lang="en-US" sz="2400" dirty="0" smtClean="0">
                <a:cs typeface="B Nazanin" pitchFamily="2" charset="-78"/>
              </a:rPr>
              <a:t>NP</a:t>
            </a:r>
            <a:r>
              <a:rPr lang="fa-IR" sz="2400" dirty="0" smtClean="0">
                <a:cs typeface="B Nazanin" pitchFamily="2" charset="-78"/>
              </a:rPr>
              <a:t> کامل می گویند .</a:t>
            </a:r>
            <a:endParaRPr lang="en-US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مسئله فروشنده دوره گرد ، مسئله </a:t>
            </a:r>
            <a:r>
              <a:rPr lang="en-US" sz="2400" dirty="0" smtClean="0">
                <a:cs typeface="B Nazanin" pitchFamily="2" charset="-78"/>
              </a:rPr>
              <a:t>n</a:t>
            </a:r>
            <a:r>
              <a:rPr lang="fa-IR" sz="2400" dirty="0" smtClean="0">
                <a:cs typeface="B Nazanin" pitchFamily="2" charset="-78"/>
              </a:rPr>
              <a:t>وزیر ،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مسئله رنگ آمیزی گراف و مسئله کوله پشتی جزو مسائلی هستند که تا به حال نتوانسته اند الگوریتمی با مرتبه زمانی چند جمله ای برای آنها پیدا کنند .</a:t>
            </a:r>
            <a:endParaRPr lang="en-US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الگوریتمهایی با مرتبه زمانی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n! , 3 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2 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400" dirty="0" smtClean="0">
                <a:cs typeface="B Nazanin" pitchFamily="2" charset="-78"/>
              </a:rPr>
              <a:t>یا هر الگوریتمی که مرتبه زمانی آن غیر چند جمله ای باشد (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نمایی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) را مسائل رام نشدنی نامند .</a:t>
            </a:r>
            <a:endParaRPr lang="en-US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q"/>
            </a:pPr>
            <a:endParaRPr lang="en-US" sz="24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CE16-87F8-4B88-9962-647F34E5C6A1}" type="slidenum">
              <a:rPr lang="en-US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1607</TotalTime>
  <Words>751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SimSun</vt:lpstr>
      <vt:lpstr>SimSun</vt:lpstr>
      <vt:lpstr>Arial</vt:lpstr>
      <vt:lpstr>B Nazanin</vt:lpstr>
      <vt:lpstr>B Titr</vt:lpstr>
      <vt:lpstr>B Zar</vt:lpstr>
      <vt:lpstr>Calibri</vt:lpstr>
      <vt:lpstr>Constantia</vt:lpstr>
      <vt:lpstr>Gill Sans MT</vt:lpstr>
      <vt:lpstr>Times New Roman</vt:lpstr>
      <vt:lpstr>Traditional Arabic</vt:lpstr>
      <vt:lpstr>Wingdings</vt:lpstr>
      <vt:lpstr>Wingdings 2</vt:lpstr>
      <vt:lpstr>Flow</vt:lpstr>
      <vt:lpstr>بنام خدا</vt:lpstr>
      <vt:lpstr>مسائل رام نشدني</vt:lpstr>
      <vt:lpstr>مقدمه</vt:lpstr>
      <vt:lpstr>مسائل رام نشدنی</vt:lpstr>
      <vt:lpstr>مسائلی که الگوریتمهای زمانی چند جمله ای برای آنها پیدا شده است .</vt:lpstr>
      <vt:lpstr>مسائلی که رام نشدنی بودن آنها ثابت شده است .</vt:lpstr>
      <vt:lpstr>مسائلی که رام نشدنی بودن آنها ثابت نشده است ولی تاکنون هیچ الگوریتم زمانی چند جمله ای برای آنها یافت نشده است .</vt:lpstr>
      <vt:lpstr>نظریه NP</vt:lpstr>
      <vt:lpstr>کلاس (Polynomial) P</vt:lpstr>
      <vt:lpstr>کلاسNP (Nondeterministic Polynomial)</vt:lpstr>
      <vt:lpstr>PowerPoint Presentation</vt:lpstr>
      <vt:lpstr>خلاصه</vt:lpstr>
    </vt:vector>
  </TitlesOfParts>
  <Company>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ابتدايي : مفاهيم آناليز الگوريتم  </dc:title>
  <dc:creator>ENGINEER</dc:creator>
  <cp:lastModifiedBy>Windows User</cp:lastModifiedBy>
  <cp:revision>294</cp:revision>
  <dcterms:created xsi:type="dcterms:W3CDTF">2008-07-22T21:06:27Z</dcterms:created>
  <dcterms:modified xsi:type="dcterms:W3CDTF">2020-02-21T18:47:17Z</dcterms:modified>
</cp:coreProperties>
</file>