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2" r:id="rId2"/>
    <p:sldId id="257" r:id="rId3"/>
    <p:sldId id="258" r:id="rId4"/>
    <p:sldId id="259" r:id="rId5"/>
    <p:sldId id="260" r:id="rId6"/>
    <p:sldId id="261" r:id="rId7"/>
    <p:sldId id="26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3" d="100"/>
          <a:sy n="73" d="100"/>
        </p:scale>
        <p:origin x="-129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EAE9783-6B1F-4931-AE79-4296C597AC28}" type="datetimeFigureOut">
              <a:rPr lang="en-US" smtClean="0"/>
              <a:t>6/17/2020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87B1B6C-3CAC-416C-8DFC-1E553185BD57}"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EAE9783-6B1F-4931-AE79-4296C597AC28}" type="datetimeFigureOut">
              <a:rPr lang="en-US" smtClean="0"/>
              <a:t>6/17/2020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87B1B6C-3CAC-416C-8DFC-1E553185BD57}"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2EAE9783-6B1F-4931-AE79-4296C597AC28}" type="datetimeFigureOut">
              <a:rPr lang="en-US" smtClean="0"/>
              <a:t>6/17/2020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87B1B6C-3CAC-416C-8DFC-1E553185BD57}"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EAE9783-6B1F-4931-AE79-4296C597AC28}" type="datetimeFigureOut">
              <a:rPr lang="en-US" smtClean="0"/>
              <a:t>6/17/2020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87B1B6C-3CAC-416C-8DFC-1E553185BD57}"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2EAE9783-6B1F-4931-AE79-4296C597AC28}" type="datetimeFigureOut">
              <a:rPr lang="en-US" smtClean="0"/>
              <a:t>6/17/2020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87B1B6C-3CAC-416C-8DFC-1E553185BD57}"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2EAE9783-6B1F-4931-AE79-4296C597AC28}" type="datetimeFigureOut">
              <a:rPr lang="en-US" smtClean="0"/>
              <a:t>6/17/2020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87B1B6C-3CAC-416C-8DFC-1E553185BD57}"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2EAE9783-6B1F-4931-AE79-4296C597AC28}" type="datetimeFigureOut">
              <a:rPr lang="en-US" smtClean="0"/>
              <a:t>6/17/2020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87B1B6C-3CAC-416C-8DFC-1E553185BD5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2EAE9783-6B1F-4931-AE79-4296C597AC28}" type="datetimeFigureOut">
              <a:rPr lang="en-US" smtClean="0"/>
              <a:t>6/17/2020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87B1B6C-3CAC-416C-8DFC-1E553185BD57}"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2EAE9783-6B1F-4931-AE79-4296C597AC28}" type="datetimeFigureOut">
              <a:rPr lang="en-US" smtClean="0"/>
              <a:t>6/17/2020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87B1B6C-3CAC-416C-8DFC-1E553185BD57}"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EAE9783-6B1F-4931-AE79-4296C597AC28}" type="datetimeFigureOut">
              <a:rPr lang="en-US" smtClean="0"/>
              <a:t>6/17/2020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87B1B6C-3CAC-416C-8DFC-1E553185BD5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EAE9783-6B1F-4931-AE79-4296C597AC28}" type="datetimeFigureOut">
              <a:rPr lang="en-US" smtClean="0"/>
              <a:t>6/17/2020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87B1B6C-3CAC-416C-8DFC-1E553185BD5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EAE9783-6B1F-4931-AE79-4296C597AC28}" type="datetimeFigureOut">
              <a:rPr lang="en-US" smtClean="0"/>
              <a:t>6/17/2020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87B1B6C-3CAC-416C-8DFC-1E553185BD5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25783" y="150537"/>
            <a:ext cx="3498073" cy="707886"/>
          </a:xfrm>
          <a:prstGeom prst="rect">
            <a:avLst/>
          </a:prstGeom>
          <a:noFill/>
        </p:spPr>
        <p:txBody>
          <a:bodyPr wrap="none" rtlCol="0">
            <a:spAutoFit/>
          </a:bodyPr>
          <a:lstStyle/>
          <a:p>
            <a:r>
              <a:rPr lang="fa-IR" sz="4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به نام خدای مهربان</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21568310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62000"/>
            <a:ext cx="8229600" cy="4953000"/>
          </a:xfrm>
        </p:spPr>
        <p:txBody>
          <a:bodyPr>
            <a:noAutofit/>
          </a:bodyPr>
          <a:lstStyle/>
          <a:p>
            <a:pPr marL="0" marR="0" algn="r" rtl="1">
              <a:lnSpc>
                <a:spcPct val="115000"/>
              </a:lnSpc>
              <a:spcBef>
                <a:spcPts val="0"/>
              </a:spcBef>
              <a:spcAft>
                <a:spcPts val="1000"/>
              </a:spcAft>
            </a:pPr>
            <a:r>
              <a:rPr lang="ar-SA" sz="3200" dirty="0">
                <a:solidFill>
                  <a:schemeClr val="bg1"/>
                </a:solidFill>
                <a:effectLst/>
                <a:latin typeface="Calibri"/>
                <a:ea typeface="Times New Roman"/>
                <a:cs typeface="0 Compset Bold" pitchFamily="2" charset="-78"/>
              </a:rPr>
              <a:t>ما نمی‌توانیم مسائل جنسی را به دلیل وجود شرم و حیا کنار بگذاریم و ما </a:t>
            </a:r>
            <a:r>
              <a:rPr lang="fa-IR" sz="3200" dirty="0" smtClean="0">
                <a:solidFill>
                  <a:schemeClr val="bg1"/>
                </a:solidFill>
                <a:effectLst/>
                <a:latin typeface="Calibri"/>
                <a:ea typeface="Times New Roman"/>
                <a:cs typeface="0 Compset Bold" pitchFamily="2" charset="-78"/>
              </a:rPr>
              <a:t>به عنوان والدین</a:t>
            </a:r>
            <a:r>
              <a:rPr lang="ar-SA" sz="3200" dirty="0" smtClean="0">
                <a:solidFill>
                  <a:schemeClr val="bg1"/>
                </a:solidFill>
                <a:effectLst/>
                <a:latin typeface="Calibri"/>
                <a:ea typeface="Times New Roman"/>
                <a:cs typeface="0 Compset Bold" pitchFamily="2" charset="-78"/>
              </a:rPr>
              <a:t> </a:t>
            </a:r>
            <a:r>
              <a:rPr lang="ar-SA" sz="3200" dirty="0">
                <a:solidFill>
                  <a:schemeClr val="bg1"/>
                </a:solidFill>
                <a:effectLst/>
                <a:latin typeface="Calibri"/>
                <a:ea typeface="Times New Roman"/>
                <a:cs typeface="0 Compset Bold" pitchFamily="2" charset="-78"/>
              </a:rPr>
              <a:t>باید نسبت به مسائل جنسی آگاهی پیدا کنیم و به دلیل کنجکاوی بسیار نوجوانان و کودکان اگر ما اطلاعات صحیح در اختیارشان قرار دهیم آن ها به منابع ناامن پناه می‌آورند و امکان گمراه شدن بسیار زیاد می شود و همچنین باعث به وجود آمدن ترس اضطراب اندوه و حتی افسردگی می شود </a:t>
            </a:r>
            <a:r>
              <a:rPr lang="fa-IR" sz="3200" dirty="0">
                <a:solidFill>
                  <a:schemeClr val="bg1"/>
                </a:solidFill>
                <a:effectLst/>
                <a:latin typeface="Calibri"/>
                <a:ea typeface="Times New Roman"/>
                <a:cs typeface="0 Compset Bold" pitchFamily="2" charset="-78"/>
              </a:rPr>
              <a:t>زیرا</a:t>
            </a:r>
            <a:r>
              <a:rPr lang="ar-SA" sz="3200" dirty="0">
                <a:solidFill>
                  <a:schemeClr val="bg1"/>
                </a:solidFill>
                <a:effectLst/>
                <a:latin typeface="Calibri"/>
                <a:ea typeface="Times New Roman"/>
                <a:cs typeface="0 Compset Bold" pitchFamily="2" charset="-78"/>
              </a:rPr>
              <a:t> اطلاعات کافی در باره این دوره ندارد .</a:t>
            </a:r>
            <a:r>
              <a:rPr lang="en-US" sz="2000" dirty="0">
                <a:solidFill>
                  <a:schemeClr val="bg1"/>
                </a:solidFill>
                <a:effectLst/>
                <a:latin typeface="Calibri"/>
                <a:ea typeface="Times New Roman"/>
                <a:cs typeface="0 Compset Bold" pitchFamily="2" charset="-78"/>
              </a:rPr>
              <a:t/>
            </a:r>
            <a:br>
              <a:rPr lang="en-US" sz="2000" dirty="0">
                <a:solidFill>
                  <a:schemeClr val="bg1"/>
                </a:solidFill>
                <a:effectLst/>
                <a:latin typeface="Calibri"/>
                <a:ea typeface="Times New Roman"/>
                <a:cs typeface="0 Compset Bold" pitchFamily="2" charset="-78"/>
              </a:rPr>
            </a:br>
            <a:endParaRPr lang="en-US" sz="3200" dirty="0">
              <a:solidFill>
                <a:schemeClr val="bg1"/>
              </a:solidFill>
              <a:cs typeface="0 Compset Bold" pitchFamily="2" charset="-78"/>
            </a:endParaRPr>
          </a:p>
        </p:txBody>
      </p:sp>
    </p:spTree>
    <p:extLst>
      <p:ext uri="{BB962C8B-B14F-4D97-AF65-F5344CB8AC3E}">
        <p14:creationId xmlns:p14="http://schemas.microsoft.com/office/powerpoint/2010/main" val="14493909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600200"/>
            <a:ext cx="8229600" cy="3657600"/>
          </a:xfrm>
        </p:spPr>
        <p:txBody>
          <a:bodyPr>
            <a:noAutofit/>
          </a:bodyPr>
          <a:lstStyle/>
          <a:p>
            <a:pPr algn="r"/>
            <a:r>
              <a:rPr lang="ar-SA" sz="3200" dirty="0">
                <a:solidFill>
                  <a:schemeClr val="accent2"/>
                </a:solidFill>
                <a:effectLst/>
                <a:cs typeface="0 Compset Bold" pitchFamily="2" charset="-78"/>
              </a:rPr>
              <a:t> چه زمانی باید آموزش ها شروع </a:t>
            </a:r>
            <a:r>
              <a:rPr lang="ar-SA" sz="3200" dirty="0" smtClean="0">
                <a:solidFill>
                  <a:schemeClr val="accent2"/>
                </a:solidFill>
                <a:effectLst/>
                <a:cs typeface="0 Compset Bold" pitchFamily="2" charset="-78"/>
              </a:rPr>
              <a:t>شود</a:t>
            </a:r>
            <a:r>
              <a:rPr lang="fa-IR" sz="3200" dirty="0" smtClean="0">
                <a:solidFill>
                  <a:schemeClr val="accent2"/>
                </a:solidFill>
                <a:effectLst/>
                <a:cs typeface="0 Compset Bold" pitchFamily="2" charset="-78"/>
              </a:rPr>
              <a:t>؟</a:t>
            </a:r>
            <a:r>
              <a:rPr lang="fa-IR" sz="2400" dirty="0" smtClean="0">
                <a:solidFill>
                  <a:schemeClr val="bg1"/>
                </a:solidFill>
                <a:effectLst/>
                <a:cs typeface="0 Compset Bold" pitchFamily="2" charset="-78"/>
              </a:rPr>
              <a:t/>
            </a:r>
            <a:br>
              <a:rPr lang="fa-IR" sz="2400" dirty="0" smtClean="0">
                <a:solidFill>
                  <a:schemeClr val="bg1"/>
                </a:solidFill>
                <a:effectLst/>
                <a:cs typeface="0 Compset Bold" pitchFamily="2" charset="-78"/>
              </a:rPr>
            </a:br>
            <a:r>
              <a:rPr lang="ar-SA" sz="2400" dirty="0" smtClean="0">
                <a:solidFill>
                  <a:schemeClr val="bg1"/>
                </a:solidFill>
                <a:effectLst/>
                <a:cs typeface="0 Compset Bold" pitchFamily="2" charset="-78"/>
              </a:rPr>
              <a:t> </a:t>
            </a:r>
            <a:r>
              <a:rPr lang="ar-SA" sz="2400" dirty="0">
                <a:solidFill>
                  <a:schemeClr val="bg1"/>
                </a:solidFill>
                <a:effectLst/>
                <a:cs typeface="0 Compset Bold" pitchFamily="2" charset="-78"/>
              </a:rPr>
              <a:t>باید طبق زمانبندی و سن فرزند خود این آموزش‌ها را شروع </a:t>
            </a:r>
            <a:r>
              <a:rPr lang="ar-SA" sz="2400" dirty="0" smtClean="0">
                <a:solidFill>
                  <a:schemeClr val="bg1"/>
                </a:solidFill>
                <a:effectLst/>
                <a:cs typeface="0 Compset Bold" pitchFamily="2" charset="-78"/>
              </a:rPr>
              <a:t>کنیم</a:t>
            </a:r>
            <a:r>
              <a:rPr lang="fa-IR" sz="2400" dirty="0" smtClean="0">
                <a:solidFill>
                  <a:schemeClr val="bg1"/>
                </a:solidFill>
                <a:effectLst/>
                <a:cs typeface="0 Compset Bold" pitchFamily="2" charset="-78"/>
              </a:rPr>
              <a:t>،</a:t>
            </a:r>
            <a:r>
              <a:rPr lang="ar-SA" sz="2400" dirty="0" smtClean="0">
                <a:solidFill>
                  <a:schemeClr val="bg1"/>
                </a:solidFill>
                <a:effectLst/>
                <a:cs typeface="0 Compset Bold" pitchFamily="2" charset="-78"/>
              </a:rPr>
              <a:t> </a:t>
            </a:r>
            <a:r>
              <a:rPr lang="ar-SA" sz="2400" dirty="0">
                <a:solidFill>
                  <a:schemeClr val="bg1"/>
                </a:solidFill>
                <a:effectLst/>
                <a:cs typeface="0 Compset Bold" pitchFamily="2" charset="-78"/>
              </a:rPr>
              <a:t>که شامل سه دوره سنی </a:t>
            </a:r>
            <a:r>
              <a:rPr lang="ar-SA" sz="2400" dirty="0" smtClean="0">
                <a:solidFill>
                  <a:schemeClr val="bg1"/>
                </a:solidFill>
                <a:effectLst/>
                <a:cs typeface="0 Compset Bold" pitchFamily="2" charset="-78"/>
              </a:rPr>
              <a:t>است</a:t>
            </a:r>
            <a:r>
              <a:rPr lang="fa-IR" sz="2400" dirty="0" smtClean="0">
                <a:solidFill>
                  <a:schemeClr val="bg1"/>
                </a:solidFill>
                <a:effectLst/>
                <a:cs typeface="0 Compset Bold" pitchFamily="2" charset="-78"/>
              </a:rPr>
              <a:t>:</a:t>
            </a:r>
            <a:br>
              <a:rPr lang="fa-IR" sz="2400" dirty="0" smtClean="0">
                <a:solidFill>
                  <a:schemeClr val="bg1"/>
                </a:solidFill>
                <a:effectLst/>
                <a:cs typeface="0 Compset Bold" pitchFamily="2" charset="-78"/>
              </a:rPr>
            </a:br>
            <a:r>
              <a:rPr lang="ar-SA" sz="2400" dirty="0" smtClean="0">
                <a:solidFill>
                  <a:schemeClr val="bg1"/>
                </a:solidFill>
                <a:effectLst/>
                <a:cs typeface="0 Compset Bold" pitchFamily="2" charset="-78"/>
              </a:rPr>
              <a:t>از </a:t>
            </a:r>
            <a:r>
              <a:rPr lang="ar-SA" sz="2400" dirty="0">
                <a:solidFill>
                  <a:schemeClr val="bg1"/>
                </a:solidFill>
                <a:effectLst/>
                <a:cs typeface="0 Compset Bold" pitchFamily="2" charset="-78"/>
              </a:rPr>
              <a:t>تولد </a:t>
            </a:r>
            <a:r>
              <a:rPr lang="ar-SA" sz="2400" dirty="0" smtClean="0">
                <a:solidFill>
                  <a:schemeClr val="bg1"/>
                </a:solidFill>
                <a:effectLst/>
                <a:cs typeface="0 Compset Bold" pitchFamily="2" charset="-78"/>
              </a:rPr>
              <a:t>تا</a:t>
            </a:r>
            <a:r>
              <a:rPr lang="fa-IR" sz="2400" dirty="0" smtClean="0">
                <a:solidFill>
                  <a:schemeClr val="bg1"/>
                </a:solidFill>
                <a:effectLst/>
                <a:cs typeface="0 Compset Bold" pitchFamily="2" charset="-78"/>
              </a:rPr>
              <a:t> 5</a:t>
            </a:r>
            <a:r>
              <a:rPr lang="ar-SA" sz="2400" dirty="0" smtClean="0">
                <a:solidFill>
                  <a:schemeClr val="bg1"/>
                </a:solidFill>
                <a:effectLst/>
                <a:cs typeface="0 Compset Bold" pitchFamily="2" charset="-78"/>
              </a:rPr>
              <a:t>سالگی</a:t>
            </a:r>
            <a:r>
              <a:rPr lang="fa-IR" sz="2400" dirty="0" smtClean="0">
                <a:solidFill>
                  <a:schemeClr val="bg1"/>
                </a:solidFill>
                <a:effectLst/>
                <a:cs typeface="0 Compset Bold" pitchFamily="2" charset="-78"/>
              </a:rPr>
              <a:t>:</a:t>
            </a:r>
            <a:br>
              <a:rPr lang="fa-IR" sz="2400" dirty="0" smtClean="0">
                <a:solidFill>
                  <a:schemeClr val="bg1"/>
                </a:solidFill>
                <a:effectLst/>
                <a:cs typeface="0 Compset Bold" pitchFamily="2" charset="-78"/>
              </a:rPr>
            </a:br>
            <a:r>
              <a:rPr lang="fa-IR" sz="2400" dirty="0" smtClean="0">
                <a:solidFill>
                  <a:schemeClr val="bg1"/>
                </a:solidFill>
                <a:effectLst/>
                <a:cs typeface="0 Compset Bold" pitchFamily="2" charset="-78"/>
              </a:rPr>
              <a:t> </a:t>
            </a:r>
            <a:r>
              <a:rPr lang="ar-SA" sz="2400" dirty="0" smtClean="0">
                <a:solidFill>
                  <a:schemeClr val="bg1"/>
                </a:solidFill>
                <a:effectLst/>
                <a:cs typeface="0 Compset Bold" pitchFamily="2" charset="-78"/>
              </a:rPr>
              <a:t>ما </a:t>
            </a:r>
            <a:r>
              <a:rPr lang="ar-SA" sz="2400" dirty="0">
                <a:solidFill>
                  <a:schemeClr val="bg1"/>
                </a:solidFill>
                <a:effectLst/>
                <a:cs typeface="0 Compset Bold" pitchFamily="2" charset="-78"/>
              </a:rPr>
              <a:t>باید یک سری مطالب رو که ناشی از کنجکاوی کودکان است به آنها بگوییم مثلاً باید برای کودکانمان مشخص کنیم که برهنگی باعث شرم است و والدین باید این موضوع را تقویت کند که در بزرگسالی به </a:t>
            </a:r>
            <a:r>
              <a:rPr lang="fa-IR" sz="2400" dirty="0" smtClean="0">
                <a:solidFill>
                  <a:schemeClr val="bg1"/>
                </a:solidFill>
                <a:effectLst/>
                <a:cs typeface="0 Compset Bold" pitchFamily="2" charset="-78"/>
              </a:rPr>
              <a:t>(</a:t>
            </a:r>
            <a:r>
              <a:rPr lang="ar-SA" sz="2400" dirty="0" smtClean="0">
                <a:solidFill>
                  <a:schemeClr val="bg1"/>
                </a:solidFill>
                <a:effectLst/>
                <a:cs typeface="0 Compset Bold" pitchFamily="2" charset="-78"/>
              </a:rPr>
              <a:t>بی </a:t>
            </a:r>
            <a:r>
              <a:rPr lang="ar-SA" sz="2400" dirty="0">
                <a:solidFill>
                  <a:schemeClr val="bg1"/>
                </a:solidFill>
                <a:effectLst/>
                <a:cs typeface="0 Compset Bold" pitchFamily="2" charset="-78"/>
              </a:rPr>
              <a:t>پروای </a:t>
            </a:r>
            <a:r>
              <a:rPr lang="ar-SA" sz="2400" dirty="0" smtClean="0">
                <a:solidFill>
                  <a:schemeClr val="bg1"/>
                </a:solidFill>
                <a:effectLst/>
                <a:cs typeface="0 Compset Bold" pitchFamily="2" charset="-78"/>
              </a:rPr>
              <a:t>جنسی</a:t>
            </a:r>
            <a:r>
              <a:rPr lang="fa-IR" sz="2400" dirty="0" smtClean="0">
                <a:solidFill>
                  <a:schemeClr val="bg1"/>
                </a:solidFill>
                <a:effectLst/>
                <a:cs typeface="0 Compset Bold" pitchFamily="2" charset="-78"/>
              </a:rPr>
              <a:t>)</a:t>
            </a:r>
            <a:r>
              <a:rPr lang="ar-SA" sz="2400" dirty="0" smtClean="0">
                <a:solidFill>
                  <a:schemeClr val="bg1"/>
                </a:solidFill>
                <a:effectLst/>
                <a:cs typeface="0 Compset Bold" pitchFamily="2" charset="-78"/>
              </a:rPr>
              <a:t> </a:t>
            </a:r>
            <a:r>
              <a:rPr lang="ar-SA" sz="2400" dirty="0">
                <a:solidFill>
                  <a:schemeClr val="bg1"/>
                </a:solidFill>
                <a:effectLst/>
                <a:cs typeface="0 Compset Bold" pitchFamily="2" charset="-78"/>
              </a:rPr>
              <a:t>دچار </a:t>
            </a:r>
            <a:r>
              <a:rPr lang="ar-SA" sz="2400" dirty="0" smtClean="0">
                <a:solidFill>
                  <a:schemeClr val="bg1"/>
                </a:solidFill>
                <a:effectLst/>
                <a:cs typeface="0 Compset Bold" pitchFamily="2" charset="-78"/>
              </a:rPr>
              <a:t>نشوند</a:t>
            </a:r>
            <a:r>
              <a:rPr lang="fa-IR" sz="2400" dirty="0" smtClean="0">
                <a:solidFill>
                  <a:schemeClr val="bg1"/>
                </a:solidFill>
                <a:effectLst/>
                <a:cs typeface="0 Compset Bold" pitchFamily="2" charset="-78"/>
              </a:rPr>
              <a:t>.</a:t>
            </a:r>
            <a:br>
              <a:rPr lang="fa-IR" sz="2400" dirty="0" smtClean="0">
                <a:solidFill>
                  <a:schemeClr val="bg1"/>
                </a:solidFill>
                <a:effectLst/>
                <a:cs typeface="0 Compset Bold" pitchFamily="2" charset="-78"/>
              </a:rPr>
            </a:br>
            <a:r>
              <a:rPr lang="fa-IR" sz="2400" dirty="0" smtClean="0">
                <a:solidFill>
                  <a:schemeClr val="bg1"/>
                </a:solidFill>
                <a:effectLst/>
                <a:cs typeface="0 Compset Bold" pitchFamily="2" charset="-78"/>
              </a:rPr>
              <a:t>5سالگی </a:t>
            </a:r>
            <a:r>
              <a:rPr lang="ar-SA" sz="2400" dirty="0" smtClean="0">
                <a:solidFill>
                  <a:schemeClr val="bg1"/>
                </a:solidFill>
                <a:effectLst/>
                <a:cs typeface="0 Compset Bold" pitchFamily="2" charset="-78"/>
              </a:rPr>
              <a:t>تا </a:t>
            </a:r>
            <a:r>
              <a:rPr lang="ar-SA" sz="2400" dirty="0">
                <a:solidFill>
                  <a:schemeClr val="bg1"/>
                </a:solidFill>
                <a:effectLst/>
                <a:cs typeface="0 Compset Bold" pitchFamily="2" charset="-78"/>
              </a:rPr>
              <a:t>پیش از </a:t>
            </a:r>
            <a:r>
              <a:rPr lang="ar-SA" sz="2400" dirty="0" smtClean="0">
                <a:solidFill>
                  <a:schemeClr val="bg1"/>
                </a:solidFill>
                <a:effectLst/>
                <a:cs typeface="0 Compset Bold" pitchFamily="2" charset="-78"/>
              </a:rPr>
              <a:t>بلوغ</a:t>
            </a:r>
            <a:r>
              <a:rPr lang="fa-IR" sz="2400" dirty="0" smtClean="0">
                <a:solidFill>
                  <a:schemeClr val="bg1"/>
                </a:solidFill>
                <a:effectLst/>
                <a:cs typeface="0 Compset Bold" pitchFamily="2" charset="-78"/>
              </a:rPr>
              <a:t>:</a:t>
            </a:r>
            <a:r>
              <a:rPr lang="en-US" sz="2400" dirty="0" smtClean="0">
                <a:solidFill>
                  <a:schemeClr val="bg1"/>
                </a:solidFill>
                <a:effectLst/>
                <a:cs typeface="0 Compset Bold" pitchFamily="2" charset="-78"/>
              </a:rPr>
              <a:t/>
            </a:r>
            <a:br>
              <a:rPr lang="en-US" sz="2400" dirty="0" smtClean="0">
                <a:solidFill>
                  <a:schemeClr val="bg1"/>
                </a:solidFill>
                <a:effectLst/>
                <a:cs typeface="0 Compset Bold" pitchFamily="2" charset="-78"/>
              </a:rPr>
            </a:br>
            <a:r>
              <a:rPr lang="fa-IR" sz="2400" dirty="0" smtClean="0">
                <a:solidFill>
                  <a:schemeClr val="bg1"/>
                </a:solidFill>
                <a:effectLst/>
                <a:cs typeface="0 Compset Bold" pitchFamily="2" charset="-78"/>
              </a:rPr>
              <a:t>هورمون ها </a:t>
            </a:r>
            <a:r>
              <a:rPr lang="ar-SA" sz="2400" dirty="0" smtClean="0">
                <a:solidFill>
                  <a:schemeClr val="bg1"/>
                </a:solidFill>
                <a:effectLst/>
                <a:cs typeface="0 Compset Bold" pitchFamily="2" charset="-78"/>
              </a:rPr>
              <a:t>جنسی </a:t>
            </a:r>
            <a:r>
              <a:rPr lang="ar-SA" sz="2400" dirty="0">
                <a:solidFill>
                  <a:schemeClr val="bg1"/>
                </a:solidFill>
                <a:effectLst/>
                <a:cs typeface="0 Compset Bold" pitchFamily="2" charset="-78"/>
              </a:rPr>
              <a:t>به صورت بسیار کم شروع به ترشح می‌کند در این زمان ما باید به کودکان پاسخ صحیح و کوتاه بدهیم در این سن کودکان به جنس مخالف ابراز تمایل می کنند و این موضوع نباید با تمایلات جنسی اشتباه گرفته شود اما باید بر رفتار کودکان با </a:t>
            </a:r>
            <a:r>
              <a:rPr lang="ar-SA" sz="2400" dirty="0" smtClean="0">
                <a:solidFill>
                  <a:schemeClr val="bg1"/>
                </a:solidFill>
                <a:effectLst/>
                <a:cs typeface="0 Compset Bold" pitchFamily="2" charset="-78"/>
              </a:rPr>
              <a:t>جنس</a:t>
            </a:r>
            <a:r>
              <a:rPr lang="fa-IR" sz="2400" dirty="0" smtClean="0">
                <a:solidFill>
                  <a:schemeClr val="bg1"/>
                </a:solidFill>
                <a:effectLst/>
                <a:cs typeface="0 Compset Bold" pitchFamily="2" charset="-78"/>
              </a:rPr>
              <a:t> </a:t>
            </a:r>
            <a:r>
              <a:rPr lang="ar-SA" sz="2400" dirty="0" smtClean="0">
                <a:solidFill>
                  <a:schemeClr val="bg1"/>
                </a:solidFill>
                <a:effectLst/>
                <a:cs typeface="0 Compset Bold" pitchFamily="2" charset="-78"/>
              </a:rPr>
              <a:t>مخالفشان </a:t>
            </a:r>
            <a:r>
              <a:rPr lang="ar-SA" sz="2400" dirty="0">
                <a:solidFill>
                  <a:schemeClr val="bg1"/>
                </a:solidFill>
                <a:effectLst/>
                <a:cs typeface="0 Compset Bold" pitchFamily="2" charset="-78"/>
              </a:rPr>
              <a:t>کنترل وجود داشته </a:t>
            </a:r>
            <a:r>
              <a:rPr lang="ar-SA" sz="2400" dirty="0" smtClean="0">
                <a:solidFill>
                  <a:schemeClr val="bg1"/>
                </a:solidFill>
                <a:effectLst/>
                <a:cs typeface="0 Compset Bold" pitchFamily="2" charset="-78"/>
              </a:rPr>
              <a:t>باشد</a:t>
            </a:r>
            <a:r>
              <a:rPr lang="fa-IR" sz="2400" dirty="0" smtClean="0">
                <a:solidFill>
                  <a:schemeClr val="bg1"/>
                </a:solidFill>
                <a:effectLst/>
                <a:cs typeface="0 Compset Bold" pitchFamily="2" charset="-78"/>
              </a:rPr>
              <a:t>.</a:t>
            </a:r>
            <a:br>
              <a:rPr lang="fa-IR" sz="2400" dirty="0" smtClean="0">
                <a:solidFill>
                  <a:schemeClr val="bg1"/>
                </a:solidFill>
                <a:effectLst/>
                <a:cs typeface="0 Compset Bold" pitchFamily="2" charset="-78"/>
              </a:rPr>
            </a:br>
            <a:r>
              <a:rPr lang="ar-SA" sz="2400" dirty="0" smtClean="0">
                <a:solidFill>
                  <a:schemeClr val="bg1"/>
                </a:solidFill>
                <a:effectLst/>
                <a:cs typeface="0 Compset Bold" pitchFamily="2" charset="-78"/>
              </a:rPr>
              <a:t> </a:t>
            </a:r>
            <a:r>
              <a:rPr lang="ar-SA" sz="2400" dirty="0">
                <a:solidFill>
                  <a:schemeClr val="bg1"/>
                </a:solidFill>
                <a:effectLst/>
                <a:cs typeface="0 Compset Bold" pitchFamily="2" charset="-78"/>
              </a:rPr>
              <a:t>آخرین دوره که در آن زمان بلوغ جنسی و شروع رشد جنسی است باید در زمینه مسائل جنسی اطلاعات دقیق و کامل در اختیارشان قرار بدهیم</a:t>
            </a:r>
            <a:r>
              <a:rPr lang="en-US" sz="2400" dirty="0">
                <a:solidFill>
                  <a:schemeClr val="bg1"/>
                </a:solidFill>
                <a:effectLst/>
                <a:cs typeface="0 Compset Bold" pitchFamily="2" charset="-78"/>
              </a:rPr>
              <a:t/>
            </a:r>
            <a:br>
              <a:rPr lang="en-US" sz="2400" dirty="0">
                <a:solidFill>
                  <a:schemeClr val="bg1"/>
                </a:solidFill>
                <a:effectLst/>
                <a:cs typeface="0 Compset Bold" pitchFamily="2" charset="-78"/>
              </a:rPr>
            </a:br>
            <a:endParaRPr lang="en-US" sz="2400" dirty="0">
              <a:solidFill>
                <a:schemeClr val="bg1"/>
              </a:solidFill>
              <a:cs typeface="0 Compset Bold" pitchFamily="2" charset="-78"/>
            </a:endParaRPr>
          </a:p>
        </p:txBody>
      </p:sp>
    </p:spTree>
    <p:extLst>
      <p:ext uri="{BB962C8B-B14F-4D97-AF65-F5344CB8AC3E}">
        <p14:creationId xmlns:p14="http://schemas.microsoft.com/office/powerpoint/2010/main" val="30053985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057400"/>
            <a:ext cx="8229600" cy="1143000"/>
          </a:xfrm>
        </p:spPr>
        <p:txBody>
          <a:bodyPr>
            <a:noAutofit/>
          </a:bodyPr>
          <a:lstStyle/>
          <a:p>
            <a:pPr algn="r"/>
            <a:r>
              <a:rPr lang="fa-IR" sz="4000" dirty="0">
                <a:solidFill>
                  <a:schemeClr val="accent2"/>
                </a:solidFill>
                <a:cs typeface="0 Compset Bold" pitchFamily="2" charset="-78"/>
              </a:rPr>
              <a:t>ا</a:t>
            </a:r>
            <a:r>
              <a:rPr lang="fa-IR" sz="3600" dirty="0" smtClean="0">
                <a:solidFill>
                  <a:schemeClr val="accent2"/>
                </a:solidFill>
                <a:cs typeface="0 Compset Bold" pitchFamily="2" charset="-78"/>
              </a:rPr>
              <a:t>ز تولد تا 5 سالگی:</a:t>
            </a:r>
            <a:br>
              <a:rPr lang="fa-IR" sz="3600" dirty="0" smtClean="0">
                <a:solidFill>
                  <a:schemeClr val="accent2"/>
                </a:solidFill>
                <a:cs typeface="0 Compset Bold" pitchFamily="2" charset="-78"/>
              </a:rPr>
            </a:br>
            <a:r>
              <a:rPr lang="fa-IR" sz="2400" dirty="0" smtClean="0">
                <a:solidFill>
                  <a:schemeClr val="bg1"/>
                </a:solidFill>
                <a:cs typeface="0 Compset Bold" pitchFamily="2" charset="-78"/>
              </a:rPr>
              <a:t>1-باید </a:t>
            </a:r>
            <a:r>
              <a:rPr lang="fa-IR" sz="2400" dirty="0">
                <a:solidFill>
                  <a:schemeClr val="bg1"/>
                </a:solidFill>
                <a:cs typeface="0 Compset Bold" pitchFamily="2" charset="-78"/>
              </a:rPr>
              <a:t>نام صحیح اعضای بدن خود از جمله اعضای تناسلی را </a:t>
            </a:r>
            <a:r>
              <a:rPr lang="fa-IR" sz="2400" dirty="0" smtClean="0">
                <a:solidFill>
                  <a:schemeClr val="bg1"/>
                </a:solidFill>
                <a:cs typeface="0 Compset Bold" pitchFamily="2" charset="-78"/>
              </a:rPr>
              <a:t>بدانند.</a:t>
            </a:r>
            <a:br>
              <a:rPr lang="fa-IR" sz="2400" dirty="0" smtClean="0">
                <a:solidFill>
                  <a:schemeClr val="bg1"/>
                </a:solidFill>
                <a:cs typeface="0 Compset Bold" pitchFamily="2" charset="-78"/>
              </a:rPr>
            </a:br>
            <a:r>
              <a:rPr lang="fa-IR" sz="2400" dirty="0" smtClean="0">
                <a:solidFill>
                  <a:schemeClr val="bg1"/>
                </a:solidFill>
                <a:cs typeface="0 Compset Bold" pitchFamily="2" charset="-78"/>
              </a:rPr>
              <a:t>2-اینکه </a:t>
            </a:r>
            <a:r>
              <a:rPr lang="fa-IR" sz="2400" dirty="0">
                <a:solidFill>
                  <a:schemeClr val="bg1"/>
                </a:solidFill>
                <a:cs typeface="0 Compset Bold" pitchFamily="2" charset="-78"/>
              </a:rPr>
              <a:t>درک کنند که نوزادان از رحم مادر متولد می </a:t>
            </a:r>
            <a:r>
              <a:rPr lang="fa-IR" sz="2400" dirty="0" smtClean="0">
                <a:solidFill>
                  <a:schemeClr val="bg1"/>
                </a:solidFill>
                <a:cs typeface="0 Compset Bold" pitchFamily="2" charset="-78"/>
              </a:rPr>
              <a:t>شوند.</a:t>
            </a:r>
            <a:br>
              <a:rPr lang="fa-IR" sz="2400" dirty="0" smtClean="0">
                <a:solidFill>
                  <a:schemeClr val="bg1"/>
                </a:solidFill>
                <a:cs typeface="0 Compset Bold" pitchFamily="2" charset="-78"/>
              </a:rPr>
            </a:br>
            <a:r>
              <a:rPr lang="fa-IR" sz="2400" dirty="0" smtClean="0">
                <a:solidFill>
                  <a:schemeClr val="bg1"/>
                </a:solidFill>
                <a:cs typeface="0 Compset Bold" pitchFamily="2" charset="-78"/>
              </a:rPr>
              <a:t>3-مفهوم </a:t>
            </a:r>
            <a:r>
              <a:rPr lang="fa-IR" sz="2400" dirty="0">
                <a:solidFill>
                  <a:schemeClr val="bg1"/>
                </a:solidFill>
                <a:cs typeface="0 Compset Bold" pitchFamily="2" charset="-78"/>
              </a:rPr>
              <a:t>فضای خصوصی را </a:t>
            </a:r>
            <a:r>
              <a:rPr lang="fa-IR" sz="2400" dirty="0" smtClean="0">
                <a:solidFill>
                  <a:schemeClr val="bg1"/>
                </a:solidFill>
                <a:cs typeface="0 Compset Bold" pitchFamily="2" charset="-78"/>
              </a:rPr>
              <a:t>(هنگام تعویض </a:t>
            </a:r>
            <a:r>
              <a:rPr lang="fa-IR" sz="2400" dirty="0">
                <a:solidFill>
                  <a:schemeClr val="bg1"/>
                </a:solidFill>
                <a:cs typeface="0 Compset Bold" pitchFamily="2" charset="-78"/>
              </a:rPr>
              <a:t>لباس و رفتن به </a:t>
            </a:r>
            <a:r>
              <a:rPr lang="fa-IR" sz="2400" dirty="0" smtClean="0">
                <a:solidFill>
                  <a:schemeClr val="bg1"/>
                </a:solidFill>
                <a:cs typeface="0 Compset Bold" pitchFamily="2" charset="-78"/>
              </a:rPr>
              <a:t>توالت) بدانند </a:t>
            </a:r>
            <a:r>
              <a:rPr lang="fa-IR" sz="2400" dirty="0">
                <a:solidFill>
                  <a:schemeClr val="bg1"/>
                </a:solidFill>
                <a:cs typeface="0 Compset Bold" pitchFamily="2" charset="-78"/>
              </a:rPr>
              <a:t>به ویژه ضروری است کودکان ۵ سال تفاوت خصوصی و سری را </a:t>
            </a:r>
            <a:r>
              <a:rPr lang="fa-IR" sz="2400" dirty="0" smtClean="0">
                <a:solidFill>
                  <a:schemeClr val="bg1"/>
                </a:solidFill>
                <a:cs typeface="0 Compset Bold" pitchFamily="2" charset="-78"/>
              </a:rPr>
              <a:t>بفهمند </a:t>
            </a:r>
            <a:r>
              <a:rPr lang="fa-IR" sz="2400" dirty="0">
                <a:solidFill>
                  <a:schemeClr val="bg1"/>
                </a:solidFill>
                <a:cs typeface="0 Compset Bold" pitchFamily="2" charset="-78"/>
              </a:rPr>
              <a:t>بتوانند به راحتی با والدین یا فرد بزرگسال قابل اعتماد دیگری هم درباره جنسیت صحبت </a:t>
            </a:r>
            <a:r>
              <a:rPr lang="fa-IR" sz="2400" dirty="0" smtClean="0">
                <a:solidFill>
                  <a:schemeClr val="bg1"/>
                </a:solidFill>
                <a:cs typeface="0 Compset Bold" pitchFamily="2" charset="-78"/>
              </a:rPr>
              <a:t>کنند.</a:t>
            </a:r>
            <a:br>
              <a:rPr lang="fa-IR" sz="2400" dirty="0" smtClean="0">
                <a:solidFill>
                  <a:schemeClr val="bg1"/>
                </a:solidFill>
                <a:cs typeface="0 Compset Bold" pitchFamily="2" charset="-78"/>
              </a:rPr>
            </a:br>
            <a:r>
              <a:rPr lang="fa-IR" sz="2400" dirty="0" smtClean="0">
                <a:solidFill>
                  <a:schemeClr val="bg1"/>
                </a:solidFill>
                <a:cs typeface="0 Compset Bold" pitchFamily="2" charset="-78"/>
              </a:rPr>
              <a:t>4- </a:t>
            </a:r>
            <a:r>
              <a:rPr lang="fa-IR" sz="2400" dirty="0">
                <a:solidFill>
                  <a:schemeClr val="bg1"/>
                </a:solidFill>
                <a:cs typeface="0 Compset Bold" pitchFamily="2" charset="-78"/>
              </a:rPr>
              <a:t>نسبت به هویت مذکر یا مونث خود عزت نفس داشته </a:t>
            </a:r>
            <a:r>
              <a:rPr lang="fa-IR" sz="2400" dirty="0" smtClean="0">
                <a:solidFill>
                  <a:schemeClr val="bg1"/>
                </a:solidFill>
                <a:cs typeface="0 Compset Bold" pitchFamily="2" charset="-78"/>
              </a:rPr>
              <a:t>باشند.</a:t>
            </a:r>
            <a:endParaRPr lang="en-US" sz="2400" dirty="0">
              <a:solidFill>
                <a:schemeClr val="bg1"/>
              </a:solidFill>
              <a:cs typeface="0 Compset Bold" pitchFamily="2" charset="-78"/>
            </a:endParaRPr>
          </a:p>
        </p:txBody>
      </p:sp>
    </p:spTree>
    <p:extLst>
      <p:ext uri="{BB962C8B-B14F-4D97-AF65-F5344CB8AC3E}">
        <p14:creationId xmlns:p14="http://schemas.microsoft.com/office/powerpoint/2010/main" val="37623819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31669" y="304800"/>
            <a:ext cx="8001000" cy="5447645"/>
          </a:xfrm>
          <a:prstGeom prst="rect">
            <a:avLst/>
          </a:prstGeom>
        </p:spPr>
        <p:txBody>
          <a:bodyPr wrap="square">
            <a:spAutoFit/>
          </a:bodyPr>
          <a:lstStyle/>
          <a:p>
            <a:pPr algn="r"/>
            <a:r>
              <a:rPr lang="fa-IR" sz="3600" dirty="0" smtClean="0">
                <a:solidFill>
                  <a:schemeClr val="accent2"/>
                </a:solidFill>
                <a:cs typeface="0 Compset Bold" pitchFamily="2" charset="-78"/>
              </a:rPr>
              <a:t>۶ </a:t>
            </a:r>
            <a:r>
              <a:rPr lang="ar-SA" sz="3600" dirty="0">
                <a:solidFill>
                  <a:schemeClr val="accent2"/>
                </a:solidFill>
                <a:cs typeface="0 Compset Bold" pitchFamily="2" charset="-78"/>
              </a:rPr>
              <a:t>تا </a:t>
            </a:r>
            <a:r>
              <a:rPr lang="fa-IR" sz="3600" dirty="0">
                <a:solidFill>
                  <a:schemeClr val="accent2"/>
                </a:solidFill>
                <a:cs typeface="0 Compset Bold" pitchFamily="2" charset="-78"/>
              </a:rPr>
              <a:t>۹ </a:t>
            </a:r>
            <a:r>
              <a:rPr lang="ar-SA" sz="3600" dirty="0" smtClean="0">
                <a:solidFill>
                  <a:schemeClr val="accent2"/>
                </a:solidFill>
                <a:cs typeface="0 Compset Bold" pitchFamily="2" charset="-78"/>
              </a:rPr>
              <a:t>سالگی</a:t>
            </a:r>
            <a:r>
              <a:rPr lang="fa-IR" sz="3600" dirty="0" smtClean="0">
                <a:solidFill>
                  <a:schemeClr val="accent2"/>
                </a:solidFill>
                <a:cs typeface="0 Compset Bold" pitchFamily="2" charset="-78"/>
              </a:rPr>
              <a:t>:</a:t>
            </a:r>
          </a:p>
          <a:p>
            <a:pPr algn="r"/>
            <a:r>
              <a:rPr lang="fa-IR" sz="2400" dirty="0" smtClean="0">
                <a:solidFill>
                  <a:schemeClr val="bg1"/>
                </a:solidFill>
                <a:cs typeface="0 Compset Bold" pitchFamily="2" charset="-78"/>
              </a:rPr>
              <a:t>1-</a:t>
            </a:r>
            <a:r>
              <a:rPr lang="ar-SA" sz="2400" dirty="0" smtClean="0">
                <a:solidFill>
                  <a:schemeClr val="bg1"/>
                </a:solidFill>
                <a:cs typeface="0 Compset Bold" pitchFamily="2" charset="-78"/>
              </a:rPr>
              <a:t> </a:t>
            </a:r>
            <a:r>
              <a:rPr lang="ar-SA" sz="2400" dirty="0">
                <a:solidFill>
                  <a:schemeClr val="bg1"/>
                </a:solidFill>
                <a:cs typeface="0 Compset Bold" pitchFamily="2" charset="-78"/>
              </a:rPr>
              <a:t>بچه ها باید بتوانند تولید مثل حیوانات گیاهان را به عنوان بخشی از چرخه حیات </a:t>
            </a:r>
            <a:r>
              <a:rPr lang="ar-SA" sz="2400" dirty="0" smtClean="0">
                <a:solidFill>
                  <a:schemeClr val="bg1"/>
                </a:solidFill>
                <a:cs typeface="0 Compset Bold" pitchFamily="2" charset="-78"/>
              </a:rPr>
              <a:t>در</a:t>
            </a:r>
            <a:r>
              <a:rPr lang="fa-IR" sz="2400" dirty="0" smtClean="0">
                <a:solidFill>
                  <a:schemeClr val="bg1"/>
                </a:solidFill>
                <a:cs typeface="0 Compset Bold" pitchFamily="2" charset="-78"/>
              </a:rPr>
              <a:t>ک</a:t>
            </a:r>
            <a:r>
              <a:rPr lang="ar-SA" sz="2400" dirty="0" smtClean="0">
                <a:solidFill>
                  <a:schemeClr val="bg1"/>
                </a:solidFill>
                <a:cs typeface="0 Compset Bold" pitchFamily="2" charset="-78"/>
              </a:rPr>
              <a:t> کن</a:t>
            </a:r>
            <a:r>
              <a:rPr lang="fa-IR" sz="2400" dirty="0" smtClean="0">
                <a:solidFill>
                  <a:schemeClr val="bg1"/>
                </a:solidFill>
                <a:cs typeface="0 Compset Bold" pitchFamily="2" charset="-78"/>
              </a:rPr>
              <a:t>ن</a:t>
            </a:r>
            <a:r>
              <a:rPr lang="ar-SA" sz="2400" dirty="0" smtClean="0">
                <a:solidFill>
                  <a:schemeClr val="bg1"/>
                </a:solidFill>
                <a:cs typeface="0 Compset Bold" pitchFamily="2" charset="-78"/>
              </a:rPr>
              <a:t>د</a:t>
            </a:r>
            <a:endParaRPr lang="fa-IR" sz="2400" dirty="0" smtClean="0">
              <a:solidFill>
                <a:schemeClr val="bg1"/>
              </a:solidFill>
              <a:cs typeface="0 Compset Bold" pitchFamily="2" charset="-78"/>
            </a:endParaRPr>
          </a:p>
          <a:p>
            <a:pPr algn="r"/>
            <a:r>
              <a:rPr lang="fa-IR" sz="2400" dirty="0" smtClean="0">
                <a:solidFill>
                  <a:schemeClr val="bg1"/>
                </a:solidFill>
                <a:cs typeface="0 Compset Bold" pitchFamily="2" charset="-78"/>
              </a:rPr>
              <a:t>2- </a:t>
            </a:r>
            <a:r>
              <a:rPr lang="ar-SA" sz="2400" dirty="0" smtClean="0">
                <a:solidFill>
                  <a:schemeClr val="bg1"/>
                </a:solidFill>
                <a:cs typeface="0 Compset Bold" pitchFamily="2" charset="-78"/>
              </a:rPr>
              <a:t>در پاسخ به سوالاتی چون به نوزادان از کجا می آیند</a:t>
            </a:r>
            <a:r>
              <a:rPr lang="fa-IR" sz="2400" dirty="0" smtClean="0">
                <a:solidFill>
                  <a:schemeClr val="bg1"/>
                </a:solidFill>
                <a:cs typeface="0 Compset Bold" pitchFamily="2" charset="-78"/>
              </a:rPr>
              <a:t>؟</a:t>
            </a:r>
            <a:r>
              <a:rPr lang="ar-SA" sz="2400" dirty="0" smtClean="0">
                <a:solidFill>
                  <a:schemeClr val="bg1"/>
                </a:solidFill>
                <a:cs typeface="0 Compset Bold" pitchFamily="2" charset="-78"/>
              </a:rPr>
              <a:t> چطوری به دنیا می آیند</a:t>
            </a:r>
            <a:r>
              <a:rPr lang="fa-IR" sz="2400" dirty="0" smtClean="0">
                <a:solidFill>
                  <a:schemeClr val="bg1"/>
                </a:solidFill>
                <a:cs typeface="0 Compset Bold" pitchFamily="2" charset="-78"/>
              </a:rPr>
              <a:t>؟ </a:t>
            </a:r>
            <a:r>
              <a:rPr lang="ar-SA" sz="2400" dirty="0" smtClean="0">
                <a:solidFill>
                  <a:schemeClr val="bg1"/>
                </a:solidFill>
                <a:cs typeface="0 Compset Bold" pitchFamily="2" charset="-78"/>
              </a:rPr>
              <a:t>چیزهایی شنیده باشند</a:t>
            </a:r>
            <a:r>
              <a:rPr lang="fa-IR" sz="2400" dirty="0" smtClean="0">
                <a:solidFill>
                  <a:schemeClr val="bg1"/>
                </a:solidFill>
                <a:cs typeface="0 Compset Bold" pitchFamily="2" charset="-78"/>
              </a:rPr>
              <a:t>.</a:t>
            </a:r>
          </a:p>
          <a:p>
            <a:pPr algn="r"/>
            <a:r>
              <a:rPr lang="fa-IR" sz="2400" dirty="0" smtClean="0">
                <a:solidFill>
                  <a:schemeClr val="bg1"/>
                </a:solidFill>
                <a:cs typeface="0 Compset Bold" pitchFamily="2" charset="-78"/>
              </a:rPr>
              <a:t>3-</a:t>
            </a:r>
            <a:r>
              <a:rPr lang="ar-SA" sz="2400" dirty="0" smtClean="0">
                <a:solidFill>
                  <a:schemeClr val="bg1"/>
                </a:solidFill>
                <a:cs typeface="0 Compset Bold" pitchFamily="2" charset="-78"/>
              </a:rPr>
              <a:t>از تفاوت بین دو جنس آگاه باشند و بتوانند نام صحیح اندام تناسلی خود و جنس مخالف را نام ببرند</a:t>
            </a:r>
            <a:r>
              <a:rPr lang="fa-IR" sz="2400" dirty="0" smtClean="0">
                <a:solidFill>
                  <a:schemeClr val="bg1"/>
                </a:solidFill>
                <a:cs typeface="0 Compset Bold" pitchFamily="2" charset="-78"/>
              </a:rPr>
              <a:t>.</a:t>
            </a:r>
          </a:p>
          <a:p>
            <a:pPr algn="r"/>
            <a:r>
              <a:rPr lang="fa-IR" sz="2400" dirty="0" smtClean="0">
                <a:solidFill>
                  <a:schemeClr val="bg1"/>
                </a:solidFill>
                <a:cs typeface="0 Compset Bold" pitchFamily="2" charset="-78"/>
              </a:rPr>
              <a:t>4-</a:t>
            </a:r>
            <a:r>
              <a:rPr lang="ar-SA" sz="2400" dirty="0" smtClean="0">
                <a:solidFill>
                  <a:schemeClr val="bg1"/>
                </a:solidFill>
                <a:cs typeface="0 Compset Bold" pitchFamily="2" charset="-78"/>
              </a:rPr>
              <a:t>درک کلی از </a:t>
            </a:r>
            <a:r>
              <a:rPr lang="fa-IR" sz="2400" dirty="0" smtClean="0">
                <a:solidFill>
                  <a:schemeClr val="bg1"/>
                </a:solidFill>
                <a:cs typeface="0 Compset Bold" pitchFamily="2" charset="-78"/>
              </a:rPr>
              <a:t>بیماری ها </a:t>
            </a:r>
            <a:r>
              <a:rPr lang="ar-SA" sz="2400" dirty="0" smtClean="0">
                <a:solidFill>
                  <a:schemeClr val="bg1"/>
                </a:solidFill>
                <a:cs typeface="0 Compset Bold" pitchFamily="2" charset="-78"/>
              </a:rPr>
              <a:t>و عفونت </a:t>
            </a:r>
            <a:r>
              <a:rPr lang="fa-IR" sz="2400" dirty="0" smtClean="0">
                <a:solidFill>
                  <a:schemeClr val="bg1"/>
                </a:solidFill>
                <a:cs typeface="0 Compset Bold" pitchFamily="2" charset="-78"/>
              </a:rPr>
              <a:t>ها </a:t>
            </a:r>
            <a:r>
              <a:rPr lang="ar-SA" sz="2400" dirty="0" smtClean="0">
                <a:solidFill>
                  <a:schemeClr val="bg1"/>
                </a:solidFill>
                <a:cs typeface="0 Compset Bold" pitchFamily="2" charset="-78"/>
              </a:rPr>
              <a:t>که از طریق </a:t>
            </a:r>
            <a:r>
              <a:rPr lang="fa-IR" sz="2400" dirty="0" smtClean="0">
                <a:solidFill>
                  <a:schemeClr val="bg1"/>
                </a:solidFill>
                <a:cs typeface="0 Compset Bold" pitchFamily="2" charset="-78"/>
              </a:rPr>
              <a:t> روابط </a:t>
            </a:r>
            <a:r>
              <a:rPr lang="ar-SA" sz="2400" dirty="0" smtClean="0">
                <a:solidFill>
                  <a:schemeClr val="bg1"/>
                </a:solidFill>
                <a:cs typeface="0 Compset Bold" pitchFamily="2" charset="-78"/>
              </a:rPr>
              <a:t>جنسی منتقل میشود داشته باشند به عبارتی درباره بیماری های جنسی اطلاعات کافی داشته باشند</a:t>
            </a:r>
            <a:r>
              <a:rPr lang="fa-IR" sz="2400" dirty="0" smtClean="0">
                <a:solidFill>
                  <a:schemeClr val="bg1"/>
                </a:solidFill>
                <a:cs typeface="0 Compset Bold" pitchFamily="2" charset="-78"/>
              </a:rPr>
              <a:t>.</a:t>
            </a:r>
          </a:p>
          <a:p>
            <a:pPr algn="r"/>
            <a:r>
              <a:rPr lang="fa-IR" sz="2400" dirty="0" smtClean="0">
                <a:solidFill>
                  <a:schemeClr val="bg1"/>
                </a:solidFill>
                <a:cs typeface="0 Compset Bold" pitchFamily="2" charset="-78"/>
              </a:rPr>
              <a:t>5-</a:t>
            </a:r>
            <a:r>
              <a:rPr lang="ar-SA" sz="2400" dirty="0" smtClean="0">
                <a:solidFill>
                  <a:schemeClr val="bg1"/>
                </a:solidFill>
                <a:cs typeface="0 Compset Bold" pitchFamily="2" charset="-78"/>
              </a:rPr>
              <a:t> نسبت به سلامت کلی و نیازهای ایمنی بدن خود مسئولیت روزافزون پیدا کنند و بهداشت شخصی خود را با مسواک زدن دوش گرفتن رعایت تغذیه مناسب و غیر حفظ کنند</a:t>
            </a:r>
            <a:r>
              <a:rPr lang="fa-IR" sz="2400" dirty="0" smtClean="0">
                <a:solidFill>
                  <a:schemeClr val="bg1"/>
                </a:solidFill>
                <a:cs typeface="0 Compset Bold" pitchFamily="2" charset="-78"/>
              </a:rPr>
              <a:t>.</a:t>
            </a:r>
          </a:p>
          <a:p>
            <a:pPr algn="r"/>
            <a:r>
              <a:rPr lang="fa-IR" sz="2400" dirty="0" smtClean="0">
                <a:solidFill>
                  <a:schemeClr val="bg1"/>
                </a:solidFill>
                <a:cs typeface="0 Compset Bold" pitchFamily="2" charset="-78"/>
              </a:rPr>
              <a:t>6-</a:t>
            </a:r>
            <a:r>
              <a:rPr lang="ar-SA" sz="2400" dirty="0" smtClean="0">
                <a:solidFill>
                  <a:schemeClr val="bg1"/>
                </a:solidFill>
                <a:cs typeface="0 Compset Bold" pitchFamily="2" charset="-78"/>
              </a:rPr>
              <a:t>ماهی</a:t>
            </a:r>
            <a:r>
              <a:rPr lang="fa-IR" sz="2400" dirty="0" smtClean="0">
                <a:solidFill>
                  <a:schemeClr val="bg1"/>
                </a:solidFill>
                <a:cs typeface="0 Compset Bold" pitchFamily="2" charset="-78"/>
              </a:rPr>
              <a:t>ت</a:t>
            </a:r>
            <a:r>
              <a:rPr lang="ar-SA" sz="2400" dirty="0" smtClean="0">
                <a:solidFill>
                  <a:schemeClr val="bg1"/>
                </a:solidFill>
                <a:cs typeface="0 Compset Bold" pitchFamily="2" charset="-78"/>
              </a:rPr>
              <a:t> دوستی و عدالت را بفهمند و بتوانند احساسات خود را با والدین یا </a:t>
            </a:r>
            <a:r>
              <a:rPr lang="fa-IR" sz="2400" dirty="0" smtClean="0">
                <a:solidFill>
                  <a:schemeClr val="bg1"/>
                </a:solidFill>
                <a:cs typeface="0 Compset Bold" pitchFamily="2" charset="-78"/>
              </a:rPr>
              <a:t>.</a:t>
            </a:r>
            <a:r>
              <a:rPr lang="ar-SA" sz="2400" dirty="0" smtClean="0">
                <a:solidFill>
                  <a:schemeClr val="bg1"/>
                </a:solidFill>
                <a:cs typeface="0 Compset Bold" pitchFamily="2" charset="-78"/>
              </a:rPr>
              <a:t>افراد بزرگسال قابل اعتماد دیگر در میان بگذارند</a:t>
            </a:r>
            <a:endParaRPr lang="en-US" sz="2400" dirty="0">
              <a:solidFill>
                <a:schemeClr val="bg1"/>
              </a:solidFill>
              <a:cs typeface="0 Compset Bold" pitchFamily="2" charset="-78"/>
            </a:endParaRPr>
          </a:p>
        </p:txBody>
      </p:sp>
    </p:spTree>
    <p:extLst>
      <p:ext uri="{BB962C8B-B14F-4D97-AF65-F5344CB8AC3E}">
        <p14:creationId xmlns:p14="http://schemas.microsoft.com/office/powerpoint/2010/main" val="355173335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0999" y="152400"/>
            <a:ext cx="8610599" cy="6186309"/>
          </a:xfrm>
          <a:prstGeom prst="rect">
            <a:avLst/>
          </a:prstGeom>
        </p:spPr>
        <p:txBody>
          <a:bodyPr wrap="square">
            <a:spAutoFit/>
          </a:bodyPr>
          <a:lstStyle/>
          <a:p>
            <a:pPr algn="r" rtl="1"/>
            <a:r>
              <a:rPr lang="en-US" sz="3600" dirty="0">
                <a:solidFill>
                  <a:schemeClr val="accent2"/>
                </a:solidFill>
              </a:rPr>
              <a:t> </a:t>
            </a:r>
            <a:r>
              <a:rPr lang="fa-IR" sz="3600" dirty="0">
                <a:solidFill>
                  <a:schemeClr val="accent2"/>
                </a:solidFill>
              </a:rPr>
              <a:t>۹ </a:t>
            </a:r>
            <a:r>
              <a:rPr lang="ar-SA" sz="3600" dirty="0">
                <a:solidFill>
                  <a:schemeClr val="accent2"/>
                </a:solidFill>
              </a:rPr>
              <a:t>تا </a:t>
            </a:r>
            <a:r>
              <a:rPr lang="fa-IR" sz="3600" dirty="0">
                <a:solidFill>
                  <a:schemeClr val="accent2"/>
                </a:solidFill>
              </a:rPr>
              <a:t>۱۳ </a:t>
            </a:r>
            <a:r>
              <a:rPr lang="ar-SA" sz="3600" dirty="0" smtClean="0">
                <a:solidFill>
                  <a:schemeClr val="accent2"/>
                </a:solidFill>
              </a:rPr>
              <a:t>سالگی</a:t>
            </a:r>
            <a:r>
              <a:rPr lang="fa-IR" sz="3600" dirty="0" smtClean="0">
                <a:solidFill>
                  <a:schemeClr val="accent2"/>
                </a:solidFill>
              </a:rPr>
              <a:t>:</a:t>
            </a:r>
          </a:p>
          <a:p>
            <a:pPr algn="r" rtl="1"/>
            <a:r>
              <a:rPr lang="ar-SA" sz="2400" dirty="0" smtClean="0">
                <a:solidFill>
                  <a:schemeClr val="bg1"/>
                </a:solidFill>
              </a:rPr>
              <a:t>همان </a:t>
            </a:r>
            <a:r>
              <a:rPr lang="ar-SA" sz="2400" dirty="0">
                <a:solidFill>
                  <a:schemeClr val="bg1"/>
                </a:solidFill>
              </a:rPr>
              <a:t>دوران بلوغ هست </a:t>
            </a:r>
            <a:r>
              <a:rPr lang="fa-IR" sz="2400" dirty="0" smtClean="0">
                <a:solidFill>
                  <a:schemeClr val="bg1"/>
                </a:solidFill>
              </a:rPr>
              <a:t>نوجوانان </a:t>
            </a:r>
            <a:r>
              <a:rPr lang="ar-SA" sz="2400" dirty="0" smtClean="0">
                <a:solidFill>
                  <a:schemeClr val="bg1"/>
                </a:solidFill>
              </a:rPr>
              <a:t>باید </a:t>
            </a:r>
            <a:r>
              <a:rPr lang="ar-SA" sz="2400" dirty="0">
                <a:solidFill>
                  <a:schemeClr val="bg1"/>
                </a:solidFill>
              </a:rPr>
              <a:t>جنسیت را به عنوان بخش طبیعی از زندگی در </a:t>
            </a:r>
            <a:r>
              <a:rPr lang="ar-SA" sz="2400" dirty="0" smtClean="0">
                <a:solidFill>
                  <a:schemeClr val="bg1"/>
                </a:solidFill>
              </a:rPr>
              <a:t>کنند</a:t>
            </a:r>
            <a:r>
              <a:rPr lang="fa-IR" sz="2400" dirty="0" smtClean="0">
                <a:solidFill>
                  <a:schemeClr val="bg1"/>
                </a:solidFill>
              </a:rPr>
              <a:t>.</a:t>
            </a:r>
          </a:p>
          <a:p>
            <a:pPr algn="r" rtl="1"/>
            <a:r>
              <a:rPr lang="fa-IR" sz="2400" dirty="0" smtClean="0">
                <a:solidFill>
                  <a:schemeClr val="bg1"/>
                </a:solidFill>
              </a:rPr>
              <a:t>2-</a:t>
            </a:r>
            <a:r>
              <a:rPr lang="ar-SA" sz="2400" dirty="0" smtClean="0">
                <a:solidFill>
                  <a:schemeClr val="bg1"/>
                </a:solidFill>
              </a:rPr>
              <a:t>با</a:t>
            </a:r>
            <a:r>
              <a:rPr lang="fa-IR" sz="2400" dirty="0" smtClean="0">
                <a:solidFill>
                  <a:schemeClr val="bg1"/>
                </a:solidFill>
              </a:rPr>
              <a:t>ید</a:t>
            </a:r>
            <a:r>
              <a:rPr lang="ar-SA" sz="2400" dirty="0" smtClean="0">
                <a:solidFill>
                  <a:schemeClr val="bg1"/>
                </a:solidFill>
              </a:rPr>
              <a:t> </a:t>
            </a:r>
            <a:r>
              <a:rPr lang="ar-SA" sz="2400" dirty="0">
                <a:solidFill>
                  <a:schemeClr val="bg1"/>
                </a:solidFill>
              </a:rPr>
              <a:t>تغییرات طبیعی دختران و پسرها در دوران بلوغ </a:t>
            </a:r>
            <a:r>
              <a:rPr lang="fa-IR" sz="2400" dirty="0" smtClean="0">
                <a:solidFill>
                  <a:schemeClr val="bg1"/>
                </a:solidFill>
              </a:rPr>
              <a:t>(</a:t>
            </a:r>
            <a:r>
              <a:rPr lang="ar-SA" sz="2400" dirty="0" smtClean="0">
                <a:solidFill>
                  <a:schemeClr val="bg1"/>
                </a:solidFill>
              </a:rPr>
              <a:t>عاد</a:t>
            </a:r>
            <a:r>
              <a:rPr lang="fa-IR" sz="2400" dirty="0" smtClean="0">
                <a:solidFill>
                  <a:schemeClr val="bg1"/>
                </a:solidFill>
              </a:rPr>
              <a:t>ا</a:t>
            </a:r>
            <a:r>
              <a:rPr lang="ar-SA" sz="2400" dirty="0" smtClean="0">
                <a:solidFill>
                  <a:schemeClr val="bg1"/>
                </a:solidFill>
              </a:rPr>
              <a:t>ت </a:t>
            </a:r>
            <a:r>
              <a:rPr lang="ar-SA" sz="2400" dirty="0">
                <a:solidFill>
                  <a:schemeClr val="bg1"/>
                </a:solidFill>
              </a:rPr>
              <a:t>ماهیانه و ارضا </a:t>
            </a:r>
            <a:r>
              <a:rPr lang="ar-SA" sz="2400" dirty="0" smtClean="0">
                <a:solidFill>
                  <a:schemeClr val="bg1"/>
                </a:solidFill>
              </a:rPr>
              <a:t>شدن</a:t>
            </a:r>
            <a:r>
              <a:rPr lang="fa-IR" sz="2400" dirty="0" smtClean="0">
                <a:solidFill>
                  <a:schemeClr val="bg1"/>
                </a:solidFill>
              </a:rPr>
              <a:t>)</a:t>
            </a:r>
            <a:r>
              <a:rPr lang="ar-SA" sz="2400" dirty="0" smtClean="0">
                <a:solidFill>
                  <a:schemeClr val="bg1"/>
                </a:solidFill>
              </a:rPr>
              <a:t>آشنا شوند</a:t>
            </a:r>
            <a:r>
              <a:rPr lang="fa-IR" sz="2400" dirty="0" smtClean="0">
                <a:solidFill>
                  <a:schemeClr val="bg1"/>
                </a:solidFill>
              </a:rPr>
              <a:t>.</a:t>
            </a:r>
            <a:r>
              <a:rPr lang="ar-SA" sz="2400" dirty="0" smtClean="0">
                <a:solidFill>
                  <a:schemeClr val="bg1"/>
                </a:solidFill>
              </a:rPr>
              <a:t> </a:t>
            </a:r>
            <a:endParaRPr lang="fa-IR" sz="2400" dirty="0" smtClean="0">
              <a:solidFill>
                <a:schemeClr val="bg1"/>
              </a:solidFill>
            </a:endParaRPr>
          </a:p>
          <a:p>
            <a:pPr algn="r" rtl="1"/>
            <a:r>
              <a:rPr lang="fa-IR" sz="2400" dirty="0" smtClean="0">
                <a:solidFill>
                  <a:schemeClr val="bg1"/>
                </a:solidFill>
              </a:rPr>
              <a:t>3-بتوانند </a:t>
            </a:r>
            <a:r>
              <a:rPr lang="ar-SA" sz="2400" dirty="0" smtClean="0">
                <a:solidFill>
                  <a:schemeClr val="bg1"/>
                </a:solidFill>
              </a:rPr>
              <a:t>با </a:t>
            </a:r>
            <a:r>
              <a:rPr lang="ar-SA" sz="2400" dirty="0">
                <a:solidFill>
                  <a:schemeClr val="bg1"/>
                </a:solidFill>
              </a:rPr>
              <a:t>دیگران دوست شوند و دوستی هایشان را حفظ کند </a:t>
            </a:r>
            <a:r>
              <a:rPr lang="fa-IR" sz="2400" dirty="0" smtClean="0">
                <a:solidFill>
                  <a:schemeClr val="bg1"/>
                </a:solidFill>
              </a:rPr>
              <a:t>(</a:t>
            </a:r>
            <a:r>
              <a:rPr lang="ar-SA" sz="2400" dirty="0" smtClean="0">
                <a:solidFill>
                  <a:schemeClr val="bg1"/>
                </a:solidFill>
              </a:rPr>
              <a:t>معمولا </a:t>
            </a:r>
            <a:r>
              <a:rPr lang="ar-SA" sz="2400" dirty="0">
                <a:solidFill>
                  <a:schemeClr val="bg1"/>
                </a:solidFill>
              </a:rPr>
              <a:t>با هم جنس های </a:t>
            </a:r>
            <a:r>
              <a:rPr lang="ar-SA" sz="2400" dirty="0" smtClean="0">
                <a:solidFill>
                  <a:schemeClr val="bg1"/>
                </a:solidFill>
              </a:rPr>
              <a:t>خودشان</a:t>
            </a:r>
            <a:r>
              <a:rPr lang="fa-IR" sz="2400" dirty="0" smtClean="0">
                <a:solidFill>
                  <a:schemeClr val="bg1"/>
                </a:solidFill>
              </a:rPr>
              <a:t>)</a:t>
            </a:r>
          </a:p>
          <a:p>
            <a:pPr algn="r" rtl="1"/>
            <a:r>
              <a:rPr lang="fa-IR" sz="2400" dirty="0" smtClean="0">
                <a:solidFill>
                  <a:schemeClr val="bg1"/>
                </a:solidFill>
              </a:rPr>
              <a:t>4-</a:t>
            </a:r>
            <a:r>
              <a:rPr lang="ar-SA" sz="2400" dirty="0" smtClean="0">
                <a:solidFill>
                  <a:schemeClr val="bg1"/>
                </a:solidFill>
              </a:rPr>
              <a:t>روند </a:t>
            </a:r>
            <a:r>
              <a:rPr lang="ar-SA" sz="2400" dirty="0">
                <a:solidFill>
                  <a:schemeClr val="bg1"/>
                </a:solidFill>
              </a:rPr>
              <a:t>تولید مثل و از جمله مفاهیمی چون آمیزش جنسی </a:t>
            </a:r>
            <a:r>
              <a:rPr lang="fa-IR" sz="2400" dirty="0" smtClean="0">
                <a:solidFill>
                  <a:schemeClr val="bg1"/>
                </a:solidFill>
              </a:rPr>
              <a:t>،</a:t>
            </a:r>
            <a:r>
              <a:rPr lang="ar-SA" sz="2400" dirty="0" smtClean="0">
                <a:solidFill>
                  <a:schemeClr val="bg1"/>
                </a:solidFill>
              </a:rPr>
              <a:t>پدر </a:t>
            </a:r>
            <a:r>
              <a:rPr lang="ar-SA" sz="2400" dirty="0">
                <a:solidFill>
                  <a:schemeClr val="bg1"/>
                </a:solidFill>
              </a:rPr>
              <a:t>و مادر </a:t>
            </a:r>
            <a:r>
              <a:rPr lang="ar-SA" sz="2400" dirty="0" smtClean="0">
                <a:solidFill>
                  <a:schemeClr val="bg1"/>
                </a:solidFill>
              </a:rPr>
              <a:t>شدن</a:t>
            </a:r>
            <a:r>
              <a:rPr lang="fa-IR" sz="2400" dirty="0" smtClean="0">
                <a:solidFill>
                  <a:schemeClr val="bg1"/>
                </a:solidFill>
              </a:rPr>
              <a:t>،</a:t>
            </a:r>
            <a:r>
              <a:rPr lang="ar-SA" sz="2400" dirty="0" smtClean="0">
                <a:solidFill>
                  <a:schemeClr val="bg1"/>
                </a:solidFill>
              </a:rPr>
              <a:t> </a:t>
            </a:r>
            <a:r>
              <a:rPr lang="ar-SA" sz="2400" dirty="0">
                <a:solidFill>
                  <a:schemeClr val="bg1"/>
                </a:solidFill>
              </a:rPr>
              <a:t>سقط جنین و جلوگیری از بارداری را درک کنند </a:t>
            </a:r>
            <a:endParaRPr lang="fa-IR" sz="2400" dirty="0" smtClean="0">
              <a:solidFill>
                <a:schemeClr val="bg1"/>
              </a:solidFill>
            </a:endParaRPr>
          </a:p>
          <a:p>
            <a:pPr algn="r" rtl="1"/>
            <a:r>
              <a:rPr lang="fa-IR" sz="2400" dirty="0" smtClean="0">
                <a:solidFill>
                  <a:schemeClr val="bg1"/>
                </a:solidFill>
              </a:rPr>
              <a:t>5-</a:t>
            </a:r>
            <a:r>
              <a:rPr lang="ar-SA" sz="2400" dirty="0" smtClean="0">
                <a:solidFill>
                  <a:schemeClr val="bg1"/>
                </a:solidFill>
              </a:rPr>
              <a:t>بدانند </a:t>
            </a:r>
            <a:r>
              <a:rPr lang="ar-SA" sz="2400" dirty="0">
                <a:solidFill>
                  <a:schemeClr val="bg1"/>
                </a:solidFill>
              </a:rPr>
              <a:t>سو استفاده جنسی </a:t>
            </a:r>
            <a:r>
              <a:rPr lang="ar-SA" sz="2400" dirty="0" smtClean="0">
                <a:solidFill>
                  <a:schemeClr val="bg1"/>
                </a:solidFill>
              </a:rPr>
              <a:t>چیست</a:t>
            </a:r>
            <a:r>
              <a:rPr lang="fa-IR" sz="2400" dirty="0" smtClean="0">
                <a:solidFill>
                  <a:schemeClr val="bg1"/>
                </a:solidFill>
              </a:rPr>
              <a:t>؟</a:t>
            </a:r>
            <a:r>
              <a:rPr lang="ar-SA" sz="2400" dirty="0" smtClean="0">
                <a:solidFill>
                  <a:schemeClr val="bg1"/>
                </a:solidFill>
              </a:rPr>
              <a:t> </a:t>
            </a:r>
            <a:r>
              <a:rPr lang="ar-SA" sz="2400" dirty="0">
                <a:solidFill>
                  <a:schemeClr val="bg1"/>
                </a:solidFill>
              </a:rPr>
              <a:t>چگونه می توان آن را تشخیص </a:t>
            </a:r>
            <a:r>
              <a:rPr lang="ar-SA" sz="2400" dirty="0" smtClean="0">
                <a:solidFill>
                  <a:schemeClr val="bg1"/>
                </a:solidFill>
              </a:rPr>
              <a:t>داد</a:t>
            </a:r>
            <a:r>
              <a:rPr lang="fa-IR" sz="2400" dirty="0" smtClean="0">
                <a:solidFill>
                  <a:schemeClr val="bg1"/>
                </a:solidFill>
              </a:rPr>
              <a:t>؟</a:t>
            </a:r>
            <a:r>
              <a:rPr lang="ar-SA" sz="2400" dirty="0" smtClean="0">
                <a:solidFill>
                  <a:schemeClr val="bg1"/>
                </a:solidFill>
              </a:rPr>
              <a:t> </a:t>
            </a:r>
            <a:r>
              <a:rPr lang="ar-SA" sz="2400" dirty="0">
                <a:solidFill>
                  <a:schemeClr val="bg1"/>
                </a:solidFill>
              </a:rPr>
              <a:t>و در موقعیت های بالقوه خطرناک چگونه باید رفتار </a:t>
            </a:r>
            <a:r>
              <a:rPr lang="ar-SA" sz="2400" dirty="0" smtClean="0">
                <a:solidFill>
                  <a:schemeClr val="bg1"/>
                </a:solidFill>
              </a:rPr>
              <a:t>کرد</a:t>
            </a:r>
            <a:r>
              <a:rPr lang="fa-IR" sz="2400" dirty="0" smtClean="0">
                <a:solidFill>
                  <a:schemeClr val="bg1"/>
                </a:solidFill>
              </a:rPr>
              <a:t>.</a:t>
            </a:r>
          </a:p>
          <a:p>
            <a:pPr algn="r" rtl="1"/>
            <a:r>
              <a:rPr lang="ar-SA"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با </a:t>
            </a:r>
            <a:r>
              <a:rPr lang="ar-SA" sz="2400" b="1" dirty="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توجه به مراحل رشد کودک به پرسش ها پاسخ دهید هر جا هر چه سن </a:t>
            </a:r>
            <a:r>
              <a:rPr lang="ar-SA"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کمتر</a:t>
            </a:r>
            <a:r>
              <a:rPr lang="fa-IR"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باشد </a:t>
            </a:r>
            <a:r>
              <a:rPr lang="ar-SA"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 </a:t>
            </a:r>
            <a:r>
              <a:rPr lang="ar-SA" sz="2400" b="1" dirty="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از پاسخ‌های </a:t>
            </a:r>
            <a:r>
              <a:rPr lang="ar-SA"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عینی</a:t>
            </a:r>
            <a:r>
              <a:rPr lang="fa-IR"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 </a:t>
            </a:r>
            <a:r>
              <a:rPr lang="ar-SA"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ت</a:t>
            </a:r>
            <a:r>
              <a:rPr lang="fa-IR"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رو </a:t>
            </a:r>
            <a:r>
              <a:rPr lang="ar-SA"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با </a:t>
            </a:r>
            <a:r>
              <a:rPr lang="ar-SA" sz="2400" b="1" dirty="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لحنی جدی </a:t>
            </a:r>
            <a:r>
              <a:rPr lang="fa-IR"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 جواب بدهید </a:t>
            </a:r>
            <a:r>
              <a:rPr lang="ar-SA"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جواب </a:t>
            </a:r>
            <a:r>
              <a:rPr lang="ar-SA" sz="2400" b="1" dirty="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آنها را حداکثر در دو تا سه جمله بدهید بچه ها ده دوازده ساله به اطلاعات بیشتر نیاز </a:t>
            </a:r>
            <a:r>
              <a:rPr lang="ar-SA"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دار</a:t>
            </a:r>
            <a:r>
              <a:rPr lang="fa-IR"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ن</a:t>
            </a:r>
            <a:r>
              <a:rPr lang="ar-SA"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د </a:t>
            </a:r>
            <a:r>
              <a:rPr lang="ar-SA" sz="2400" b="1" dirty="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که می‌توان از طریق کتاب‌ها جزوه‌ها کلاسهای آموزشی با آنها دست </a:t>
            </a:r>
            <a:r>
              <a:rPr lang="ar-SA"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یافت</a:t>
            </a:r>
            <a:r>
              <a:rPr lang="fa-IR" sz="2400" b="1" dirty="0" smtClean="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rPr>
              <a:t>.</a:t>
            </a:r>
            <a:endParaRPr lang="en-US" sz="2400" b="1" dirty="0">
              <a:ln w="18000">
                <a:solidFill>
                  <a:schemeClr val="accent2">
                    <a:satMod val="140000"/>
                  </a:schemeClr>
                </a:solidFill>
                <a:prstDash val="solid"/>
                <a:miter lim="800000"/>
              </a:ln>
              <a:solidFill>
                <a:schemeClr val="tx1">
                  <a:lumMod val="85000"/>
                </a:schemeClr>
              </a:solidFill>
              <a:effectLst>
                <a:outerShdw blurRad="25500" dist="23000" dir="7020000" algn="tl">
                  <a:srgbClr val="000000">
                    <a:alpha val="50000"/>
                  </a:srgbClr>
                </a:outerShdw>
              </a:effectLst>
            </a:endParaRPr>
          </a:p>
          <a:p>
            <a:pPr algn="r" rtl="1"/>
            <a:r>
              <a:rPr lang="en-US" sz="2400" dirty="0">
                <a:solidFill>
                  <a:schemeClr val="bg1"/>
                </a:solidFill>
              </a:rPr>
              <a:t> </a:t>
            </a:r>
          </a:p>
        </p:txBody>
      </p:sp>
    </p:spTree>
    <p:extLst>
      <p:ext uri="{BB962C8B-B14F-4D97-AF65-F5344CB8AC3E}">
        <p14:creationId xmlns:p14="http://schemas.microsoft.com/office/powerpoint/2010/main" val="414314916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371600"/>
            <a:ext cx="8229600" cy="3429000"/>
          </a:xfrm>
        </p:spPr>
        <p:txBody>
          <a:bodyPr>
            <a:noAutofit/>
          </a:bodyPr>
          <a:lstStyle/>
          <a:p>
            <a:pPr algn="r"/>
            <a:r>
              <a:rPr lang="fa-IR" sz="2400" dirty="0" smtClean="0">
                <a:solidFill>
                  <a:sysClr val="windowText" lastClr="000000"/>
                </a:solidFill>
              </a:rPr>
              <a:t>حال این آموزش های جنسی باید به چه صورت و در چه زمانی شروع شوند؟</a:t>
            </a:r>
            <a:br>
              <a:rPr lang="fa-IR" sz="2400" dirty="0" smtClean="0">
                <a:solidFill>
                  <a:sysClr val="windowText" lastClr="000000"/>
                </a:solidFill>
              </a:rPr>
            </a:br>
            <a:r>
              <a:rPr lang="fa-IR" sz="2400" dirty="0" smtClean="0">
                <a:solidFill>
                  <a:sysClr val="windowText" lastClr="000000"/>
                </a:solidFill>
              </a:rPr>
              <a:t>1-شروع تغییرات بدنی و ویژگی های جسمانی</a:t>
            </a:r>
            <a:br>
              <a:rPr lang="fa-IR" sz="2400" dirty="0" smtClean="0">
                <a:solidFill>
                  <a:sysClr val="windowText" lastClr="000000"/>
                </a:solidFill>
              </a:rPr>
            </a:br>
            <a:r>
              <a:rPr lang="fa-IR" sz="2400" dirty="0" smtClean="0">
                <a:solidFill>
                  <a:sysClr val="windowText" lastClr="000000"/>
                </a:solidFill>
              </a:rPr>
              <a:t>2-رسیدن به  دوره سنی 9/10 سالگی و بلوغ </a:t>
            </a:r>
            <a:br>
              <a:rPr lang="fa-IR" sz="2400" dirty="0" smtClean="0">
                <a:solidFill>
                  <a:sysClr val="windowText" lastClr="000000"/>
                </a:solidFill>
              </a:rPr>
            </a:br>
            <a:r>
              <a:rPr lang="fa-IR" sz="2400" dirty="0" smtClean="0">
                <a:solidFill>
                  <a:sysClr val="windowText" lastClr="000000"/>
                </a:solidFill>
              </a:rPr>
              <a:t>به وسیله این دو نشانه میتوان دریافت که باید آموزش های جنسی به طور جدی تر و کامل تر شروع شوند.</a:t>
            </a:r>
            <a:br>
              <a:rPr lang="fa-IR" sz="2400" dirty="0" smtClean="0">
                <a:solidFill>
                  <a:sysClr val="windowText" lastClr="000000"/>
                </a:solidFill>
              </a:rPr>
            </a:br>
            <a:r>
              <a:rPr lang="fa-IR" sz="2400" dirty="0" smtClean="0">
                <a:solidFill>
                  <a:schemeClr val="accent2"/>
                </a:solidFill>
              </a:rPr>
              <a:t>اما چگونه؟</a:t>
            </a:r>
            <a:r>
              <a:rPr lang="fa-IR" sz="2400" dirty="0" smtClean="0">
                <a:solidFill>
                  <a:sysClr val="windowText" lastClr="000000"/>
                </a:solidFill>
              </a:rPr>
              <a:t/>
            </a:r>
            <a:br>
              <a:rPr lang="fa-IR" sz="2400" dirty="0" smtClean="0">
                <a:solidFill>
                  <a:sysClr val="windowText" lastClr="000000"/>
                </a:solidFill>
              </a:rPr>
            </a:br>
            <a:r>
              <a:rPr lang="fa-IR" sz="2400" dirty="0" smtClean="0">
                <a:solidFill>
                  <a:sysClr val="windowText" lastClr="000000"/>
                </a:solidFill>
              </a:rPr>
              <a:t>مطرح کردن بیماری های مقاربتی که از آمیزش های جنسی پر خطر به وجود میایند(هپاتیت،ایدز،سوزاکی.....)</a:t>
            </a:r>
            <a:br>
              <a:rPr lang="fa-IR" sz="2400" dirty="0" smtClean="0">
                <a:solidFill>
                  <a:sysClr val="windowText" lastClr="000000"/>
                </a:solidFill>
              </a:rPr>
            </a:br>
            <a:r>
              <a:rPr lang="fa-IR" sz="2400" dirty="0" smtClean="0">
                <a:solidFill>
                  <a:sysClr val="windowText" lastClr="000000"/>
                </a:solidFill>
              </a:rPr>
              <a:t>سپس به وسیله این موضوعات که برای نوجوانان آشنا تر هست میتوان آموزش های دیگر مثل:</a:t>
            </a:r>
            <a:br>
              <a:rPr lang="fa-IR" sz="2400" dirty="0" smtClean="0">
                <a:solidFill>
                  <a:sysClr val="windowText" lastClr="000000"/>
                </a:solidFill>
              </a:rPr>
            </a:br>
            <a:r>
              <a:rPr lang="fa-IR" sz="2400" dirty="0" smtClean="0">
                <a:solidFill>
                  <a:sysClr val="windowText" lastClr="000000"/>
                </a:solidFill>
              </a:rPr>
              <a:t>1-رفتار های جنسی نادرست(خود ارضایی)</a:t>
            </a:r>
            <a:br>
              <a:rPr lang="fa-IR" sz="2400" dirty="0" smtClean="0">
                <a:solidFill>
                  <a:sysClr val="windowText" lastClr="000000"/>
                </a:solidFill>
              </a:rPr>
            </a:br>
            <a:r>
              <a:rPr lang="fa-IR" sz="2400" dirty="0" smtClean="0">
                <a:solidFill>
                  <a:sysClr val="windowText" lastClr="000000"/>
                </a:solidFill>
              </a:rPr>
              <a:t>2-آمیزش های جنسی </a:t>
            </a:r>
            <a:br>
              <a:rPr lang="fa-IR" sz="2400" dirty="0" smtClean="0">
                <a:solidFill>
                  <a:sysClr val="windowText" lastClr="000000"/>
                </a:solidFill>
              </a:rPr>
            </a:br>
            <a:r>
              <a:rPr lang="fa-IR" sz="2400" dirty="0" smtClean="0">
                <a:solidFill>
                  <a:sysClr val="windowText" lastClr="000000"/>
                </a:solidFill>
              </a:rPr>
              <a:t>3- استفاده از وسایل ضد بارداری </a:t>
            </a:r>
            <a:br>
              <a:rPr lang="fa-IR" sz="2400" dirty="0" smtClean="0">
                <a:solidFill>
                  <a:sysClr val="windowText" lastClr="000000"/>
                </a:solidFill>
              </a:rPr>
            </a:br>
            <a:r>
              <a:rPr lang="fa-IR" sz="2400" dirty="0" smtClean="0">
                <a:solidFill>
                  <a:sysClr val="windowText" lastClr="000000"/>
                </a:solidFill>
              </a:rPr>
              <a:t>4-توضیحاتی درباره الت های تناسلی </a:t>
            </a:r>
            <a:br>
              <a:rPr lang="fa-IR" sz="2400" dirty="0" smtClean="0">
                <a:solidFill>
                  <a:sysClr val="windowText" lastClr="000000"/>
                </a:solidFill>
              </a:rPr>
            </a:br>
            <a:r>
              <a:rPr lang="fa-IR" sz="2400" dirty="0" smtClean="0">
                <a:solidFill>
                  <a:sysClr val="windowText" lastClr="000000"/>
                </a:solidFill>
              </a:rPr>
              <a:t>5-آموزش گفتن نه</a:t>
            </a:r>
            <a:br>
              <a:rPr lang="fa-IR" sz="2400" dirty="0" smtClean="0">
                <a:solidFill>
                  <a:sysClr val="windowText" lastClr="000000"/>
                </a:solidFill>
              </a:rPr>
            </a:br>
            <a:r>
              <a:rPr lang="fa-IR" sz="2400" dirty="0" smtClean="0">
                <a:solidFill>
                  <a:sysClr val="windowText" lastClr="000000"/>
                </a:solidFill>
              </a:rPr>
              <a:t>6-تغییرات جسمانی </a:t>
            </a:r>
            <a:br>
              <a:rPr lang="fa-IR" sz="2400" dirty="0" smtClean="0">
                <a:solidFill>
                  <a:sysClr val="windowText" lastClr="000000"/>
                </a:solidFill>
              </a:rPr>
            </a:br>
            <a:r>
              <a:rPr lang="fa-IR" sz="2400" dirty="0" smtClean="0">
                <a:solidFill>
                  <a:sysClr val="windowText" lastClr="000000"/>
                </a:solidFill>
              </a:rPr>
              <a:t>7-رسش های جنسی(در دختران اولین دوره قائدگی و در پسران اولین انزال)</a:t>
            </a:r>
            <a:endParaRPr lang="en-US" sz="2400" dirty="0">
              <a:solidFill>
                <a:sysClr val="windowText" lastClr="000000"/>
              </a:solidFill>
            </a:endParaRPr>
          </a:p>
        </p:txBody>
      </p:sp>
      <p:sp>
        <p:nvSpPr>
          <p:cNvPr id="3" name="5-Point Star 2"/>
          <p:cNvSpPr/>
          <p:nvPr/>
        </p:nvSpPr>
        <p:spPr>
          <a:xfrm>
            <a:off x="6248400" y="5181600"/>
            <a:ext cx="457200" cy="162741"/>
          </a:xfrm>
          <a:prstGeom prst="star5">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805087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86</TotalTime>
  <Words>452</Words>
  <Application>Microsoft Office PowerPoint</Application>
  <PresentationFormat>On-screen Show (4:3)</PresentationFormat>
  <Paragraphs>20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Concourse</vt:lpstr>
      <vt:lpstr>PowerPoint Presentation</vt:lpstr>
      <vt:lpstr>ما نمی‌توانیم مسائل جنسی را به دلیل وجود شرم و حیا کنار بگذاریم و ما به عنوان والدین باید نسبت به مسائل جنسی آگاهی پیدا کنیم و به دلیل کنجکاوی بسیار نوجوانان و کودکان اگر ما اطلاعات صحیح در اختیارشان قرار دهیم آن ها به منابع ناامن پناه می‌آورند و امکان گمراه شدن بسیار زیاد می شود و همچنین باعث به وجود آمدن ترس اضطراب اندوه و حتی افسردگی می شود زیرا اطلاعات کافی در باره این دوره ندارد . </vt:lpstr>
      <vt:lpstr> چه زمانی باید آموزش ها شروع شود؟  باید طبق زمانبندی و سن فرزند خود این آموزش‌ها را شروع کنیم، که شامل سه دوره سنی است: از تولد تا 5سالگی:  ما باید یک سری مطالب رو که ناشی از کنجکاوی کودکان است به آنها بگوییم مثلاً باید برای کودکانمان مشخص کنیم که برهنگی باعث شرم است و والدین باید این موضوع را تقویت کند که در بزرگسالی به (بی پروای جنسی) دچار نشوند. 5سالگی تا پیش از بلوغ: هورمون ها جنسی به صورت بسیار کم شروع به ترشح می‌کند در این زمان ما باید به کودکان پاسخ صحیح و کوتاه بدهیم در این سن کودکان به جنس مخالف ابراز تمایل می کنند و این موضوع نباید با تمایلات جنسی اشتباه گرفته شود اما باید بر رفتار کودکان با جنس مخالفشان کنترل وجود داشته باشد.  آخرین دوره که در آن زمان بلوغ جنسی و شروع رشد جنسی است باید در زمینه مسائل جنسی اطلاعات دقیق و کامل در اختیارشان قرار بدهیم </vt:lpstr>
      <vt:lpstr>از تولد تا 5 سالگی: 1-باید نام صحیح اعضای بدن خود از جمله اعضای تناسلی را بدانند. 2-اینکه درک کنند که نوزادان از رحم مادر متولد می شوند. 3-مفهوم فضای خصوصی را (هنگام تعویض لباس و رفتن به توالت) بدانند به ویژه ضروری است کودکان ۵ سال تفاوت خصوصی و سری را بفهمند بتوانند به راحتی با والدین یا فرد بزرگسال قابل اعتماد دیگری هم درباره جنسیت صحبت کنند. 4- نسبت به هویت مذکر یا مونث خود عزت نفس داشته باشند.</vt:lpstr>
      <vt:lpstr>PowerPoint Presentation</vt:lpstr>
      <vt:lpstr>PowerPoint Presentation</vt:lpstr>
      <vt:lpstr>حال این آموزش های جنسی باید به چه صورت و در چه زمانی شروع شوند؟ 1-شروع تغییرات بدنی و ویژگی های جسمانی 2-رسیدن به  دوره سنی 9/10 سالگی و بلوغ  به وسیله این دو نشانه میتوان دریافت که باید آموزش های جنسی به طور جدی تر و کامل تر شروع شوند. اما چگونه؟ مطرح کردن بیماری های مقاربتی که از آمیزش های جنسی پر خطر به وجود میایند(هپاتیت،ایدز،سوزاکی.....) سپس به وسیله این موضوعات که برای نوجوانان آشنا تر هست میتوان آموزش های دیگر مثل: 1-رفتار های جنسی نادرست(خود ارضایی) 2-آمیزش های جنسی  3- استفاده از وسایل ضد بارداری  4-توضیحاتی درباره الت های تناسلی  5-آموزش گفتن نه 6-تغییرات جسمانی  7-رسش های جنسی(در دختران اولین دوره قائدگی و در پسران اولین انزال)</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ما نمی‌توانیم مسائل جنسی را به دلیل وجود شرم و حیا کنار بگذاریم و ما به عنوان والدین باید نسبت به مسائل جنسی آگاهی پیدا کنیم و به دلیل کنجکاوی بسیار نوجوانان و کودکان اگر ما اطلاعات صحیح در اختیارشان قرار دهیم آن ها به منابع ناامن پناه می‌آورند و امکان گمراه شدن بسیار زیاد می شود و همچنین باعث به وجود آمدن ترس اضطراب اندوه و حتی افسردگی می شود زیرا اطلاعات کافی در باره این دوره ندارد .</dc:title>
  <dc:creator>m.s</dc:creator>
  <cp:lastModifiedBy>Windows User</cp:lastModifiedBy>
  <cp:revision>11</cp:revision>
  <dcterms:created xsi:type="dcterms:W3CDTF">2018-11-08T21:51:56Z</dcterms:created>
  <dcterms:modified xsi:type="dcterms:W3CDTF">2020-06-17T11:04:50Z</dcterms:modified>
</cp:coreProperties>
</file>