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2" r:id="rId2"/>
    <p:sldId id="256" r:id="rId3"/>
    <p:sldId id="257" r:id="rId4"/>
    <p:sldId id="258" r:id="rId5"/>
    <p:sldId id="259" r:id="rId6"/>
    <p:sldId id="260" r:id="rId7"/>
    <p:sldId id="271" r:id="rId8"/>
    <p:sldId id="270" r:id="rId9"/>
    <p:sldId id="272" r:id="rId10"/>
    <p:sldId id="283" r:id="rId11"/>
    <p:sldId id="286" r:id="rId12"/>
    <p:sldId id="289" r:id="rId13"/>
    <p:sldId id="262" r:id="rId14"/>
    <p:sldId id="263" r:id="rId15"/>
    <p:sldId id="264" r:id="rId16"/>
    <p:sldId id="265" r:id="rId17"/>
    <p:sldId id="266" r:id="rId18"/>
    <p:sldId id="290" r:id="rId19"/>
    <p:sldId id="267" r:id="rId20"/>
    <p:sldId id="284" r:id="rId21"/>
    <p:sldId id="268" r:id="rId22"/>
    <p:sldId id="287" r:id="rId23"/>
    <p:sldId id="288" r:id="rId24"/>
    <p:sldId id="291" r:id="rId25"/>
    <p:sldId id="273" r:id="rId26"/>
    <p:sldId id="274" r:id="rId27"/>
    <p:sldId id="275" r:id="rId28"/>
    <p:sldId id="276" r:id="rId29"/>
    <p:sldId id="277" r:id="rId30"/>
    <p:sldId id="278" r:id="rId31"/>
    <p:sldId id="279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BE77CC5-466F-4BC9-8773-12074FF5FBEB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CFBB45A0-C740-4F8B-9B3D-55A924FE92D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CC5-466F-4BC9-8773-12074FF5FBEB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45A0-C740-4F8B-9B3D-55A924FE92D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CC5-466F-4BC9-8773-12074FF5FBEB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45A0-C740-4F8B-9B3D-55A924FE92D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CC5-466F-4BC9-8773-12074FF5FBEB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45A0-C740-4F8B-9B3D-55A924FE92D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BE77CC5-466F-4BC9-8773-12074FF5FBEB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FBB45A0-C740-4F8B-9B3D-55A924FE92D5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4BE77CC5-466F-4BC9-8773-12074FF5FBEB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CFBB45A0-C740-4F8B-9B3D-55A924FE92D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CC5-466F-4BC9-8773-12074FF5FBEB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45A0-C740-4F8B-9B3D-55A924FE92D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CC5-466F-4BC9-8773-12074FF5FBEB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45A0-C740-4F8B-9B3D-55A924FE92D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CC5-466F-4BC9-8773-12074FF5FBEB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45A0-C740-4F8B-9B3D-55A924FE92D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CC5-466F-4BC9-8773-12074FF5FBEB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45A0-C740-4F8B-9B3D-55A924FE92D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CC5-466F-4BC9-8773-12074FF5FBEB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45A0-C740-4F8B-9B3D-55A924FE92D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4BE77CC5-466F-4BC9-8773-12074FF5FBEB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CFBB45A0-C740-4F8B-9B3D-55A924FE92D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49941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مسائل جنسی کودکان و نوجوانان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7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عوامل روانی-جنسی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جنسیت</a:t>
            </a:r>
          </a:p>
          <a:p>
            <a:pPr algn="r" rtl="1"/>
            <a:r>
              <a:rPr lang="fa-IR" dirty="0" smtClean="0"/>
              <a:t>هویت جنسی</a:t>
            </a:r>
          </a:p>
          <a:p>
            <a:pPr algn="r" rtl="1"/>
            <a:r>
              <a:rPr lang="fa-IR" dirty="0" smtClean="0"/>
              <a:t>نقش جنسی</a:t>
            </a:r>
          </a:p>
          <a:p>
            <a:pPr algn="r" rtl="1"/>
            <a:r>
              <a:rPr lang="fa-IR" dirty="0" smtClean="0"/>
              <a:t>گرایش جنسی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881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11560" y="155679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a-IR" dirty="0" smtClean="0"/>
              <a:t>در چه سنی کودکان شروع به کنجکاوی در مورد مسائل جنسی می کنند؟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3496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رشد طبیعی جنسی از تولد تا 2 سالگی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مرحله دهانی</a:t>
            </a:r>
          </a:p>
          <a:p>
            <a:pPr algn="r" rtl="1"/>
            <a:r>
              <a:rPr lang="fa-IR" dirty="0" smtClean="0"/>
              <a:t>کنجکاوی و لمس اعضای بدن خود</a:t>
            </a:r>
          </a:p>
          <a:p>
            <a:pPr algn="r" rtl="1"/>
            <a:r>
              <a:rPr lang="fa-IR" dirty="0" smtClean="0"/>
              <a:t>لذت بردن از لمس کردن، بوسیدن و نوازش کردن نوزاد توسط اطرافیان</a:t>
            </a:r>
          </a:p>
          <a:p>
            <a:pPr algn="r" rtl="1"/>
            <a:r>
              <a:rPr lang="fa-IR" dirty="0" smtClean="0"/>
              <a:t>بازی با اندامهای جنسی- از 6 ماهگی در پسران و 10 ماهگی در دختران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86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رشد طبیعی جنسی در 2 تا 6 سالگی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کنجکاوی نسبت به اندام جنسی خود و جنس مخالف</a:t>
            </a:r>
          </a:p>
          <a:p>
            <a:pPr algn="r" rtl="1"/>
            <a:r>
              <a:rPr lang="fa-IR" dirty="0" smtClean="0"/>
              <a:t>خودارضایی</a:t>
            </a:r>
          </a:p>
          <a:p>
            <a:pPr algn="r" rtl="1"/>
            <a:r>
              <a:rPr lang="fa-IR" dirty="0" smtClean="0"/>
              <a:t>بازی های جنسی</a:t>
            </a:r>
          </a:p>
          <a:p>
            <a:pPr algn="r" rtl="1"/>
            <a:r>
              <a:rPr lang="fa-IR" dirty="0" smtClean="0"/>
              <a:t>سؤال پرسیدن درباره ازدواج پدر و مادر و تولد بچه ها</a:t>
            </a:r>
          </a:p>
          <a:p>
            <a:pPr algn="r" rtl="1"/>
            <a:r>
              <a:rPr lang="fa-IR" dirty="0" smtClean="0"/>
              <a:t>همانندسازی با والد جنس موافق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931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رشد جنسی کودکان 3 تا4 ساله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شروع پرسیدن سؤال در مورد مسائل جنسی</a:t>
            </a:r>
          </a:p>
          <a:p>
            <a:pPr algn="r" rtl="1"/>
            <a:r>
              <a:rPr lang="fa-IR" dirty="0" smtClean="0"/>
              <a:t>کنجکاوی در مورد حاملگی و تولد بچه </a:t>
            </a:r>
          </a:p>
          <a:p>
            <a:pPr algn="r" rtl="1"/>
            <a:r>
              <a:rPr lang="fa-IR" dirty="0" smtClean="0"/>
              <a:t>اکتشاف بدن کودکان دیگر و بزرگترها به دلیل کنجکاوی</a:t>
            </a:r>
          </a:p>
          <a:p>
            <a:pPr algn="r" rtl="1"/>
            <a:r>
              <a:rPr lang="fa-IR" dirty="0" smtClean="0"/>
              <a:t>بازی دکتر و پرستار یا مامان و بابا</a:t>
            </a:r>
          </a:p>
          <a:p>
            <a:pPr algn="r" rtl="1"/>
            <a:r>
              <a:rPr lang="fa-IR" dirty="0" smtClean="0"/>
              <a:t>لمس </a:t>
            </a:r>
            <a:r>
              <a:rPr lang="fa-IR" dirty="0"/>
              <a:t>اندام های جنسی دیگران</a:t>
            </a:r>
          </a:p>
          <a:p>
            <a:pPr algn="r" rtl="1"/>
            <a:r>
              <a:rPr lang="fa-IR" dirty="0"/>
              <a:t>کشیدن اندام های جنسی خود به اشیاء یا با دست</a:t>
            </a:r>
          </a:p>
          <a:p>
            <a:pPr algn="r" rtl="1"/>
            <a:r>
              <a:rPr lang="fa-IR" dirty="0"/>
              <a:t>نشان دادن اندامهای جنسی خود به </a:t>
            </a:r>
            <a:r>
              <a:rPr lang="fa-IR" dirty="0" smtClean="0"/>
              <a:t>دیگران</a:t>
            </a:r>
          </a:p>
          <a:p>
            <a:pPr algn="r" rtl="1"/>
            <a:r>
              <a:rPr lang="fa-IR" dirty="0" smtClean="0"/>
              <a:t>احتمال وابستگی شدید پسرها به مادر و دخترها به پدر</a:t>
            </a:r>
          </a:p>
          <a:p>
            <a:pPr algn="r" rtl="1"/>
            <a:r>
              <a:rPr lang="fa-IR" dirty="0" smtClean="0"/>
              <a:t>خودارضایی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554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:\sexuality\Photo S\fozultar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8653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:\sexuality\Photo S\WC3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71688" y="142875"/>
            <a:ext cx="5041900" cy="65595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5529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5 تا 7 سالگی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ممکن است هنوز بازیهای جنسی ادامه داشته باشند</a:t>
            </a:r>
          </a:p>
          <a:p>
            <a:pPr algn="r" rtl="1"/>
            <a:r>
              <a:rPr lang="fa-IR" dirty="0" smtClean="0"/>
              <a:t>انتخاب دوستان و همبازیهای همجنس</a:t>
            </a:r>
          </a:p>
          <a:p>
            <a:pPr algn="r" rtl="1"/>
            <a:r>
              <a:rPr lang="fa-IR" dirty="0" smtClean="0"/>
              <a:t>خودارضایی در خلوت</a:t>
            </a:r>
          </a:p>
          <a:p>
            <a:pPr algn="r" rtl="1"/>
            <a:r>
              <a:rPr lang="fa-IR" dirty="0" smtClean="0"/>
              <a:t>کاهش وابستگی به والد جنس مخالف و وابستگی بیشتر به والد همجنس</a:t>
            </a:r>
          </a:p>
          <a:p>
            <a:pPr algn="r" rtl="1"/>
            <a:r>
              <a:rPr lang="fa-IR" dirty="0" smtClean="0"/>
              <a:t>افزایش آگاهی از هنجارهای اجتماعی در مورد جنسیت، برهنگی و مسائل خصوصی</a:t>
            </a:r>
          </a:p>
          <a:p>
            <a:pPr algn="r" rtl="1"/>
            <a:r>
              <a:rPr lang="fa-IR" dirty="0" smtClean="0"/>
              <a:t>افزایش نیاز به تنهایی موقع حمام کردن و لباس پوشیدن</a:t>
            </a:r>
          </a:p>
          <a:p>
            <a:pPr algn="r" rtl="1"/>
            <a:r>
              <a:rPr lang="fa-IR" dirty="0" smtClean="0"/>
              <a:t>افزایش استفاده از لغات جنسی و مستهجن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00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خودارضایی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به تدریج بازی با اندامهای تناسلی به خودارضایی تبدیل می شود (2 تا 3 سالگی)</a:t>
            </a:r>
          </a:p>
          <a:p>
            <a:pPr algn="r" rtl="1"/>
            <a:r>
              <a:rPr lang="fa-IR" dirty="0" smtClean="0"/>
              <a:t>به کودک احساس گناه ندهید</a:t>
            </a:r>
          </a:p>
          <a:p>
            <a:pPr algn="r" rtl="1"/>
            <a:r>
              <a:rPr lang="fa-IR" dirty="0" smtClean="0"/>
              <a:t>تا سن مدرسه یاد می گیرند که این کار را تنها در خلوت انجام دهند</a:t>
            </a:r>
          </a:p>
          <a:p>
            <a:pPr algn="r" rtl="1"/>
            <a:r>
              <a:rPr lang="fa-IR" dirty="0" smtClean="0"/>
              <a:t>انجام آن در حضور دیگران می تواند نشانه وجود مشکل در زندگی کودک یا سوء استفاده جنسی از کودک باشد</a:t>
            </a:r>
          </a:p>
          <a:p>
            <a:pPr algn="r" rtl="1"/>
            <a:r>
              <a:rPr lang="fa-IR" dirty="0" smtClean="0"/>
              <a:t>خودارضایی زیاد نشانه وجود مشکل است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54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ar-SA" b="1" dirty="0"/>
              <a:t>در موارد زیر مشورت پزشکی ضروری است: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sz="3200" dirty="0"/>
              <a:t>کودک به خودارضایی در مکانهای عمومی ادامه بدهد.</a:t>
            </a:r>
            <a:endParaRPr lang="en-US" sz="3200" dirty="0"/>
          </a:p>
          <a:p>
            <a:pPr algn="r" rtl="1"/>
            <a:r>
              <a:rPr lang="ar-SA" sz="3200" dirty="0"/>
              <a:t>مادر فکر می کند کودک این رفتار را از فردی دیگر آموخته است.</a:t>
            </a:r>
            <a:endParaRPr lang="en-US" sz="3200" dirty="0"/>
          </a:p>
          <a:p>
            <a:pPr algn="r" rtl="1"/>
            <a:r>
              <a:rPr lang="ar-SA" sz="3200" dirty="0"/>
              <a:t>کودک سعی کند دیگران را تحریک کند.</a:t>
            </a:r>
            <a:endParaRPr lang="en-US" sz="3200" dirty="0"/>
          </a:p>
          <a:p>
            <a:pPr algn="r" rtl="1"/>
            <a:r>
              <a:rPr lang="ar-SA" sz="3200" dirty="0"/>
              <a:t>تکرار </a:t>
            </a:r>
            <a:r>
              <a:rPr lang="fa-IR" sz="3200" dirty="0" smtClean="0"/>
              <a:t>زیاد </a:t>
            </a:r>
            <a:r>
              <a:rPr lang="ar-SA" sz="3200" dirty="0" smtClean="0"/>
              <a:t>رفتار </a:t>
            </a:r>
            <a:r>
              <a:rPr lang="ar-SA" sz="3200" dirty="0"/>
              <a:t>و طول کشیدن </a:t>
            </a:r>
            <a:r>
              <a:rPr lang="ar-SA" sz="3200" dirty="0" smtClean="0"/>
              <a:t>تا6 </a:t>
            </a:r>
            <a:r>
              <a:rPr lang="ar-SA" sz="3200" dirty="0"/>
              <a:t>-5 سالگی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49690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/>
              <a:t>همانندسازی طبیعی پسران با پدران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325112"/>
          </a:xfrm>
        </p:spPr>
        <p:txBody>
          <a:bodyPr/>
          <a:lstStyle/>
          <a:p>
            <a:pPr algn="r" rtl="1"/>
            <a:r>
              <a:rPr lang="fa-IR" dirty="0" smtClean="0"/>
              <a:t>در سن 3 تا 6 سالگی</a:t>
            </a:r>
          </a:p>
          <a:p>
            <a:pPr algn="r" rtl="1"/>
            <a:r>
              <a:rPr lang="fa-IR" dirty="0" smtClean="0"/>
              <a:t>نقش قهرمان شکست ناپذیر پدر</a:t>
            </a:r>
          </a:p>
          <a:p>
            <a:pPr algn="r" rtl="1"/>
            <a:r>
              <a:rPr lang="fa-IR" dirty="0" smtClean="0"/>
              <a:t>نهادینه شدن نمادهای وجدان و اخلاق</a:t>
            </a:r>
          </a:p>
          <a:p>
            <a:pPr algn="r" rtl="1"/>
            <a:r>
              <a:rPr lang="fa-IR" dirty="0" smtClean="0"/>
              <a:t>تشویق رفتار مردانه در پسران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7588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fa-IR" dirty="0" smtClean="0"/>
              <a:t>نشانه های همانندسازی طبیعی پسر با پدر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استقلال و انجام کارهای شخصی خود</a:t>
            </a:r>
          </a:p>
          <a:p>
            <a:pPr algn="r" rtl="1"/>
            <a:r>
              <a:rPr lang="fa-IR" dirty="0" smtClean="0"/>
              <a:t>گذراندن وقت خود با پسرها</a:t>
            </a:r>
          </a:p>
          <a:p>
            <a:pPr algn="r" rtl="1"/>
            <a:r>
              <a:rPr lang="fa-IR" dirty="0" smtClean="0"/>
              <a:t>داشتن وجدان اخلاقی</a:t>
            </a:r>
          </a:p>
          <a:p>
            <a:pPr algn="r" rtl="1"/>
            <a:r>
              <a:rPr lang="fa-IR" dirty="0" smtClean="0"/>
              <a:t>خوابیدن در اتاق خود به تنهایی</a:t>
            </a:r>
          </a:p>
          <a:p>
            <a:pPr algn="r" rtl="1"/>
            <a:r>
              <a:rPr lang="fa-IR" dirty="0" smtClean="0"/>
              <a:t>تمایل به انجام بازیها و فعالیتهای  پسرانه</a:t>
            </a:r>
          </a:p>
          <a:p>
            <a:pPr algn="r" rtl="1"/>
            <a:r>
              <a:rPr lang="fa-IR" dirty="0" smtClean="0"/>
              <a:t>ظاهر پسرانه</a:t>
            </a:r>
          </a:p>
          <a:p>
            <a:pPr algn="r" rtl="1"/>
            <a:r>
              <a:rPr lang="fa-IR" dirty="0" smtClean="0"/>
              <a:t>عدم وابستگی شدید عاطفی به مادر در بزرگسالی و علاقمند شدن به جنس مخالف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6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عدم همانندسازی پسر با پدر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به دلیل عدم حضور فیزیکی یا عاطفی پدر (فوت، جدایی ، دور بودن از منزل، ابتلا به بیماری روانی یا اعتیاد به مواد مخدر یا وارونگی نقش های جنسی خانواده) و عدم وجود جانشین مردانه در زندگی پسر</a:t>
            </a:r>
          </a:p>
          <a:p>
            <a:pPr algn="r" rtl="1"/>
            <a:r>
              <a:rPr lang="fa-IR" dirty="0" smtClean="0"/>
              <a:t>نداشتن مسئولیت پذیری</a:t>
            </a:r>
          </a:p>
          <a:p>
            <a:pPr algn="r" rtl="1"/>
            <a:r>
              <a:rPr lang="fa-IR" dirty="0" smtClean="0"/>
              <a:t>داشتن انتظار مادری از همسر خود</a:t>
            </a:r>
          </a:p>
          <a:p>
            <a:pPr algn="r" rtl="1"/>
            <a:r>
              <a:rPr lang="fa-IR" dirty="0" smtClean="0"/>
              <a:t>عدم ایفای نقش مردانه و عدم </a:t>
            </a:r>
            <a:r>
              <a:rPr lang="fa-IR" dirty="0"/>
              <a:t>حمایت از زنان</a:t>
            </a:r>
          </a:p>
          <a:p>
            <a:pPr algn="r" rtl="1"/>
            <a:endParaRPr lang="fa-IR" dirty="0" smtClean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282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همانندسازی دختر با مادر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احترام مادر به زن بودن خود و نقش ها و وظایف خود</a:t>
            </a:r>
          </a:p>
          <a:p>
            <a:pPr algn="r" rtl="1"/>
            <a:r>
              <a:rPr lang="fa-IR" dirty="0" smtClean="0"/>
              <a:t>ابراز علاقه و وقت گذراندن مادر با دختر</a:t>
            </a:r>
          </a:p>
          <a:p>
            <a:pPr algn="r" rtl="1"/>
            <a:r>
              <a:rPr lang="fa-IR" dirty="0" smtClean="0"/>
              <a:t>شرکت دادن دختر در فعالیتهای زنانه</a:t>
            </a:r>
          </a:p>
          <a:p>
            <a:pPr algn="r" rtl="1"/>
            <a:r>
              <a:rPr lang="fa-IR" dirty="0" smtClean="0"/>
              <a:t>لباس و ظاهر دخترانه</a:t>
            </a:r>
          </a:p>
          <a:p>
            <a:pPr algn="r" rtl="1"/>
            <a:r>
              <a:rPr lang="fa-IR" dirty="0" smtClean="0"/>
              <a:t>پدران نباید در 3 تا 6 سالگی رابطه ی شدید عاطفی با دختر خود داشته باشند.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022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عدم حضور فیزیکی یا عاطفی مادر (فوت، جدایی، مشغله کاری، بیماری روانی مادر یا تعویض نقش های والدین)</a:t>
            </a:r>
          </a:p>
          <a:p>
            <a:pPr algn="r" rtl="1"/>
            <a:r>
              <a:rPr lang="fa-IR" dirty="0" smtClean="0"/>
              <a:t>علاقه به بازیهای پسرانه و همبازیهای پسر، رفتارهای پسرانه و ظاهر پسرانه</a:t>
            </a:r>
          </a:p>
          <a:p>
            <a:pPr algn="r" rtl="1"/>
            <a:r>
              <a:rPr lang="fa-IR" dirty="0" smtClean="0"/>
              <a:t>رابطه ی بد با مادر خود</a:t>
            </a:r>
          </a:p>
          <a:p>
            <a:pPr algn="r" rtl="1"/>
            <a:r>
              <a:rPr lang="fa-IR" dirty="0" smtClean="0"/>
              <a:t>مشکل در ازدواج</a:t>
            </a:r>
          </a:p>
          <a:p>
            <a:pPr marL="109728" indent="0" algn="r" rtl="1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عدم همانند </a:t>
            </a:r>
            <a:r>
              <a:rPr lang="fa-IR" dirty="0"/>
              <a:t>سازی </a:t>
            </a:r>
            <a:r>
              <a:rPr lang="fa-IR" dirty="0" smtClean="0"/>
              <a:t>دختر با مادر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541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اختلال هویت جنسی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dirty="0" smtClean="0"/>
              <a:t>آرزو دارند جنس مخالف باشند</a:t>
            </a:r>
          </a:p>
          <a:p>
            <a:pPr algn="r" rtl="1"/>
            <a:r>
              <a:rPr lang="fa-IR" sz="3600" dirty="0" smtClean="0"/>
              <a:t>مثل جنس مخالف رفتار می کنند.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5128950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سؤالات جنسی کودکان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3 تا 4 سالگی سن کنجکاوی است</a:t>
            </a:r>
          </a:p>
          <a:p>
            <a:pPr algn="r" rtl="1"/>
            <a:r>
              <a:rPr lang="fa-IR" dirty="0"/>
              <a:t>آ</a:t>
            </a:r>
            <a:r>
              <a:rPr lang="fa-IR" dirty="0" smtClean="0"/>
              <a:t>نچه را کودک از قبل می داند چک کنید</a:t>
            </a:r>
          </a:p>
          <a:p>
            <a:pPr algn="r" rtl="1"/>
            <a:r>
              <a:rPr lang="fa-IR" dirty="0" smtClean="0"/>
              <a:t>تنها هنگامی که کودکان سؤال می کنند پاسخ دهید</a:t>
            </a:r>
          </a:p>
          <a:p>
            <a:pPr algn="r" rtl="1"/>
            <a:r>
              <a:rPr lang="fa-IR" dirty="0" smtClean="0"/>
              <a:t>پاسخ های کوتاه و مختصر و صادقانه </a:t>
            </a:r>
          </a:p>
          <a:p>
            <a:pPr algn="r" rtl="1"/>
            <a:r>
              <a:rPr lang="fa-IR" dirty="0" smtClean="0"/>
              <a:t>عدم ارائه توضیحات اضافی</a:t>
            </a:r>
          </a:p>
          <a:p>
            <a:pPr algn="r" rtl="1"/>
            <a:r>
              <a:rPr lang="fa-IR" dirty="0" smtClean="0"/>
              <a:t>هدف رفع ابهامات و پاسخ به سؤالاتی است که ذهن کودک را به خود مشغول کرده است</a:t>
            </a:r>
          </a:p>
          <a:p>
            <a:pPr algn="r" rtl="1"/>
            <a:r>
              <a:rPr lang="fa-IR" dirty="0" smtClean="0"/>
              <a:t>پاسخ به سؤالات کودکان بزرگتر به عهده والدین همجنس است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915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اجازه بدهید کودکان از شما سؤال کنند</a:t>
            </a:r>
            <a:endParaRPr lang="en-US" dirty="0"/>
          </a:p>
        </p:txBody>
      </p:sp>
      <p:pic>
        <p:nvPicPr>
          <p:cNvPr id="4" name="Picture 2" descr="H:\sexuality\Photo S\Q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43782" y="2249488"/>
            <a:ext cx="2056436" cy="4324350"/>
          </a:xfrm>
          <a:noFill/>
        </p:spPr>
      </p:pic>
    </p:spTree>
    <p:extLst>
      <p:ext uri="{BB962C8B-B14F-4D97-AF65-F5344CB8AC3E}">
        <p14:creationId xmlns:p14="http://schemas.microsoft.com/office/powerpoint/2010/main" val="155868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/>
              <a:t>دوران نهفتگی جنسی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/>
              <a:t>از حدود 6 تا 11 سالگی</a:t>
            </a:r>
          </a:p>
          <a:p>
            <a:pPr algn="r" rtl="1"/>
            <a:r>
              <a:rPr lang="fa-IR" dirty="0" smtClean="0"/>
              <a:t>دوستی با همجنس ها</a:t>
            </a:r>
          </a:p>
          <a:p>
            <a:pPr algn="r" rtl="1"/>
            <a:r>
              <a:rPr lang="fa-IR" dirty="0" smtClean="0"/>
              <a:t>تحقیر کودکان غیرهمجنس</a:t>
            </a:r>
          </a:p>
          <a:p>
            <a:pPr algn="r" rtl="1"/>
            <a:r>
              <a:rPr lang="fa-IR" dirty="0" smtClean="0"/>
              <a:t>خودارضایی در خلوت</a:t>
            </a:r>
          </a:p>
          <a:p>
            <a:pPr algn="r" rtl="1"/>
            <a:r>
              <a:rPr lang="fa-IR" dirty="0" smtClean="0"/>
              <a:t>تلاش برای دید زدن افراد برهنه</a:t>
            </a:r>
          </a:p>
          <a:p>
            <a:pPr algn="r" rtl="1"/>
            <a:r>
              <a:rPr lang="fa-IR" dirty="0" smtClean="0"/>
              <a:t>علاقه به تصویر افراد برهنه و دیدن فیلمهای  با مضمون جنسی</a:t>
            </a:r>
          </a:p>
          <a:p>
            <a:pPr algn="r" rtl="1"/>
            <a:r>
              <a:rPr lang="fa-IR" dirty="0" smtClean="0"/>
              <a:t>شروع دلبستگی به همسالان جنس مخالف</a:t>
            </a:r>
          </a:p>
          <a:p>
            <a:pPr algn="r" rtl="1"/>
            <a:endParaRPr lang="fa-IR" dirty="0"/>
          </a:p>
          <a:p>
            <a:pPr marL="109728" indent="0" algn="r" rt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7967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رفتارهای غیرطبیعی جنسی کودکان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رفتارهای جنسی نامناسب با بچه های کوچکتر یا بزرگتر از خود</a:t>
            </a:r>
          </a:p>
          <a:p>
            <a:pPr algn="r" rtl="1"/>
            <a:r>
              <a:rPr lang="fa-IR" dirty="0" smtClean="0"/>
              <a:t>اعمال زور و فشار یا فریب دادن بچه های دیگر</a:t>
            </a:r>
          </a:p>
          <a:p>
            <a:pPr algn="r" rtl="1"/>
            <a:r>
              <a:rPr lang="fa-IR" dirty="0" smtClean="0"/>
              <a:t>خودارضایی شدید و وسواس گونه</a:t>
            </a:r>
          </a:p>
          <a:p>
            <a:pPr algn="r" rtl="1"/>
            <a:r>
              <a:rPr lang="fa-IR" dirty="0" smtClean="0"/>
              <a:t>اشتغال ذهنی شدید با مسائل جنسی</a:t>
            </a:r>
          </a:p>
          <a:p>
            <a:pPr algn="r" rtl="1"/>
            <a:r>
              <a:rPr lang="fa-IR" dirty="0" smtClean="0"/>
              <a:t>اختلال در روند عادی زندگی مثل درس خواندن و روابط اجتماعی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1601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fa-IR" dirty="0" smtClean="0"/>
              <a:t>تجربیات خطرساز برای رفتارهای ناهنجار جنسی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کودکان مورد سوءاستفاده جنسی بزرگسالان</a:t>
            </a:r>
          </a:p>
          <a:p>
            <a:pPr algn="r" rtl="1"/>
            <a:r>
              <a:rPr lang="fa-IR" dirty="0" smtClean="0"/>
              <a:t>کودکان شاهد روابط جنسی</a:t>
            </a:r>
          </a:p>
          <a:p>
            <a:pPr algn="r" rtl="1"/>
            <a:r>
              <a:rPr lang="fa-IR" dirty="0" smtClean="0"/>
              <a:t>کودکان مواجه شده با فیلمهای مستهجن جنسی</a:t>
            </a:r>
          </a:p>
          <a:p>
            <a:pPr algn="r" rtl="1"/>
            <a:r>
              <a:rPr lang="fa-IR" dirty="0" smtClean="0"/>
              <a:t>دریافت اطلاعات جنسی بیش از اندازه ی سن خود از منابع مختلف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8317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ارتباط با جنس مخالف در نوجوانان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30 تا 70 درصد نوجوانان ایرانی با جنس مخالف رابطه صمیمانه دارند</a:t>
            </a:r>
          </a:p>
          <a:p>
            <a:pPr algn="r" rtl="1"/>
            <a:r>
              <a:rPr lang="fa-IR" dirty="0" smtClean="0"/>
              <a:t>به نوجوانان ایرانی در این مورد آموزش  های لازم و مفید داده  نمی شود.</a:t>
            </a:r>
          </a:p>
          <a:p>
            <a:pPr algn="r" rtl="1"/>
            <a:r>
              <a:rPr lang="fa-IR" dirty="0" smtClean="0"/>
              <a:t>والدین، مسئولان مدارس و مأموران انتظامی بدون داشتن درجه بندی مشخصی از نوع ارتباط آنها را مورد آزارهای جسمی و روحی قرار می دهند</a:t>
            </a:r>
          </a:p>
          <a:p>
            <a:pPr algn="r" rtl="1"/>
            <a:r>
              <a:rPr lang="fa-IR" dirty="0" smtClean="0"/>
              <a:t>منجر به ایجاد روابط پنهانی همراه با خشم و عصیانگری نسبت به بزرگترها می شود.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88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fa-IR" dirty="0" smtClean="0"/>
              <a:t>رابطه با جنس مخالف در نوجوانان ایرانی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افزایش رابطه با جنس مخالف</a:t>
            </a:r>
          </a:p>
          <a:p>
            <a:pPr algn="r" rtl="1"/>
            <a:r>
              <a:rPr lang="fa-IR" dirty="0" smtClean="0"/>
              <a:t>کاهش سن اولین رابطه</a:t>
            </a:r>
          </a:p>
          <a:p>
            <a:pPr algn="r" rtl="1"/>
            <a:r>
              <a:rPr lang="fa-IR" dirty="0" smtClean="0"/>
              <a:t>برخورد نوجوان با این موضوع به عنوان هنجاری اجتماعی</a:t>
            </a:r>
          </a:p>
          <a:p>
            <a:pPr algn="r" rtl="1"/>
            <a:r>
              <a:rPr lang="fa-IR" dirty="0" smtClean="0"/>
              <a:t>30 تا 70 درصد دختران دبیرستانی و 20 تا 50 درصد دختران دانشجو در خوابگاهها با جنس مخالف رابطه دارند</a:t>
            </a:r>
          </a:p>
          <a:p>
            <a:pPr algn="r" rtl="1"/>
            <a:r>
              <a:rPr lang="fa-IR" dirty="0" smtClean="0"/>
              <a:t>سن اولین قرار عاشقانه در 14 سالگی یا کمتردر 50 درصد افراد</a:t>
            </a:r>
          </a:p>
          <a:p>
            <a:pPr algn="r" rtl="1"/>
            <a:r>
              <a:rPr lang="fa-IR" dirty="0" smtClean="0"/>
              <a:t>الگوی تک همسری زنجیره ای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21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هدف های ارتباط با جنس مخالف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200" dirty="0" smtClean="0"/>
              <a:t>دوستی ساده و پاک</a:t>
            </a:r>
          </a:p>
          <a:p>
            <a:pPr algn="r" rtl="1"/>
            <a:r>
              <a:rPr lang="fa-IR" sz="3200" dirty="0" smtClean="0"/>
              <a:t>ازدواج</a:t>
            </a:r>
          </a:p>
          <a:p>
            <a:pPr algn="r" rtl="1"/>
            <a:r>
              <a:rPr lang="fa-IR" sz="3200" dirty="0" smtClean="0"/>
              <a:t>کنجکاوی</a:t>
            </a:r>
          </a:p>
          <a:p>
            <a:pPr algn="r" rtl="1"/>
            <a:r>
              <a:rPr lang="fa-IR" sz="3200" dirty="0" smtClean="0"/>
              <a:t>تفریح و سرگرمی</a:t>
            </a:r>
          </a:p>
          <a:p>
            <a:pPr algn="r" rtl="1"/>
            <a:r>
              <a:rPr lang="fa-IR" sz="3200" dirty="0" smtClean="0"/>
              <a:t>استفاده علمی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07007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4096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/>
              <a:t>عوامل خطر در برخورد با جنس مخالف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89752"/>
          </a:xfrm>
        </p:spPr>
        <p:txBody>
          <a:bodyPr>
            <a:normAutofit fontScale="92500" lnSpcReduction="20000"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شروع قرار عاشقانه در سن زیر 14 سالگی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سابقه ی ارتباط و دوستی با افراد متعدد از جنس مخالف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داشتن قرار و ارتباط همزمان با بیش از یک نفر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داشتن رابطه ی طولانی و ثابت، همراه با تماس های جسمی زیاد با یک نفر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مصرف سیگار، مواد مخدر و مشروبات الکلی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سابقه ی ترک تحصیل یا افت زیاد درسی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اقدام یا سابقه ی فرار از منزل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اقدام یا سابقه ی فرار از مدرسه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سابقه ی اقدام به خودکشی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سابقه ی سوء استفاده جنسی و تجاوز (عامل یا قربانی)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سطح ضعیف دینداری و عمل به باورهای دینی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داشتن دوستان با رفتارهای انحرافی و بزهکار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 smtClean="0"/>
              <a:t>وجود خواهر یا برادر بزرگتر که ارتباط نادرست با جنس مخالف دارد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749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864096"/>
          </a:xfrm>
        </p:spPr>
        <p:txBody>
          <a:bodyPr/>
          <a:lstStyle/>
          <a:p>
            <a:pPr algn="r" rtl="1"/>
            <a:r>
              <a:rPr lang="fa-IR" dirty="0" smtClean="0"/>
              <a:t>عوامل خطرساز خانوادگی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73728"/>
          </a:xfrm>
        </p:spPr>
        <p:txBody>
          <a:bodyPr/>
          <a:lstStyle/>
          <a:p>
            <a:pPr marL="624078" indent="-514350" algn="r" rtl="1">
              <a:buFont typeface="+mj-lt"/>
              <a:buAutoNum type="arabicPeriod"/>
            </a:pPr>
            <a:r>
              <a:rPr lang="fa-IR" dirty="0" smtClean="0"/>
              <a:t>ارتباط غیرصمیمی والدین با فرزندان دختر</a:t>
            </a:r>
          </a:p>
          <a:p>
            <a:pPr marL="624078" indent="-514350" algn="r" rtl="1">
              <a:buFont typeface="+mj-lt"/>
              <a:buAutoNum type="arabicPeriod"/>
            </a:pPr>
            <a:r>
              <a:rPr lang="fa-IR" dirty="0" smtClean="0"/>
              <a:t>اعتیاد </a:t>
            </a:r>
            <a:r>
              <a:rPr lang="fa-IR" dirty="0"/>
              <a:t>پدر یا مادر، </a:t>
            </a:r>
            <a:endParaRPr lang="fa-IR" dirty="0" smtClean="0"/>
          </a:p>
          <a:p>
            <a:pPr marL="624078" indent="-514350" algn="r" rtl="1">
              <a:buFont typeface="+mj-lt"/>
              <a:buAutoNum type="arabicPeriod"/>
            </a:pPr>
            <a:r>
              <a:rPr lang="fa-IR" dirty="0" smtClean="0"/>
              <a:t>طلاق </a:t>
            </a:r>
            <a:r>
              <a:rPr lang="fa-IR" dirty="0"/>
              <a:t>یا جدایی پدر و مادر</a:t>
            </a:r>
            <a:r>
              <a:rPr lang="fa-IR" dirty="0" smtClean="0"/>
              <a:t>،</a:t>
            </a:r>
          </a:p>
          <a:p>
            <a:pPr marL="624078" indent="-514350" algn="r" rtl="1">
              <a:buFont typeface="+mj-lt"/>
              <a:buAutoNum type="arabicPeriod"/>
            </a:pPr>
            <a:r>
              <a:rPr lang="fa-IR" dirty="0" smtClean="0"/>
              <a:t>غیبت </a:t>
            </a:r>
            <a:r>
              <a:rPr lang="fa-IR" dirty="0"/>
              <a:t>طولانی پدر از خانه، </a:t>
            </a:r>
            <a:endParaRPr lang="fa-IR" dirty="0" smtClean="0"/>
          </a:p>
          <a:p>
            <a:pPr marL="624078" indent="-514350" algn="r" rtl="1">
              <a:buFont typeface="+mj-lt"/>
              <a:buAutoNum type="arabicPeriod"/>
            </a:pPr>
            <a:r>
              <a:rPr lang="fa-IR" dirty="0" smtClean="0"/>
              <a:t>ناسازگاری </a:t>
            </a:r>
            <a:r>
              <a:rPr lang="fa-IR" dirty="0"/>
              <a:t>و درگیری های مداوم والدین،  </a:t>
            </a:r>
            <a:endParaRPr lang="fa-IR" dirty="0" smtClean="0"/>
          </a:p>
          <a:p>
            <a:pPr marL="624078" indent="-514350" algn="r" rtl="1">
              <a:buFont typeface="+mj-lt"/>
              <a:buAutoNum type="arabicPeriod"/>
            </a:pPr>
            <a:r>
              <a:rPr lang="fa-IR" dirty="0" smtClean="0"/>
              <a:t>روش های تربیتی نادرست والدین (کنترل سخت گیرانه، فقدان اقتدار،</a:t>
            </a:r>
            <a:r>
              <a:rPr lang="en-US" dirty="0" smtClean="0"/>
              <a:t> </a:t>
            </a:r>
            <a:r>
              <a:rPr lang="fa-IR" dirty="0" smtClean="0"/>
              <a:t>جدیت و مراقبت)</a:t>
            </a:r>
          </a:p>
          <a:p>
            <a:pPr marL="624078" indent="-514350" algn="r" rtl="1">
              <a:buFont typeface="+mj-lt"/>
              <a:buAutoNum type="arabicPeriod"/>
            </a:pPr>
            <a:r>
              <a:rPr lang="fa-IR" dirty="0" smtClean="0"/>
              <a:t>سطح پایین آموزشی و فرهنگی والدین</a:t>
            </a:r>
          </a:p>
          <a:p>
            <a:pPr marL="624078" indent="-514350" algn="r" rtl="1">
              <a:buFont typeface="+mj-lt"/>
              <a:buAutoNum type="arabicPeriod"/>
            </a:pPr>
            <a:r>
              <a:rPr lang="fa-IR" dirty="0" smtClean="0"/>
              <a:t>تعداد زیاد خواهران و برادران همراه با فقر اقتصادی خانواده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562950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864096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dirty="0" smtClean="0"/>
              <a:t>مشکلات ناشی از روابط مخفیانه با جنس مخالف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ناراحتی های روانی و عصبی (اضطراب، افسردگی)</a:t>
            </a:r>
          </a:p>
          <a:p>
            <a:pPr algn="r" rtl="1"/>
            <a:r>
              <a:rPr lang="fa-IR" dirty="0" smtClean="0"/>
              <a:t>ضعیف شدن روحیه مذهبی و کاهش اعمال عبادی</a:t>
            </a:r>
          </a:p>
          <a:p>
            <a:pPr algn="r" rtl="1"/>
            <a:r>
              <a:rPr lang="fa-IR" dirty="0" smtClean="0"/>
              <a:t>افت درسی و کم شدن علاقه و آرزوهای تحصیلی</a:t>
            </a:r>
          </a:p>
          <a:p>
            <a:pPr algn="r" rtl="1"/>
            <a:r>
              <a:rPr lang="fa-IR" dirty="0" smtClean="0"/>
              <a:t>گرایش به رفتارهای ضداجتماعی (مصرف مواد، فرار،...)</a:t>
            </a:r>
          </a:p>
          <a:p>
            <a:pPr algn="r" rtl="1"/>
            <a:r>
              <a:rPr lang="fa-IR" dirty="0" smtClean="0"/>
              <a:t>فرو رفتن در روابط بی بند و بار جنسی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31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آموزش مهارتها به نوجوانان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مهارت ابراز وجود</a:t>
            </a:r>
          </a:p>
          <a:p>
            <a:pPr algn="r" rtl="1"/>
            <a:r>
              <a:rPr lang="fa-IR" dirty="0" smtClean="0"/>
              <a:t>حل مسئله</a:t>
            </a:r>
          </a:p>
          <a:p>
            <a:pPr algn="r" rtl="1"/>
            <a:r>
              <a:rPr lang="fa-IR" dirty="0" smtClean="0"/>
              <a:t>تصمیم گیری</a:t>
            </a:r>
          </a:p>
          <a:p>
            <a:pPr algn="r" rtl="1"/>
            <a:r>
              <a:rPr lang="fa-IR" dirty="0" smtClean="0"/>
              <a:t>ارتباط بین فردی</a:t>
            </a:r>
          </a:p>
          <a:p>
            <a:pPr algn="r" rtl="1"/>
            <a:r>
              <a:rPr lang="fa-IR" dirty="0" smtClean="0"/>
              <a:t>مسئولیت پذیری شخصی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452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آموزش جنسی به نوجوانان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والدین به دلیل ناآگاهی و راحت نبودن با فرزندانشان آموزش دهندگان مناسبی نیستند</a:t>
            </a:r>
          </a:p>
          <a:p>
            <a:pPr algn="r" rtl="1"/>
            <a:r>
              <a:rPr lang="fa-IR" dirty="0" smtClean="0"/>
              <a:t>مدرسه ها بیش از همه مسئول هستند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17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512</TotalTime>
  <Words>1251</Words>
  <Application>Microsoft Office PowerPoint</Application>
  <PresentationFormat>On-screen Show (4:3)</PresentationFormat>
  <Paragraphs>164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Urban</vt:lpstr>
      <vt:lpstr>بنام خدا</vt:lpstr>
      <vt:lpstr>مسائل جنسی کودکان و نوجوانان</vt:lpstr>
      <vt:lpstr>عوامل روانی-جنسی</vt:lpstr>
      <vt:lpstr>در چه سنی کودکان شروع به کنجکاوی در مورد مسائل جنسی می کنند؟</vt:lpstr>
      <vt:lpstr>رشد طبیعی جنسی از تولد تا 2 سالگی</vt:lpstr>
      <vt:lpstr>رشد طبیعی جنسی در 2 تا 6 سالگی</vt:lpstr>
      <vt:lpstr>رشد جنسی کودکان 3 تا4 ساله</vt:lpstr>
      <vt:lpstr>PowerPoint Presentation</vt:lpstr>
      <vt:lpstr>PowerPoint Presentation</vt:lpstr>
      <vt:lpstr>5 تا 7 سالگی </vt:lpstr>
      <vt:lpstr>خودارضایی</vt:lpstr>
      <vt:lpstr>در موارد زیر مشورت پزشکی ضروری است:</vt:lpstr>
      <vt:lpstr>همانندسازی طبیعی پسران با پدران</vt:lpstr>
      <vt:lpstr>نشانه های همانندسازی طبیعی پسر با پدر</vt:lpstr>
      <vt:lpstr>عدم همانندسازی پسر با پدر </vt:lpstr>
      <vt:lpstr>همانندسازی دختر با مادر</vt:lpstr>
      <vt:lpstr>عدم همانند سازی دختر با مادر </vt:lpstr>
      <vt:lpstr>اختلال هویت جنسی</vt:lpstr>
      <vt:lpstr>سؤالات جنسی کودکان</vt:lpstr>
      <vt:lpstr>اجازه بدهید کودکان از شما سؤال کنند</vt:lpstr>
      <vt:lpstr>دوران نهفتگی جنسی</vt:lpstr>
      <vt:lpstr>رفتارهای غیرطبیعی جنسی کودکان</vt:lpstr>
      <vt:lpstr>تجربیات خطرساز برای رفتارهای ناهنجار جنسی</vt:lpstr>
      <vt:lpstr>ارتباط با جنس مخالف در نوجوانان</vt:lpstr>
      <vt:lpstr>رابطه با جنس مخالف در نوجوانان ایرانی</vt:lpstr>
      <vt:lpstr>هدف های ارتباط با جنس مخالف</vt:lpstr>
      <vt:lpstr>عوامل خطر در برخورد با جنس مخالف</vt:lpstr>
      <vt:lpstr>عوامل خطرساز خانوادگی</vt:lpstr>
      <vt:lpstr>مشکلات ناشی از روابط مخفیانه با جنس مخالف</vt:lpstr>
      <vt:lpstr>آموزش مهارتها به نوجوانان</vt:lpstr>
      <vt:lpstr>آموزش جنسی به نوجوانان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مسائل جنسی کودکان و نوجوانان</dc:title>
  <dc:creator>Safari</dc:creator>
  <cp:lastModifiedBy>Windows User</cp:lastModifiedBy>
  <cp:revision>34</cp:revision>
  <dcterms:created xsi:type="dcterms:W3CDTF">2013-02-19T09:01:43Z</dcterms:created>
  <dcterms:modified xsi:type="dcterms:W3CDTF">2020-06-18T04:15:44Z</dcterms:modified>
</cp:coreProperties>
</file>