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5"/>
  </p:notesMasterIdLst>
  <p:sldIdLst>
    <p:sldId id="292" r:id="rId2"/>
    <p:sldId id="269" r:id="rId3"/>
    <p:sldId id="256" r:id="rId4"/>
    <p:sldId id="257" r:id="rId5"/>
    <p:sldId id="273" r:id="rId6"/>
    <p:sldId id="274" r:id="rId7"/>
    <p:sldId id="258" r:id="rId8"/>
    <p:sldId id="259" r:id="rId9"/>
    <p:sldId id="260" r:id="rId10"/>
    <p:sldId id="293" r:id="rId11"/>
    <p:sldId id="261" r:id="rId12"/>
    <p:sldId id="262" r:id="rId13"/>
    <p:sldId id="290" r:id="rId14"/>
    <p:sldId id="263" r:id="rId15"/>
    <p:sldId id="264" r:id="rId16"/>
    <p:sldId id="265" r:id="rId17"/>
    <p:sldId id="266" r:id="rId18"/>
    <p:sldId id="267" r:id="rId19"/>
    <p:sldId id="270" r:id="rId20"/>
    <p:sldId id="271" r:id="rId21"/>
    <p:sldId id="272" r:id="rId22"/>
    <p:sldId id="275" r:id="rId23"/>
    <p:sldId id="276" r:id="rId24"/>
    <p:sldId id="277" r:id="rId25"/>
    <p:sldId id="278" r:id="rId26"/>
    <p:sldId id="279" r:id="rId27"/>
    <p:sldId id="281" r:id="rId28"/>
    <p:sldId id="282" r:id="rId29"/>
    <p:sldId id="284" r:id="rId30"/>
    <p:sldId id="285" r:id="rId31"/>
    <p:sldId id="286" r:id="rId32"/>
    <p:sldId id="288" r:id="rId33"/>
    <p:sldId id="28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D78CB-6B8C-4F4C-B116-2D81B93E3E77}" type="datetimeFigureOut">
              <a:rPr lang="en-US" smtClean="0"/>
              <a:t>5/23/2020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6261F6-4C5D-46F7-A021-03E68C0BCD52}" type="slidenum">
              <a:rPr lang="en-US" smtClean="0"/>
              <a:t>‹#›</a:t>
            </a:fld>
            <a:endParaRPr lang="en-US"/>
          </a:p>
        </p:txBody>
      </p:sp>
    </p:spTree>
    <p:extLst>
      <p:ext uri="{BB962C8B-B14F-4D97-AF65-F5344CB8AC3E}">
        <p14:creationId xmlns:p14="http://schemas.microsoft.com/office/powerpoint/2010/main" val="3881575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A6261F6-4C5D-46F7-A021-03E68C0BCD52}" type="slidenum">
              <a:rPr lang="en-US" smtClean="0"/>
              <a:t>4</a:t>
            </a:fld>
            <a:endParaRPr lang="en-US"/>
          </a:p>
        </p:txBody>
      </p:sp>
    </p:spTree>
    <p:extLst>
      <p:ext uri="{BB962C8B-B14F-4D97-AF65-F5344CB8AC3E}">
        <p14:creationId xmlns:p14="http://schemas.microsoft.com/office/powerpoint/2010/main" val="170406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309764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4234669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169383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61083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3138093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2668983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2265008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4087478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1366891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1342200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526934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3765105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70254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3076393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23583069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384F11-7C57-4FD4-8D4A-58CA930F57E0}" type="datetimeFigureOut">
              <a:rPr lang="en-US" smtClean="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313227-0EBC-472A-9C43-220DDDAF1F34}" type="slidenum">
              <a:rPr lang="en-US" smtClean="0"/>
              <a:t>‹#›</a:t>
            </a:fld>
            <a:endParaRPr lang="en-US" dirty="0"/>
          </a:p>
        </p:txBody>
      </p:sp>
    </p:spTree>
    <p:extLst>
      <p:ext uri="{BB962C8B-B14F-4D97-AF65-F5344CB8AC3E}">
        <p14:creationId xmlns:p14="http://schemas.microsoft.com/office/powerpoint/2010/main" val="332068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B384F11-7C57-4FD4-8D4A-58CA930F57E0}" type="datetimeFigureOut">
              <a:rPr lang="en-US" smtClean="0"/>
              <a:t>5/23/2020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9313227-0EBC-472A-9C43-220DDDAF1F34}" type="slidenum">
              <a:rPr lang="en-US" smtClean="0"/>
              <a:t>‹#›</a:t>
            </a:fld>
            <a:endParaRPr lang="en-US" dirty="0"/>
          </a:p>
        </p:txBody>
      </p:sp>
    </p:spTree>
    <p:extLst>
      <p:ext uri="{BB962C8B-B14F-4D97-AF65-F5344CB8AC3E}">
        <p14:creationId xmlns:p14="http://schemas.microsoft.com/office/powerpoint/2010/main" val="148260159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388853"/>
            <a:ext cx="7766936" cy="1940943"/>
          </a:xfrm>
        </p:spPr>
        <p:txBody>
          <a:bodyPr/>
          <a:lstStyle/>
          <a:p>
            <a:pPr algn="ctr"/>
            <a:r>
              <a:rPr lang="fa-IR" sz="9600" b="1" dirty="0" smtClean="0">
                <a:solidFill>
                  <a:schemeClr val="tx1"/>
                </a:solidFill>
                <a:latin typeface="Andalus" panose="02020603050405020304" pitchFamily="18" charset="-78"/>
                <a:cs typeface="Andalus" panose="02020603050405020304" pitchFamily="18" charset="-78"/>
              </a:rPr>
              <a:t>به نام خدا</a:t>
            </a:r>
            <a:endParaRPr lang="en-US" sz="9600" b="1" dirty="0">
              <a:solidFill>
                <a:schemeClr val="tx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4798419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078301"/>
            <a:ext cx="8596668" cy="4149307"/>
          </a:xfrm>
        </p:spPr>
        <p:txBody>
          <a:bodyPr>
            <a:normAutofit/>
          </a:bodyPr>
          <a:lstStyle/>
          <a:p>
            <a:pPr algn="r"/>
            <a:r>
              <a:rPr lang="fa-IR" sz="7200" dirty="0" smtClean="0">
                <a:solidFill>
                  <a:schemeClr val="tx1"/>
                </a:solidFill>
              </a:rPr>
              <a:t/>
            </a:r>
            <a:br>
              <a:rPr lang="fa-IR" sz="7200" dirty="0" smtClean="0">
                <a:solidFill>
                  <a:schemeClr val="tx1"/>
                </a:solidFill>
              </a:rPr>
            </a:br>
            <a:r>
              <a:rPr lang="fa-IR" sz="7200" dirty="0" smtClean="0">
                <a:solidFill>
                  <a:schemeClr val="tx1"/>
                </a:solidFill>
              </a:rPr>
              <a:t>موضوع: مساله یابی</a:t>
            </a:r>
            <a:endParaRPr lang="en-US" sz="7200" dirty="0">
              <a:solidFill>
                <a:schemeClr val="tx1"/>
              </a:solidFill>
            </a:endParaRPr>
          </a:p>
        </p:txBody>
      </p:sp>
    </p:spTree>
    <p:extLst>
      <p:ext uri="{BB962C8B-B14F-4D97-AF65-F5344CB8AC3E}">
        <p14:creationId xmlns:p14="http://schemas.microsoft.com/office/powerpoint/2010/main" val="38970692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026544"/>
            <a:ext cx="7766936" cy="897147"/>
          </a:xfrm>
        </p:spPr>
        <p:txBody>
          <a:bodyPr/>
          <a:lstStyle/>
          <a:p>
            <a:r>
              <a:rPr lang="fa-IR" sz="2400" dirty="0" smtClean="0">
                <a:solidFill>
                  <a:schemeClr val="tx1"/>
                </a:solidFill>
              </a:rPr>
              <a:t>تعریف وشناسایی مساله یامشکل</a:t>
            </a:r>
            <a:br>
              <a:rPr lang="fa-IR" sz="2400" dirty="0" smtClean="0">
                <a:solidFill>
                  <a:schemeClr val="tx1"/>
                </a:solidFill>
              </a:rPr>
            </a:br>
            <a:endParaRPr lang="en-US" sz="2400" dirty="0">
              <a:solidFill>
                <a:schemeClr val="tx1"/>
              </a:solidFill>
            </a:endParaRPr>
          </a:p>
        </p:txBody>
      </p:sp>
      <p:sp>
        <p:nvSpPr>
          <p:cNvPr id="3" name="Subtitle 2"/>
          <p:cNvSpPr>
            <a:spLocks noGrp="1"/>
          </p:cNvSpPr>
          <p:nvPr>
            <p:ph type="subTitle" idx="1"/>
          </p:nvPr>
        </p:nvSpPr>
        <p:spPr>
          <a:xfrm>
            <a:off x="1507067" y="2208363"/>
            <a:ext cx="7766936" cy="2939370"/>
          </a:xfrm>
        </p:spPr>
        <p:txBody>
          <a:bodyPr>
            <a:normAutofit/>
          </a:bodyPr>
          <a:lstStyle/>
          <a:p>
            <a:r>
              <a:rPr lang="fa-IR" dirty="0" smtClean="0">
                <a:solidFill>
                  <a:schemeClr val="tx1"/>
                </a:solidFill>
              </a:rPr>
              <a:t>مساله ومشکل بطورکلی عبارت است ازمانعی که برسرراه رسیدن به اهداف قرار میگیرد.</a:t>
            </a:r>
          </a:p>
          <a:p>
            <a:r>
              <a:rPr lang="fa-IR" dirty="0" smtClean="0">
                <a:solidFill>
                  <a:schemeClr val="tx1"/>
                </a:solidFill>
              </a:rPr>
              <a:t>بسیاری از مشکلات از اجرای نامطلوب خط مشی ایجادمیشود.</a:t>
            </a:r>
          </a:p>
          <a:p>
            <a:r>
              <a:rPr lang="fa-IR" dirty="0" smtClean="0">
                <a:solidFill>
                  <a:schemeClr val="tx1"/>
                </a:solidFill>
              </a:rPr>
              <a:t>دربحث مسایل عمومی لزوم سازماندهی امکانات ونیروها اساسی است.</a:t>
            </a:r>
          </a:p>
          <a:p>
            <a:r>
              <a:rPr lang="fa-IR" dirty="0" smtClean="0">
                <a:solidFill>
                  <a:schemeClr val="tx1"/>
                </a:solidFill>
              </a:rPr>
              <a:t>درک واحساس مساله در فرایندخط مشی گزاری بسیار مهم است زیرا این موضوع</a:t>
            </a:r>
          </a:p>
          <a:p>
            <a:r>
              <a:rPr lang="fa-IR" dirty="0" smtClean="0">
                <a:solidFill>
                  <a:schemeClr val="tx1"/>
                </a:solidFill>
              </a:rPr>
              <a:t> با نقش مسیولان ونحوه انعکاس مشکل به سازمان وبررسی عمیق مساله </a:t>
            </a:r>
          </a:p>
          <a:p>
            <a:r>
              <a:rPr lang="fa-IR" dirty="0" smtClean="0">
                <a:solidFill>
                  <a:schemeClr val="tx1"/>
                </a:solidFill>
              </a:rPr>
              <a:t>بستگی دارد</a:t>
            </a:r>
          </a:p>
          <a:p>
            <a:endParaRPr lang="en-US" dirty="0">
              <a:solidFill>
                <a:schemeClr val="tx1"/>
              </a:solidFill>
            </a:endParaRPr>
          </a:p>
        </p:txBody>
      </p:sp>
    </p:spTree>
    <p:extLst>
      <p:ext uri="{BB962C8B-B14F-4D97-AF65-F5344CB8AC3E}">
        <p14:creationId xmlns:p14="http://schemas.microsoft.com/office/powerpoint/2010/main" val="30818039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1"/>
                </a:solidFill>
              </a:rPr>
              <a:t>تعریف مساله یابی</a:t>
            </a:r>
            <a:endParaRPr lang="en-US" dirty="0">
              <a:solidFill>
                <a:schemeClr val="tx1"/>
              </a:solidFill>
            </a:endParaRPr>
          </a:p>
        </p:txBody>
      </p:sp>
      <p:sp>
        <p:nvSpPr>
          <p:cNvPr id="3" name="Content Placeholder 2"/>
          <p:cNvSpPr>
            <a:spLocks noGrp="1"/>
          </p:cNvSpPr>
          <p:nvPr>
            <p:ph idx="1"/>
          </p:nvPr>
        </p:nvSpPr>
        <p:spPr>
          <a:xfrm>
            <a:off x="677334" y="2160589"/>
            <a:ext cx="8596668" cy="4593894"/>
          </a:xfrm>
        </p:spPr>
        <p:txBody>
          <a:bodyPr/>
          <a:lstStyle/>
          <a:p>
            <a:pPr algn="r"/>
            <a:r>
              <a:rPr lang="fa-IR" dirty="0" smtClean="0">
                <a:solidFill>
                  <a:schemeClr val="tx1"/>
                </a:solidFill>
              </a:rPr>
              <a:t>فرایند شناسایی مساله وتعیین هدف والویت بندی انها را مساله یابی می گویند.</a:t>
            </a:r>
          </a:p>
          <a:p>
            <a:pPr marL="0" indent="0" algn="r">
              <a:buNone/>
            </a:pPr>
            <a:r>
              <a:rPr lang="fa-IR" dirty="0" smtClean="0">
                <a:solidFill>
                  <a:schemeClr val="tx1"/>
                </a:solidFill>
              </a:rPr>
              <a:t>پیش از حل مساله بایدان  را شناخت تابتوان ان را حل کرد.</a:t>
            </a:r>
            <a:endParaRPr lang="en-US" dirty="0" smtClean="0">
              <a:solidFill>
                <a:schemeClr val="tx1"/>
              </a:solidFill>
            </a:endParaRPr>
          </a:p>
          <a:p>
            <a:pPr marL="0" indent="0" algn="ctr">
              <a:buNone/>
            </a:pPr>
            <a:r>
              <a:rPr lang="fa-IR" dirty="0" smtClean="0">
                <a:solidFill>
                  <a:schemeClr val="tx1"/>
                </a:solidFill>
              </a:rPr>
              <a:t>رابطه فرایندتصمیم گیری وحل مساله</a:t>
            </a:r>
          </a:p>
        </p:txBody>
      </p:sp>
      <p:sp>
        <p:nvSpPr>
          <p:cNvPr id="4" name="Rectangle 3"/>
          <p:cNvSpPr/>
          <p:nvPr/>
        </p:nvSpPr>
        <p:spPr>
          <a:xfrm>
            <a:off x="1000664" y="3597215"/>
            <a:ext cx="1285336" cy="233775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فعالیتهای مربوط به اجرا در اوردن راه حل انتخاب شده</a:t>
            </a:r>
            <a:endParaRPr lang="en-US" dirty="0">
              <a:solidFill>
                <a:schemeClr val="tx1"/>
              </a:solidFill>
            </a:endParaRPr>
          </a:p>
        </p:txBody>
      </p:sp>
      <p:sp>
        <p:nvSpPr>
          <p:cNvPr id="5" name="Rectangle 4"/>
          <p:cNvSpPr/>
          <p:nvPr/>
        </p:nvSpPr>
        <p:spPr>
          <a:xfrm>
            <a:off x="2648309" y="3588589"/>
            <a:ext cx="1224951" cy="233775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mtClean="0">
                <a:solidFill>
                  <a:schemeClr val="tx1"/>
                </a:solidFill>
              </a:rPr>
              <a:t>فعالیتهای مربوط به ارزیابی هریک از بدیلها وانتخاب یکی از انها</a:t>
            </a:r>
            <a:endParaRPr lang="en-US" dirty="0">
              <a:solidFill>
                <a:schemeClr val="tx1"/>
              </a:solidFill>
            </a:endParaRPr>
          </a:p>
        </p:txBody>
      </p:sp>
      <p:sp>
        <p:nvSpPr>
          <p:cNvPr id="6" name="Rectangle 5"/>
          <p:cNvSpPr/>
          <p:nvPr/>
        </p:nvSpPr>
        <p:spPr>
          <a:xfrm>
            <a:off x="4287328" y="3536830"/>
            <a:ext cx="1207698" cy="23981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فعالیتهای مربوط به ساختن راه حل های بدیل </a:t>
            </a:r>
            <a:endParaRPr lang="en-US" dirty="0">
              <a:solidFill>
                <a:schemeClr val="tx1"/>
              </a:solidFill>
            </a:endParaRPr>
          </a:p>
        </p:txBody>
      </p:sp>
      <p:sp>
        <p:nvSpPr>
          <p:cNvPr id="7" name="Rectangle 6"/>
          <p:cNvSpPr/>
          <p:nvPr/>
        </p:nvSpPr>
        <p:spPr>
          <a:xfrm>
            <a:off x="5960853" y="3502325"/>
            <a:ext cx="1199072" cy="243264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فعالیتهای مربوط به شناسایی تعریف وتشخیص مساله</a:t>
            </a:r>
            <a:endParaRPr lang="en-US" dirty="0">
              <a:solidFill>
                <a:schemeClr val="tx1"/>
              </a:solidFill>
            </a:endParaRPr>
          </a:p>
        </p:txBody>
      </p:sp>
      <p:sp>
        <p:nvSpPr>
          <p:cNvPr id="8" name="Rectangle 7"/>
          <p:cNvSpPr/>
          <p:nvPr/>
        </p:nvSpPr>
        <p:spPr>
          <a:xfrm>
            <a:off x="7643004" y="3476445"/>
            <a:ext cx="1216324" cy="24499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فرایندهای مربوط به تعیین وجود مساله واهمیت انها</a:t>
            </a:r>
            <a:endParaRPr lang="en-US" dirty="0">
              <a:solidFill>
                <a:schemeClr val="tx1"/>
              </a:solidFill>
            </a:endParaRPr>
          </a:p>
        </p:txBody>
      </p:sp>
      <p:cxnSp>
        <p:nvCxnSpPr>
          <p:cNvPr id="10" name="Straight Arrow Connector 9"/>
          <p:cNvCxnSpPr/>
          <p:nvPr/>
        </p:nvCxnSpPr>
        <p:spPr>
          <a:xfrm flipH="1">
            <a:off x="7142673" y="4753154"/>
            <a:ext cx="483079" cy="1725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5779698" y="5926348"/>
            <a:ext cx="64537" cy="258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1"/>
            <a:endCxn id="6" idx="3"/>
          </p:cNvCxnSpPr>
          <p:nvPr/>
        </p:nvCxnSpPr>
        <p:spPr>
          <a:xfrm flipH="1">
            <a:off x="5495026" y="4718650"/>
            <a:ext cx="465827" cy="1725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a:stCxn id="6" idx="1"/>
            <a:endCxn id="6" idx="1"/>
          </p:cNvCxnSpPr>
          <p:nvPr/>
        </p:nvCxnSpPr>
        <p:spPr>
          <a:xfrm>
            <a:off x="4287328" y="4735902"/>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6" idx="1"/>
            <a:endCxn id="5" idx="3"/>
          </p:cNvCxnSpPr>
          <p:nvPr/>
        </p:nvCxnSpPr>
        <p:spPr>
          <a:xfrm flipH="1">
            <a:off x="3873260" y="4735902"/>
            <a:ext cx="414068" cy="21566"/>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Arrow Connector 26"/>
          <p:cNvCxnSpPr>
            <a:stCxn id="5" idx="1"/>
            <a:endCxn id="4" idx="3"/>
          </p:cNvCxnSpPr>
          <p:nvPr/>
        </p:nvCxnSpPr>
        <p:spPr>
          <a:xfrm flipH="1">
            <a:off x="2286000" y="4757468"/>
            <a:ext cx="362309" cy="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852029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
            <a:ext cx="8596668" cy="543464"/>
          </a:xfrm>
        </p:spPr>
        <p:txBody>
          <a:bodyPr>
            <a:normAutofit fontScale="90000"/>
          </a:bodyPr>
          <a:lstStyle/>
          <a:p>
            <a:pPr algn="ctr"/>
            <a:r>
              <a:rPr lang="fa-IR" dirty="0" smtClean="0">
                <a:solidFill>
                  <a:schemeClr val="tx1"/>
                </a:solidFill>
              </a:rPr>
              <a:t>مساله یابی در سازمانها</a:t>
            </a:r>
            <a:endParaRPr lang="en-US" dirty="0">
              <a:solidFill>
                <a:schemeClr val="tx1"/>
              </a:solidFill>
            </a:endParaRPr>
          </a:p>
        </p:txBody>
      </p:sp>
      <p:sp>
        <p:nvSpPr>
          <p:cNvPr id="3" name="Content Placeholder 2"/>
          <p:cNvSpPr>
            <a:spLocks noGrp="1"/>
          </p:cNvSpPr>
          <p:nvPr>
            <p:ph idx="1"/>
          </p:nvPr>
        </p:nvSpPr>
        <p:spPr>
          <a:xfrm>
            <a:off x="677334" y="715993"/>
            <a:ext cx="8596668" cy="5325370"/>
          </a:xfrm>
        </p:spPr>
        <p:style>
          <a:lnRef idx="2">
            <a:schemeClr val="dk1"/>
          </a:lnRef>
          <a:fillRef idx="1">
            <a:schemeClr val="lt1"/>
          </a:fillRef>
          <a:effectRef idx="0">
            <a:schemeClr val="dk1"/>
          </a:effectRef>
          <a:fontRef idx="minor">
            <a:schemeClr val="dk1"/>
          </a:fontRef>
        </p:style>
        <p:txBody>
          <a:bodyPr/>
          <a:lstStyle/>
          <a:p>
            <a:pPr marL="0" indent="0">
              <a:buNone/>
            </a:pPr>
            <a:endParaRPr lang="fa-IR" dirty="0" smtClean="0"/>
          </a:p>
          <a:p>
            <a:pPr marL="0" indent="0">
              <a:buNone/>
            </a:pPr>
            <a:endParaRPr lang="fa-IR" dirty="0"/>
          </a:p>
          <a:p>
            <a:pPr marL="0" indent="0">
              <a:buNone/>
            </a:pPr>
            <a:endParaRPr lang="fa-IR" dirty="0" smtClean="0"/>
          </a:p>
          <a:p>
            <a:pPr marL="0" indent="0">
              <a:buNone/>
            </a:pPr>
            <a:endParaRPr lang="en-US" dirty="0"/>
          </a:p>
        </p:txBody>
      </p:sp>
      <p:sp>
        <p:nvSpPr>
          <p:cNvPr id="7" name="Rectangle 6"/>
          <p:cNvSpPr/>
          <p:nvPr/>
        </p:nvSpPr>
        <p:spPr>
          <a:xfrm>
            <a:off x="1078301" y="920153"/>
            <a:ext cx="1863305" cy="517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استانداردهای اخلاقی وارزشهای شخصی مدیر</a:t>
            </a:r>
            <a:endParaRPr lang="en-US" sz="1200" b="1" dirty="0">
              <a:solidFill>
                <a:schemeClr val="tx1"/>
              </a:solidFill>
            </a:endParaRPr>
          </a:p>
        </p:txBody>
      </p:sp>
      <p:sp>
        <p:nvSpPr>
          <p:cNvPr id="8" name="Rectangle 7"/>
          <p:cNvSpPr/>
          <p:nvPr/>
        </p:nvSpPr>
        <p:spPr>
          <a:xfrm>
            <a:off x="3899140" y="954656"/>
            <a:ext cx="1837426" cy="500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ارزشهای اراعه شده توسط سازمان</a:t>
            </a:r>
            <a:endParaRPr lang="en-US" sz="1200" b="1" dirty="0">
              <a:solidFill>
                <a:schemeClr val="tx1"/>
              </a:solidFill>
            </a:endParaRPr>
          </a:p>
        </p:txBody>
      </p:sp>
      <p:sp>
        <p:nvSpPr>
          <p:cNvPr id="11" name="Rectangle 10"/>
          <p:cNvSpPr/>
          <p:nvPr/>
        </p:nvSpPr>
        <p:spPr>
          <a:xfrm>
            <a:off x="6599511" y="954656"/>
            <a:ext cx="1621766" cy="500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انتظارات ارزشی جامعه از سازمان</a:t>
            </a:r>
            <a:endParaRPr lang="en-US" sz="1200" b="1" dirty="0">
              <a:solidFill>
                <a:schemeClr val="tx1"/>
              </a:solidFill>
            </a:endParaRPr>
          </a:p>
        </p:txBody>
      </p:sp>
      <p:sp>
        <p:nvSpPr>
          <p:cNvPr id="12" name="Rectangle 11"/>
          <p:cNvSpPr/>
          <p:nvPr/>
        </p:nvSpPr>
        <p:spPr>
          <a:xfrm>
            <a:off x="3905993" y="1777037"/>
            <a:ext cx="1837426" cy="526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زمینه هایی که در ان اهداف سازمان تنظیم شده </a:t>
            </a:r>
            <a:endParaRPr lang="en-US" sz="1200" b="1" dirty="0">
              <a:solidFill>
                <a:schemeClr val="tx1"/>
              </a:solidFill>
            </a:endParaRPr>
          </a:p>
        </p:txBody>
      </p:sp>
      <p:sp>
        <p:nvSpPr>
          <p:cNvPr id="13" name="Rectangle 12"/>
          <p:cNvSpPr/>
          <p:nvPr/>
        </p:nvSpPr>
        <p:spPr>
          <a:xfrm>
            <a:off x="3905993" y="2536167"/>
            <a:ext cx="1837426" cy="5204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مقیاسهای اهداف</a:t>
            </a:r>
            <a:endParaRPr lang="en-US" sz="1200" b="1" dirty="0">
              <a:solidFill>
                <a:schemeClr val="tx1"/>
              </a:solidFill>
            </a:endParaRPr>
          </a:p>
        </p:txBody>
      </p:sp>
      <p:sp>
        <p:nvSpPr>
          <p:cNvPr id="15" name="Rectangle 14"/>
          <p:cNvSpPr/>
          <p:nvPr/>
        </p:nvSpPr>
        <p:spPr>
          <a:xfrm>
            <a:off x="3905993" y="3306792"/>
            <a:ext cx="1837426" cy="5348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استانداردهای عملکرد</a:t>
            </a:r>
            <a:endParaRPr lang="en-US" sz="1200" b="1" dirty="0">
              <a:solidFill>
                <a:schemeClr val="tx1"/>
              </a:solidFill>
            </a:endParaRPr>
          </a:p>
        </p:txBody>
      </p:sp>
      <p:sp>
        <p:nvSpPr>
          <p:cNvPr id="16" name="Rectangle 15"/>
          <p:cNvSpPr/>
          <p:nvPr/>
        </p:nvSpPr>
        <p:spPr>
          <a:xfrm>
            <a:off x="3905993" y="4132053"/>
            <a:ext cx="1837426" cy="500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اهمیت نسبی اهداف</a:t>
            </a:r>
            <a:endParaRPr lang="en-US" sz="1200" b="1" dirty="0">
              <a:solidFill>
                <a:schemeClr val="tx1"/>
              </a:solidFill>
            </a:endParaRPr>
          </a:p>
        </p:txBody>
      </p:sp>
      <p:sp>
        <p:nvSpPr>
          <p:cNvPr id="17" name="Rectangle 16"/>
          <p:cNvSpPr/>
          <p:nvPr/>
        </p:nvSpPr>
        <p:spPr>
          <a:xfrm>
            <a:off x="3905993" y="4902678"/>
            <a:ext cx="1837426" cy="5089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عملکرد واقعی سازمان</a:t>
            </a:r>
            <a:endParaRPr lang="en-US" sz="1200" b="1" dirty="0">
              <a:solidFill>
                <a:schemeClr val="tx1"/>
              </a:solidFill>
            </a:endParaRPr>
          </a:p>
        </p:txBody>
      </p:sp>
      <p:sp>
        <p:nvSpPr>
          <p:cNvPr id="18" name="Rectangle 17"/>
          <p:cNvSpPr/>
          <p:nvPr/>
        </p:nvSpPr>
        <p:spPr>
          <a:xfrm>
            <a:off x="3852461" y="5644552"/>
            <a:ext cx="1959969" cy="3968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مسایلی که نیاز به تصمیم گیری دارند</a:t>
            </a:r>
            <a:endParaRPr lang="en-US" sz="1200" b="1" dirty="0">
              <a:solidFill>
                <a:schemeClr val="tx1"/>
              </a:solidFill>
            </a:endParaRPr>
          </a:p>
        </p:txBody>
      </p:sp>
      <p:sp>
        <p:nvSpPr>
          <p:cNvPr id="19" name="Rectangle 18"/>
          <p:cNvSpPr/>
          <p:nvPr/>
        </p:nvSpPr>
        <p:spPr>
          <a:xfrm>
            <a:off x="6591188" y="1828795"/>
            <a:ext cx="1630089" cy="4226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rPr>
              <a:t>اهداف فرعی</a:t>
            </a:r>
            <a:endParaRPr lang="en-US" sz="1200" b="1" dirty="0">
              <a:solidFill>
                <a:schemeClr val="tx1"/>
              </a:solidFill>
            </a:endParaRPr>
          </a:p>
        </p:txBody>
      </p:sp>
      <p:cxnSp>
        <p:nvCxnSpPr>
          <p:cNvPr id="21" name="Straight Arrow Connector 20"/>
          <p:cNvCxnSpPr>
            <a:endCxn id="8" idx="1"/>
          </p:cNvCxnSpPr>
          <p:nvPr/>
        </p:nvCxnSpPr>
        <p:spPr>
          <a:xfrm>
            <a:off x="2950234" y="1204822"/>
            <a:ext cx="94890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a:endCxn id="8" idx="3"/>
          </p:cNvCxnSpPr>
          <p:nvPr/>
        </p:nvCxnSpPr>
        <p:spPr>
          <a:xfrm flipH="1">
            <a:off x="5736566" y="1204822"/>
            <a:ext cx="854622"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a:off x="4817853" y="1454988"/>
            <a:ext cx="0" cy="32204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Elbow Connector 27"/>
          <p:cNvCxnSpPr/>
          <p:nvPr/>
        </p:nvCxnSpPr>
        <p:spPr>
          <a:xfrm rot="10800000" flipV="1">
            <a:off x="4899804" y="2303250"/>
            <a:ext cx="2506428" cy="155277"/>
          </a:xfrm>
          <a:prstGeom prst="bentConnector3">
            <a:avLst/>
          </a:prstGeom>
        </p:spPr>
        <p:style>
          <a:lnRef idx="1">
            <a:schemeClr val="dk1"/>
          </a:lnRef>
          <a:fillRef idx="0">
            <a:schemeClr val="dk1"/>
          </a:fillRef>
          <a:effectRef idx="0">
            <a:schemeClr val="dk1"/>
          </a:effectRef>
          <a:fontRef idx="minor">
            <a:schemeClr val="tx1"/>
          </a:fontRef>
        </p:style>
      </p:cxnSp>
      <p:cxnSp>
        <p:nvCxnSpPr>
          <p:cNvPr id="30" name="Straight Arrow Connector 29"/>
          <p:cNvCxnSpPr>
            <a:stCxn id="12" idx="2"/>
            <a:endCxn id="13" idx="0"/>
          </p:cNvCxnSpPr>
          <p:nvPr/>
        </p:nvCxnSpPr>
        <p:spPr>
          <a:xfrm>
            <a:off x="4824706" y="2303251"/>
            <a:ext cx="0" cy="23291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p:nvPr/>
        </p:nvCxnSpPr>
        <p:spPr>
          <a:xfrm>
            <a:off x="4817853" y="3056628"/>
            <a:ext cx="14592" cy="2501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p:cNvCxnSpPr>
            <a:stCxn id="15" idx="2"/>
          </p:cNvCxnSpPr>
          <p:nvPr/>
        </p:nvCxnSpPr>
        <p:spPr>
          <a:xfrm flipH="1">
            <a:off x="4817853" y="3841629"/>
            <a:ext cx="6853" cy="26454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p:cNvCxnSpPr>
            <a:stCxn id="16" idx="2"/>
          </p:cNvCxnSpPr>
          <p:nvPr/>
        </p:nvCxnSpPr>
        <p:spPr>
          <a:xfrm>
            <a:off x="4824706" y="4632385"/>
            <a:ext cx="7739" cy="2214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p:cNvCxnSpPr>
            <a:stCxn id="17" idx="2"/>
          </p:cNvCxnSpPr>
          <p:nvPr/>
        </p:nvCxnSpPr>
        <p:spPr>
          <a:xfrm flipH="1">
            <a:off x="4817853" y="5411636"/>
            <a:ext cx="6853" cy="23291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flipV="1">
            <a:off x="5743419" y="5175849"/>
            <a:ext cx="1916838" cy="17253"/>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flipH="1" flipV="1">
            <a:off x="7634377" y="2251493"/>
            <a:ext cx="34506" cy="29243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28663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158815"/>
          </a:xfrm>
        </p:spPr>
        <p:txBody>
          <a:bodyPr>
            <a:normAutofit fontScale="90000"/>
          </a:bodyPr>
          <a:lstStyle/>
          <a:p>
            <a:pPr algn="ctr"/>
            <a:r>
              <a:rPr lang="fa-IR" dirty="0" smtClean="0">
                <a:solidFill>
                  <a:schemeClr val="tx1"/>
                </a:solidFill>
              </a:rPr>
              <a:t>مدیرچگونه میتواند در مورد ارجاع مساله به مافوقش تصمیم بگیرد؟</a:t>
            </a:r>
            <a:endParaRPr lang="en-US" dirty="0">
              <a:solidFill>
                <a:schemeClr val="tx1"/>
              </a:solidFill>
            </a:endParaRPr>
          </a:p>
        </p:txBody>
      </p:sp>
      <p:sp>
        <p:nvSpPr>
          <p:cNvPr id="3" name="Content Placeholder 2"/>
          <p:cNvSpPr>
            <a:spLocks noGrp="1"/>
          </p:cNvSpPr>
          <p:nvPr>
            <p:ph idx="1"/>
          </p:nvPr>
        </p:nvSpPr>
        <p:spPr>
          <a:xfrm>
            <a:off x="677334" y="1768415"/>
            <a:ext cx="8596668" cy="4272947"/>
          </a:xfrm>
        </p:spPr>
        <p:txBody>
          <a:bodyPr/>
          <a:lstStyle/>
          <a:p>
            <a:pPr algn="r"/>
            <a:r>
              <a:rPr lang="fa-IR" dirty="0" smtClean="0">
                <a:solidFill>
                  <a:schemeClr val="tx1"/>
                </a:solidFill>
              </a:rPr>
              <a:t>اگرقانون کلی تصمیم گیری ونتایج ان برای راهنمایی مدیر کافی نباشد اومیتواند با سوالات ذیل انهاراتکمیل کند:</a:t>
            </a:r>
          </a:p>
          <a:p>
            <a:pPr algn="r"/>
            <a:r>
              <a:rPr lang="fa-IR" dirty="0" smtClean="0">
                <a:solidFill>
                  <a:schemeClr val="tx1"/>
                </a:solidFill>
              </a:rPr>
              <a:t>1-مساله بر بخشهایی غیر حوزه سرپرستی من اثردارد؟</a:t>
            </a:r>
          </a:p>
          <a:p>
            <a:pPr algn="r"/>
            <a:r>
              <a:rPr lang="fa-IR" dirty="0" smtClean="0">
                <a:solidFill>
                  <a:schemeClr val="tx1"/>
                </a:solidFill>
              </a:rPr>
              <a:t>2-مساله تاثیر عمده ای بر حوزه مسیولیت من دارد؟</a:t>
            </a:r>
          </a:p>
          <a:p>
            <a:pPr algn="r"/>
            <a:r>
              <a:rPr lang="fa-IR" dirty="0" smtClean="0">
                <a:solidFill>
                  <a:schemeClr val="tx1"/>
                </a:solidFill>
              </a:rPr>
              <a:t>3-ایا مساله به اطلاعاتی سطح بالا فقط نیاز دارد؟</a:t>
            </a:r>
          </a:p>
          <a:p>
            <a:pPr algn="r"/>
            <a:r>
              <a:rPr lang="fa-IR" dirty="0" smtClean="0">
                <a:solidFill>
                  <a:schemeClr val="tx1"/>
                </a:solidFill>
              </a:rPr>
              <a:t>4-ایا تصمیم من خیلی ازبودجه میکاهد؟</a:t>
            </a:r>
          </a:p>
          <a:p>
            <a:pPr algn="r"/>
            <a:r>
              <a:rPr lang="fa-IR" dirty="0" smtClean="0">
                <a:solidFill>
                  <a:schemeClr val="tx1"/>
                </a:solidFill>
              </a:rPr>
              <a:t>5-این مساله در حوزه اختیارات یا مسیولیت من نیست؟</a:t>
            </a:r>
          </a:p>
          <a:p>
            <a:pPr algn="r"/>
            <a:r>
              <a:rPr lang="fa-IR" dirty="0" smtClean="0">
                <a:solidFill>
                  <a:schemeClr val="tx1"/>
                </a:solidFill>
              </a:rPr>
              <a:t>جواب اری به هریک از سوالات به معنی ارجاع مساله به مافوق است</a:t>
            </a:r>
            <a:endParaRPr lang="en-US" dirty="0">
              <a:solidFill>
                <a:schemeClr val="tx1"/>
              </a:solidFill>
            </a:endParaRPr>
          </a:p>
        </p:txBody>
      </p:sp>
    </p:spTree>
    <p:extLst>
      <p:ext uri="{BB962C8B-B14F-4D97-AF65-F5344CB8AC3E}">
        <p14:creationId xmlns:p14="http://schemas.microsoft.com/office/powerpoint/2010/main" val="41536232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smtClean="0">
                <a:solidFill>
                  <a:schemeClr val="tx1"/>
                </a:solidFill>
              </a:rPr>
              <a:t>فرایند مساله یابی </a:t>
            </a:r>
            <a:endParaRPr lang="en-US" dirty="0">
              <a:solidFill>
                <a:schemeClr val="tx1"/>
              </a:solidFill>
            </a:endParaRPr>
          </a:p>
        </p:txBody>
      </p:sp>
      <p:sp>
        <p:nvSpPr>
          <p:cNvPr id="5" name="Content Placeholder 4"/>
          <p:cNvSpPr>
            <a:spLocks noGrp="1"/>
          </p:cNvSpPr>
          <p:nvPr>
            <p:ph idx="1"/>
          </p:nvPr>
        </p:nvSpPr>
        <p:spPr/>
        <p:txBody>
          <a:bodyPr/>
          <a:lstStyle/>
          <a:p>
            <a:pPr marL="0" indent="0" algn="r">
              <a:buNone/>
            </a:pPr>
            <a:r>
              <a:rPr lang="fa-IR" dirty="0" smtClean="0">
                <a:solidFill>
                  <a:schemeClr val="tx1"/>
                </a:solidFill>
              </a:rPr>
              <a:t>برای اگاهی از وجود مساله میتوان از روشهای غیر رسمی ورسمی استفاده کرد.</a:t>
            </a:r>
          </a:p>
          <a:p>
            <a:pPr marL="0" indent="0" algn="r">
              <a:buNone/>
            </a:pPr>
            <a:r>
              <a:rPr lang="fa-IR" sz="2400" b="1" dirty="0" smtClean="0">
                <a:solidFill>
                  <a:schemeClr val="tx1"/>
                </a:solidFill>
              </a:rPr>
              <a:t>روش رسمی</a:t>
            </a:r>
            <a:r>
              <a:rPr lang="fa-IR" sz="2400" dirty="0" smtClean="0">
                <a:solidFill>
                  <a:schemeClr val="tx1"/>
                </a:solidFill>
              </a:rPr>
              <a:t>:</a:t>
            </a:r>
            <a:r>
              <a:rPr lang="fa-IR" dirty="0" smtClean="0">
                <a:solidFill>
                  <a:schemeClr val="tx1"/>
                </a:solidFill>
              </a:rPr>
              <a:t>خودشامل رویه مستقیم وغیر مستقیم میشود.</a:t>
            </a:r>
            <a:endParaRPr lang="fa-IR" sz="2400" dirty="0" smtClean="0">
              <a:solidFill>
                <a:schemeClr val="tx1"/>
              </a:solidFill>
            </a:endParaRPr>
          </a:p>
          <a:p>
            <a:pPr marL="0" indent="0" algn="r">
              <a:buNone/>
            </a:pPr>
            <a:r>
              <a:rPr lang="fa-IR" sz="2400" b="1" dirty="0" smtClean="0">
                <a:solidFill>
                  <a:schemeClr val="tx1"/>
                </a:solidFill>
              </a:rPr>
              <a:t>رویه مستقیم</a:t>
            </a:r>
            <a:r>
              <a:rPr lang="fa-IR" sz="2400" dirty="0" smtClean="0">
                <a:solidFill>
                  <a:schemeClr val="tx1"/>
                </a:solidFill>
              </a:rPr>
              <a:t>:</a:t>
            </a:r>
            <a:r>
              <a:rPr lang="fa-IR" dirty="0" smtClean="0">
                <a:solidFill>
                  <a:schemeClr val="tx1"/>
                </a:solidFill>
              </a:rPr>
              <a:t>مدیر خودش به وجود مساله پی میبرد از طریق وضعیتهای زیر:</a:t>
            </a:r>
          </a:p>
          <a:p>
            <a:pPr marL="0" indent="0" algn="r">
              <a:buNone/>
            </a:pPr>
            <a:r>
              <a:rPr lang="fa-IR" sz="2400" dirty="0" smtClean="0">
                <a:solidFill>
                  <a:schemeClr val="tx1"/>
                </a:solidFill>
              </a:rPr>
              <a:t>انحراف ازتجربیات گذشته </a:t>
            </a:r>
          </a:p>
          <a:p>
            <a:pPr marL="0" indent="0" algn="r">
              <a:buNone/>
            </a:pPr>
            <a:r>
              <a:rPr lang="fa-IR" sz="2400" dirty="0" smtClean="0">
                <a:solidFill>
                  <a:schemeClr val="tx1"/>
                </a:solidFill>
              </a:rPr>
              <a:t>انحراف از برنامه تعیین شده</a:t>
            </a:r>
          </a:p>
          <a:p>
            <a:pPr marL="0" indent="0" algn="r">
              <a:buNone/>
            </a:pPr>
            <a:r>
              <a:rPr lang="fa-IR" sz="2400" dirty="0" smtClean="0">
                <a:solidFill>
                  <a:schemeClr val="tx1"/>
                </a:solidFill>
              </a:rPr>
              <a:t>پیشی گرفتن رقبا</a:t>
            </a:r>
          </a:p>
          <a:p>
            <a:pPr marL="0" indent="0" algn="r">
              <a:buNone/>
            </a:pPr>
            <a:endParaRPr lang="fa-IR" sz="2400" dirty="0" smtClean="0">
              <a:solidFill>
                <a:schemeClr val="tx1"/>
              </a:solidFill>
            </a:endParaRPr>
          </a:p>
          <a:p>
            <a:pPr marL="0" indent="0" algn="r">
              <a:buNone/>
            </a:pPr>
            <a:endParaRPr lang="en-US" sz="2400" dirty="0">
              <a:solidFill>
                <a:schemeClr val="tx1"/>
              </a:solidFill>
            </a:endParaRPr>
          </a:p>
        </p:txBody>
      </p:sp>
    </p:spTree>
    <p:extLst>
      <p:ext uri="{BB962C8B-B14F-4D97-AF65-F5344CB8AC3E}">
        <p14:creationId xmlns:p14="http://schemas.microsoft.com/office/powerpoint/2010/main" val="2529551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1507067" y="483079"/>
            <a:ext cx="7766936" cy="5771072"/>
          </a:xfrm>
        </p:spPr>
        <p:txBody>
          <a:bodyPr>
            <a:normAutofit/>
          </a:bodyPr>
          <a:lstStyle/>
          <a:p>
            <a:r>
              <a:rPr lang="fa-IR" sz="3600" b="1" dirty="0" smtClean="0">
                <a:solidFill>
                  <a:schemeClr val="tx1"/>
                </a:solidFill>
              </a:rPr>
              <a:t>رویه غیر مستقیم</a:t>
            </a:r>
            <a:r>
              <a:rPr lang="fa-IR" sz="3600" dirty="0" smtClean="0">
                <a:solidFill>
                  <a:schemeClr val="tx1"/>
                </a:solidFill>
              </a:rPr>
              <a:t>:</a:t>
            </a:r>
          </a:p>
          <a:p>
            <a:r>
              <a:rPr lang="fa-IR" sz="2400" b="1" dirty="0" smtClean="0">
                <a:solidFill>
                  <a:schemeClr val="tx1"/>
                </a:solidFill>
              </a:rPr>
              <a:t>1-از طریق کارکنان</a:t>
            </a:r>
            <a:endParaRPr lang="fa-IR" sz="2400" b="1" dirty="0">
              <a:solidFill>
                <a:schemeClr val="tx1"/>
              </a:solidFill>
            </a:endParaRPr>
          </a:p>
          <a:p>
            <a:r>
              <a:rPr lang="fa-IR" sz="2400" dirty="0" smtClean="0">
                <a:solidFill>
                  <a:schemeClr val="tx1"/>
                </a:solidFill>
              </a:rPr>
              <a:t>صلاحیت مدیر</a:t>
            </a:r>
          </a:p>
          <a:p>
            <a:r>
              <a:rPr lang="fa-IR" sz="2400" dirty="0" smtClean="0">
                <a:solidFill>
                  <a:schemeClr val="tx1"/>
                </a:solidFill>
              </a:rPr>
              <a:t>انجام وظیفه</a:t>
            </a:r>
          </a:p>
          <a:p>
            <a:r>
              <a:rPr lang="fa-IR" sz="2400" dirty="0" smtClean="0">
                <a:solidFill>
                  <a:schemeClr val="tx1"/>
                </a:solidFill>
              </a:rPr>
              <a:t> </a:t>
            </a:r>
          </a:p>
          <a:p>
            <a:r>
              <a:rPr lang="fa-IR" sz="2400" dirty="0" smtClean="0">
                <a:solidFill>
                  <a:schemeClr val="tx1"/>
                </a:solidFill>
              </a:rPr>
              <a:t>2</a:t>
            </a:r>
            <a:r>
              <a:rPr lang="fa-IR" sz="2400" b="1" dirty="0" smtClean="0">
                <a:solidFill>
                  <a:schemeClr val="tx1"/>
                </a:solidFill>
              </a:rPr>
              <a:t>-از طریق مافوق ها</a:t>
            </a:r>
          </a:p>
          <a:p>
            <a:endParaRPr lang="fa-IR" sz="2400" dirty="0" smtClean="0">
              <a:solidFill>
                <a:schemeClr val="tx1"/>
              </a:solidFill>
            </a:endParaRPr>
          </a:p>
          <a:p>
            <a:r>
              <a:rPr lang="fa-IR" sz="2400" b="1" dirty="0" smtClean="0">
                <a:solidFill>
                  <a:schemeClr val="tx1"/>
                </a:solidFill>
              </a:rPr>
              <a:t>3-از طریق ارباب رجوع یا مشتری</a:t>
            </a:r>
          </a:p>
        </p:txBody>
      </p:sp>
    </p:spTree>
    <p:extLst>
      <p:ext uri="{BB962C8B-B14F-4D97-AF65-F5344CB8AC3E}">
        <p14:creationId xmlns:p14="http://schemas.microsoft.com/office/powerpoint/2010/main" val="817729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solidFill>
                  <a:schemeClr val="tx1"/>
                </a:solidFill>
              </a:rPr>
              <a:t>مساله یابی غیر رسمی</a:t>
            </a:r>
            <a:endParaRPr lang="en-US" dirty="0"/>
          </a:p>
        </p:txBody>
      </p:sp>
      <p:sp>
        <p:nvSpPr>
          <p:cNvPr id="3" name="Content Placeholder 2"/>
          <p:cNvSpPr>
            <a:spLocks noGrp="1"/>
          </p:cNvSpPr>
          <p:nvPr>
            <p:ph idx="1"/>
          </p:nvPr>
        </p:nvSpPr>
        <p:spPr/>
        <p:txBody>
          <a:bodyPr/>
          <a:lstStyle/>
          <a:p>
            <a:pPr algn="r"/>
            <a:r>
              <a:rPr lang="fa-IR" dirty="0" smtClean="0">
                <a:solidFill>
                  <a:schemeClr val="tx1"/>
                </a:solidFill>
              </a:rPr>
              <a:t> در بررسی لایز و میتروف گفته شد که 80 درصد از مدیران قبل از انکه مساله عمده ای برروی تراز نامه نشان داده شود یا کسی دیگر به اطلاع انها برساند خودشان از طریق ارتباطات غیر رسمی وبینشی اگاهی از وجود مساله رابدست اورده اند.</a:t>
            </a:r>
          </a:p>
          <a:p>
            <a:pPr algn="r"/>
            <a:endParaRPr lang="fa-IR" dirty="0">
              <a:solidFill>
                <a:schemeClr val="tx1"/>
              </a:solidFill>
            </a:endParaRPr>
          </a:p>
          <a:p>
            <a:pPr algn="r"/>
            <a:r>
              <a:rPr lang="fa-IR" sz="2400" dirty="0" smtClean="0">
                <a:solidFill>
                  <a:schemeClr val="tx1"/>
                </a:solidFill>
              </a:rPr>
              <a:t>فرایندحل مساله:</a:t>
            </a:r>
            <a:r>
              <a:rPr lang="fa-IR" dirty="0" smtClean="0">
                <a:solidFill>
                  <a:schemeClr val="tx1"/>
                </a:solidFill>
              </a:rPr>
              <a:t>یک دسته از فعالیتهای گسترده که یافتن وبه اجرا در  اوردن راه حلی برای اصلاح یک وضعیت نامطلوب رادر بردارد.(کوهن وپین)</a:t>
            </a:r>
            <a:endParaRPr lang="en-US" sz="2400" dirty="0">
              <a:solidFill>
                <a:schemeClr val="tx1"/>
              </a:solidFill>
            </a:endParaRPr>
          </a:p>
        </p:txBody>
      </p:sp>
    </p:spTree>
    <p:extLst>
      <p:ext uri="{BB962C8B-B14F-4D97-AF65-F5344CB8AC3E}">
        <p14:creationId xmlns:p14="http://schemas.microsoft.com/office/powerpoint/2010/main" val="12059953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74454"/>
            <a:ext cx="7766936" cy="793630"/>
          </a:xfrm>
        </p:spPr>
        <p:txBody>
          <a:bodyPr/>
          <a:lstStyle/>
          <a:p>
            <a:r>
              <a:rPr lang="fa-IR" sz="3600" dirty="0" smtClean="0">
                <a:solidFill>
                  <a:schemeClr val="tx1"/>
                </a:solidFill>
              </a:rPr>
              <a:t>فنون علمی مدیریت در مساله یابی</a:t>
            </a:r>
            <a:endParaRPr lang="en-US" sz="3600" dirty="0">
              <a:solidFill>
                <a:schemeClr val="tx1"/>
              </a:solidFill>
            </a:endParaRPr>
          </a:p>
        </p:txBody>
      </p:sp>
      <p:sp>
        <p:nvSpPr>
          <p:cNvPr id="3" name="Subtitle 2"/>
          <p:cNvSpPr>
            <a:spLocks noGrp="1"/>
          </p:cNvSpPr>
          <p:nvPr>
            <p:ph type="subTitle" idx="1"/>
          </p:nvPr>
        </p:nvSpPr>
        <p:spPr>
          <a:xfrm>
            <a:off x="1507067" y="1923691"/>
            <a:ext cx="7766936" cy="3623094"/>
          </a:xfrm>
        </p:spPr>
        <p:txBody>
          <a:bodyPr/>
          <a:lstStyle/>
          <a:p>
            <a:r>
              <a:rPr lang="fa-IR" dirty="0" smtClean="0">
                <a:solidFill>
                  <a:schemeClr val="tx1"/>
                </a:solidFill>
              </a:rPr>
              <a:t>بعضی از صاحب نظران معتقدندفنون علمی مدیریت علاوه بر حل مساله میتواند در</a:t>
            </a:r>
          </a:p>
          <a:p>
            <a:r>
              <a:rPr lang="fa-IR" dirty="0" smtClean="0">
                <a:solidFill>
                  <a:schemeClr val="tx1"/>
                </a:solidFill>
              </a:rPr>
              <a:t> تعیین محل مساله نیز کمک کند.(پوندز)</a:t>
            </a:r>
          </a:p>
          <a:p>
            <a:r>
              <a:rPr lang="fa-IR" dirty="0" smtClean="0">
                <a:solidFill>
                  <a:schemeClr val="tx1"/>
                </a:solidFill>
              </a:rPr>
              <a:t>انتخاب :فعالیتهایی که موجب انتخاب یک بدیل از مجموعه بدیلها میشود بنابراین </a:t>
            </a:r>
          </a:p>
          <a:p>
            <a:r>
              <a:rPr lang="fa-IR" dirty="0" smtClean="0">
                <a:solidFill>
                  <a:schemeClr val="tx1"/>
                </a:solidFill>
              </a:rPr>
              <a:t>جزیی از تصمیم گیری است.</a:t>
            </a:r>
          </a:p>
          <a:p>
            <a:r>
              <a:rPr lang="fa-IR" dirty="0" smtClean="0">
                <a:solidFill>
                  <a:schemeClr val="tx1"/>
                </a:solidFill>
              </a:rPr>
              <a:t>فرایند حل مساله:فعالیتهای گسترده ای که یافتن وبه اجرادر اوردنه راه حلی برای </a:t>
            </a:r>
          </a:p>
          <a:p>
            <a:r>
              <a:rPr lang="fa-IR" dirty="0" smtClean="0">
                <a:solidFill>
                  <a:schemeClr val="tx1"/>
                </a:solidFill>
              </a:rPr>
              <a:t>اصلاح یک وضعیت نامطلوب رادربردارد فرایند حل مساله میگویند.</a:t>
            </a:r>
          </a:p>
          <a:p>
            <a:endParaRPr lang="en-US" dirty="0">
              <a:solidFill>
                <a:schemeClr val="tx1"/>
              </a:solidFill>
            </a:endParaRPr>
          </a:p>
        </p:txBody>
      </p:sp>
    </p:spTree>
    <p:extLst>
      <p:ext uri="{BB962C8B-B14F-4D97-AF65-F5344CB8AC3E}">
        <p14:creationId xmlns:p14="http://schemas.microsoft.com/office/powerpoint/2010/main" val="16824365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08959"/>
            <a:ext cx="7766936" cy="414068"/>
          </a:xfrm>
        </p:spPr>
        <p:txBody>
          <a:bodyPr/>
          <a:lstStyle/>
          <a:p>
            <a:endParaRPr lang="en-US" dirty="0"/>
          </a:p>
        </p:txBody>
      </p:sp>
      <p:sp>
        <p:nvSpPr>
          <p:cNvPr id="3" name="Subtitle 2"/>
          <p:cNvSpPr>
            <a:spLocks noGrp="1"/>
          </p:cNvSpPr>
          <p:nvPr>
            <p:ph type="subTitle" idx="1"/>
          </p:nvPr>
        </p:nvSpPr>
        <p:spPr>
          <a:xfrm>
            <a:off x="1507067" y="1578633"/>
            <a:ext cx="7766936" cy="4097547"/>
          </a:xfrm>
        </p:spPr>
        <p:txBody>
          <a:bodyPr>
            <a:normAutofit lnSpcReduction="10000"/>
          </a:bodyPr>
          <a:lstStyle/>
          <a:p>
            <a:r>
              <a:rPr lang="fa-IR" dirty="0" smtClean="0">
                <a:solidFill>
                  <a:schemeClr val="tx1"/>
                </a:solidFill>
              </a:rPr>
              <a:t>گاهی فرصت هایی درحین کشف مساله به دست می اید.دردل هر مساله فرصتی است.</a:t>
            </a:r>
          </a:p>
          <a:p>
            <a:r>
              <a:rPr lang="fa-IR" dirty="0" smtClean="0">
                <a:solidFill>
                  <a:schemeClr val="tx1"/>
                </a:solidFill>
              </a:rPr>
              <a:t>مساله از طریق جریانی که داده های شفاهی مکرر ومبهم از انباشتگی حوادث چندگانه اشکارمیشود.</a:t>
            </a:r>
          </a:p>
          <a:p>
            <a:r>
              <a:rPr lang="fa-IR" dirty="0" smtClean="0">
                <a:solidFill>
                  <a:schemeClr val="tx1"/>
                </a:solidFill>
              </a:rPr>
              <a:t>یک مدیرنمیتواند تمامی مسایلی رو که روزانه پیش می اید را حل کند.بنابراین اولویت بندی وارجاع مسایل جزیی به زیردستان کارمهمی است.</a:t>
            </a:r>
          </a:p>
          <a:p>
            <a:r>
              <a:rPr lang="fa-IR" dirty="0" smtClean="0">
                <a:solidFill>
                  <a:schemeClr val="tx1"/>
                </a:solidFill>
              </a:rPr>
              <a:t>مدیروقتی با مساله ای روبرو میشود باید ببیند:</a:t>
            </a:r>
          </a:p>
          <a:p>
            <a:r>
              <a:rPr lang="fa-IR" dirty="0" smtClean="0">
                <a:solidFill>
                  <a:schemeClr val="tx1"/>
                </a:solidFill>
              </a:rPr>
              <a:t>ایا مساله سهل واسان است</a:t>
            </a:r>
          </a:p>
          <a:p>
            <a:r>
              <a:rPr lang="fa-IR" dirty="0" smtClean="0">
                <a:solidFill>
                  <a:schemeClr val="tx1"/>
                </a:solidFill>
              </a:rPr>
              <a:t>ایا مساله خود بخود حل میشود</a:t>
            </a:r>
          </a:p>
          <a:p>
            <a:r>
              <a:rPr lang="fa-IR" dirty="0" smtClean="0">
                <a:solidFill>
                  <a:schemeClr val="tx1"/>
                </a:solidFill>
              </a:rPr>
              <a:t>ایا این تصمیمی است که من باید بگیرم</a:t>
            </a:r>
          </a:p>
          <a:p>
            <a:r>
              <a:rPr lang="fa-IR" dirty="0" smtClean="0">
                <a:solidFill>
                  <a:schemeClr val="tx1"/>
                </a:solidFill>
              </a:rPr>
              <a:t>یک قانون است که میگوید هرچه مرجع تصمیم گیری نزدیکتر به منشا پیدایش مساله باشد بهتر است.</a:t>
            </a:r>
            <a:endParaRPr lang="en-US" dirty="0">
              <a:solidFill>
                <a:schemeClr val="tx1"/>
              </a:solidFill>
            </a:endParaRPr>
          </a:p>
        </p:txBody>
      </p:sp>
    </p:spTree>
    <p:extLst>
      <p:ext uri="{BB962C8B-B14F-4D97-AF65-F5344CB8AC3E}">
        <p14:creationId xmlns:p14="http://schemas.microsoft.com/office/powerpoint/2010/main" val="29174749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65825"/>
            <a:ext cx="7766936" cy="103517"/>
          </a:xfrm>
        </p:spPr>
        <p:txBody>
          <a:bodyPr/>
          <a:lstStyle/>
          <a:p>
            <a:pPr algn="ctr"/>
            <a:r>
              <a:rPr lang="fa-IR" sz="2400" dirty="0" smtClean="0">
                <a:solidFill>
                  <a:schemeClr val="tx1"/>
                </a:solidFill>
              </a:rPr>
              <a:t>فرایند منطقی حل مساله</a:t>
            </a:r>
            <a:endParaRPr lang="en-US" sz="2400" dirty="0">
              <a:solidFill>
                <a:schemeClr val="tx1"/>
              </a:solidFill>
            </a:endParaRPr>
          </a:p>
        </p:txBody>
      </p:sp>
      <p:sp>
        <p:nvSpPr>
          <p:cNvPr id="3" name="Subtitle 2"/>
          <p:cNvSpPr>
            <a:spLocks noGrp="1"/>
          </p:cNvSpPr>
          <p:nvPr>
            <p:ph type="subTitle" idx="1"/>
          </p:nvPr>
        </p:nvSpPr>
        <p:spPr>
          <a:xfrm>
            <a:off x="1507067" y="569342"/>
            <a:ext cx="7766936" cy="4578391"/>
          </a:xfrm>
        </p:spPr>
        <p:txBody>
          <a:bodyPr/>
          <a:lstStyle/>
          <a:p>
            <a:endParaRPr lang="en-US" dirty="0">
              <a:solidFill>
                <a:schemeClr val="tx1"/>
              </a:solidFill>
            </a:endParaRPr>
          </a:p>
        </p:txBody>
      </p:sp>
      <p:sp>
        <p:nvSpPr>
          <p:cNvPr id="4" name="Rectangle 3"/>
          <p:cNvSpPr/>
          <p:nvPr/>
        </p:nvSpPr>
        <p:spPr>
          <a:xfrm>
            <a:off x="1613140" y="1466491"/>
            <a:ext cx="1449237" cy="31745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b="1" dirty="0" smtClean="0">
                <a:solidFill>
                  <a:schemeClr val="tx1"/>
                </a:solidFill>
              </a:rPr>
              <a:t>4-اجرا وپیگیری</a:t>
            </a:r>
            <a:endParaRPr lang="fa-IR" dirty="0" smtClean="0">
              <a:solidFill>
                <a:schemeClr val="tx1"/>
              </a:solidFill>
            </a:endParaRPr>
          </a:p>
          <a:p>
            <a:pPr algn="r"/>
            <a:r>
              <a:rPr lang="fa-IR" dirty="0" smtClean="0">
                <a:solidFill>
                  <a:schemeClr val="tx1"/>
                </a:solidFill>
              </a:rPr>
              <a:t>-</a:t>
            </a:r>
            <a:r>
              <a:rPr lang="fa-IR" sz="1600" dirty="0" smtClean="0">
                <a:solidFill>
                  <a:schemeClr val="tx1"/>
                </a:solidFill>
              </a:rPr>
              <a:t>برای به اجرا در اوردن تصمیم برنامه ریزی شود</a:t>
            </a:r>
          </a:p>
          <a:p>
            <a:pPr algn="r"/>
            <a:r>
              <a:rPr lang="fa-IR" sz="1600" dirty="0" smtClean="0">
                <a:solidFill>
                  <a:schemeClr val="tx1"/>
                </a:solidFill>
              </a:rPr>
              <a:t>-هدایت فعالیتها ضمن اجرا</a:t>
            </a:r>
          </a:p>
          <a:p>
            <a:pPr algn="r"/>
            <a:r>
              <a:rPr lang="fa-IR" sz="1600" dirty="0" smtClean="0">
                <a:solidFill>
                  <a:schemeClr val="tx1"/>
                </a:solidFill>
              </a:rPr>
              <a:t>-انجام اصلاحات ضروری</a:t>
            </a:r>
            <a:endParaRPr lang="en-US" sz="1600" dirty="0">
              <a:solidFill>
                <a:schemeClr val="tx1"/>
              </a:solidFill>
            </a:endParaRPr>
          </a:p>
        </p:txBody>
      </p:sp>
      <p:sp>
        <p:nvSpPr>
          <p:cNvPr id="5" name="Rectangle 4"/>
          <p:cNvSpPr/>
          <p:nvPr/>
        </p:nvSpPr>
        <p:spPr>
          <a:xfrm>
            <a:off x="3467819" y="1466491"/>
            <a:ext cx="1613139" cy="31745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b="1" dirty="0" smtClean="0">
                <a:solidFill>
                  <a:schemeClr val="tx1"/>
                </a:solidFill>
              </a:rPr>
              <a:t>3-ارزیابی وانتخاب</a:t>
            </a:r>
            <a:endParaRPr lang="fa-IR" dirty="0" smtClean="0">
              <a:solidFill>
                <a:schemeClr val="tx1"/>
              </a:solidFill>
            </a:endParaRPr>
          </a:p>
          <a:p>
            <a:pPr algn="r"/>
            <a:r>
              <a:rPr lang="fa-IR" dirty="0" smtClean="0">
                <a:solidFill>
                  <a:schemeClr val="tx1"/>
                </a:solidFill>
              </a:rPr>
              <a:t>-ارزیابی بدیل های گوناگون</a:t>
            </a:r>
          </a:p>
          <a:p>
            <a:pPr algn="r"/>
            <a:r>
              <a:rPr lang="fa-IR" dirty="0" smtClean="0">
                <a:solidFill>
                  <a:schemeClr val="tx1"/>
                </a:solidFill>
              </a:rPr>
              <a:t>-بهترین بدیل انتخاب شود.</a:t>
            </a:r>
            <a:endParaRPr lang="en-US" dirty="0">
              <a:solidFill>
                <a:schemeClr val="tx1"/>
              </a:solidFill>
            </a:endParaRPr>
          </a:p>
        </p:txBody>
      </p:sp>
      <p:sp>
        <p:nvSpPr>
          <p:cNvPr id="6" name="Rectangle 5"/>
          <p:cNvSpPr/>
          <p:nvPr/>
        </p:nvSpPr>
        <p:spPr>
          <a:xfrm>
            <a:off x="5486400" y="1466491"/>
            <a:ext cx="1578634" cy="315726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b="1" dirty="0" smtClean="0">
                <a:solidFill>
                  <a:schemeClr val="tx1"/>
                </a:solidFill>
              </a:rPr>
              <a:t>2-ایجادبدیل</a:t>
            </a:r>
          </a:p>
          <a:p>
            <a:pPr algn="r"/>
            <a:r>
              <a:rPr lang="fa-IR" dirty="0" smtClean="0">
                <a:solidFill>
                  <a:schemeClr val="tx1"/>
                </a:solidFill>
              </a:rPr>
              <a:t>-جستجوی بدیل های خلاق</a:t>
            </a:r>
          </a:p>
          <a:p>
            <a:pPr algn="r"/>
            <a:r>
              <a:rPr lang="fa-IR" dirty="0" smtClean="0">
                <a:solidFill>
                  <a:schemeClr val="tx1"/>
                </a:solidFill>
              </a:rPr>
              <a:t>-ارزیابی نباید دراین مرحله انجام شود</a:t>
            </a:r>
            <a:endParaRPr lang="en-US" dirty="0">
              <a:solidFill>
                <a:schemeClr val="tx1"/>
              </a:solidFill>
            </a:endParaRPr>
          </a:p>
        </p:txBody>
      </p:sp>
      <p:sp>
        <p:nvSpPr>
          <p:cNvPr id="7" name="Rectangle 6"/>
          <p:cNvSpPr/>
          <p:nvPr/>
        </p:nvSpPr>
        <p:spPr>
          <a:xfrm>
            <a:off x="7461849" y="1466491"/>
            <a:ext cx="1613140" cy="31745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dirty="0" smtClean="0">
                <a:solidFill>
                  <a:schemeClr val="tx1"/>
                </a:solidFill>
              </a:rPr>
              <a:t>1</a:t>
            </a:r>
            <a:r>
              <a:rPr lang="fa-IR" b="1" dirty="0" smtClean="0">
                <a:solidFill>
                  <a:schemeClr val="tx1"/>
                </a:solidFill>
              </a:rPr>
              <a:t>-شناسایی وضعیت</a:t>
            </a:r>
          </a:p>
          <a:p>
            <a:pPr algn="r"/>
            <a:r>
              <a:rPr lang="fa-IR" dirty="0" smtClean="0">
                <a:solidFill>
                  <a:schemeClr val="tx1"/>
                </a:solidFill>
              </a:rPr>
              <a:t>-تعریف مساله</a:t>
            </a:r>
          </a:p>
          <a:p>
            <a:pPr algn="r"/>
            <a:r>
              <a:rPr lang="fa-IR" dirty="0" smtClean="0">
                <a:solidFill>
                  <a:schemeClr val="tx1"/>
                </a:solidFill>
              </a:rPr>
              <a:t>-تشخیص اهداف تصمیم</a:t>
            </a:r>
          </a:p>
          <a:p>
            <a:pPr algn="r"/>
            <a:r>
              <a:rPr lang="fa-IR" dirty="0" smtClean="0">
                <a:solidFill>
                  <a:schemeClr val="tx1"/>
                </a:solidFill>
              </a:rPr>
              <a:t>-تشخیص علل</a:t>
            </a:r>
          </a:p>
        </p:txBody>
      </p:sp>
      <p:cxnSp>
        <p:nvCxnSpPr>
          <p:cNvPr id="12" name="Straight Arrow Connector 11"/>
          <p:cNvCxnSpPr/>
          <p:nvPr/>
        </p:nvCxnSpPr>
        <p:spPr>
          <a:xfrm flipH="1">
            <a:off x="7065034" y="3053751"/>
            <a:ext cx="39681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H="1">
            <a:off x="5089585" y="3045124"/>
            <a:ext cx="300951" cy="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a:endCxn id="4" idx="3"/>
          </p:cNvCxnSpPr>
          <p:nvPr/>
        </p:nvCxnSpPr>
        <p:spPr>
          <a:xfrm flipH="1">
            <a:off x="3062377" y="3053751"/>
            <a:ext cx="39681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500550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15351"/>
          </a:xfrm>
        </p:spPr>
        <p:txBody>
          <a:bodyPr>
            <a:normAutofit fontScale="90000"/>
          </a:bodyPr>
          <a:lstStyle/>
          <a:p>
            <a:pPr algn="ctr"/>
            <a:r>
              <a:rPr lang="fa-IR" dirty="0" smtClean="0">
                <a:solidFill>
                  <a:schemeClr val="tx1"/>
                </a:solidFill>
              </a:rPr>
              <a:t>انواع مساله وتصمیم </a:t>
            </a:r>
            <a:endParaRPr lang="en-US" dirty="0">
              <a:solidFill>
                <a:schemeClr val="tx1"/>
              </a:solidFill>
            </a:endParaRPr>
          </a:p>
        </p:txBody>
      </p:sp>
      <p:sp>
        <p:nvSpPr>
          <p:cNvPr id="3" name="Content Placeholder 2"/>
          <p:cNvSpPr>
            <a:spLocks noGrp="1"/>
          </p:cNvSpPr>
          <p:nvPr>
            <p:ph idx="1"/>
          </p:nvPr>
        </p:nvSpPr>
        <p:spPr>
          <a:xfrm>
            <a:off x="677334" y="1475117"/>
            <a:ext cx="8596668" cy="4566245"/>
          </a:xfrm>
        </p:spPr>
        <p:txBody>
          <a:bodyPr/>
          <a:lstStyle/>
          <a:p>
            <a:pPr algn="r"/>
            <a:endParaRPr lang="fa-IR" dirty="0" smtClean="0"/>
          </a:p>
          <a:p>
            <a:pPr algn="r"/>
            <a:r>
              <a:rPr lang="fa-IR" dirty="0" smtClean="0"/>
              <a:t>1</a:t>
            </a:r>
            <a:r>
              <a:rPr lang="fa-IR" b="1" dirty="0" smtClean="0"/>
              <a:t>-تصمیمات برنامه ریزی شده</a:t>
            </a:r>
          </a:p>
          <a:p>
            <a:pPr algn="r"/>
            <a:r>
              <a:rPr lang="fa-IR" b="1" dirty="0" smtClean="0"/>
              <a:t>2-تصمیمات برنامه ریزی نشده</a:t>
            </a:r>
          </a:p>
          <a:p>
            <a:pPr algn="r"/>
            <a:endParaRPr lang="fa-IR" b="1" dirty="0" smtClean="0"/>
          </a:p>
          <a:p>
            <a:pPr algn="r"/>
            <a:r>
              <a:rPr lang="fa-IR" b="1" dirty="0" smtClean="0"/>
              <a:t>موقعیتهای تصمیم گیری:</a:t>
            </a:r>
          </a:p>
          <a:p>
            <a:pPr algn="r"/>
            <a:endParaRPr lang="fa-IR" b="1" dirty="0" smtClean="0"/>
          </a:p>
          <a:p>
            <a:pPr algn="r"/>
            <a:r>
              <a:rPr lang="fa-IR" b="1" dirty="0" smtClean="0"/>
              <a:t>موقعیت اطمینان</a:t>
            </a:r>
          </a:p>
          <a:p>
            <a:pPr algn="r"/>
            <a:r>
              <a:rPr lang="fa-IR" b="1" dirty="0" smtClean="0"/>
              <a:t>موقعیت مخاطره</a:t>
            </a:r>
          </a:p>
          <a:p>
            <a:pPr marL="0" indent="0" algn="r">
              <a:buNone/>
            </a:pPr>
            <a:r>
              <a:rPr lang="fa-IR" b="1" dirty="0" smtClean="0"/>
              <a:t>موقعیت عدم اطمینان </a:t>
            </a:r>
            <a:endParaRPr lang="en-US" b="1" dirty="0"/>
          </a:p>
        </p:txBody>
      </p:sp>
    </p:spTree>
    <p:extLst>
      <p:ext uri="{BB962C8B-B14F-4D97-AF65-F5344CB8AC3E}">
        <p14:creationId xmlns:p14="http://schemas.microsoft.com/office/powerpoint/2010/main" val="11380435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3550" y="250167"/>
            <a:ext cx="7766936" cy="871268"/>
          </a:xfrm>
        </p:spPr>
        <p:txBody>
          <a:bodyPr/>
          <a:lstStyle/>
          <a:p>
            <a:r>
              <a:rPr lang="fa-IR" sz="3600" dirty="0" smtClean="0">
                <a:solidFill>
                  <a:schemeClr val="tx1"/>
                </a:solidFill>
              </a:rPr>
              <a:t>چهارروش برخورد در مواجهه با مسایل</a:t>
            </a:r>
            <a:endParaRPr lang="en-US" sz="3600" dirty="0">
              <a:solidFill>
                <a:schemeClr val="tx1"/>
              </a:solidFill>
            </a:endParaRPr>
          </a:p>
        </p:txBody>
      </p:sp>
      <p:sp>
        <p:nvSpPr>
          <p:cNvPr id="3" name="Subtitle 2"/>
          <p:cNvSpPr>
            <a:spLocks noGrp="1"/>
          </p:cNvSpPr>
          <p:nvPr>
            <p:ph type="subTitle" idx="1"/>
          </p:nvPr>
        </p:nvSpPr>
        <p:spPr>
          <a:xfrm>
            <a:off x="1507067" y="1311215"/>
            <a:ext cx="7766936" cy="4494362"/>
          </a:xfrm>
        </p:spPr>
        <p:txBody>
          <a:bodyPr>
            <a:normAutofit/>
          </a:bodyPr>
          <a:lstStyle/>
          <a:p>
            <a:r>
              <a:rPr lang="fa-IR" sz="2400" dirty="0">
                <a:solidFill>
                  <a:schemeClr val="tx1"/>
                </a:solidFill>
              </a:rPr>
              <a:t>ا</a:t>
            </a:r>
            <a:r>
              <a:rPr lang="fa-IR" sz="2400" dirty="0" smtClean="0">
                <a:solidFill>
                  <a:schemeClr val="tx1"/>
                </a:solidFill>
              </a:rPr>
              <a:t>جتناب ارام </a:t>
            </a:r>
          </a:p>
          <a:p>
            <a:r>
              <a:rPr lang="fa-IR" sz="2400" dirty="0" smtClean="0">
                <a:solidFill>
                  <a:schemeClr val="tx1"/>
                </a:solidFill>
              </a:rPr>
              <a:t>تغییر ارام</a:t>
            </a:r>
          </a:p>
          <a:p>
            <a:r>
              <a:rPr lang="fa-IR" sz="2400" dirty="0" smtClean="0">
                <a:solidFill>
                  <a:schemeClr val="tx1"/>
                </a:solidFill>
              </a:rPr>
              <a:t>اجتناب دفاعی</a:t>
            </a:r>
          </a:p>
          <a:p>
            <a:r>
              <a:rPr lang="fa-IR" sz="2400" dirty="0" smtClean="0">
                <a:solidFill>
                  <a:schemeClr val="tx1"/>
                </a:solidFill>
              </a:rPr>
              <a:t>ترس</a:t>
            </a:r>
          </a:p>
          <a:p>
            <a:r>
              <a:rPr lang="fa-IR" sz="3200" dirty="0" smtClean="0">
                <a:solidFill>
                  <a:schemeClr val="tx1"/>
                </a:solidFill>
              </a:rPr>
              <a:t>راههایی بر ای حل مساله</a:t>
            </a:r>
          </a:p>
          <a:p>
            <a:r>
              <a:rPr lang="fa-IR" sz="2400" dirty="0" smtClean="0">
                <a:solidFill>
                  <a:schemeClr val="tx1"/>
                </a:solidFill>
              </a:rPr>
              <a:t>اولویت بندی</a:t>
            </a:r>
          </a:p>
          <a:p>
            <a:r>
              <a:rPr lang="fa-IR" sz="2400" dirty="0" smtClean="0">
                <a:solidFill>
                  <a:schemeClr val="tx1"/>
                </a:solidFill>
              </a:rPr>
              <a:t>کسب اطلاعات لازم</a:t>
            </a:r>
          </a:p>
          <a:p>
            <a:r>
              <a:rPr lang="fa-IR" sz="2400" dirty="0" smtClean="0">
                <a:solidFill>
                  <a:schemeClr val="tx1"/>
                </a:solidFill>
              </a:rPr>
              <a:t>پیشروی منظم ودقیق</a:t>
            </a:r>
          </a:p>
          <a:p>
            <a:endParaRPr lang="en-US" sz="2400" dirty="0">
              <a:solidFill>
                <a:schemeClr val="tx1"/>
              </a:solidFill>
            </a:endParaRPr>
          </a:p>
        </p:txBody>
      </p:sp>
    </p:spTree>
    <p:extLst>
      <p:ext uri="{BB962C8B-B14F-4D97-AF65-F5344CB8AC3E}">
        <p14:creationId xmlns:p14="http://schemas.microsoft.com/office/powerpoint/2010/main" val="37197966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46649"/>
            <a:ext cx="7766936" cy="1509622"/>
          </a:xfrm>
        </p:spPr>
        <p:txBody>
          <a:bodyPr/>
          <a:lstStyle/>
          <a:p>
            <a:pPr algn="ctr"/>
            <a:r>
              <a:rPr lang="fa-IR" dirty="0">
                <a:solidFill>
                  <a:schemeClr val="tx1"/>
                </a:solidFill>
              </a:rPr>
              <a:t>ماهیت مسایل ومشکلات عمومی</a:t>
            </a:r>
            <a:endParaRPr lang="en-US" dirty="0"/>
          </a:p>
        </p:txBody>
      </p:sp>
      <p:sp>
        <p:nvSpPr>
          <p:cNvPr id="3" name="Subtitle 2"/>
          <p:cNvSpPr>
            <a:spLocks noGrp="1"/>
          </p:cNvSpPr>
          <p:nvPr>
            <p:ph type="subTitle" idx="1"/>
          </p:nvPr>
        </p:nvSpPr>
        <p:spPr>
          <a:xfrm>
            <a:off x="1438056" y="1656272"/>
            <a:ext cx="7766936" cy="4267838"/>
          </a:xfrm>
        </p:spPr>
        <p:txBody>
          <a:bodyPr/>
          <a:lstStyle/>
          <a:p>
            <a:r>
              <a:rPr lang="fa-IR" dirty="0" smtClean="0">
                <a:solidFill>
                  <a:schemeClr val="tx1"/>
                </a:solidFill>
              </a:rPr>
              <a:t>ممکن است انکه برای یک شخص مشکل تلقی شود برای شخص دیگر موجباب اسایش را فراهم کند .</a:t>
            </a:r>
          </a:p>
          <a:p>
            <a:r>
              <a:rPr lang="fa-IR" dirty="0" smtClean="0">
                <a:solidFill>
                  <a:schemeClr val="tx1"/>
                </a:solidFill>
              </a:rPr>
              <a:t>مشکلات که به طرز مسایل بروز میکند به صورتهای مختلف بر زندگی اشخاص تاثیر می گزارد.</a:t>
            </a:r>
          </a:p>
          <a:p>
            <a:r>
              <a:rPr lang="fa-IR" dirty="0" smtClean="0">
                <a:solidFill>
                  <a:schemeClr val="tx1"/>
                </a:solidFill>
              </a:rPr>
              <a:t>همه مسایل عمومی نیستندوهمه مشکلات عمومی هم به صورت مسایل ظاهر نمیشوند.</a:t>
            </a:r>
          </a:p>
          <a:p>
            <a:r>
              <a:rPr lang="fa-IR" dirty="0" smtClean="0">
                <a:solidFill>
                  <a:schemeClr val="tx1"/>
                </a:solidFill>
              </a:rPr>
              <a:t>به اعتقاد دیویی هررویداددوپیامددارد یکی به طورمستقیم ویکی به طور غیر مستقیم بر افراد تاثیر میگزارد.</a:t>
            </a:r>
          </a:p>
          <a:p>
            <a:r>
              <a:rPr lang="fa-IR" dirty="0" smtClean="0">
                <a:solidFill>
                  <a:schemeClr val="tx1"/>
                </a:solidFill>
              </a:rPr>
              <a:t>در فراگرد تشخیص پیامد مستقیم وغیر مستقیم مسیله متمایز کردن مشکل عمومی وخصوصی نیز مطرح است.</a:t>
            </a:r>
          </a:p>
        </p:txBody>
      </p:sp>
    </p:spTree>
    <p:extLst>
      <p:ext uri="{BB962C8B-B14F-4D97-AF65-F5344CB8AC3E}">
        <p14:creationId xmlns:p14="http://schemas.microsoft.com/office/powerpoint/2010/main" val="3621522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50166"/>
            <a:ext cx="7766936" cy="51759"/>
          </a:xfrm>
        </p:spPr>
        <p:txBody>
          <a:bodyPr/>
          <a:lstStyle/>
          <a:p>
            <a:endParaRPr lang="en-US" dirty="0"/>
          </a:p>
        </p:txBody>
      </p:sp>
      <p:sp>
        <p:nvSpPr>
          <p:cNvPr id="3" name="Subtitle 2"/>
          <p:cNvSpPr>
            <a:spLocks noGrp="1"/>
          </p:cNvSpPr>
          <p:nvPr>
            <p:ph type="subTitle" idx="1"/>
          </p:nvPr>
        </p:nvSpPr>
        <p:spPr>
          <a:xfrm>
            <a:off x="1507067" y="931653"/>
            <a:ext cx="7766936" cy="4701396"/>
          </a:xfrm>
        </p:spPr>
        <p:txBody>
          <a:bodyPr>
            <a:normAutofit fontScale="92500" lnSpcReduction="20000"/>
          </a:bodyPr>
          <a:lstStyle/>
          <a:p>
            <a:r>
              <a:rPr lang="fa-IR" dirty="0" smtClean="0">
                <a:solidFill>
                  <a:schemeClr val="tx1"/>
                </a:solidFill>
              </a:rPr>
              <a:t>اگر گستره ی تاثیر عملیات و نظارت بر پیامد محدود باشد مسیله خصوصی ولی</a:t>
            </a:r>
          </a:p>
          <a:p>
            <a:endParaRPr lang="fa-IR" dirty="0" smtClean="0">
              <a:solidFill>
                <a:schemeClr val="tx1"/>
              </a:solidFill>
            </a:endParaRPr>
          </a:p>
          <a:p>
            <a:r>
              <a:rPr lang="fa-IR" dirty="0" smtClean="0">
                <a:solidFill>
                  <a:schemeClr val="tx1"/>
                </a:solidFill>
              </a:rPr>
              <a:t> اگر عمیق باشد وفراگیر عمومی است.</a:t>
            </a:r>
          </a:p>
          <a:p>
            <a:endParaRPr lang="fa-IR" dirty="0" smtClean="0">
              <a:solidFill>
                <a:schemeClr val="tx1"/>
              </a:solidFill>
            </a:endParaRPr>
          </a:p>
          <a:p>
            <a:r>
              <a:rPr lang="fa-IR" dirty="0" smtClean="0">
                <a:solidFill>
                  <a:schemeClr val="tx1"/>
                </a:solidFill>
              </a:rPr>
              <a:t>برای تفکیک مسایل عمومی وخصوصی میتوان به نقش مردم در ارتباط با مسایل</a:t>
            </a:r>
          </a:p>
          <a:p>
            <a:r>
              <a:rPr lang="fa-IR" dirty="0" smtClean="0">
                <a:solidFill>
                  <a:schemeClr val="tx1"/>
                </a:solidFill>
              </a:rPr>
              <a:t> </a:t>
            </a:r>
          </a:p>
          <a:p>
            <a:r>
              <a:rPr lang="fa-IR" dirty="0" smtClean="0">
                <a:solidFill>
                  <a:schemeClr val="tx1"/>
                </a:solidFill>
              </a:rPr>
              <a:t>عمومی توجه کرد زیرامعمولا در مواجهه با مشکلات عمومی گرهی از شهروندان </a:t>
            </a:r>
          </a:p>
          <a:p>
            <a:endParaRPr lang="fa-IR" dirty="0" smtClean="0">
              <a:solidFill>
                <a:schemeClr val="tx1"/>
              </a:solidFill>
            </a:endParaRPr>
          </a:p>
          <a:p>
            <a:r>
              <a:rPr lang="fa-IR" dirty="0" smtClean="0">
                <a:solidFill>
                  <a:schemeClr val="tx1"/>
                </a:solidFill>
              </a:rPr>
              <a:t>اقدام به حل مشکل میکنند در حالی مشکلات غیرعمومی از پشتیبانی کافی </a:t>
            </a:r>
          </a:p>
          <a:p>
            <a:endParaRPr lang="fa-IR" dirty="0" smtClean="0">
              <a:solidFill>
                <a:schemeClr val="tx1"/>
              </a:solidFill>
            </a:endParaRPr>
          </a:p>
          <a:p>
            <a:r>
              <a:rPr lang="fa-IR" dirty="0" smtClean="0">
                <a:solidFill>
                  <a:schemeClr val="tx1"/>
                </a:solidFill>
              </a:rPr>
              <a:t>مردم برخوردارنیست.</a:t>
            </a:r>
          </a:p>
          <a:p>
            <a:endParaRPr lang="fa-IR" dirty="0" smtClean="0">
              <a:solidFill>
                <a:schemeClr val="tx1"/>
              </a:solidFill>
            </a:endParaRPr>
          </a:p>
          <a:p>
            <a:r>
              <a:rPr lang="fa-IR" dirty="0" smtClean="0">
                <a:solidFill>
                  <a:schemeClr val="tx1"/>
                </a:solidFill>
              </a:rPr>
              <a:t>اهتمام به شناسایی مساله گاهی به صورت عینی وگاهی ذهنی وگاهی به </a:t>
            </a:r>
          </a:p>
          <a:p>
            <a:r>
              <a:rPr lang="fa-IR" dirty="0" smtClean="0">
                <a:solidFill>
                  <a:schemeClr val="tx1"/>
                </a:solidFill>
              </a:rPr>
              <a:t>هردو  بروز میکند.</a:t>
            </a:r>
            <a:endParaRPr lang="en-US" dirty="0">
              <a:solidFill>
                <a:schemeClr val="tx1"/>
              </a:solidFill>
            </a:endParaRPr>
          </a:p>
        </p:txBody>
      </p:sp>
    </p:spTree>
    <p:extLst>
      <p:ext uri="{BB962C8B-B14F-4D97-AF65-F5344CB8AC3E}">
        <p14:creationId xmlns:p14="http://schemas.microsoft.com/office/powerpoint/2010/main" val="29484078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19177"/>
            <a:ext cx="7766936" cy="1130061"/>
          </a:xfrm>
        </p:spPr>
        <p:txBody>
          <a:bodyPr/>
          <a:lstStyle/>
          <a:p>
            <a:pPr algn="ctr"/>
            <a:r>
              <a:rPr lang="fa-IR" sz="3600" dirty="0" smtClean="0">
                <a:solidFill>
                  <a:schemeClr val="tx1"/>
                </a:solidFill>
              </a:rPr>
              <a:t>مساله یابی و چگونگی انعکاس مشکلات به مراجع</a:t>
            </a:r>
            <a:endParaRPr lang="en-US" sz="3600" dirty="0">
              <a:solidFill>
                <a:schemeClr val="tx1"/>
              </a:solidFill>
            </a:endParaRPr>
          </a:p>
        </p:txBody>
      </p:sp>
      <p:sp>
        <p:nvSpPr>
          <p:cNvPr id="3" name="Subtitle 2"/>
          <p:cNvSpPr>
            <a:spLocks noGrp="1"/>
          </p:cNvSpPr>
          <p:nvPr>
            <p:ph type="subTitle" idx="1"/>
          </p:nvPr>
        </p:nvSpPr>
        <p:spPr>
          <a:xfrm>
            <a:off x="1507067" y="1802920"/>
            <a:ext cx="7766936" cy="3717985"/>
          </a:xfrm>
        </p:spPr>
        <p:txBody>
          <a:bodyPr>
            <a:normAutofit/>
          </a:bodyPr>
          <a:lstStyle/>
          <a:p>
            <a:r>
              <a:rPr lang="fa-IR" dirty="0" smtClean="0">
                <a:solidFill>
                  <a:schemeClr val="tx1"/>
                </a:solidFill>
              </a:rPr>
              <a:t>تعدد مسایل عمومی به حدی است که اغلب غیر قابل سنجش به نظر میرسد.</a:t>
            </a:r>
          </a:p>
          <a:p>
            <a:endParaRPr lang="fa-IR" dirty="0" smtClean="0">
              <a:solidFill>
                <a:schemeClr val="tx1"/>
              </a:solidFill>
            </a:endParaRPr>
          </a:p>
          <a:p>
            <a:r>
              <a:rPr lang="fa-IR" dirty="0" smtClean="0">
                <a:solidFill>
                  <a:schemeClr val="tx1"/>
                </a:solidFill>
              </a:rPr>
              <a:t>زمانی که مشکلی در جامعه بروز میکند شماری از فعالیتهای مرتبط با سازمان </a:t>
            </a:r>
          </a:p>
          <a:p>
            <a:endParaRPr lang="fa-IR" dirty="0" smtClean="0">
              <a:solidFill>
                <a:schemeClr val="tx1"/>
              </a:solidFill>
            </a:endParaRPr>
          </a:p>
          <a:p>
            <a:r>
              <a:rPr lang="fa-IR" dirty="0" smtClean="0">
                <a:solidFill>
                  <a:schemeClr val="tx1"/>
                </a:solidFill>
              </a:rPr>
              <a:t>نظیر احساسات و درک مشکل وتعریف وشناسایی ان سازماندهی ومطرح کردن </a:t>
            </a:r>
          </a:p>
          <a:p>
            <a:endParaRPr lang="fa-IR" dirty="0" smtClean="0">
              <a:solidFill>
                <a:schemeClr val="tx1"/>
              </a:solidFill>
            </a:endParaRPr>
          </a:p>
          <a:p>
            <a:r>
              <a:rPr lang="fa-IR" dirty="0" smtClean="0">
                <a:solidFill>
                  <a:schemeClr val="tx1"/>
                </a:solidFill>
              </a:rPr>
              <a:t>ان به عنوان یک نیاز عمومی در فرایند خط مشی گزاری مورد بحث و بررسی قرار</a:t>
            </a:r>
          </a:p>
          <a:p>
            <a:endParaRPr lang="fa-IR" dirty="0" smtClean="0">
              <a:solidFill>
                <a:schemeClr val="tx1"/>
              </a:solidFill>
            </a:endParaRPr>
          </a:p>
          <a:p>
            <a:r>
              <a:rPr lang="fa-IR" dirty="0" smtClean="0">
                <a:solidFill>
                  <a:schemeClr val="tx1"/>
                </a:solidFill>
              </a:rPr>
              <a:t> میگیرد.البته تضمینی برای طی کردن این مراحل وجود ندارد.</a:t>
            </a:r>
            <a:endParaRPr lang="en-US" dirty="0">
              <a:solidFill>
                <a:schemeClr val="tx1"/>
              </a:solidFill>
            </a:endParaRPr>
          </a:p>
        </p:txBody>
      </p:sp>
    </p:spTree>
    <p:extLst>
      <p:ext uri="{BB962C8B-B14F-4D97-AF65-F5344CB8AC3E}">
        <p14:creationId xmlns:p14="http://schemas.microsoft.com/office/powerpoint/2010/main" val="3666158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63902"/>
            <a:ext cx="7766936" cy="1026543"/>
          </a:xfrm>
        </p:spPr>
        <p:txBody>
          <a:bodyPr/>
          <a:lstStyle/>
          <a:p>
            <a:pPr algn="ctr"/>
            <a:r>
              <a:rPr lang="fa-IR" sz="3200" dirty="0" smtClean="0">
                <a:solidFill>
                  <a:schemeClr val="tx1"/>
                </a:solidFill>
              </a:rPr>
              <a:t>اقدامات لازم برای ار جاع مسایل به مسیولان دولتی</a:t>
            </a:r>
            <a:endParaRPr lang="en-US" sz="3200" dirty="0">
              <a:solidFill>
                <a:schemeClr val="tx1"/>
              </a:solidFill>
            </a:endParaRPr>
          </a:p>
        </p:txBody>
      </p:sp>
      <p:sp>
        <p:nvSpPr>
          <p:cNvPr id="3" name="Subtitle 2"/>
          <p:cNvSpPr>
            <a:spLocks noGrp="1"/>
          </p:cNvSpPr>
          <p:nvPr>
            <p:ph type="subTitle" idx="1"/>
          </p:nvPr>
        </p:nvSpPr>
        <p:spPr>
          <a:xfrm>
            <a:off x="1507067" y="1337094"/>
            <a:ext cx="7766936" cy="4563374"/>
          </a:xfrm>
        </p:spPr>
        <p:txBody>
          <a:bodyPr>
            <a:normAutofit/>
          </a:bodyPr>
          <a:lstStyle/>
          <a:p>
            <a:r>
              <a:rPr lang="fa-IR" b="1" dirty="0" smtClean="0">
                <a:solidFill>
                  <a:schemeClr val="tx1"/>
                </a:solidFill>
              </a:rPr>
              <a:t>نکاتی که در مورد مسایل ودرک ان قابل توجه است</a:t>
            </a:r>
            <a:r>
              <a:rPr lang="fa-IR" dirty="0" smtClean="0">
                <a:solidFill>
                  <a:schemeClr val="tx1"/>
                </a:solidFill>
              </a:rPr>
              <a:t>:</a:t>
            </a:r>
          </a:p>
          <a:p>
            <a:endParaRPr lang="fa-IR" dirty="0" smtClean="0">
              <a:solidFill>
                <a:schemeClr val="tx1"/>
              </a:solidFill>
            </a:endParaRPr>
          </a:p>
          <a:p>
            <a:r>
              <a:rPr lang="fa-IR" dirty="0" smtClean="0">
                <a:solidFill>
                  <a:schemeClr val="tx1"/>
                </a:solidFill>
              </a:rPr>
              <a:t>1-نظر عامه مردم در مقابل نظر متخصصان</a:t>
            </a:r>
          </a:p>
          <a:p>
            <a:r>
              <a:rPr lang="fa-IR" dirty="0" smtClean="0">
                <a:solidFill>
                  <a:schemeClr val="tx1"/>
                </a:solidFill>
              </a:rPr>
              <a:t>2-مقایسه راه حل های مساله از نظر نتایج وهزینه های ان</a:t>
            </a:r>
          </a:p>
          <a:p>
            <a:r>
              <a:rPr lang="fa-IR" dirty="0" smtClean="0">
                <a:solidFill>
                  <a:schemeClr val="tx1"/>
                </a:solidFill>
              </a:rPr>
              <a:t>3-مسایل ومشکلات بدرستی تعربف نشده ومشخص نیستند</a:t>
            </a:r>
          </a:p>
          <a:p>
            <a:r>
              <a:rPr lang="fa-IR" dirty="0" smtClean="0">
                <a:solidFill>
                  <a:schemeClr val="tx1"/>
                </a:solidFill>
              </a:rPr>
              <a:t>4-تفاوت در مسایلی که مردم یا مسیولین احساس میکنند</a:t>
            </a:r>
          </a:p>
          <a:p>
            <a:r>
              <a:rPr lang="fa-IR" dirty="0" smtClean="0">
                <a:solidFill>
                  <a:schemeClr val="tx1"/>
                </a:solidFill>
              </a:rPr>
              <a:t>5-منعکس شدن نظرات افراد مطرح کننده نظرات در تعریف مسایل</a:t>
            </a:r>
          </a:p>
          <a:p>
            <a:r>
              <a:rPr lang="fa-IR" dirty="0" smtClean="0">
                <a:solidFill>
                  <a:schemeClr val="tx1"/>
                </a:solidFill>
              </a:rPr>
              <a:t>6-جابجایی مطرح شدن مسایل خاص یک گروه یاعمومی</a:t>
            </a:r>
          </a:p>
          <a:p>
            <a:r>
              <a:rPr lang="fa-IR" dirty="0" smtClean="0">
                <a:solidFill>
                  <a:schemeClr val="tx1"/>
                </a:solidFill>
              </a:rPr>
              <a:t>7-تعبیر وتفسیر به طرق مختلف یک مساله</a:t>
            </a:r>
          </a:p>
          <a:p>
            <a:r>
              <a:rPr lang="fa-IR" dirty="0" smtClean="0">
                <a:solidFill>
                  <a:schemeClr val="tx1"/>
                </a:solidFill>
              </a:rPr>
              <a:t>8-از یک رویدادواحد مشکلات بسیاری ناشی میشود</a:t>
            </a:r>
          </a:p>
          <a:p>
            <a:r>
              <a:rPr lang="fa-IR" dirty="0" smtClean="0">
                <a:solidFill>
                  <a:schemeClr val="tx1"/>
                </a:solidFill>
              </a:rPr>
              <a:t>9-تمامی افراد به نسبت برابری به مسیولین دسترسی ندارند.</a:t>
            </a:r>
            <a:endParaRPr lang="en-US" dirty="0">
              <a:solidFill>
                <a:schemeClr val="tx1"/>
              </a:solidFill>
            </a:endParaRPr>
          </a:p>
        </p:txBody>
      </p:sp>
    </p:spTree>
    <p:extLst>
      <p:ext uri="{BB962C8B-B14F-4D97-AF65-F5344CB8AC3E}">
        <p14:creationId xmlns:p14="http://schemas.microsoft.com/office/powerpoint/2010/main" val="18009138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26211"/>
            <a:ext cx="7766936" cy="836763"/>
          </a:xfrm>
        </p:spPr>
        <p:txBody>
          <a:bodyPr/>
          <a:lstStyle/>
          <a:p>
            <a:pPr algn="ctr"/>
            <a:r>
              <a:rPr lang="fa-IR" sz="3600" dirty="0" smtClean="0">
                <a:solidFill>
                  <a:schemeClr val="tx1"/>
                </a:solidFill>
              </a:rPr>
              <a:t>نمایندگی</a:t>
            </a:r>
            <a:endParaRPr lang="en-US" sz="3600" dirty="0">
              <a:solidFill>
                <a:schemeClr val="tx1"/>
              </a:solidFill>
            </a:endParaRPr>
          </a:p>
        </p:txBody>
      </p:sp>
      <p:sp>
        <p:nvSpPr>
          <p:cNvPr id="3" name="Subtitle 2"/>
          <p:cNvSpPr>
            <a:spLocks noGrp="1"/>
          </p:cNvSpPr>
          <p:nvPr>
            <p:ph type="subTitle" idx="1"/>
          </p:nvPr>
        </p:nvSpPr>
        <p:spPr>
          <a:xfrm>
            <a:off x="1507067" y="2199737"/>
            <a:ext cx="7766936" cy="2947996"/>
          </a:xfrm>
        </p:spPr>
        <p:txBody>
          <a:bodyPr/>
          <a:lstStyle/>
          <a:p>
            <a:endParaRPr lang="fa-IR" dirty="0" smtClean="0">
              <a:solidFill>
                <a:schemeClr val="tx1"/>
              </a:solidFill>
            </a:endParaRPr>
          </a:p>
          <a:p>
            <a:r>
              <a:rPr lang="fa-IR" dirty="0" smtClean="0">
                <a:solidFill>
                  <a:schemeClr val="tx1"/>
                </a:solidFill>
              </a:rPr>
              <a:t>یکی از اصول چشمگیر دربیان مساله درجامعه نمایندگی افراد در جامعه است .</a:t>
            </a:r>
          </a:p>
          <a:p>
            <a:r>
              <a:rPr lang="fa-IR" dirty="0" smtClean="0">
                <a:solidFill>
                  <a:schemeClr val="tx1"/>
                </a:solidFill>
              </a:rPr>
              <a:t>نمایندگی انعکاس مسایلی است که به نیابت افراد  برای اقدام درجهت رفع </a:t>
            </a:r>
          </a:p>
          <a:p>
            <a:r>
              <a:rPr lang="fa-IR" dirty="0" smtClean="0">
                <a:solidFill>
                  <a:schemeClr val="tx1"/>
                </a:solidFill>
              </a:rPr>
              <a:t>مشکلات صورت میگیرد.</a:t>
            </a:r>
          </a:p>
          <a:p>
            <a:r>
              <a:rPr lang="fa-IR" dirty="0" smtClean="0">
                <a:solidFill>
                  <a:schemeClr val="tx1"/>
                </a:solidFill>
              </a:rPr>
              <a:t>نمایندگی حلقه رابطه میان مردم و مشکلات وسازمانهای دولتی است.</a:t>
            </a:r>
          </a:p>
          <a:p>
            <a:endParaRPr lang="en-US" dirty="0">
              <a:solidFill>
                <a:schemeClr val="tx1"/>
              </a:solidFill>
            </a:endParaRPr>
          </a:p>
        </p:txBody>
      </p:sp>
    </p:spTree>
    <p:extLst>
      <p:ext uri="{BB962C8B-B14F-4D97-AF65-F5344CB8AC3E}">
        <p14:creationId xmlns:p14="http://schemas.microsoft.com/office/powerpoint/2010/main" val="35627722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0"/>
            <a:ext cx="7766936" cy="1509623"/>
          </a:xfrm>
        </p:spPr>
        <p:txBody>
          <a:bodyPr/>
          <a:lstStyle/>
          <a:p>
            <a:pPr algn="ctr"/>
            <a:r>
              <a:rPr lang="fa-IR" sz="4400" dirty="0" smtClean="0">
                <a:solidFill>
                  <a:schemeClr val="tx1"/>
                </a:solidFill>
              </a:rPr>
              <a:t>انعکاس مسایل ومشکلات به سازمانهای دولتی</a:t>
            </a:r>
            <a:endParaRPr lang="en-US" sz="4400" dirty="0">
              <a:solidFill>
                <a:schemeClr val="tx1"/>
              </a:solidFill>
            </a:endParaRPr>
          </a:p>
        </p:txBody>
      </p:sp>
      <p:sp>
        <p:nvSpPr>
          <p:cNvPr id="3" name="Subtitle 2"/>
          <p:cNvSpPr>
            <a:spLocks noGrp="1"/>
          </p:cNvSpPr>
          <p:nvPr>
            <p:ph type="subTitle" idx="1"/>
          </p:nvPr>
        </p:nvSpPr>
        <p:spPr>
          <a:xfrm>
            <a:off x="1507067" y="2096219"/>
            <a:ext cx="7766936" cy="3407434"/>
          </a:xfrm>
        </p:spPr>
        <p:txBody>
          <a:bodyPr>
            <a:normAutofit/>
          </a:bodyPr>
          <a:lstStyle/>
          <a:p>
            <a:r>
              <a:rPr lang="fa-IR" dirty="0" smtClean="0">
                <a:solidFill>
                  <a:schemeClr val="tx1"/>
                </a:solidFill>
              </a:rPr>
              <a:t>شایدیک کاندیدای انتخابی از وجود مساله ای مطلع شودیا یک روزنامه نگار در یک </a:t>
            </a:r>
          </a:p>
          <a:p>
            <a:r>
              <a:rPr lang="fa-IR" dirty="0" smtClean="0">
                <a:solidFill>
                  <a:schemeClr val="tx1"/>
                </a:solidFill>
              </a:rPr>
              <a:t>روزنامه محلی یا شاید یک را ی دهنده به وکیل خود مراجعه کند یا مدیر در حین </a:t>
            </a:r>
          </a:p>
          <a:p>
            <a:r>
              <a:rPr lang="fa-IR" dirty="0" smtClean="0">
                <a:solidFill>
                  <a:schemeClr val="tx1"/>
                </a:solidFill>
              </a:rPr>
              <a:t>اجرای برنامه ای به مشکلی بربخورد .</a:t>
            </a:r>
          </a:p>
          <a:p>
            <a:r>
              <a:rPr lang="fa-IR" dirty="0" smtClean="0">
                <a:solidFill>
                  <a:schemeClr val="tx1"/>
                </a:solidFill>
              </a:rPr>
              <a:t>اینها برخی از راههای طرح مساله در سازمانهای دولتی است وراههای بسیار </a:t>
            </a:r>
          </a:p>
          <a:p>
            <a:r>
              <a:rPr lang="fa-IR" dirty="0" smtClean="0">
                <a:solidFill>
                  <a:schemeClr val="tx1"/>
                </a:solidFill>
              </a:rPr>
              <a:t>دیگری نیز نیاز دارد.</a:t>
            </a:r>
          </a:p>
          <a:p>
            <a:r>
              <a:rPr lang="fa-IR" dirty="0" smtClean="0">
                <a:solidFill>
                  <a:schemeClr val="tx1"/>
                </a:solidFill>
              </a:rPr>
              <a:t>یک مسیر واحد برای ارجاع مسایل به سازمانهای دولتی وجودنداردبعضی مسایل </a:t>
            </a:r>
          </a:p>
          <a:p>
            <a:r>
              <a:rPr lang="fa-IR" dirty="0" smtClean="0">
                <a:solidFill>
                  <a:schemeClr val="tx1"/>
                </a:solidFill>
              </a:rPr>
              <a:t>به دلیل فوریت ممکن است جلب توجه کند یا نیازمند برنامه ریزی واستراتزیک </a:t>
            </a:r>
          </a:p>
          <a:p>
            <a:r>
              <a:rPr lang="fa-IR" dirty="0" smtClean="0">
                <a:solidFill>
                  <a:schemeClr val="tx1"/>
                </a:solidFill>
              </a:rPr>
              <a:t>مداوم به منظور جلب توجه سازمان عمومی باشد.</a:t>
            </a:r>
            <a:endParaRPr lang="en-US" dirty="0">
              <a:solidFill>
                <a:schemeClr val="tx1"/>
              </a:solidFill>
            </a:endParaRPr>
          </a:p>
        </p:txBody>
      </p:sp>
    </p:spTree>
    <p:extLst>
      <p:ext uri="{BB962C8B-B14F-4D97-AF65-F5344CB8AC3E}">
        <p14:creationId xmlns:p14="http://schemas.microsoft.com/office/powerpoint/2010/main" val="33411970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26211"/>
            <a:ext cx="7766936" cy="1406105"/>
          </a:xfrm>
        </p:spPr>
        <p:txBody>
          <a:bodyPr/>
          <a:lstStyle/>
          <a:p>
            <a:pPr algn="ctr"/>
            <a:r>
              <a:rPr lang="fa-IR" sz="4000" dirty="0" smtClean="0">
                <a:solidFill>
                  <a:schemeClr val="tx1"/>
                </a:solidFill>
              </a:rPr>
              <a:t>عواملی که باعث طرح مسایل عمومی میشود</a:t>
            </a:r>
            <a:endParaRPr lang="en-US" dirty="0">
              <a:solidFill>
                <a:schemeClr val="tx1"/>
              </a:solidFill>
            </a:endParaRPr>
          </a:p>
        </p:txBody>
      </p:sp>
      <p:sp>
        <p:nvSpPr>
          <p:cNvPr id="3" name="Subtitle 2"/>
          <p:cNvSpPr>
            <a:spLocks noGrp="1"/>
          </p:cNvSpPr>
          <p:nvPr>
            <p:ph type="subTitle" idx="1"/>
          </p:nvPr>
        </p:nvSpPr>
        <p:spPr>
          <a:xfrm>
            <a:off x="1507067" y="1932317"/>
            <a:ext cx="7766936" cy="3215416"/>
          </a:xfrm>
        </p:spPr>
        <p:txBody>
          <a:bodyPr/>
          <a:lstStyle/>
          <a:p>
            <a:r>
              <a:rPr lang="fa-IR" b="1" dirty="0" smtClean="0">
                <a:solidFill>
                  <a:schemeClr val="tx1"/>
                </a:solidFill>
              </a:rPr>
              <a:t>متشکل:گسترده ومحدوده مشکل-شناخت ودرک مساله-بیان مساله-شدت وقوت مساله</a:t>
            </a:r>
          </a:p>
          <a:p>
            <a:endParaRPr lang="fa-IR" b="1" dirty="0">
              <a:solidFill>
                <a:schemeClr val="tx1"/>
              </a:solidFill>
            </a:endParaRPr>
          </a:p>
          <a:p>
            <a:r>
              <a:rPr lang="fa-IR" b="1" dirty="0" smtClean="0">
                <a:solidFill>
                  <a:schemeClr val="tx1"/>
                </a:solidFill>
              </a:rPr>
              <a:t>سازماندهی گروهها :گستره-ساختار-رهبری</a:t>
            </a:r>
          </a:p>
          <a:p>
            <a:endParaRPr lang="fa-IR" b="1" dirty="0">
              <a:solidFill>
                <a:schemeClr val="tx1"/>
              </a:solidFill>
            </a:endParaRPr>
          </a:p>
          <a:p>
            <a:r>
              <a:rPr lang="fa-IR" b="1" dirty="0" smtClean="0">
                <a:solidFill>
                  <a:schemeClr val="tx1"/>
                </a:solidFill>
              </a:rPr>
              <a:t>دسترسی ودستیابی:نمایندگی-همدردی-حمایت وپشتیبانی</a:t>
            </a:r>
            <a:endParaRPr lang="en-US" b="1" dirty="0">
              <a:solidFill>
                <a:schemeClr val="tx1"/>
              </a:solidFill>
            </a:endParaRPr>
          </a:p>
        </p:txBody>
      </p:sp>
    </p:spTree>
    <p:extLst>
      <p:ext uri="{BB962C8B-B14F-4D97-AF65-F5344CB8AC3E}">
        <p14:creationId xmlns:p14="http://schemas.microsoft.com/office/powerpoint/2010/main" val="21756451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38023"/>
            <a:ext cx="7766936" cy="1259457"/>
          </a:xfrm>
        </p:spPr>
        <p:txBody>
          <a:bodyPr/>
          <a:lstStyle/>
          <a:p>
            <a:pPr algn="ctr"/>
            <a:r>
              <a:rPr lang="fa-IR" sz="4000" dirty="0" smtClean="0">
                <a:solidFill>
                  <a:schemeClr val="tx1"/>
                </a:solidFill>
              </a:rPr>
              <a:t>شالوده شکل گیری مدیریت مسایل عمومی</a:t>
            </a:r>
            <a:endParaRPr lang="en-US" sz="4000" dirty="0">
              <a:solidFill>
                <a:schemeClr val="tx1"/>
              </a:solidFill>
            </a:endParaRPr>
          </a:p>
        </p:txBody>
      </p:sp>
      <p:sp>
        <p:nvSpPr>
          <p:cNvPr id="3" name="Subtitle 2"/>
          <p:cNvSpPr>
            <a:spLocks noGrp="1"/>
          </p:cNvSpPr>
          <p:nvPr>
            <p:ph type="subTitle" idx="1"/>
          </p:nvPr>
        </p:nvSpPr>
        <p:spPr>
          <a:xfrm>
            <a:off x="1507067" y="2251494"/>
            <a:ext cx="7766936" cy="2896238"/>
          </a:xfrm>
        </p:spPr>
        <p:txBody>
          <a:bodyPr/>
          <a:lstStyle/>
          <a:p>
            <a:r>
              <a:rPr lang="fa-IR" dirty="0" smtClean="0">
                <a:solidFill>
                  <a:schemeClr val="tx1"/>
                </a:solidFill>
              </a:rPr>
              <a:t>مدیریت مسایل عمومی مساله جدیدی است که به تمرکزاصلی ان برمسایل رایج </a:t>
            </a:r>
            <a:endParaRPr lang="en-US" dirty="0" smtClean="0">
              <a:solidFill>
                <a:schemeClr val="tx1"/>
              </a:solidFill>
            </a:endParaRPr>
          </a:p>
          <a:p>
            <a:r>
              <a:rPr lang="fa-IR" dirty="0" smtClean="0">
                <a:solidFill>
                  <a:schemeClr val="tx1"/>
                </a:solidFill>
              </a:rPr>
              <a:t>و</a:t>
            </a:r>
            <a:r>
              <a:rPr lang="fa-IR" dirty="0">
                <a:solidFill>
                  <a:schemeClr val="tx1"/>
                </a:solidFill>
              </a:rPr>
              <a:t>پ</a:t>
            </a:r>
            <a:r>
              <a:rPr lang="fa-IR" dirty="0" smtClean="0">
                <a:solidFill>
                  <a:schemeClr val="tx1"/>
                </a:solidFill>
              </a:rPr>
              <a:t>یش امده است وتمایل به تاثیرگزاری براهداف سازمانی تدوین وتجزیه تحلیل </a:t>
            </a:r>
            <a:endParaRPr lang="en-US" dirty="0" smtClean="0">
              <a:solidFill>
                <a:schemeClr val="tx1"/>
              </a:solidFill>
            </a:endParaRPr>
          </a:p>
          <a:p>
            <a:r>
              <a:rPr lang="fa-IR" dirty="0" smtClean="0">
                <a:solidFill>
                  <a:schemeClr val="tx1"/>
                </a:solidFill>
              </a:rPr>
              <a:t>اطلاعات ومتعهد بودن راهبردهای مدیریتی در پاسخ به این مسایل وفشارها </a:t>
            </a:r>
            <a:endParaRPr lang="en-US" dirty="0" smtClean="0">
              <a:solidFill>
                <a:schemeClr val="tx1"/>
              </a:solidFill>
            </a:endParaRPr>
          </a:p>
          <a:p>
            <a:r>
              <a:rPr lang="fa-IR" dirty="0" smtClean="0">
                <a:solidFill>
                  <a:schemeClr val="tx1"/>
                </a:solidFill>
              </a:rPr>
              <a:t>وتعارضات ناشی ازان است.</a:t>
            </a:r>
          </a:p>
          <a:p>
            <a:r>
              <a:rPr lang="fa-IR" dirty="0" smtClean="0">
                <a:solidFill>
                  <a:schemeClr val="tx1"/>
                </a:solidFill>
              </a:rPr>
              <a:t>مدیریت مسایل عمومی تلاشی اگاهانه وسازمان یافته در سازمان برای </a:t>
            </a:r>
          </a:p>
          <a:p>
            <a:r>
              <a:rPr lang="fa-IR" dirty="0" smtClean="0">
                <a:solidFill>
                  <a:schemeClr val="tx1"/>
                </a:solidFill>
              </a:rPr>
              <a:t>پاسخگویی موثروکارساز به مسایل مهم ونگران کننده عمومی است.</a:t>
            </a:r>
            <a:endParaRPr lang="en-US" dirty="0">
              <a:solidFill>
                <a:schemeClr val="tx1"/>
              </a:solidFill>
            </a:endParaRPr>
          </a:p>
        </p:txBody>
      </p:sp>
    </p:spTree>
    <p:extLst>
      <p:ext uri="{BB962C8B-B14F-4D97-AF65-F5344CB8AC3E}">
        <p14:creationId xmlns:p14="http://schemas.microsoft.com/office/powerpoint/2010/main" val="37579141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36430"/>
            <a:ext cx="7766936" cy="319178"/>
          </a:xfrm>
        </p:spPr>
        <p:txBody>
          <a:bodyPr/>
          <a:lstStyle/>
          <a:p>
            <a:endParaRPr lang="en-US" dirty="0"/>
          </a:p>
        </p:txBody>
      </p:sp>
      <p:sp>
        <p:nvSpPr>
          <p:cNvPr id="3" name="Subtitle 2"/>
          <p:cNvSpPr>
            <a:spLocks noGrp="1"/>
          </p:cNvSpPr>
          <p:nvPr>
            <p:ph type="subTitle" idx="1"/>
          </p:nvPr>
        </p:nvSpPr>
        <p:spPr>
          <a:xfrm>
            <a:off x="1507067" y="1259457"/>
            <a:ext cx="7766936" cy="3888276"/>
          </a:xfrm>
        </p:spPr>
        <p:txBody>
          <a:bodyPr/>
          <a:lstStyle/>
          <a:p>
            <a:r>
              <a:rPr lang="fa-IR" dirty="0" smtClean="0">
                <a:solidFill>
                  <a:schemeClr val="tx1"/>
                </a:solidFill>
              </a:rPr>
              <a:t>مدیریت مسایل عمومی فرایندی است که راهبردی خاص به منظور مسیول </a:t>
            </a:r>
          </a:p>
          <a:p>
            <a:r>
              <a:rPr lang="fa-IR" dirty="0" smtClean="0">
                <a:solidFill>
                  <a:schemeClr val="tx1"/>
                </a:solidFill>
              </a:rPr>
              <a:t>ساختن سازمان در فرایند خط مشی عمومی واحترام به مسایل عمومی که</a:t>
            </a:r>
          </a:p>
          <a:p>
            <a:r>
              <a:rPr lang="fa-IR" dirty="0" smtClean="0">
                <a:solidFill>
                  <a:schemeClr val="tx1"/>
                </a:solidFill>
              </a:rPr>
              <a:t> برسازمان اثر میگزارد ایجاد میشود.</a:t>
            </a:r>
          </a:p>
          <a:p>
            <a:r>
              <a:rPr lang="fa-IR" dirty="0" smtClean="0">
                <a:solidFill>
                  <a:schemeClr val="tx1"/>
                </a:solidFill>
              </a:rPr>
              <a:t>به این مطلب اشاره دارد که سازمان ها باید مسیولیتی را در قبال روبرو شدن با </a:t>
            </a:r>
          </a:p>
          <a:p>
            <a:r>
              <a:rPr lang="fa-IR" dirty="0" smtClean="0">
                <a:solidFill>
                  <a:schemeClr val="tx1"/>
                </a:solidFill>
              </a:rPr>
              <a:t>مسایل اجتماعی بپزیرد و خط مشی هایی را در مورد مسایل اجتماعی بپزیرد و </a:t>
            </a:r>
          </a:p>
          <a:p>
            <a:r>
              <a:rPr lang="fa-IR" dirty="0" smtClean="0">
                <a:solidFill>
                  <a:schemeClr val="tx1"/>
                </a:solidFill>
              </a:rPr>
              <a:t>خط مشی هایی را در موردمسایل خارجی سازمان که به اندازه مسایل داخلی </a:t>
            </a:r>
          </a:p>
          <a:p>
            <a:r>
              <a:rPr lang="fa-IR" dirty="0" smtClean="0">
                <a:solidFill>
                  <a:schemeClr val="tx1"/>
                </a:solidFill>
              </a:rPr>
              <a:t>مهم است تدوین کنند.</a:t>
            </a:r>
            <a:endParaRPr lang="en-US" dirty="0">
              <a:solidFill>
                <a:schemeClr val="tx1"/>
              </a:solidFill>
            </a:endParaRPr>
          </a:p>
        </p:txBody>
      </p:sp>
    </p:spTree>
    <p:extLst>
      <p:ext uri="{BB962C8B-B14F-4D97-AF65-F5344CB8AC3E}">
        <p14:creationId xmlns:p14="http://schemas.microsoft.com/office/powerpoint/2010/main" val="33102487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50166"/>
            <a:ext cx="7766936" cy="845389"/>
          </a:xfrm>
        </p:spPr>
        <p:txBody>
          <a:bodyPr/>
          <a:lstStyle/>
          <a:p>
            <a:pPr algn="ctr"/>
            <a:r>
              <a:rPr lang="fa-IR" sz="4000" dirty="0" smtClean="0">
                <a:solidFill>
                  <a:schemeClr val="tx1"/>
                </a:solidFill>
              </a:rPr>
              <a:t>تعاریفی از مدیریت مسایل عمومی</a:t>
            </a:r>
            <a:endParaRPr lang="en-US" sz="4000" dirty="0">
              <a:solidFill>
                <a:schemeClr val="tx1"/>
              </a:solidFill>
            </a:endParaRPr>
          </a:p>
        </p:txBody>
      </p:sp>
      <p:sp>
        <p:nvSpPr>
          <p:cNvPr id="3" name="Subtitle 2"/>
          <p:cNvSpPr>
            <a:spLocks noGrp="1"/>
          </p:cNvSpPr>
          <p:nvPr>
            <p:ph type="subTitle" idx="1"/>
          </p:nvPr>
        </p:nvSpPr>
        <p:spPr>
          <a:xfrm>
            <a:off x="1507067" y="1664897"/>
            <a:ext cx="7766936" cy="3482835"/>
          </a:xfrm>
        </p:spPr>
        <p:txBody>
          <a:bodyPr/>
          <a:lstStyle/>
          <a:p>
            <a:r>
              <a:rPr lang="fa-IR" dirty="0" smtClean="0">
                <a:solidFill>
                  <a:schemeClr val="tx1"/>
                </a:solidFill>
              </a:rPr>
              <a:t>مدیریت مسایل عمومی برنامه ای است که سازمان را برای افزایش دانش </a:t>
            </a:r>
          </a:p>
          <a:p>
            <a:r>
              <a:rPr lang="fa-IR" dirty="0" smtClean="0">
                <a:solidFill>
                  <a:schemeClr val="tx1"/>
                </a:solidFill>
              </a:rPr>
              <a:t>خوددرباره فرایند خط مشی گذاری عمومی وبالابردن مهارت واثربخشی اش به </a:t>
            </a:r>
          </a:p>
          <a:p>
            <a:r>
              <a:rPr lang="fa-IR" dirty="0" smtClean="0">
                <a:solidFill>
                  <a:schemeClr val="tx1"/>
                </a:solidFill>
              </a:rPr>
              <a:t>جهت مداخله وکنترل این فرایند بکار میگیرد.</a:t>
            </a:r>
          </a:p>
          <a:p>
            <a:endParaRPr lang="fa-IR" dirty="0">
              <a:solidFill>
                <a:schemeClr val="tx1"/>
              </a:solidFill>
            </a:endParaRPr>
          </a:p>
          <a:p>
            <a:r>
              <a:rPr lang="fa-IR" dirty="0" smtClean="0">
                <a:solidFill>
                  <a:schemeClr val="tx1"/>
                </a:solidFill>
              </a:rPr>
              <a:t>مدیریت مسایل عمومی فرایندی است که سازمان میتواند از طریق ان مسایل </a:t>
            </a:r>
          </a:p>
          <a:p>
            <a:r>
              <a:rPr lang="fa-IR" dirty="0" smtClean="0">
                <a:solidFill>
                  <a:schemeClr val="tx1"/>
                </a:solidFill>
              </a:rPr>
              <a:t>اجتماعی وحکومتی ای را که ممکن است از جانب انها تحت فشار قرار گیرد </a:t>
            </a:r>
          </a:p>
          <a:p>
            <a:r>
              <a:rPr lang="fa-IR" dirty="0" smtClean="0">
                <a:solidFill>
                  <a:schemeClr val="tx1"/>
                </a:solidFill>
              </a:rPr>
              <a:t>بشناسد و انها را ارزیابی کندبه منظور پاسخگویی مناسب به مسایل مدیریت </a:t>
            </a:r>
          </a:p>
          <a:p>
            <a:r>
              <a:rPr lang="fa-IR" dirty="0" smtClean="0">
                <a:solidFill>
                  <a:schemeClr val="tx1"/>
                </a:solidFill>
              </a:rPr>
              <a:t>میتواند انهارادسته بندی والویت گذاری کند.</a:t>
            </a:r>
          </a:p>
          <a:p>
            <a:endParaRPr lang="en-US" dirty="0">
              <a:solidFill>
                <a:schemeClr val="tx1"/>
              </a:solidFill>
            </a:endParaRPr>
          </a:p>
        </p:txBody>
      </p:sp>
    </p:spTree>
    <p:extLst>
      <p:ext uri="{BB962C8B-B14F-4D97-AF65-F5344CB8AC3E}">
        <p14:creationId xmlns:p14="http://schemas.microsoft.com/office/powerpoint/2010/main" val="16395294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00332"/>
            <a:ext cx="7766936" cy="172528"/>
          </a:xfrm>
        </p:spPr>
        <p:txBody>
          <a:bodyPr/>
          <a:lstStyle/>
          <a:p>
            <a:endParaRPr lang="en-US" dirty="0"/>
          </a:p>
        </p:txBody>
      </p:sp>
      <p:sp>
        <p:nvSpPr>
          <p:cNvPr id="3" name="Subtitle 2"/>
          <p:cNvSpPr>
            <a:spLocks noGrp="1"/>
          </p:cNvSpPr>
          <p:nvPr>
            <p:ph type="subTitle" idx="1"/>
          </p:nvPr>
        </p:nvSpPr>
        <p:spPr>
          <a:xfrm>
            <a:off x="1507067" y="1751162"/>
            <a:ext cx="7766936" cy="3396570"/>
          </a:xfrm>
        </p:spPr>
        <p:txBody>
          <a:bodyPr/>
          <a:lstStyle/>
          <a:p>
            <a:r>
              <a:rPr lang="fa-IR" dirty="0" smtClean="0">
                <a:solidFill>
                  <a:schemeClr val="tx1"/>
                </a:solidFill>
              </a:rPr>
              <a:t>مدیریت مسایل عمومی اگر بدرستی درک واجرا شود میتواند سازمان رادر جهت</a:t>
            </a:r>
          </a:p>
          <a:p>
            <a:r>
              <a:rPr lang="fa-IR" dirty="0" smtClean="0">
                <a:solidFill>
                  <a:schemeClr val="tx1"/>
                </a:solidFill>
              </a:rPr>
              <a:t> دهی وحل مسایل عمومی که بعدها گریبان گیر سازمان خواهد شد یاری کند.</a:t>
            </a:r>
          </a:p>
          <a:p>
            <a:endParaRPr lang="fa-IR" dirty="0">
              <a:solidFill>
                <a:schemeClr val="tx1"/>
              </a:solidFill>
            </a:endParaRPr>
          </a:p>
          <a:p>
            <a:r>
              <a:rPr lang="fa-IR" dirty="0" smtClean="0">
                <a:solidFill>
                  <a:schemeClr val="tx1"/>
                </a:solidFill>
              </a:rPr>
              <a:t>مدیریت مسایل عمومی عبارت است از فرایند برنامه ریزی واقدام در جهت امور </a:t>
            </a:r>
          </a:p>
          <a:p>
            <a:r>
              <a:rPr lang="fa-IR" dirty="0" smtClean="0">
                <a:solidFill>
                  <a:schemeClr val="tx1"/>
                </a:solidFill>
              </a:rPr>
              <a:t>عمومی که به اموری فراتر از وظایف عمومی مرسوم میپردازد.</a:t>
            </a:r>
            <a:endParaRPr lang="en-US" dirty="0">
              <a:solidFill>
                <a:schemeClr val="tx1"/>
              </a:solidFill>
            </a:endParaRPr>
          </a:p>
        </p:txBody>
      </p:sp>
    </p:spTree>
    <p:extLst>
      <p:ext uri="{BB962C8B-B14F-4D97-AF65-F5344CB8AC3E}">
        <p14:creationId xmlns:p14="http://schemas.microsoft.com/office/powerpoint/2010/main" val="14062165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96816"/>
            <a:ext cx="7766936" cy="1423358"/>
          </a:xfrm>
        </p:spPr>
        <p:txBody>
          <a:bodyPr/>
          <a:lstStyle/>
          <a:p>
            <a:pPr algn="ctr"/>
            <a:r>
              <a:rPr lang="fa-IR" sz="3200" dirty="0" smtClean="0">
                <a:solidFill>
                  <a:schemeClr val="tx1"/>
                </a:solidFill>
              </a:rPr>
              <a:t>ویزگی ها ی متمایزمدیریت مسایل عمومی که ان را از امور عمومی سنتی متمایز میسازد </a:t>
            </a:r>
            <a:endParaRPr lang="en-US" sz="3200" dirty="0">
              <a:solidFill>
                <a:schemeClr val="tx1"/>
              </a:solidFill>
            </a:endParaRPr>
          </a:p>
        </p:txBody>
      </p:sp>
      <p:sp>
        <p:nvSpPr>
          <p:cNvPr id="3" name="Subtitle 2"/>
          <p:cNvSpPr>
            <a:spLocks noGrp="1"/>
          </p:cNvSpPr>
          <p:nvPr>
            <p:ph type="subTitle" idx="1"/>
          </p:nvPr>
        </p:nvSpPr>
        <p:spPr>
          <a:xfrm>
            <a:off x="1507067" y="2225615"/>
            <a:ext cx="7766936" cy="2922118"/>
          </a:xfrm>
        </p:spPr>
        <p:txBody>
          <a:bodyPr/>
          <a:lstStyle/>
          <a:p>
            <a:r>
              <a:rPr lang="fa-IR" dirty="0" smtClean="0">
                <a:solidFill>
                  <a:schemeClr val="tx1"/>
                </a:solidFill>
              </a:rPr>
              <a:t>1-نگرش جدید درشکل دادن مسایل خارج ازسازمان</a:t>
            </a:r>
          </a:p>
          <a:p>
            <a:r>
              <a:rPr lang="fa-IR" dirty="0" smtClean="0">
                <a:solidFill>
                  <a:schemeClr val="tx1"/>
                </a:solidFill>
              </a:rPr>
              <a:t>2-نشان دهنده تعهد سازمان در قبال افراد ومحیط وامور عمومی</a:t>
            </a:r>
          </a:p>
          <a:p>
            <a:r>
              <a:rPr lang="fa-IR" dirty="0" smtClean="0">
                <a:solidFill>
                  <a:schemeClr val="tx1"/>
                </a:solidFill>
              </a:rPr>
              <a:t>3-دارای دامنه زمانی وسیع برای دریافت هشدارها وپاسخگویی به موقع </a:t>
            </a:r>
          </a:p>
          <a:p>
            <a:r>
              <a:rPr lang="fa-IR" dirty="0" smtClean="0">
                <a:solidFill>
                  <a:schemeClr val="tx1"/>
                </a:solidFill>
              </a:rPr>
              <a:t>4-یک سازمان با محققان تواناتر وپیشرفته تر است.</a:t>
            </a:r>
          </a:p>
          <a:p>
            <a:r>
              <a:rPr lang="fa-IR" dirty="0" smtClean="0">
                <a:solidFill>
                  <a:schemeClr val="tx1"/>
                </a:solidFill>
              </a:rPr>
              <a:t>5-عرصه گسترده ای برای عمل است.</a:t>
            </a:r>
          </a:p>
          <a:p>
            <a:r>
              <a:rPr lang="fa-IR" dirty="0" smtClean="0">
                <a:solidFill>
                  <a:schemeClr val="tx1"/>
                </a:solidFill>
              </a:rPr>
              <a:t>6-اراده ی سازمان برای نفوذ در قانون وشکل دادن به ان است.</a:t>
            </a:r>
            <a:endParaRPr lang="en-US" dirty="0">
              <a:solidFill>
                <a:schemeClr val="tx1"/>
              </a:solidFill>
            </a:endParaRPr>
          </a:p>
        </p:txBody>
      </p:sp>
    </p:spTree>
    <p:extLst>
      <p:ext uri="{BB962C8B-B14F-4D97-AF65-F5344CB8AC3E}">
        <p14:creationId xmlns:p14="http://schemas.microsoft.com/office/powerpoint/2010/main" val="30259900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34838"/>
            <a:ext cx="7766936" cy="724619"/>
          </a:xfrm>
        </p:spPr>
        <p:txBody>
          <a:bodyPr/>
          <a:lstStyle/>
          <a:p>
            <a:pPr algn="ctr"/>
            <a:r>
              <a:rPr lang="fa-IR" sz="3200" dirty="0" smtClean="0">
                <a:solidFill>
                  <a:schemeClr val="tx1"/>
                </a:solidFill>
              </a:rPr>
              <a:t>ماهیت مسایل عمومی</a:t>
            </a:r>
            <a:endParaRPr lang="en-US" sz="3200" dirty="0">
              <a:solidFill>
                <a:schemeClr val="tx1"/>
              </a:solidFill>
            </a:endParaRPr>
          </a:p>
        </p:txBody>
      </p:sp>
      <p:sp>
        <p:nvSpPr>
          <p:cNvPr id="3" name="Subtitle 2"/>
          <p:cNvSpPr>
            <a:spLocks noGrp="1"/>
          </p:cNvSpPr>
          <p:nvPr>
            <p:ph type="subTitle" idx="1"/>
          </p:nvPr>
        </p:nvSpPr>
        <p:spPr>
          <a:xfrm>
            <a:off x="1507067" y="1992701"/>
            <a:ext cx="7766936" cy="3416061"/>
          </a:xfrm>
        </p:spPr>
        <p:txBody>
          <a:bodyPr>
            <a:normAutofit lnSpcReduction="10000"/>
          </a:bodyPr>
          <a:lstStyle/>
          <a:p>
            <a:r>
              <a:rPr lang="fa-IR" dirty="0" smtClean="0">
                <a:solidFill>
                  <a:schemeClr val="tx1"/>
                </a:solidFill>
              </a:rPr>
              <a:t>مسایل عمومی از دل فشارهای ایجاد شده به وسیله مشکلاتی که برامده است </a:t>
            </a:r>
          </a:p>
          <a:p>
            <a:r>
              <a:rPr lang="fa-IR" dirty="0" smtClean="0">
                <a:solidFill>
                  <a:schemeClr val="tx1"/>
                </a:solidFill>
              </a:rPr>
              <a:t>که بر خواسته های جامعه تاثیر می گذارند.برای مواجهه با موفقیت امیز با مسایل</a:t>
            </a:r>
          </a:p>
          <a:p>
            <a:r>
              <a:rPr lang="fa-IR" dirty="0" smtClean="0">
                <a:solidFill>
                  <a:schemeClr val="tx1"/>
                </a:solidFill>
              </a:rPr>
              <a:t> عمومی به یک سری فعالیتها نیاز داریم که مدیریت مسایل عمومی نام دارد.</a:t>
            </a:r>
          </a:p>
          <a:p>
            <a:r>
              <a:rPr lang="fa-IR" dirty="0" smtClean="0">
                <a:solidFill>
                  <a:schemeClr val="tx1"/>
                </a:solidFill>
              </a:rPr>
              <a:t>مسایل عمومی بر عموم افراد جامعه اثر میگذارد اگر این چنین نباشددیگر عمومی </a:t>
            </a:r>
          </a:p>
          <a:p>
            <a:r>
              <a:rPr lang="fa-IR" dirty="0" smtClean="0">
                <a:solidFill>
                  <a:schemeClr val="tx1"/>
                </a:solidFill>
              </a:rPr>
              <a:t>نیست.</a:t>
            </a:r>
          </a:p>
          <a:p>
            <a:r>
              <a:rPr lang="fa-IR" dirty="0" smtClean="0">
                <a:solidFill>
                  <a:schemeClr val="tx1"/>
                </a:solidFill>
              </a:rPr>
              <a:t>ازدیدگاه اجتماعی مسایل عمومی انهایی هستند که به فرایند خط مشی گذاری راه پیدا میکنند.</a:t>
            </a:r>
          </a:p>
          <a:p>
            <a:r>
              <a:rPr lang="fa-IR" dirty="0" smtClean="0">
                <a:solidFill>
                  <a:schemeClr val="tx1"/>
                </a:solidFill>
              </a:rPr>
              <a:t>چرا که ماهیت وفشار این مسایل ایجاد واجرای یک سیر همگانی رابه منظور </a:t>
            </a:r>
          </a:p>
          <a:p>
            <a:r>
              <a:rPr lang="fa-IR" dirty="0" smtClean="0">
                <a:solidFill>
                  <a:schemeClr val="tx1"/>
                </a:solidFill>
              </a:rPr>
              <a:t>تعامل بااین مسایل را الزامی میکند.</a:t>
            </a:r>
            <a:endParaRPr lang="en-US" dirty="0">
              <a:solidFill>
                <a:schemeClr val="tx1"/>
              </a:solidFill>
            </a:endParaRPr>
          </a:p>
        </p:txBody>
      </p:sp>
    </p:spTree>
    <p:extLst>
      <p:ext uri="{BB962C8B-B14F-4D97-AF65-F5344CB8AC3E}">
        <p14:creationId xmlns:p14="http://schemas.microsoft.com/office/powerpoint/2010/main" val="1943311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60714"/>
            <a:ext cx="7766936" cy="707369"/>
          </a:xfrm>
        </p:spPr>
        <p:txBody>
          <a:bodyPr/>
          <a:lstStyle/>
          <a:p>
            <a:pPr algn="ctr"/>
            <a:r>
              <a:rPr lang="fa-IR" sz="3600" dirty="0" smtClean="0">
                <a:solidFill>
                  <a:schemeClr val="tx1"/>
                </a:solidFill>
              </a:rPr>
              <a:t>چرخه حیات مسایل عمومی</a:t>
            </a:r>
            <a:endParaRPr lang="en-US" sz="3600" dirty="0">
              <a:solidFill>
                <a:schemeClr val="tx1"/>
              </a:solidFill>
            </a:endParaRPr>
          </a:p>
        </p:txBody>
      </p:sp>
      <p:sp>
        <p:nvSpPr>
          <p:cNvPr id="3" name="Subtitle 2"/>
          <p:cNvSpPr>
            <a:spLocks noGrp="1"/>
          </p:cNvSpPr>
          <p:nvPr>
            <p:ph type="subTitle" idx="1"/>
          </p:nvPr>
        </p:nvSpPr>
        <p:spPr>
          <a:xfrm>
            <a:off x="1576078" y="2260120"/>
            <a:ext cx="7766936" cy="3717985"/>
          </a:xfrm>
        </p:spPr>
        <p:txBody>
          <a:bodyPr/>
          <a:lstStyle/>
          <a:p>
            <a:r>
              <a:rPr lang="fa-IR" dirty="0" smtClean="0">
                <a:solidFill>
                  <a:schemeClr val="tx1"/>
                </a:solidFill>
              </a:rPr>
              <a:t>1</a:t>
            </a:r>
            <a:r>
              <a:rPr lang="fa-IR" b="1" dirty="0" smtClean="0">
                <a:solidFill>
                  <a:schemeClr val="tx1"/>
                </a:solidFill>
              </a:rPr>
              <a:t>-تغییر انتظارات عمومی</a:t>
            </a:r>
          </a:p>
          <a:p>
            <a:endParaRPr lang="fa-IR" b="1" dirty="0">
              <a:solidFill>
                <a:schemeClr val="tx1"/>
              </a:solidFill>
            </a:endParaRPr>
          </a:p>
          <a:p>
            <a:r>
              <a:rPr lang="fa-IR" b="1" dirty="0" smtClean="0">
                <a:solidFill>
                  <a:schemeClr val="tx1"/>
                </a:solidFill>
              </a:rPr>
              <a:t>2-چانه زنی سیاسی </a:t>
            </a:r>
          </a:p>
          <a:p>
            <a:endParaRPr lang="fa-IR" b="1" dirty="0" smtClean="0">
              <a:solidFill>
                <a:schemeClr val="tx1"/>
              </a:solidFill>
            </a:endParaRPr>
          </a:p>
          <a:p>
            <a:r>
              <a:rPr lang="fa-IR" b="1" dirty="0" smtClean="0">
                <a:solidFill>
                  <a:schemeClr val="tx1"/>
                </a:solidFill>
              </a:rPr>
              <a:t>3-تدوین قانون</a:t>
            </a:r>
          </a:p>
          <a:p>
            <a:endParaRPr lang="fa-IR" b="1" dirty="0">
              <a:solidFill>
                <a:schemeClr val="tx1"/>
              </a:solidFill>
            </a:endParaRPr>
          </a:p>
          <a:p>
            <a:r>
              <a:rPr lang="fa-IR" b="1" dirty="0" smtClean="0">
                <a:solidFill>
                  <a:schemeClr val="tx1"/>
                </a:solidFill>
              </a:rPr>
              <a:t>4-پیگیری ودادخواهی دولت</a:t>
            </a:r>
            <a:endParaRPr lang="en-US" b="1" dirty="0">
              <a:solidFill>
                <a:schemeClr val="tx1"/>
              </a:solidFill>
            </a:endParaRPr>
          </a:p>
        </p:txBody>
      </p:sp>
    </p:spTree>
    <p:extLst>
      <p:ext uri="{BB962C8B-B14F-4D97-AF65-F5344CB8AC3E}">
        <p14:creationId xmlns:p14="http://schemas.microsoft.com/office/powerpoint/2010/main" val="12864939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70936"/>
            <a:ext cx="7766936" cy="871268"/>
          </a:xfrm>
        </p:spPr>
        <p:txBody>
          <a:bodyPr/>
          <a:lstStyle/>
          <a:p>
            <a:pPr algn="ctr"/>
            <a:r>
              <a:rPr lang="fa-IR" dirty="0" smtClean="0">
                <a:solidFill>
                  <a:schemeClr val="tx1"/>
                </a:solidFill>
              </a:rPr>
              <a:t>انواع مسایل عمومی</a:t>
            </a:r>
            <a:endParaRPr lang="en-US" dirty="0">
              <a:solidFill>
                <a:schemeClr val="tx1"/>
              </a:solidFill>
            </a:endParaRPr>
          </a:p>
        </p:txBody>
      </p:sp>
      <p:sp>
        <p:nvSpPr>
          <p:cNvPr id="3" name="Subtitle 2"/>
          <p:cNvSpPr>
            <a:spLocks noGrp="1"/>
          </p:cNvSpPr>
          <p:nvPr>
            <p:ph type="subTitle" idx="1"/>
          </p:nvPr>
        </p:nvSpPr>
        <p:spPr>
          <a:xfrm>
            <a:off x="1507067" y="2053087"/>
            <a:ext cx="7766936" cy="3778370"/>
          </a:xfrm>
        </p:spPr>
        <p:txBody>
          <a:bodyPr/>
          <a:lstStyle/>
          <a:p>
            <a:r>
              <a:rPr lang="fa-IR" b="1" dirty="0" smtClean="0">
                <a:solidFill>
                  <a:schemeClr val="tx1"/>
                </a:solidFill>
              </a:rPr>
              <a:t>اگر براساس چگونگی ومیزان تاثیر برسازمان طبقه بندی شود:</a:t>
            </a:r>
          </a:p>
          <a:p>
            <a:r>
              <a:rPr lang="fa-IR" dirty="0" smtClean="0">
                <a:solidFill>
                  <a:schemeClr val="tx1"/>
                </a:solidFill>
              </a:rPr>
              <a:t>مساله عملیاتی</a:t>
            </a:r>
          </a:p>
          <a:p>
            <a:r>
              <a:rPr lang="fa-IR" dirty="0" smtClean="0">
                <a:solidFill>
                  <a:schemeClr val="tx1"/>
                </a:solidFill>
              </a:rPr>
              <a:t>مساله بنگاهی یا سازمانی</a:t>
            </a:r>
          </a:p>
          <a:p>
            <a:r>
              <a:rPr lang="fa-IR" dirty="0" smtClean="0">
                <a:solidFill>
                  <a:schemeClr val="tx1"/>
                </a:solidFill>
              </a:rPr>
              <a:t>مساله اجتماعی</a:t>
            </a:r>
          </a:p>
          <a:p>
            <a:r>
              <a:rPr lang="fa-IR" b="1" dirty="0" smtClean="0">
                <a:solidFill>
                  <a:schemeClr val="tx1"/>
                </a:solidFill>
              </a:rPr>
              <a:t>اگر براساس زمان ومیزان شکل گیری طبقه بندی کنیم</a:t>
            </a:r>
            <a:r>
              <a:rPr lang="fa-IR" dirty="0" smtClean="0">
                <a:solidFill>
                  <a:schemeClr val="tx1"/>
                </a:solidFill>
              </a:rPr>
              <a:t>:</a:t>
            </a:r>
          </a:p>
          <a:p>
            <a:r>
              <a:rPr lang="fa-IR" dirty="0" smtClean="0">
                <a:solidFill>
                  <a:schemeClr val="tx1"/>
                </a:solidFill>
              </a:rPr>
              <a:t>مسایل نهفته وپنهان</a:t>
            </a:r>
          </a:p>
          <a:p>
            <a:r>
              <a:rPr lang="fa-IR" dirty="0" smtClean="0">
                <a:solidFill>
                  <a:schemeClr val="tx1"/>
                </a:solidFill>
              </a:rPr>
              <a:t>مسایل نوظهور ونوپدید</a:t>
            </a:r>
          </a:p>
          <a:p>
            <a:r>
              <a:rPr lang="fa-IR" dirty="0" smtClean="0">
                <a:solidFill>
                  <a:schemeClr val="tx1"/>
                </a:solidFill>
              </a:rPr>
              <a:t>مسایل جاری</a:t>
            </a:r>
          </a:p>
        </p:txBody>
      </p:sp>
    </p:spTree>
    <p:extLst>
      <p:ext uri="{BB962C8B-B14F-4D97-AF65-F5344CB8AC3E}">
        <p14:creationId xmlns:p14="http://schemas.microsoft.com/office/powerpoint/2010/main" val="26575781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58792"/>
            <a:ext cx="7766936" cy="1000665"/>
          </a:xfrm>
        </p:spPr>
        <p:txBody>
          <a:bodyPr/>
          <a:lstStyle/>
          <a:p>
            <a:pPr algn="ctr"/>
            <a:r>
              <a:rPr lang="fa-IR" sz="3600" dirty="0" smtClean="0">
                <a:solidFill>
                  <a:schemeClr val="tx1"/>
                </a:solidFill>
              </a:rPr>
              <a:t>انواع پاسخهای سازمان به مسایل عمومی</a:t>
            </a:r>
            <a:endParaRPr lang="en-US" sz="3600" dirty="0">
              <a:solidFill>
                <a:schemeClr val="tx1"/>
              </a:solidFill>
            </a:endParaRPr>
          </a:p>
        </p:txBody>
      </p:sp>
      <p:sp>
        <p:nvSpPr>
          <p:cNvPr id="3" name="Subtitle 2"/>
          <p:cNvSpPr>
            <a:spLocks noGrp="1"/>
          </p:cNvSpPr>
          <p:nvPr>
            <p:ph type="subTitle" idx="1"/>
          </p:nvPr>
        </p:nvSpPr>
        <p:spPr>
          <a:xfrm>
            <a:off x="1507067" y="1777042"/>
            <a:ext cx="7766936" cy="3370690"/>
          </a:xfrm>
        </p:spPr>
        <p:txBody>
          <a:bodyPr/>
          <a:lstStyle/>
          <a:p>
            <a:r>
              <a:rPr lang="fa-IR" b="1" dirty="0" smtClean="0">
                <a:solidFill>
                  <a:schemeClr val="tx1"/>
                </a:solidFill>
              </a:rPr>
              <a:t>انفعالی-روش دیوارسنگی-جنگ باتغییر</a:t>
            </a:r>
          </a:p>
          <a:p>
            <a:endParaRPr lang="fa-IR" b="1" dirty="0" smtClean="0">
              <a:solidFill>
                <a:schemeClr val="tx1"/>
              </a:solidFill>
            </a:endParaRPr>
          </a:p>
          <a:p>
            <a:r>
              <a:rPr lang="fa-IR" b="1" dirty="0" smtClean="0">
                <a:solidFill>
                  <a:schemeClr val="tx1"/>
                </a:solidFill>
              </a:rPr>
              <a:t>انطباقی-سازش ومصالحه-انطباق با تغییر</a:t>
            </a:r>
          </a:p>
          <a:p>
            <a:endParaRPr lang="fa-IR" b="1" dirty="0" smtClean="0">
              <a:solidFill>
                <a:schemeClr val="tx1"/>
              </a:solidFill>
            </a:endParaRPr>
          </a:p>
          <a:p>
            <a:r>
              <a:rPr lang="fa-IR" b="1" dirty="0" smtClean="0">
                <a:solidFill>
                  <a:schemeClr val="tx1"/>
                </a:solidFill>
              </a:rPr>
              <a:t>اثرگذار-پیش کنش-اثرگزاری بر تغییر</a:t>
            </a:r>
          </a:p>
          <a:p>
            <a:endParaRPr lang="fa-IR" b="1" dirty="0" smtClean="0">
              <a:solidFill>
                <a:schemeClr val="tx1"/>
              </a:solidFill>
            </a:endParaRPr>
          </a:p>
          <a:p>
            <a:r>
              <a:rPr lang="fa-IR" b="1" dirty="0" smtClean="0">
                <a:solidFill>
                  <a:schemeClr val="tx1"/>
                </a:solidFill>
              </a:rPr>
              <a:t>مراوده وتعاملی-ارتباط متقابل-جرح و تعدیل تغییر</a:t>
            </a:r>
          </a:p>
        </p:txBody>
      </p:sp>
    </p:spTree>
    <p:extLst>
      <p:ext uri="{BB962C8B-B14F-4D97-AF65-F5344CB8AC3E}">
        <p14:creationId xmlns:p14="http://schemas.microsoft.com/office/powerpoint/2010/main" val="29917004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69344"/>
            <a:ext cx="7766936" cy="284672"/>
          </a:xfrm>
        </p:spPr>
        <p:txBody>
          <a:bodyPr/>
          <a:lstStyle/>
          <a:p>
            <a:endParaRPr lang="en-US" dirty="0"/>
          </a:p>
        </p:txBody>
      </p:sp>
      <p:sp>
        <p:nvSpPr>
          <p:cNvPr id="3" name="Subtitle 2"/>
          <p:cNvSpPr>
            <a:spLocks noGrp="1"/>
          </p:cNvSpPr>
          <p:nvPr>
            <p:ph type="subTitle" idx="1"/>
          </p:nvPr>
        </p:nvSpPr>
        <p:spPr>
          <a:xfrm>
            <a:off x="1507067" y="1285336"/>
            <a:ext cx="7766936" cy="4580626"/>
          </a:xfrm>
        </p:spPr>
        <p:txBody>
          <a:bodyPr/>
          <a:lstStyle/>
          <a:p>
            <a:r>
              <a:rPr lang="fa-IR" dirty="0" smtClean="0">
                <a:solidFill>
                  <a:schemeClr val="tx1"/>
                </a:solidFill>
              </a:rPr>
              <a:t>فعالیت اصلی مدیریت مسایل عمومی انتخاب راهبرد یا الگویی برای پاسخگویی </a:t>
            </a:r>
          </a:p>
          <a:p>
            <a:r>
              <a:rPr lang="fa-IR" dirty="0" smtClean="0">
                <a:solidFill>
                  <a:schemeClr val="tx1"/>
                </a:solidFill>
              </a:rPr>
              <a:t>است که از طریق ان بتوان مسایل را به شکلی روش مند تجزیه وتحلیل  نمود ودر </a:t>
            </a:r>
          </a:p>
          <a:p>
            <a:r>
              <a:rPr lang="fa-IR" dirty="0" smtClean="0">
                <a:solidFill>
                  <a:schemeClr val="tx1"/>
                </a:solidFill>
              </a:rPr>
              <a:t>مورد انتخاب راه حل مناسب تصمیم گیری کرد.</a:t>
            </a:r>
          </a:p>
          <a:p>
            <a:endParaRPr lang="fa-IR" dirty="0" smtClean="0">
              <a:solidFill>
                <a:schemeClr val="tx1"/>
              </a:solidFill>
            </a:endParaRPr>
          </a:p>
          <a:p>
            <a:r>
              <a:rPr lang="fa-IR" dirty="0" smtClean="0">
                <a:solidFill>
                  <a:schemeClr val="tx1"/>
                </a:solidFill>
              </a:rPr>
              <a:t>جایگاهی که مساله در طول چرخه حیاتش دارد و همچنین میزان تاثیری که </a:t>
            </a:r>
          </a:p>
          <a:p>
            <a:r>
              <a:rPr lang="fa-IR" dirty="0" smtClean="0">
                <a:solidFill>
                  <a:schemeClr val="tx1"/>
                </a:solidFill>
              </a:rPr>
              <a:t>برسازمان میگزارد در انتخاب راهبرد نقش بسیار مهمی خواهدداشت.</a:t>
            </a:r>
          </a:p>
          <a:p>
            <a:r>
              <a:rPr lang="fa-IR" dirty="0" smtClean="0">
                <a:solidFill>
                  <a:schemeClr val="tx1"/>
                </a:solidFill>
              </a:rPr>
              <a:t>مسایل پنهان با اثر کم و متوسط و مسایل در حال ظهور با اثر کم (انطباقی)</a:t>
            </a:r>
          </a:p>
          <a:p>
            <a:r>
              <a:rPr lang="fa-IR" dirty="0" smtClean="0">
                <a:solidFill>
                  <a:schemeClr val="tx1"/>
                </a:solidFill>
              </a:rPr>
              <a:t>مسایل پنهان با اثر زیاد مسایل در حال ظهور با اثر متوسط و مسایل جاری بااثر کم(اثرگذاری)</a:t>
            </a:r>
          </a:p>
          <a:p>
            <a:r>
              <a:rPr lang="fa-IR" dirty="0">
                <a:solidFill>
                  <a:schemeClr val="tx1"/>
                </a:solidFill>
              </a:rPr>
              <a:t>مسایل در حال ظهور با </a:t>
            </a:r>
            <a:r>
              <a:rPr lang="fa-IR" dirty="0" smtClean="0">
                <a:solidFill>
                  <a:schemeClr val="tx1"/>
                </a:solidFill>
              </a:rPr>
              <a:t>اثرزیادومسایل جاری بااثر متوسط ومسایل رسمی بااثرکم(تعاملی)</a:t>
            </a:r>
          </a:p>
          <a:p>
            <a:r>
              <a:rPr lang="fa-IR" dirty="0" smtClean="0">
                <a:solidFill>
                  <a:schemeClr val="tx1"/>
                </a:solidFill>
              </a:rPr>
              <a:t>مساله به شکل رسمی مطرح شود(انفعالی)</a:t>
            </a:r>
          </a:p>
        </p:txBody>
      </p:sp>
    </p:spTree>
    <p:extLst>
      <p:ext uri="{BB962C8B-B14F-4D97-AF65-F5344CB8AC3E}">
        <p14:creationId xmlns:p14="http://schemas.microsoft.com/office/powerpoint/2010/main" val="1338797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74453"/>
            <a:ext cx="7766936" cy="724619"/>
          </a:xfrm>
        </p:spPr>
        <p:txBody>
          <a:bodyPr/>
          <a:lstStyle/>
          <a:p>
            <a:pPr algn="ctr"/>
            <a:r>
              <a:rPr lang="fa-IR" sz="3600" dirty="0" smtClean="0">
                <a:solidFill>
                  <a:schemeClr val="tx1"/>
                </a:solidFill>
              </a:rPr>
              <a:t>رویکرد ترکیبی (پور تفولیو)</a:t>
            </a:r>
            <a:endParaRPr lang="en-US" sz="3600" dirty="0">
              <a:solidFill>
                <a:schemeClr val="tx1"/>
              </a:solidFill>
            </a:endParaRPr>
          </a:p>
        </p:txBody>
      </p:sp>
      <p:sp>
        <p:nvSpPr>
          <p:cNvPr id="3" name="Subtitle 2"/>
          <p:cNvSpPr>
            <a:spLocks noGrp="1"/>
          </p:cNvSpPr>
          <p:nvPr>
            <p:ph type="subTitle" idx="1"/>
          </p:nvPr>
        </p:nvSpPr>
        <p:spPr>
          <a:xfrm>
            <a:off x="1507067" y="2192481"/>
            <a:ext cx="7766936" cy="3449193"/>
          </a:xfrm>
        </p:spPr>
        <p:txBody>
          <a:bodyPr>
            <a:normAutofit/>
          </a:bodyPr>
          <a:lstStyle/>
          <a:p>
            <a:r>
              <a:rPr lang="fa-IR" dirty="0" smtClean="0">
                <a:solidFill>
                  <a:schemeClr val="tx1"/>
                </a:solidFill>
              </a:rPr>
              <a:t>بعضی سازمان ها بسیار تحت تاثیر مسایل زیادی قرار میگیرندبرای رسیدگی به </a:t>
            </a:r>
          </a:p>
          <a:p>
            <a:r>
              <a:rPr lang="fa-IR" dirty="0" smtClean="0">
                <a:solidFill>
                  <a:schemeClr val="tx1"/>
                </a:solidFill>
              </a:rPr>
              <a:t>مسایل روش های گوناگونی است.</a:t>
            </a:r>
          </a:p>
          <a:p>
            <a:r>
              <a:rPr lang="fa-IR" dirty="0" smtClean="0">
                <a:solidFill>
                  <a:schemeClr val="tx1"/>
                </a:solidFill>
              </a:rPr>
              <a:t>مثلا:مسایل به صورت مساله به مساله بررسی کنیم که میان مسایل هیچ </a:t>
            </a:r>
          </a:p>
          <a:p>
            <a:r>
              <a:rPr lang="fa-IR" dirty="0" smtClean="0">
                <a:solidFill>
                  <a:schemeClr val="tx1"/>
                </a:solidFill>
              </a:rPr>
              <a:t>ارتباطی در نظر نگیریم.</a:t>
            </a:r>
          </a:p>
          <a:p>
            <a:r>
              <a:rPr lang="fa-IR" dirty="0" smtClean="0">
                <a:solidFill>
                  <a:schemeClr val="tx1"/>
                </a:solidFill>
              </a:rPr>
              <a:t>روش دیگررویکرد ترکیبی یا پورتفولیواست که مطالعه مسایل پیشین معادل مطالعه </a:t>
            </a:r>
          </a:p>
          <a:p>
            <a:r>
              <a:rPr lang="fa-IR" dirty="0" smtClean="0">
                <a:solidFill>
                  <a:schemeClr val="tx1"/>
                </a:solidFill>
              </a:rPr>
              <a:t>وکسب اگاهی از مسایل اینده است.</a:t>
            </a:r>
          </a:p>
          <a:p>
            <a:r>
              <a:rPr lang="fa-IR" dirty="0" smtClean="0">
                <a:solidFill>
                  <a:schemeClr val="tx1"/>
                </a:solidFill>
              </a:rPr>
              <a:t>سازمان میتواندبر ترکیبی از مسایل پیش رو تمرکز کند.</a:t>
            </a:r>
          </a:p>
          <a:p>
            <a:endParaRPr lang="fa-IR" dirty="0" smtClean="0">
              <a:solidFill>
                <a:schemeClr val="tx1"/>
              </a:solidFill>
            </a:endParaRPr>
          </a:p>
        </p:txBody>
      </p:sp>
    </p:spTree>
    <p:extLst>
      <p:ext uri="{BB962C8B-B14F-4D97-AF65-F5344CB8AC3E}">
        <p14:creationId xmlns:p14="http://schemas.microsoft.com/office/powerpoint/2010/main" val="27382195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38024"/>
            <a:ext cx="7766936" cy="672860"/>
          </a:xfrm>
        </p:spPr>
        <p:txBody>
          <a:bodyPr/>
          <a:lstStyle/>
          <a:p>
            <a:pPr algn="ctr"/>
            <a:r>
              <a:rPr lang="fa-IR" sz="3600" dirty="0" smtClean="0">
                <a:solidFill>
                  <a:schemeClr val="tx1"/>
                </a:solidFill>
              </a:rPr>
              <a:t>اراعه وپذیرش مسایل عمومی</a:t>
            </a:r>
            <a:endParaRPr lang="en-US" sz="3600" dirty="0">
              <a:solidFill>
                <a:schemeClr val="tx1"/>
              </a:solidFill>
            </a:endParaRPr>
          </a:p>
        </p:txBody>
      </p:sp>
      <p:sp>
        <p:nvSpPr>
          <p:cNvPr id="3" name="Subtitle 2"/>
          <p:cNvSpPr>
            <a:spLocks noGrp="1"/>
          </p:cNvSpPr>
          <p:nvPr>
            <p:ph type="subTitle" idx="1"/>
          </p:nvPr>
        </p:nvSpPr>
        <p:spPr>
          <a:xfrm>
            <a:off x="1507067" y="1690777"/>
            <a:ext cx="7766936" cy="4140679"/>
          </a:xfrm>
        </p:spPr>
        <p:txBody>
          <a:bodyPr/>
          <a:lstStyle/>
          <a:p>
            <a:r>
              <a:rPr lang="fa-IR" dirty="0" smtClean="0">
                <a:solidFill>
                  <a:schemeClr val="tx1"/>
                </a:solidFill>
              </a:rPr>
              <a:t>هرچند منبع تمام مسایل عمومی محیط خارجی است امااگاهی درونی از مسایل</a:t>
            </a:r>
          </a:p>
          <a:p>
            <a:r>
              <a:rPr lang="fa-IR" dirty="0" smtClean="0">
                <a:solidFill>
                  <a:schemeClr val="tx1"/>
                </a:solidFill>
              </a:rPr>
              <a:t> عمومی بر فرایند شناسایی مسایل عمومی تاثیر می گذارد.</a:t>
            </a:r>
          </a:p>
          <a:p>
            <a:r>
              <a:rPr lang="fa-IR" dirty="0" smtClean="0">
                <a:solidFill>
                  <a:schemeClr val="tx1"/>
                </a:solidFill>
              </a:rPr>
              <a:t>مهم در شناسایی مسایل عمومی سروسامان دادن به امور افرادی است که مرتبا </a:t>
            </a:r>
          </a:p>
          <a:p>
            <a:r>
              <a:rPr lang="fa-IR" dirty="0" smtClean="0">
                <a:solidFill>
                  <a:schemeClr val="tx1"/>
                </a:solidFill>
              </a:rPr>
              <a:t>با مسایلی روبرو میشوند که مدیران ارشد میتوانند به ان رسیدگی کنند.</a:t>
            </a:r>
          </a:p>
          <a:p>
            <a:r>
              <a:rPr lang="fa-IR" dirty="0" smtClean="0">
                <a:solidFill>
                  <a:schemeClr val="tx1"/>
                </a:solidFill>
              </a:rPr>
              <a:t> این فرایند دوبعددارد:</a:t>
            </a:r>
          </a:p>
          <a:p>
            <a:r>
              <a:rPr lang="fa-IR" dirty="0" smtClean="0">
                <a:solidFill>
                  <a:schemeClr val="tx1"/>
                </a:solidFill>
              </a:rPr>
              <a:t>بعداول(طرح وتوجیه مسایل عمومی)</a:t>
            </a:r>
          </a:p>
          <a:p>
            <a:r>
              <a:rPr lang="fa-IR" dirty="0" smtClean="0">
                <a:solidFill>
                  <a:schemeClr val="tx1"/>
                </a:solidFill>
              </a:rPr>
              <a:t>بعددوم( پذیرش یا قبول مسایل عمومی) است</a:t>
            </a:r>
            <a:endParaRPr lang="en-US" dirty="0">
              <a:solidFill>
                <a:schemeClr val="tx1"/>
              </a:solidFill>
            </a:endParaRPr>
          </a:p>
        </p:txBody>
      </p:sp>
    </p:spTree>
    <p:extLst>
      <p:ext uri="{BB962C8B-B14F-4D97-AF65-F5344CB8AC3E}">
        <p14:creationId xmlns:p14="http://schemas.microsoft.com/office/powerpoint/2010/main" val="361537220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734</TotalTime>
  <Words>1979</Words>
  <Application>Microsoft Office PowerPoint</Application>
  <PresentationFormat>Custom</PresentationFormat>
  <Paragraphs>266</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Facet</vt:lpstr>
      <vt:lpstr>به نام خدا</vt:lpstr>
      <vt:lpstr> موضوع: مساله یابی</vt:lpstr>
      <vt:lpstr>تعریف وشناسایی مساله یامشکل </vt:lpstr>
      <vt:lpstr>تعریف مساله یابی</vt:lpstr>
      <vt:lpstr>مساله یابی در سازمانها</vt:lpstr>
      <vt:lpstr>مدیرچگونه میتواند در مورد ارجاع مساله به مافوقش تصمیم بگیرد؟</vt:lpstr>
      <vt:lpstr>فرایند مساله یابی </vt:lpstr>
      <vt:lpstr>PowerPoint Presentation</vt:lpstr>
      <vt:lpstr>مساله یابی غیر رسمی</vt:lpstr>
      <vt:lpstr>فنون علمی مدیریت در مساله یابی</vt:lpstr>
      <vt:lpstr>PowerPoint Presentation</vt:lpstr>
      <vt:lpstr>فرایند منطقی حل مساله</vt:lpstr>
      <vt:lpstr>انواع مساله وتصمیم </vt:lpstr>
      <vt:lpstr>چهارروش برخورد در مواجهه با مسایل</vt:lpstr>
      <vt:lpstr>ماهیت مسایل ومشکلات عمومی</vt:lpstr>
      <vt:lpstr>PowerPoint Presentation</vt:lpstr>
      <vt:lpstr>مساله یابی و چگونگی انعکاس مشکلات به مراجع</vt:lpstr>
      <vt:lpstr>اقدامات لازم برای ار جاع مسایل به مسیولان دولتی</vt:lpstr>
      <vt:lpstr>نمایندگی</vt:lpstr>
      <vt:lpstr>انعکاس مسایل ومشکلات به سازمانهای دولتی</vt:lpstr>
      <vt:lpstr>عواملی که باعث طرح مسایل عمومی میشود</vt:lpstr>
      <vt:lpstr>شالوده شکل گیری مدیریت مسایل عمومی</vt:lpstr>
      <vt:lpstr>PowerPoint Presentation</vt:lpstr>
      <vt:lpstr>تعاریفی از مدیریت مسایل عمومی</vt:lpstr>
      <vt:lpstr>PowerPoint Presentation</vt:lpstr>
      <vt:lpstr>ویزگی ها ی متمایزمدیریت مسایل عمومی که ان را از امور عمومی سنتی متمایز میسازد </vt:lpstr>
      <vt:lpstr>ماهیت مسایل عمومی</vt:lpstr>
      <vt:lpstr>چرخه حیات مسایل عمومی</vt:lpstr>
      <vt:lpstr>انواع مسایل عمومی</vt:lpstr>
      <vt:lpstr>انواع پاسخهای سازمان به مسایل عمومی</vt:lpstr>
      <vt:lpstr>PowerPoint Presentation</vt:lpstr>
      <vt:lpstr>رویکرد ترکیبی (پور تفولیو)</vt:lpstr>
      <vt:lpstr>اراعه وپذیرش مسایل عمومی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تعریف وشناسایی مساله یامشکل</dc:title>
  <dc:creator>Ali-PC</dc:creator>
  <cp:lastModifiedBy>Windows User</cp:lastModifiedBy>
  <cp:revision>63</cp:revision>
  <dcterms:created xsi:type="dcterms:W3CDTF">2016-02-18T07:09:50Z</dcterms:created>
  <dcterms:modified xsi:type="dcterms:W3CDTF">2020-05-23T17:32:44Z</dcterms:modified>
</cp:coreProperties>
</file>