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3"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E2E8513-BBD8-4168-A0EA-CAAF4499F50E}" type="datetimeFigureOut">
              <a:rPr lang="en-US" smtClean="0"/>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B6D993-AA2B-41F2-BDA4-4274F6A6B869}" type="slidenum">
              <a:rPr lang="en-US" smtClean="0"/>
              <a:t>‹#›</a:t>
            </a:fld>
            <a:endParaRPr lang="en-US"/>
          </a:p>
        </p:txBody>
      </p:sp>
    </p:spTree>
    <p:extLst>
      <p:ext uri="{BB962C8B-B14F-4D97-AF65-F5344CB8AC3E}">
        <p14:creationId xmlns:p14="http://schemas.microsoft.com/office/powerpoint/2010/main" val="3778741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E2E8513-BBD8-4168-A0EA-CAAF4499F50E}" type="datetimeFigureOut">
              <a:rPr lang="en-US" smtClean="0"/>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B6D993-AA2B-41F2-BDA4-4274F6A6B869}" type="slidenum">
              <a:rPr lang="en-US" smtClean="0"/>
              <a:t>‹#›</a:t>
            </a:fld>
            <a:endParaRPr lang="en-US"/>
          </a:p>
        </p:txBody>
      </p:sp>
    </p:spTree>
    <p:extLst>
      <p:ext uri="{BB962C8B-B14F-4D97-AF65-F5344CB8AC3E}">
        <p14:creationId xmlns:p14="http://schemas.microsoft.com/office/powerpoint/2010/main" val="12162097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E2E8513-BBD8-4168-A0EA-CAAF4499F50E}" type="datetimeFigureOut">
              <a:rPr lang="en-US" smtClean="0"/>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B6D993-AA2B-41F2-BDA4-4274F6A6B869}" type="slidenum">
              <a:rPr lang="en-US" smtClean="0"/>
              <a:t>‹#›</a:t>
            </a:fld>
            <a:endParaRPr lang="en-US"/>
          </a:p>
        </p:txBody>
      </p:sp>
    </p:spTree>
    <p:extLst>
      <p:ext uri="{BB962C8B-B14F-4D97-AF65-F5344CB8AC3E}">
        <p14:creationId xmlns:p14="http://schemas.microsoft.com/office/powerpoint/2010/main" val="14895872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E2E8513-BBD8-4168-A0EA-CAAF4499F50E}" type="datetimeFigureOut">
              <a:rPr lang="en-US" smtClean="0"/>
              <a:t>5/21/2020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AB6D993-AA2B-41F2-BDA4-4274F6A6B869}" type="slidenum">
              <a:rPr lang="en-US" smtClean="0"/>
              <a:t>‹#›</a:t>
            </a:fld>
            <a:endParaRPr lang="en-US"/>
          </a:p>
        </p:txBody>
      </p:sp>
    </p:spTree>
    <p:extLst>
      <p:ext uri="{BB962C8B-B14F-4D97-AF65-F5344CB8AC3E}">
        <p14:creationId xmlns:p14="http://schemas.microsoft.com/office/powerpoint/2010/main" val="30314832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E2E8513-BBD8-4168-A0EA-CAAF4499F50E}" type="datetimeFigureOut">
              <a:rPr lang="en-US" smtClean="0"/>
              <a:t>5/21/2020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AB6D993-AA2B-41F2-BDA4-4274F6A6B869}" type="slidenum">
              <a:rPr lang="en-US" smtClean="0"/>
              <a:t>‹#›</a:t>
            </a:fld>
            <a:endParaRPr lang="en-US"/>
          </a:p>
        </p:txBody>
      </p:sp>
    </p:spTree>
    <p:extLst>
      <p:ext uri="{BB962C8B-B14F-4D97-AF65-F5344CB8AC3E}">
        <p14:creationId xmlns:p14="http://schemas.microsoft.com/office/powerpoint/2010/main" val="16402135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E2E8513-BBD8-4168-A0EA-CAAF4499F50E}" type="datetimeFigureOut">
              <a:rPr lang="en-US" smtClean="0"/>
              <a:t>5/21/2020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AB6D993-AA2B-41F2-BDA4-4274F6A6B869}" type="slidenum">
              <a:rPr lang="en-US" smtClean="0"/>
              <a:t>‹#›</a:t>
            </a:fld>
            <a:endParaRPr lang="en-US"/>
          </a:p>
        </p:txBody>
      </p:sp>
    </p:spTree>
    <p:extLst>
      <p:ext uri="{BB962C8B-B14F-4D97-AF65-F5344CB8AC3E}">
        <p14:creationId xmlns:p14="http://schemas.microsoft.com/office/powerpoint/2010/main" val="37682151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E2E8513-BBD8-4168-A0EA-CAAF4499F50E}" type="datetimeFigureOut">
              <a:rPr lang="en-US" smtClean="0"/>
              <a:t>5/21/2020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AB6D993-AA2B-41F2-BDA4-4274F6A6B869}" type="slidenum">
              <a:rPr lang="en-US" smtClean="0"/>
              <a:t>‹#›</a:t>
            </a:fld>
            <a:endParaRPr lang="en-US"/>
          </a:p>
        </p:txBody>
      </p:sp>
    </p:spTree>
    <p:extLst>
      <p:ext uri="{BB962C8B-B14F-4D97-AF65-F5344CB8AC3E}">
        <p14:creationId xmlns:p14="http://schemas.microsoft.com/office/powerpoint/2010/main" val="31913301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E2E8513-BBD8-4168-A0EA-CAAF4499F50E}" type="datetimeFigureOut">
              <a:rPr lang="en-US" smtClean="0"/>
              <a:t>5/21/2020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AB6D993-AA2B-41F2-BDA4-4274F6A6B869}" type="slidenum">
              <a:rPr lang="en-US" smtClean="0"/>
              <a:t>‹#›</a:t>
            </a:fld>
            <a:endParaRPr lang="en-US"/>
          </a:p>
        </p:txBody>
      </p:sp>
    </p:spTree>
    <p:extLst>
      <p:ext uri="{BB962C8B-B14F-4D97-AF65-F5344CB8AC3E}">
        <p14:creationId xmlns:p14="http://schemas.microsoft.com/office/powerpoint/2010/main" val="19779729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E2E8513-BBD8-4168-A0EA-CAAF4499F50E}" type="datetimeFigureOut">
              <a:rPr lang="en-US" smtClean="0"/>
              <a:t>5/21/2020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AB6D993-AA2B-41F2-BDA4-4274F6A6B869}" type="slidenum">
              <a:rPr lang="en-US" smtClean="0"/>
              <a:t>‹#›</a:t>
            </a:fld>
            <a:endParaRPr lang="en-US"/>
          </a:p>
        </p:txBody>
      </p:sp>
    </p:spTree>
    <p:extLst>
      <p:ext uri="{BB962C8B-B14F-4D97-AF65-F5344CB8AC3E}">
        <p14:creationId xmlns:p14="http://schemas.microsoft.com/office/powerpoint/2010/main" val="24806434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E2E8513-BBD8-4168-A0EA-CAAF4499F50E}" type="datetimeFigureOut">
              <a:rPr lang="en-US" smtClean="0"/>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B6D993-AA2B-41F2-BDA4-4274F6A6B869}" type="slidenum">
              <a:rPr lang="en-US" smtClean="0"/>
              <a:t>‹#›</a:t>
            </a:fld>
            <a:endParaRPr lang="en-US"/>
          </a:p>
        </p:txBody>
      </p:sp>
    </p:spTree>
    <p:extLst>
      <p:ext uri="{BB962C8B-B14F-4D97-AF65-F5344CB8AC3E}">
        <p14:creationId xmlns:p14="http://schemas.microsoft.com/office/powerpoint/2010/main" val="6897692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E2E8513-BBD8-4168-A0EA-CAAF4499F50E}" type="datetimeFigureOut">
              <a:rPr lang="en-US" smtClean="0"/>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B6D993-AA2B-41F2-BDA4-4274F6A6B869}"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9968642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E2E8513-BBD8-4168-A0EA-CAAF4499F50E}" type="datetimeFigureOut">
              <a:rPr lang="en-US" smtClean="0"/>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B6D993-AA2B-41F2-BDA4-4274F6A6B869}" type="slidenum">
              <a:rPr lang="en-US" smtClean="0"/>
              <a:t>‹#›</a:t>
            </a:fld>
            <a:endParaRPr lang="en-US"/>
          </a:p>
        </p:txBody>
      </p:sp>
    </p:spTree>
    <p:extLst>
      <p:ext uri="{BB962C8B-B14F-4D97-AF65-F5344CB8AC3E}">
        <p14:creationId xmlns:p14="http://schemas.microsoft.com/office/powerpoint/2010/main" val="31284150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E2E8513-BBD8-4168-A0EA-CAAF4499F50E}" type="datetimeFigureOut">
              <a:rPr lang="en-US" smtClean="0"/>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B6D993-AA2B-41F2-BDA4-4274F6A6B869}"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8515523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E2E8513-BBD8-4168-A0EA-CAAF4499F50E}" type="datetimeFigureOut">
              <a:rPr lang="en-US" smtClean="0"/>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B6D993-AA2B-41F2-BDA4-4274F6A6B869}" type="slidenum">
              <a:rPr lang="en-US" smtClean="0"/>
              <a:t>‹#›</a:t>
            </a:fld>
            <a:endParaRPr lang="en-US"/>
          </a:p>
        </p:txBody>
      </p:sp>
    </p:spTree>
    <p:extLst>
      <p:ext uri="{BB962C8B-B14F-4D97-AF65-F5344CB8AC3E}">
        <p14:creationId xmlns:p14="http://schemas.microsoft.com/office/powerpoint/2010/main" val="39917381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E2E8513-BBD8-4168-A0EA-CAAF4499F50E}" type="datetimeFigureOut">
              <a:rPr lang="en-US" smtClean="0"/>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B6D993-AA2B-41F2-BDA4-4274F6A6B869}" type="slidenum">
              <a:rPr lang="en-US" smtClean="0"/>
              <a:t>‹#›</a:t>
            </a:fld>
            <a:endParaRPr lang="en-US"/>
          </a:p>
        </p:txBody>
      </p:sp>
    </p:spTree>
    <p:extLst>
      <p:ext uri="{BB962C8B-B14F-4D97-AF65-F5344CB8AC3E}">
        <p14:creationId xmlns:p14="http://schemas.microsoft.com/office/powerpoint/2010/main" val="1455157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E2E8513-BBD8-4168-A0EA-CAAF4499F50E}" type="datetimeFigureOut">
              <a:rPr lang="en-US" smtClean="0"/>
              <a:t>5/21/2020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B6D993-AA2B-41F2-BDA4-4274F6A6B869}" type="slidenum">
              <a:rPr lang="en-US" smtClean="0"/>
              <a:t>‹#›</a:t>
            </a:fld>
            <a:endParaRPr lang="en-US"/>
          </a:p>
        </p:txBody>
      </p:sp>
    </p:spTree>
    <p:extLst>
      <p:ext uri="{BB962C8B-B14F-4D97-AF65-F5344CB8AC3E}">
        <p14:creationId xmlns:p14="http://schemas.microsoft.com/office/powerpoint/2010/main" val="25913999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E2E8513-BBD8-4168-A0EA-CAAF4499F50E}" type="datetimeFigureOut">
              <a:rPr lang="en-US" smtClean="0"/>
              <a:t>5/21/2020</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AAB6D993-AA2B-41F2-BDA4-4274F6A6B869}" type="slidenum">
              <a:rPr lang="en-US" smtClean="0"/>
              <a:t>‹#›</a:t>
            </a:fld>
            <a:endParaRPr lang="en-US"/>
          </a:p>
        </p:txBody>
      </p:sp>
    </p:spTree>
    <p:extLst>
      <p:ext uri="{BB962C8B-B14F-4D97-AF65-F5344CB8AC3E}">
        <p14:creationId xmlns:p14="http://schemas.microsoft.com/office/powerpoint/2010/main" val="327168861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27974401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9154" y="141668"/>
            <a:ext cx="8596668" cy="2318197"/>
          </a:xfrm>
        </p:spPr>
        <p:txBody>
          <a:bodyPr>
            <a:noAutofit/>
          </a:bodyPr>
          <a:lstStyle/>
          <a:p>
            <a:pPr algn="ctr" rtl="1"/>
            <a:r>
              <a:rPr lang="fa-IR" sz="2800" dirty="0" smtClean="0">
                <a:solidFill>
                  <a:schemeClr val="tx1"/>
                </a:solidFill>
                <a:cs typeface="B Titr" panose="00000700000000000000" pitchFamily="2" charset="-78"/>
              </a:rPr>
              <a:t/>
            </a:r>
            <a:br>
              <a:rPr lang="fa-IR" sz="2800" dirty="0" smtClean="0">
                <a:solidFill>
                  <a:schemeClr val="tx1"/>
                </a:solidFill>
                <a:cs typeface="B Titr" panose="00000700000000000000" pitchFamily="2" charset="-78"/>
              </a:rPr>
            </a:br>
            <a:r>
              <a:rPr lang="fa-IR" sz="2800" dirty="0" smtClean="0">
                <a:solidFill>
                  <a:schemeClr val="tx1"/>
                </a:solidFill>
                <a:cs typeface="B Titr" panose="00000700000000000000" pitchFamily="2" charset="-78"/>
              </a:rPr>
              <a:t/>
            </a:r>
            <a:br>
              <a:rPr lang="fa-IR" sz="2800" dirty="0" smtClean="0">
                <a:solidFill>
                  <a:schemeClr val="tx1"/>
                </a:solidFill>
                <a:cs typeface="B Titr" panose="00000700000000000000" pitchFamily="2" charset="-78"/>
              </a:rPr>
            </a:br>
            <a:r>
              <a:rPr lang="fa-IR" sz="13800" dirty="0" smtClean="0">
                <a:solidFill>
                  <a:schemeClr val="tx1"/>
                </a:solidFill>
                <a:cs typeface="B Titr" panose="00000700000000000000" pitchFamily="2" charset="-78"/>
              </a:rPr>
              <a:t>مزایده</a:t>
            </a:r>
            <a:endParaRPr lang="en-US" sz="2800" dirty="0">
              <a:solidFill>
                <a:schemeClr val="tx1"/>
              </a:solidFill>
              <a:cs typeface="B Titr" panose="00000700000000000000" pitchFamily="2" charset="-78"/>
            </a:endParaRPr>
          </a:p>
        </p:txBody>
      </p:sp>
      <p:pic>
        <p:nvPicPr>
          <p:cNvPr id="3" name="Picture 2" descr="مزایده چیست"/>
          <p:cNvPicPr/>
          <p:nvPr/>
        </p:nvPicPr>
        <p:blipFill>
          <a:blip r:embed="rId2">
            <a:extLst>
              <a:ext uri="{28A0092B-C50C-407E-A947-70E740481C1C}">
                <a14:useLocalDpi xmlns:a14="http://schemas.microsoft.com/office/drawing/2010/main" val="0"/>
              </a:ext>
            </a:extLst>
          </a:blip>
          <a:srcRect/>
          <a:stretch>
            <a:fillRect/>
          </a:stretch>
        </p:blipFill>
        <p:spPr bwMode="auto">
          <a:xfrm>
            <a:off x="1558343" y="3477296"/>
            <a:ext cx="6787166" cy="2743200"/>
          </a:xfrm>
          <a:prstGeom prst="rect">
            <a:avLst/>
          </a:prstGeom>
          <a:noFill/>
          <a:ln>
            <a:noFill/>
          </a:ln>
        </p:spPr>
      </p:pic>
    </p:spTree>
    <p:extLst>
      <p:ext uri="{BB962C8B-B14F-4D97-AF65-F5344CB8AC3E}">
        <p14:creationId xmlns:p14="http://schemas.microsoft.com/office/powerpoint/2010/main" val="388435116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3639" y="656823"/>
            <a:ext cx="8899302" cy="5254581"/>
          </a:xfrm>
        </p:spPr>
        <p:txBody>
          <a:bodyPr>
            <a:normAutofit fontScale="92500" lnSpcReduction="20000"/>
          </a:bodyPr>
          <a:lstStyle/>
          <a:p>
            <a:pPr marL="0" indent="0" algn="r" rtl="1" fontAlgn="base">
              <a:buNone/>
            </a:pPr>
            <a:endParaRPr lang="fa-IR" b="1" dirty="0" smtClean="0">
              <a:cs typeface="B Nazanin" panose="00000400000000000000" pitchFamily="2" charset="-78"/>
            </a:endParaRPr>
          </a:p>
          <a:p>
            <a:pPr marL="0" indent="0" algn="r" rtl="1" fontAlgn="base">
              <a:buNone/>
            </a:pPr>
            <a:r>
              <a:rPr lang="fa-IR" sz="2800" b="1" dirty="0" smtClean="0">
                <a:cs typeface="B Titr" panose="00000700000000000000" pitchFamily="2" charset="-78"/>
              </a:rPr>
              <a:t>تعریف مزایده</a:t>
            </a:r>
            <a:r>
              <a:rPr lang="en-US" sz="2800" b="1" dirty="0" smtClean="0">
                <a:cs typeface="B Titr" panose="00000700000000000000" pitchFamily="2" charset="-78"/>
              </a:rPr>
              <a:t>:</a:t>
            </a:r>
          </a:p>
          <a:p>
            <a:pPr marL="0" indent="0" algn="r" rtl="1">
              <a:lnSpc>
                <a:spcPct val="150000"/>
              </a:lnSpc>
              <a:buNone/>
            </a:pPr>
            <a:r>
              <a:rPr lang="fa-IR" sz="2400" b="1" dirty="0" smtClean="0">
                <a:cs typeface="B Nazanin" panose="00000400000000000000" pitchFamily="2" charset="-78"/>
              </a:rPr>
              <a:t>1- </a:t>
            </a:r>
            <a:r>
              <a:rPr lang="ar-SA" sz="2400" b="1" dirty="0" smtClean="0">
                <a:cs typeface="B Nazanin" panose="00000400000000000000" pitchFamily="2" charset="-78"/>
              </a:rPr>
              <a:t>مزایده در لغت به معنی در معرض فروش گذاشتن چیزی به نحوی که هر خریداری که قیمت بیشتر پیشنهاد کرد به وی فروخته شود حراج مقابل مناقصه (فرهنگ معین) معادل آن در زبان انگلیسی </a:t>
            </a:r>
            <a:r>
              <a:rPr lang="en-US" sz="2400" b="1" dirty="0" smtClean="0">
                <a:cs typeface="B Nazanin" panose="00000400000000000000" pitchFamily="2" charset="-78"/>
              </a:rPr>
              <a:t>tender </a:t>
            </a:r>
            <a:r>
              <a:rPr lang="ar-SA" sz="2400" b="1" dirty="0" smtClean="0">
                <a:cs typeface="B Nazanin" panose="00000400000000000000" pitchFamily="2" charset="-78"/>
              </a:rPr>
              <a:t>یا</a:t>
            </a:r>
            <a:r>
              <a:rPr lang="en-US" sz="2400" b="1" dirty="0" smtClean="0">
                <a:cs typeface="B Nazanin" panose="00000400000000000000" pitchFamily="2" charset="-78"/>
              </a:rPr>
              <a:t>auction </a:t>
            </a:r>
            <a:r>
              <a:rPr lang="fa-IR" sz="2400" b="1" dirty="0">
                <a:cs typeface="B Nazanin" panose="00000400000000000000" pitchFamily="2" charset="-78"/>
              </a:rPr>
              <a:t> </a:t>
            </a:r>
            <a:r>
              <a:rPr lang="ar-SA" sz="2400" b="1" dirty="0" smtClean="0">
                <a:cs typeface="B Nazanin" panose="00000400000000000000" pitchFamily="2" charset="-78"/>
              </a:rPr>
              <a:t>است</a:t>
            </a:r>
            <a:r>
              <a:rPr lang="en-US" sz="2400" b="1" dirty="0" smtClean="0">
                <a:cs typeface="B Nazanin" panose="00000400000000000000" pitchFamily="2" charset="-78"/>
              </a:rPr>
              <a:t>.</a:t>
            </a:r>
            <a:endParaRPr lang="fa-IR" sz="2400" b="1" dirty="0" smtClean="0">
              <a:cs typeface="B Nazanin" panose="00000400000000000000" pitchFamily="2" charset="-78"/>
            </a:endParaRPr>
          </a:p>
          <a:p>
            <a:pPr marL="0" indent="0" algn="r" rtl="1">
              <a:lnSpc>
                <a:spcPct val="150000"/>
              </a:lnSpc>
              <a:buNone/>
            </a:pPr>
            <a:endParaRPr lang="fa-IR" sz="2400" b="1" dirty="0" smtClean="0">
              <a:cs typeface="B Nazanin" panose="00000400000000000000" pitchFamily="2" charset="-78"/>
            </a:endParaRPr>
          </a:p>
          <a:p>
            <a:pPr marL="0" indent="0" algn="r" rtl="1">
              <a:lnSpc>
                <a:spcPct val="150000"/>
              </a:lnSpc>
              <a:buNone/>
            </a:pPr>
            <a:r>
              <a:rPr lang="fa-IR" sz="2400" b="1" dirty="0" smtClean="0">
                <a:cs typeface="B Nazanin" panose="00000400000000000000" pitchFamily="2" charset="-78"/>
              </a:rPr>
              <a:t>2- </a:t>
            </a:r>
            <a:r>
              <a:rPr lang="ar-SA" sz="2400" b="1" dirty="0">
                <a:cs typeface="B Nazanin" panose="00000400000000000000" pitchFamily="2" charset="-78"/>
              </a:rPr>
              <a:t>در اصطلاح </a:t>
            </a:r>
            <a:r>
              <a:rPr lang="ar-SA" sz="2400" b="1" dirty="0" smtClean="0">
                <a:cs typeface="B Nazanin" panose="00000400000000000000" pitchFamily="2" charset="-78"/>
              </a:rPr>
              <a:t>فر</a:t>
            </a:r>
            <a:r>
              <a:rPr lang="fa-IR" sz="2400" b="1" dirty="0" smtClean="0">
                <a:cs typeface="B Nazanin" panose="00000400000000000000" pitchFamily="2" charset="-78"/>
              </a:rPr>
              <a:t>آ</a:t>
            </a:r>
            <a:r>
              <a:rPr lang="ar-SA" sz="2400" b="1" dirty="0" smtClean="0">
                <a:cs typeface="B Nazanin" panose="00000400000000000000" pitchFamily="2" charset="-78"/>
              </a:rPr>
              <a:t>یندی </a:t>
            </a:r>
            <a:r>
              <a:rPr lang="ar-SA" sz="2400" b="1" dirty="0">
                <a:cs typeface="B Nazanin" panose="00000400000000000000" pitchFamily="2" charset="-78"/>
              </a:rPr>
              <a:t>است برای فروش و واگذاری کالا</a:t>
            </a:r>
            <a:r>
              <a:rPr lang="fa-IR" sz="2400" b="1" dirty="0">
                <a:cs typeface="B Nazanin" panose="00000400000000000000" pitchFamily="2" charset="-78"/>
              </a:rPr>
              <a:t>، </a:t>
            </a:r>
            <a:r>
              <a:rPr lang="ar-SA" sz="2400" b="1" dirty="0">
                <a:cs typeface="B Nazanin" panose="00000400000000000000" pitchFamily="2" charset="-78"/>
              </a:rPr>
              <a:t>خدمات یا حقوق دولتی یا متعلق به عام (بیت المال) یا متعلق به بخش خصوصی به فرد یا افرادی که بیشترین قیمت را پیشنهاد کرده </a:t>
            </a:r>
            <a:r>
              <a:rPr lang="ar-SA" sz="2400" b="1" dirty="0" smtClean="0">
                <a:cs typeface="B Nazanin" panose="00000400000000000000" pitchFamily="2" charset="-78"/>
              </a:rPr>
              <a:t>باشد</a:t>
            </a:r>
            <a:r>
              <a:rPr lang="fa-IR" sz="2400" b="1" dirty="0" smtClean="0">
                <a:cs typeface="B Nazanin" panose="00000400000000000000" pitchFamily="2" charset="-78"/>
              </a:rPr>
              <a:t>.</a:t>
            </a:r>
            <a:r>
              <a:rPr lang="ar-SA" sz="2400" b="1" dirty="0" smtClean="0">
                <a:cs typeface="B Nazanin" panose="00000400000000000000" pitchFamily="2" charset="-78"/>
              </a:rPr>
              <a:t> </a:t>
            </a:r>
            <a:endParaRPr lang="en-US" sz="2400" b="1" dirty="0">
              <a:cs typeface="B Nazanin" panose="00000400000000000000" pitchFamily="2" charset="-78"/>
            </a:endParaRPr>
          </a:p>
          <a:p>
            <a:pPr marL="0" indent="0" algn="r" rtl="1">
              <a:buNone/>
            </a:pPr>
            <a:endParaRPr lang="en-US" sz="2400" dirty="0">
              <a:cs typeface="B Nazanin" panose="00000400000000000000" pitchFamily="2" charset="-78"/>
            </a:endParaRPr>
          </a:p>
        </p:txBody>
      </p:sp>
    </p:spTree>
    <p:extLst>
      <p:ext uri="{BB962C8B-B14F-4D97-AF65-F5344CB8AC3E}">
        <p14:creationId xmlns:p14="http://schemas.microsoft.com/office/powerpoint/2010/main" val="292260064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ircle(in)">
                                      <p:cBhvr>
                                        <p:cTn id="7" dur="2000"/>
                                        <p:tgtEl>
                                          <p:spTgt spid="3">
                                            <p:txEl>
                                              <p:pRg st="1" end="1"/>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circle(in)">
                                      <p:cBhvr>
                                        <p:cTn id="10" dur="20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5"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425" y="1120463"/>
            <a:ext cx="8596668" cy="4494726"/>
          </a:xfrm>
        </p:spPr>
        <p:txBody>
          <a:bodyPr>
            <a:normAutofit/>
          </a:bodyPr>
          <a:lstStyle/>
          <a:p>
            <a:pPr marL="0" indent="0" algn="r" rtl="1">
              <a:lnSpc>
                <a:spcPct val="150000"/>
              </a:lnSpc>
              <a:buNone/>
            </a:pPr>
            <a:r>
              <a:rPr lang="fa-IR" sz="2400" b="1" dirty="0" smtClean="0">
                <a:cs typeface="B Nazanin" panose="00000400000000000000" pitchFamily="2" charset="-78"/>
              </a:rPr>
              <a:t> *  در </a:t>
            </a:r>
            <a:r>
              <a:rPr lang="ar-SA" sz="2400" b="1" dirty="0" smtClean="0">
                <a:cs typeface="B Nazanin" panose="00000400000000000000" pitchFamily="2" charset="-78"/>
              </a:rPr>
              <a:t>قوانین </a:t>
            </a:r>
            <a:r>
              <a:rPr lang="ar-SA" sz="2400" b="1" dirty="0">
                <a:cs typeface="B Nazanin" panose="00000400000000000000" pitchFamily="2" charset="-78"/>
              </a:rPr>
              <a:t>ایران </a:t>
            </a:r>
            <a:r>
              <a:rPr lang="fa-IR" sz="2400" b="1" dirty="0" smtClean="0">
                <a:cs typeface="B Nazanin" panose="00000400000000000000" pitchFamily="2" charset="-78"/>
              </a:rPr>
              <a:t> مزایده  همراه مناقصه </a:t>
            </a:r>
            <a:r>
              <a:rPr lang="ar-SA" sz="2400" b="1" dirty="0" smtClean="0">
                <a:cs typeface="B Nazanin" panose="00000400000000000000" pitchFamily="2" charset="-78"/>
              </a:rPr>
              <a:t>آورده</a:t>
            </a:r>
            <a:r>
              <a:rPr lang="fa-IR" sz="2400" b="1" dirty="0" smtClean="0">
                <a:cs typeface="B Nazanin" panose="00000400000000000000" pitchFamily="2" charset="-78"/>
              </a:rPr>
              <a:t> شده است لذا : </a:t>
            </a:r>
          </a:p>
          <a:p>
            <a:pPr marL="0" indent="0" algn="r" rtl="1">
              <a:lnSpc>
                <a:spcPct val="150000"/>
              </a:lnSpc>
              <a:buNone/>
            </a:pPr>
            <a:r>
              <a:rPr lang="ar-SA" sz="2400" b="1" dirty="0" smtClean="0">
                <a:cs typeface="B Nazanin" panose="00000400000000000000" pitchFamily="2" charset="-78"/>
              </a:rPr>
              <a:t> </a:t>
            </a:r>
            <a:r>
              <a:rPr lang="fa-IR" sz="2400" b="1" dirty="0" smtClean="0">
                <a:cs typeface="B Nazanin" panose="00000400000000000000" pitchFamily="2" charset="-78"/>
              </a:rPr>
              <a:t>1- </a:t>
            </a:r>
            <a:r>
              <a:rPr lang="ar-SA" sz="2400" b="1" dirty="0" smtClean="0">
                <a:cs typeface="B Nazanin" panose="00000400000000000000" pitchFamily="2" charset="-78"/>
              </a:rPr>
              <a:t> </a:t>
            </a:r>
            <a:r>
              <a:rPr lang="ar-SA" sz="2400" b="1" dirty="0">
                <a:cs typeface="B Nazanin" panose="00000400000000000000" pitchFamily="2" charset="-78"/>
              </a:rPr>
              <a:t>بر تطبیق تمامی مراحل آن در مناقصه تاکید شده </a:t>
            </a:r>
            <a:r>
              <a:rPr lang="ar-SA" sz="2400" b="1" dirty="0" smtClean="0">
                <a:cs typeface="B Nazanin" panose="00000400000000000000" pitchFamily="2" charset="-78"/>
              </a:rPr>
              <a:t>است</a:t>
            </a:r>
            <a:endParaRPr lang="fa-IR" sz="2400" b="1" dirty="0" smtClean="0">
              <a:cs typeface="B Nazanin" panose="00000400000000000000" pitchFamily="2" charset="-78"/>
            </a:endParaRPr>
          </a:p>
          <a:p>
            <a:pPr marL="0" indent="0" algn="r" rtl="1">
              <a:lnSpc>
                <a:spcPct val="150000"/>
              </a:lnSpc>
              <a:buNone/>
            </a:pPr>
            <a:r>
              <a:rPr lang="fa-IR" sz="2400" b="1" dirty="0" smtClean="0">
                <a:cs typeface="B Nazanin" panose="00000400000000000000" pitchFamily="2" charset="-78"/>
              </a:rPr>
              <a:t>2- </a:t>
            </a:r>
            <a:r>
              <a:rPr lang="ar-SA" sz="2400" b="1" dirty="0">
                <a:cs typeface="B Nazanin" panose="00000400000000000000" pitchFamily="2" charset="-78"/>
              </a:rPr>
              <a:t>از نظر </a:t>
            </a:r>
            <a:r>
              <a:rPr lang="ar-SA" sz="2400" b="1" dirty="0" smtClean="0">
                <a:cs typeface="B Nazanin" panose="00000400000000000000" pitchFamily="2" charset="-78"/>
              </a:rPr>
              <a:t>دعوت</a:t>
            </a:r>
            <a:r>
              <a:rPr lang="fa-IR" sz="2400" b="1" dirty="0" smtClean="0">
                <a:cs typeface="B Nazanin" panose="00000400000000000000" pitchFamily="2" charset="-78"/>
              </a:rPr>
              <a:t> : </a:t>
            </a:r>
            <a:r>
              <a:rPr lang="ar-SA" sz="2400" b="1" dirty="0" smtClean="0">
                <a:cs typeface="B Nazanin" panose="00000400000000000000" pitchFamily="2" charset="-78"/>
              </a:rPr>
              <a:t> </a:t>
            </a:r>
            <a:r>
              <a:rPr lang="ar-SA" sz="2400" b="1" dirty="0">
                <a:cs typeface="B Nazanin" panose="00000400000000000000" pitchFamily="2" charset="-78"/>
              </a:rPr>
              <a:t>عمومی و محدود </a:t>
            </a:r>
            <a:endParaRPr lang="fa-IR" sz="2400" b="1" dirty="0" smtClean="0">
              <a:cs typeface="B Nazanin" panose="00000400000000000000" pitchFamily="2" charset="-78"/>
            </a:endParaRPr>
          </a:p>
          <a:p>
            <a:pPr marL="0" indent="0" algn="r" rtl="1">
              <a:lnSpc>
                <a:spcPct val="150000"/>
              </a:lnSpc>
              <a:buNone/>
            </a:pPr>
            <a:r>
              <a:rPr lang="fa-IR" sz="2400" b="1" dirty="0" smtClean="0">
                <a:cs typeface="B Nazanin" panose="00000400000000000000" pitchFamily="2" charset="-78"/>
              </a:rPr>
              <a:t>3- </a:t>
            </a:r>
            <a:r>
              <a:rPr lang="ar-SA" sz="2400" b="1" dirty="0">
                <a:cs typeface="B Nazanin" panose="00000400000000000000" pitchFamily="2" charset="-78"/>
              </a:rPr>
              <a:t>از نظر مراحل </a:t>
            </a:r>
            <a:r>
              <a:rPr lang="ar-SA" sz="2400" b="1" dirty="0" smtClean="0">
                <a:cs typeface="B Nazanin" panose="00000400000000000000" pitchFamily="2" charset="-78"/>
              </a:rPr>
              <a:t>بررسی</a:t>
            </a:r>
            <a:r>
              <a:rPr lang="fa-IR" sz="2400" b="1" dirty="0" smtClean="0">
                <a:cs typeface="B Nazanin" panose="00000400000000000000" pitchFamily="2" charset="-78"/>
              </a:rPr>
              <a:t>: </a:t>
            </a:r>
            <a:r>
              <a:rPr lang="ar-SA" sz="2400" b="1" dirty="0" smtClean="0">
                <a:cs typeface="B Nazanin" panose="00000400000000000000" pitchFamily="2" charset="-78"/>
              </a:rPr>
              <a:t> </a:t>
            </a:r>
            <a:r>
              <a:rPr lang="ar-SA" sz="2400" b="1" dirty="0">
                <a:cs typeface="B Nazanin" panose="00000400000000000000" pitchFamily="2" charset="-78"/>
              </a:rPr>
              <a:t>یک مرحله ای و دو </a:t>
            </a:r>
            <a:r>
              <a:rPr lang="ar-SA" sz="2400" b="1" dirty="0" smtClean="0">
                <a:cs typeface="B Nazanin" panose="00000400000000000000" pitchFamily="2" charset="-78"/>
              </a:rPr>
              <a:t>مرحله‌ای</a:t>
            </a:r>
            <a:endParaRPr lang="en-US" sz="2400" dirty="0"/>
          </a:p>
        </p:txBody>
      </p:sp>
    </p:spTree>
    <p:extLst>
      <p:ext uri="{BB962C8B-B14F-4D97-AF65-F5344CB8AC3E}">
        <p14:creationId xmlns:p14="http://schemas.microsoft.com/office/powerpoint/2010/main" val="214448174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additive="base">
                                        <p:cTn id="14"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 calcmode="lin" valueType="num">
                                      <p:cBhvr additive="base">
                                        <p:cTn id="20"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7730" y="1040127"/>
            <a:ext cx="9145213" cy="4343242"/>
          </a:xfrm>
        </p:spPr>
        <p:txBody>
          <a:bodyPr>
            <a:normAutofit fontScale="92500" lnSpcReduction="10000"/>
          </a:bodyPr>
          <a:lstStyle/>
          <a:p>
            <a:pPr algn="r" rtl="1"/>
            <a:r>
              <a:rPr lang="ar-SA" sz="2400" dirty="0">
                <a:cs typeface="B Nazanin" panose="00000400000000000000" pitchFamily="2" charset="-78"/>
              </a:rPr>
              <a:t>اولین بار در سال ۱۲۸۹ به عنوان یک عمل اداری حقوقی برای انجام معاملات فروش دولت به آن اشاره شده است که در ماده ٢٣ قانون محاسبات آن سال آمده است تمامی معاملات دولتی از خرید و فروش و اجاره و استیجار و و مقاطعه و غیره باید به اطلاعات عمومی و به ترتیب مزایده و مناقصه صورت بپذیرد سوای مستثنیاتی که قانون می </a:t>
            </a:r>
            <a:r>
              <a:rPr lang="ar-SA" sz="2400" dirty="0" smtClean="0">
                <a:cs typeface="B Nazanin" panose="00000400000000000000" pitchFamily="2" charset="-78"/>
              </a:rPr>
              <a:t>کند</a:t>
            </a:r>
            <a:r>
              <a:rPr lang="fa-IR" sz="2400" dirty="0" smtClean="0">
                <a:cs typeface="B Nazanin" panose="00000400000000000000" pitchFamily="2" charset="-78"/>
              </a:rPr>
              <a:t>.</a:t>
            </a:r>
          </a:p>
          <a:p>
            <a:pPr marL="0" indent="0" algn="r" rtl="1">
              <a:buNone/>
            </a:pPr>
            <a:endParaRPr lang="en-US" sz="2400" dirty="0">
              <a:cs typeface="B Nazanin" panose="00000400000000000000" pitchFamily="2" charset="-78"/>
            </a:endParaRPr>
          </a:p>
          <a:p>
            <a:pPr algn="r" rtl="1"/>
            <a:r>
              <a:rPr lang="ar-SA" sz="2400" dirty="0">
                <a:cs typeface="B Nazanin" panose="00000400000000000000" pitchFamily="2" charset="-78"/>
              </a:rPr>
              <a:t>در حال حاضر این عمل مطابق قانون برگزاری مناقصات مصوب </a:t>
            </a:r>
            <a:r>
              <a:rPr lang="fa-IR" sz="2400" dirty="0" smtClean="0">
                <a:cs typeface="B Nazanin" panose="00000400000000000000" pitchFamily="2" charset="-78"/>
              </a:rPr>
              <a:t>1383/3/11</a:t>
            </a:r>
            <a:r>
              <a:rPr lang="ar-SA" sz="2400" dirty="0" smtClean="0">
                <a:cs typeface="B Nazanin" panose="00000400000000000000" pitchFamily="2" charset="-78"/>
              </a:rPr>
              <a:t>بر </a:t>
            </a:r>
            <a:r>
              <a:rPr lang="ar-SA" sz="2400" dirty="0">
                <a:cs typeface="B Nazanin" panose="00000400000000000000" pitchFamily="2" charset="-78"/>
              </a:rPr>
              <a:t>اساس یکسری تشریفات خاص صورت می پذیرد ولی آنچه که معمولاً به عنوان تعریف مزایده ارائه می‌شود در واقع نوع خاصی از مزایده است که به عنوان مزایده انگلیسی یا مزایده استاندارد معرفی </a:t>
            </a:r>
            <a:r>
              <a:rPr lang="ar-SA" sz="2400" dirty="0" smtClean="0">
                <a:cs typeface="B Nazanin" panose="00000400000000000000" pitchFamily="2" charset="-78"/>
              </a:rPr>
              <a:t>می‌شود</a:t>
            </a:r>
            <a:r>
              <a:rPr lang="fa-IR" sz="2400" dirty="0" smtClean="0">
                <a:cs typeface="B Nazanin" panose="00000400000000000000" pitchFamily="2" charset="-78"/>
              </a:rPr>
              <a:t>.</a:t>
            </a:r>
            <a:endParaRPr lang="en-US" sz="2400" dirty="0">
              <a:cs typeface="B Nazanin" panose="00000400000000000000" pitchFamily="2" charset="-78"/>
            </a:endParaRPr>
          </a:p>
          <a:p>
            <a:pPr algn="r" rtl="1"/>
            <a:endParaRPr lang="en-US" sz="2400" dirty="0">
              <a:cs typeface="B Nazanin" panose="00000400000000000000" pitchFamily="2" charset="-78"/>
            </a:endParaRPr>
          </a:p>
        </p:txBody>
      </p:sp>
      <p:sp>
        <p:nvSpPr>
          <p:cNvPr id="4" name="Title 3"/>
          <p:cNvSpPr>
            <a:spLocks noGrp="1"/>
          </p:cNvSpPr>
          <p:nvPr>
            <p:ph type="title"/>
          </p:nvPr>
        </p:nvSpPr>
        <p:spPr>
          <a:xfrm>
            <a:off x="7263685" y="171718"/>
            <a:ext cx="2010317" cy="858592"/>
          </a:xfrm>
        </p:spPr>
        <p:txBody>
          <a:bodyPr>
            <a:normAutofit fontScale="90000"/>
          </a:bodyPr>
          <a:lstStyle/>
          <a:p>
            <a:pPr algn="r"/>
            <a:r>
              <a:rPr lang="fa-IR" dirty="0" smtClean="0">
                <a:solidFill>
                  <a:schemeClr val="tx1"/>
                </a:solidFill>
                <a:cs typeface="B Titr" panose="00000700000000000000" pitchFamily="2" charset="-78"/>
              </a:rPr>
              <a:t>تاریخچه </a:t>
            </a:r>
            <a:endParaRPr lang="en-US" dirty="0">
              <a:solidFill>
                <a:schemeClr val="tx1"/>
              </a:solidFill>
              <a:cs typeface="B Titr" panose="00000700000000000000" pitchFamily="2" charset="-78"/>
            </a:endParaRPr>
          </a:p>
        </p:txBody>
      </p:sp>
    </p:spTree>
    <p:extLst>
      <p:ext uri="{BB962C8B-B14F-4D97-AF65-F5344CB8AC3E}">
        <p14:creationId xmlns:p14="http://schemas.microsoft.com/office/powerpoint/2010/main" val="3778186430"/>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8941" y="383305"/>
            <a:ext cx="9248244" cy="5128853"/>
          </a:xfrm>
        </p:spPr>
        <p:txBody>
          <a:bodyPr>
            <a:normAutofit fontScale="85000" lnSpcReduction="10000"/>
          </a:bodyPr>
          <a:lstStyle/>
          <a:p>
            <a:pPr marL="0" indent="0" algn="r" rtl="1">
              <a:buNone/>
            </a:pPr>
            <a:r>
              <a:rPr lang="fa-IR" sz="2400" dirty="0" smtClean="0">
                <a:cs typeface="B Titr" panose="00000700000000000000" pitchFamily="2" charset="-78"/>
              </a:rPr>
              <a:t>اجزای مزایده </a:t>
            </a:r>
          </a:p>
          <a:p>
            <a:pPr marL="0" indent="0" algn="r" rtl="1">
              <a:buNone/>
            </a:pPr>
            <a:r>
              <a:rPr lang="fa-IR" sz="2400" b="1" dirty="0" smtClean="0">
                <a:cs typeface="B Nazanin" panose="00000400000000000000" pitchFamily="2" charset="-78"/>
              </a:rPr>
              <a:t>1- </a:t>
            </a:r>
            <a:r>
              <a:rPr lang="ar-SA" sz="2400" b="1" dirty="0" smtClean="0">
                <a:cs typeface="B Nazanin" panose="00000400000000000000" pitchFamily="2" charset="-78"/>
              </a:rPr>
              <a:t>مزایده </a:t>
            </a:r>
            <a:r>
              <a:rPr lang="ar-SA" sz="2400" b="1" dirty="0">
                <a:cs typeface="B Nazanin" panose="00000400000000000000" pitchFamily="2" charset="-78"/>
              </a:rPr>
              <a:t>گزار </a:t>
            </a:r>
            <a:endParaRPr lang="fa-IR" sz="2400" b="1" dirty="0" smtClean="0">
              <a:cs typeface="B Nazanin" panose="00000400000000000000" pitchFamily="2" charset="-78"/>
            </a:endParaRPr>
          </a:p>
          <a:p>
            <a:pPr marL="0" indent="0" algn="r" rtl="1">
              <a:buNone/>
            </a:pPr>
            <a:r>
              <a:rPr lang="fa-IR" sz="2400" b="1" dirty="0" smtClean="0">
                <a:cs typeface="B Nazanin" panose="00000400000000000000" pitchFamily="2" charset="-78"/>
              </a:rPr>
              <a:t>2- </a:t>
            </a:r>
            <a:r>
              <a:rPr lang="ar-SA" sz="2400" b="1" dirty="0" smtClean="0">
                <a:cs typeface="B Nazanin" panose="00000400000000000000" pitchFamily="2" charset="-78"/>
              </a:rPr>
              <a:t>کالا </a:t>
            </a:r>
            <a:endParaRPr lang="fa-IR" sz="2400" b="1" dirty="0" smtClean="0">
              <a:cs typeface="B Nazanin" panose="00000400000000000000" pitchFamily="2" charset="-78"/>
            </a:endParaRPr>
          </a:p>
          <a:p>
            <a:pPr marL="0" indent="0" algn="r" rtl="1">
              <a:buNone/>
            </a:pPr>
            <a:r>
              <a:rPr lang="fa-IR" sz="2400" b="1" dirty="0" smtClean="0">
                <a:cs typeface="B Nazanin" panose="00000400000000000000" pitchFamily="2" charset="-78"/>
              </a:rPr>
              <a:t>3- </a:t>
            </a:r>
            <a:r>
              <a:rPr lang="ar-SA" sz="2400" b="1" dirty="0" smtClean="0">
                <a:cs typeface="B Nazanin" panose="00000400000000000000" pitchFamily="2" charset="-78"/>
              </a:rPr>
              <a:t>پیشنهاد دهندگان</a:t>
            </a:r>
            <a:endParaRPr lang="fa-IR" sz="2400" b="1" dirty="0" smtClean="0">
              <a:cs typeface="B Nazanin" panose="00000400000000000000" pitchFamily="2" charset="-78"/>
            </a:endParaRPr>
          </a:p>
          <a:p>
            <a:pPr marL="0" indent="0" algn="r" rtl="1">
              <a:buNone/>
            </a:pPr>
            <a:endParaRPr lang="fa-IR" sz="2400" b="1" dirty="0" smtClean="0">
              <a:cs typeface="B Nazanin" panose="00000400000000000000" pitchFamily="2" charset="-78"/>
            </a:endParaRPr>
          </a:p>
          <a:p>
            <a:pPr marL="0" indent="0" algn="r" rtl="1">
              <a:buNone/>
            </a:pPr>
            <a:r>
              <a:rPr lang="ar-SA" sz="2400" dirty="0">
                <a:cs typeface="B Titr" panose="00000700000000000000" pitchFamily="2" charset="-78"/>
              </a:rPr>
              <a:t>مزایده زمانی شکل می‌گیرد</a:t>
            </a:r>
            <a:r>
              <a:rPr lang="fa-IR" sz="2400" dirty="0" smtClean="0">
                <a:cs typeface="B Titr" panose="00000700000000000000" pitchFamily="2" charset="-78"/>
              </a:rPr>
              <a:t>:</a:t>
            </a:r>
          </a:p>
          <a:p>
            <a:pPr marL="0" indent="0" algn="r" rtl="1">
              <a:buNone/>
            </a:pPr>
            <a:endParaRPr lang="fa-IR" sz="1300" dirty="0">
              <a:cs typeface="B Titr" panose="00000700000000000000" pitchFamily="2" charset="-78"/>
            </a:endParaRPr>
          </a:p>
          <a:p>
            <a:pPr marL="0" indent="0" algn="just" rtl="1">
              <a:buNone/>
            </a:pPr>
            <a:r>
              <a:rPr lang="ar-SA" sz="2400" b="1" dirty="0" smtClean="0">
                <a:cs typeface="B Nazanin" panose="00000400000000000000" pitchFamily="2" charset="-78"/>
              </a:rPr>
              <a:t> </a:t>
            </a:r>
            <a:r>
              <a:rPr lang="fa-IR" sz="2400" b="1" dirty="0" smtClean="0">
                <a:cs typeface="B Nazanin" panose="00000400000000000000" pitchFamily="2" charset="-78"/>
              </a:rPr>
              <a:t>1 - </a:t>
            </a:r>
            <a:r>
              <a:rPr lang="ar-SA" sz="2400" b="1" dirty="0" smtClean="0">
                <a:cs typeface="B Nazanin" panose="00000400000000000000" pitchFamily="2" charset="-78"/>
              </a:rPr>
              <a:t>که </a:t>
            </a:r>
            <a:r>
              <a:rPr lang="ar-SA" sz="2400" b="1" dirty="0">
                <a:cs typeface="B Nazanin" panose="00000400000000000000" pitchFamily="2" charset="-78"/>
              </a:rPr>
              <a:t>تقاضا برای کالا یا کالاها بیشتر از مقدار موجود </a:t>
            </a:r>
            <a:r>
              <a:rPr lang="ar-SA" sz="2400" b="1" dirty="0" smtClean="0">
                <a:cs typeface="B Nazanin" panose="00000400000000000000" pitchFamily="2" charset="-78"/>
              </a:rPr>
              <a:t>است</a:t>
            </a:r>
            <a:r>
              <a:rPr lang="fa-IR" sz="2400" b="1" dirty="0" smtClean="0">
                <a:cs typeface="B Nazanin" panose="00000400000000000000" pitchFamily="2" charset="-78"/>
              </a:rPr>
              <a:t>.</a:t>
            </a:r>
          </a:p>
          <a:p>
            <a:pPr marL="0" indent="0" algn="just" rtl="1">
              <a:buNone/>
            </a:pPr>
            <a:r>
              <a:rPr lang="ar-SA" sz="2400" b="1" dirty="0" smtClean="0">
                <a:cs typeface="B Nazanin" panose="00000400000000000000" pitchFamily="2" charset="-78"/>
              </a:rPr>
              <a:t> </a:t>
            </a:r>
            <a:r>
              <a:rPr lang="fa-IR" sz="2400" b="1" dirty="0" smtClean="0">
                <a:cs typeface="B Nazanin" panose="00000400000000000000" pitchFamily="2" charset="-78"/>
              </a:rPr>
              <a:t>2- </a:t>
            </a:r>
            <a:r>
              <a:rPr lang="ar-SA" sz="2400" b="1" dirty="0" smtClean="0">
                <a:cs typeface="B Nazanin" panose="00000400000000000000" pitchFamily="2" charset="-78"/>
              </a:rPr>
              <a:t>پیشنهاد </a:t>
            </a:r>
            <a:r>
              <a:rPr lang="ar-SA" sz="2400" b="1" dirty="0">
                <a:cs typeface="B Nazanin" panose="00000400000000000000" pitchFamily="2" charset="-78"/>
              </a:rPr>
              <a:t>دهندگان برای به دست آوردن کالا </a:t>
            </a:r>
            <a:r>
              <a:rPr lang="ar-SA" sz="2400" b="1" dirty="0" smtClean="0">
                <a:cs typeface="B Nazanin" panose="00000400000000000000" pitchFamily="2" charset="-78"/>
              </a:rPr>
              <a:t>ب</a:t>
            </a:r>
            <a:r>
              <a:rPr lang="fa-IR" sz="2400" b="1" dirty="0" smtClean="0">
                <a:cs typeface="B Nazanin" panose="00000400000000000000" pitchFamily="2" charset="-78"/>
              </a:rPr>
              <a:t>ا</a:t>
            </a:r>
            <a:r>
              <a:rPr lang="ar-SA" sz="2400" b="1" dirty="0" smtClean="0">
                <a:cs typeface="B Nazanin" panose="00000400000000000000" pitchFamily="2" charset="-78"/>
              </a:rPr>
              <a:t> </a:t>
            </a:r>
            <a:r>
              <a:rPr lang="ar-SA" sz="2400" b="1" dirty="0">
                <a:cs typeface="B Nazanin" panose="00000400000000000000" pitchFamily="2" charset="-78"/>
              </a:rPr>
              <a:t>یکدیگر رقابت </a:t>
            </a:r>
            <a:r>
              <a:rPr lang="ar-SA" sz="2400" b="1" dirty="0" smtClean="0">
                <a:cs typeface="B Nazanin" panose="00000400000000000000" pitchFamily="2" charset="-78"/>
              </a:rPr>
              <a:t>می‌کنند</a:t>
            </a:r>
            <a:r>
              <a:rPr lang="fa-IR" sz="2400" b="1" dirty="0" smtClean="0">
                <a:cs typeface="B Nazanin" panose="00000400000000000000" pitchFamily="2" charset="-78"/>
              </a:rPr>
              <a:t>.</a:t>
            </a:r>
            <a:r>
              <a:rPr lang="ar-SA" sz="2400" b="1" dirty="0" smtClean="0">
                <a:cs typeface="B Nazanin" panose="00000400000000000000" pitchFamily="2" charset="-78"/>
              </a:rPr>
              <a:t> </a:t>
            </a:r>
            <a:endParaRPr lang="fa-IR" sz="2400" b="1" dirty="0" smtClean="0">
              <a:cs typeface="B Nazanin" panose="00000400000000000000" pitchFamily="2" charset="-78"/>
            </a:endParaRPr>
          </a:p>
          <a:p>
            <a:pPr marL="0" indent="0" algn="just" rtl="1">
              <a:buNone/>
            </a:pPr>
            <a:r>
              <a:rPr lang="fa-IR" sz="2400" b="1" dirty="0" smtClean="0">
                <a:cs typeface="B Nazanin" panose="00000400000000000000" pitchFamily="2" charset="-78"/>
              </a:rPr>
              <a:t>3- </a:t>
            </a:r>
            <a:r>
              <a:rPr lang="ar-SA" sz="2400" b="1" dirty="0" smtClean="0">
                <a:cs typeface="B Nazanin" panose="00000400000000000000" pitchFamily="2" charset="-78"/>
              </a:rPr>
              <a:t>در </a:t>
            </a:r>
            <a:r>
              <a:rPr lang="ar-SA" sz="2400" b="1" dirty="0">
                <a:cs typeface="B Nazanin" panose="00000400000000000000" pitchFamily="2" charset="-78"/>
              </a:rPr>
              <a:t>هر </a:t>
            </a:r>
            <a:r>
              <a:rPr lang="ar-SA" sz="2400" b="1" dirty="0" smtClean="0">
                <a:cs typeface="B Nazanin" panose="00000400000000000000" pitchFamily="2" charset="-78"/>
              </a:rPr>
              <a:t>مزایده</a:t>
            </a:r>
            <a:r>
              <a:rPr lang="fa-IR" sz="2400" b="1" dirty="0" smtClean="0">
                <a:cs typeface="B Nazanin" panose="00000400000000000000" pitchFamily="2" charset="-78"/>
              </a:rPr>
              <a:t>،</a:t>
            </a:r>
            <a:r>
              <a:rPr lang="ar-SA" sz="2400" b="1" dirty="0" smtClean="0">
                <a:cs typeface="B Nazanin" panose="00000400000000000000" pitchFamily="2" charset="-78"/>
              </a:rPr>
              <a:t> </a:t>
            </a:r>
            <a:r>
              <a:rPr lang="ar-SA" sz="2400" b="1" dirty="0">
                <a:cs typeface="B Nazanin" panose="00000400000000000000" pitchFamily="2" charset="-78"/>
              </a:rPr>
              <a:t>مزایده گزار تلاش می‌کند تا کارهای خود را به </a:t>
            </a:r>
            <a:r>
              <a:rPr lang="ar-SA" sz="2400" b="1" dirty="0" smtClean="0">
                <a:cs typeface="B Nazanin" panose="00000400000000000000" pitchFamily="2" charset="-78"/>
              </a:rPr>
              <a:t>بیشترین </a:t>
            </a:r>
            <a:r>
              <a:rPr lang="ar-SA" sz="2400" b="1" dirty="0">
                <a:cs typeface="B Nazanin" panose="00000400000000000000" pitchFamily="2" charset="-78"/>
              </a:rPr>
              <a:t>قیمت ممکن </a:t>
            </a:r>
            <a:r>
              <a:rPr lang="fa-IR" sz="2400" b="1" dirty="0" smtClean="0">
                <a:cs typeface="B Nazanin" panose="00000400000000000000" pitchFamily="2" charset="-78"/>
              </a:rPr>
              <a:t>به فروش بگذارد.</a:t>
            </a:r>
          </a:p>
          <a:p>
            <a:pPr marL="0" indent="0" algn="just" rtl="1">
              <a:buNone/>
            </a:pPr>
            <a:r>
              <a:rPr lang="ar-SA" sz="2400" b="1" dirty="0" smtClean="0">
                <a:cs typeface="B Nazanin" panose="00000400000000000000" pitchFamily="2" charset="-78"/>
              </a:rPr>
              <a:t> </a:t>
            </a:r>
            <a:r>
              <a:rPr lang="fa-IR" sz="2400" b="1" dirty="0" smtClean="0">
                <a:cs typeface="B Nazanin" panose="00000400000000000000" pitchFamily="2" charset="-78"/>
              </a:rPr>
              <a:t>4- </a:t>
            </a:r>
            <a:r>
              <a:rPr lang="ar-SA" sz="2400" b="1" dirty="0" smtClean="0">
                <a:cs typeface="B Nazanin" panose="00000400000000000000" pitchFamily="2" charset="-78"/>
              </a:rPr>
              <a:t>در </a:t>
            </a:r>
            <a:r>
              <a:rPr lang="ar-SA" sz="2400" b="1" dirty="0">
                <a:cs typeface="B Nazanin" panose="00000400000000000000" pitchFamily="2" charset="-78"/>
              </a:rPr>
              <a:t>مقابل پیشنهاد دهندگان در پی تصاحب کالا با کمترین قیمت می </a:t>
            </a:r>
            <a:r>
              <a:rPr lang="ar-SA" sz="2400" b="1" dirty="0" smtClean="0">
                <a:cs typeface="B Nazanin" panose="00000400000000000000" pitchFamily="2" charset="-78"/>
              </a:rPr>
              <a:t>باشد</a:t>
            </a:r>
            <a:r>
              <a:rPr lang="fa-IR" sz="2400" b="1" dirty="0" smtClean="0">
                <a:cs typeface="B Nazanin" panose="00000400000000000000" pitchFamily="2" charset="-78"/>
              </a:rPr>
              <a:t>.</a:t>
            </a:r>
            <a:r>
              <a:rPr lang="ar-SA" sz="2400" b="1" dirty="0" smtClean="0">
                <a:cs typeface="B Nazanin" panose="00000400000000000000" pitchFamily="2" charset="-78"/>
              </a:rPr>
              <a:t>  </a:t>
            </a:r>
            <a:endParaRPr lang="en-US" sz="2400" b="1" dirty="0">
              <a:cs typeface="B Nazanin" panose="00000400000000000000" pitchFamily="2" charset="-78"/>
            </a:endParaRPr>
          </a:p>
        </p:txBody>
      </p:sp>
    </p:spTree>
    <p:extLst>
      <p:ext uri="{BB962C8B-B14F-4D97-AF65-F5344CB8AC3E}">
        <p14:creationId xmlns:p14="http://schemas.microsoft.com/office/powerpoint/2010/main" val="392663541"/>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9" dur="500"/>
                                        <p:tgtEl>
                                          <p:spTgt spid="3">
                                            <p:txEl>
                                              <p:pRg st="5" end="5"/>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nodeType="clickEffect">
                                  <p:stCondLst>
                                    <p:cond delay="0"/>
                                  </p:stCondLst>
                                  <p:childTnLst>
                                    <p:set>
                                      <p:cBhvr>
                                        <p:cTn id="33" dur="1" fill="hold">
                                          <p:stCondLst>
                                            <p:cond delay="0"/>
                                          </p:stCondLst>
                                        </p:cTn>
                                        <p:tgtEl>
                                          <p:spTgt spid="3">
                                            <p:txEl>
                                              <p:pRg st="7" end="7"/>
                                            </p:txEl>
                                          </p:spTgt>
                                        </p:tgtEl>
                                        <p:attrNameLst>
                                          <p:attrName>style.visibility</p:attrName>
                                        </p:attrNameLst>
                                      </p:cBhvr>
                                      <p:to>
                                        <p:strVal val="visible"/>
                                      </p:to>
                                    </p:set>
                                    <p:anim calcmode="lin" valueType="num">
                                      <p:cBhvr>
                                        <p:cTn id="34"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35"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36" dur="500"/>
                                        <p:tgtEl>
                                          <p:spTgt spid="3">
                                            <p:txEl>
                                              <p:pRg st="7" end="7"/>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nodeType="clickEffect">
                                  <p:stCondLst>
                                    <p:cond delay="0"/>
                                  </p:stCondLst>
                                  <p:childTnLst>
                                    <p:set>
                                      <p:cBhvr>
                                        <p:cTn id="40" dur="1" fill="hold">
                                          <p:stCondLst>
                                            <p:cond delay="0"/>
                                          </p:stCondLst>
                                        </p:cTn>
                                        <p:tgtEl>
                                          <p:spTgt spid="3">
                                            <p:txEl>
                                              <p:pRg st="8" end="8"/>
                                            </p:txEl>
                                          </p:spTgt>
                                        </p:tgtEl>
                                        <p:attrNameLst>
                                          <p:attrName>style.visibility</p:attrName>
                                        </p:attrNameLst>
                                      </p:cBhvr>
                                      <p:to>
                                        <p:strVal val="visible"/>
                                      </p:to>
                                    </p:set>
                                    <p:anim calcmode="lin" valueType="num">
                                      <p:cBhvr>
                                        <p:cTn id="41"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42" dur="5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43" dur="500"/>
                                        <p:tgtEl>
                                          <p:spTgt spid="3">
                                            <p:txEl>
                                              <p:pRg st="8" end="8"/>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nodeType="clickEffect">
                                  <p:stCondLst>
                                    <p:cond delay="0"/>
                                  </p:stCondLst>
                                  <p:childTnLst>
                                    <p:set>
                                      <p:cBhvr>
                                        <p:cTn id="47" dur="1" fill="hold">
                                          <p:stCondLst>
                                            <p:cond delay="0"/>
                                          </p:stCondLst>
                                        </p:cTn>
                                        <p:tgtEl>
                                          <p:spTgt spid="3">
                                            <p:txEl>
                                              <p:pRg st="9" end="9"/>
                                            </p:txEl>
                                          </p:spTgt>
                                        </p:tgtEl>
                                        <p:attrNameLst>
                                          <p:attrName>style.visibility</p:attrName>
                                        </p:attrNameLst>
                                      </p:cBhvr>
                                      <p:to>
                                        <p:strVal val="visible"/>
                                      </p:to>
                                    </p:set>
                                    <p:anim calcmode="lin" valueType="num">
                                      <p:cBhvr>
                                        <p:cTn id="48" dur="500" fill="hold"/>
                                        <p:tgtEl>
                                          <p:spTgt spid="3">
                                            <p:txEl>
                                              <p:pRg st="9" end="9"/>
                                            </p:txEl>
                                          </p:spTgt>
                                        </p:tgtEl>
                                        <p:attrNameLst>
                                          <p:attrName>ppt_w</p:attrName>
                                        </p:attrNameLst>
                                      </p:cBhvr>
                                      <p:tavLst>
                                        <p:tav tm="0">
                                          <p:val>
                                            <p:fltVal val="0"/>
                                          </p:val>
                                        </p:tav>
                                        <p:tav tm="100000">
                                          <p:val>
                                            <p:strVal val="#ppt_w"/>
                                          </p:val>
                                        </p:tav>
                                      </p:tavLst>
                                    </p:anim>
                                    <p:anim calcmode="lin" valueType="num">
                                      <p:cBhvr>
                                        <p:cTn id="49" dur="500" fill="hold"/>
                                        <p:tgtEl>
                                          <p:spTgt spid="3">
                                            <p:txEl>
                                              <p:pRg st="9" end="9"/>
                                            </p:txEl>
                                          </p:spTgt>
                                        </p:tgtEl>
                                        <p:attrNameLst>
                                          <p:attrName>ppt_h</p:attrName>
                                        </p:attrNameLst>
                                      </p:cBhvr>
                                      <p:tavLst>
                                        <p:tav tm="0">
                                          <p:val>
                                            <p:fltVal val="0"/>
                                          </p:val>
                                        </p:tav>
                                        <p:tav tm="100000">
                                          <p:val>
                                            <p:strVal val="#ppt_h"/>
                                          </p:val>
                                        </p:tav>
                                      </p:tavLst>
                                    </p:anim>
                                    <p:animEffect transition="in" filter="fade">
                                      <p:cBhvr>
                                        <p:cTn id="50" dur="500"/>
                                        <p:tgtEl>
                                          <p:spTgt spid="3">
                                            <p:txEl>
                                              <p:pRg st="9" end="9"/>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53" presetClass="entr" presetSubtype="16" fill="hold" nodeType="clickEffect">
                                  <p:stCondLst>
                                    <p:cond delay="0"/>
                                  </p:stCondLst>
                                  <p:childTnLst>
                                    <p:set>
                                      <p:cBhvr>
                                        <p:cTn id="54" dur="1" fill="hold">
                                          <p:stCondLst>
                                            <p:cond delay="0"/>
                                          </p:stCondLst>
                                        </p:cTn>
                                        <p:tgtEl>
                                          <p:spTgt spid="3">
                                            <p:txEl>
                                              <p:pRg st="10" end="10"/>
                                            </p:txEl>
                                          </p:spTgt>
                                        </p:tgtEl>
                                        <p:attrNameLst>
                                          <p:attrName>style.visibility</p:attrName>
                                        </p:attrNameLst>
                                      </p:cBhvr>
                                      <p:to>
                                        <p:strVal val="visible"/>
                                      </p:to>
                                    </p:set>
                                    <p:anim calcmode="lin" valueType="num">
                                      <p:cBhvr>
                                        <p:cTn id="55" dur="5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56" dur="500" fill="hold"/>
                                        <p:tgtEl>
                                          <p:spTgt spid="3">
                                            <p:txEl>
                                              <p:pRg st="10" end="10"/>
                                            </p:txEl>
                                          </p:spTgt>
                                        </p:tgtEl>
                                        <p:attrNameLst>
                                          <p:attrName>ppt_h</p:attrName>
                                        </p:attrNameLst>
                                      </p:cBhvr>
                                      <p:tavLst>
                                        <p:tav tm="0">
                                          <p:val>
                                            <p:fltVal val="0"/>
                                          </p:val>
                                        </p:tav>
                                        <p:tav tm="100000">
                                          <p:val>
                                            <p:strVal val="#ppt_h"/>
                                          </p:val>
                                        </p:tav>
                                      </p:tavLst>
                                    </p:anim>
                                    <p:animEffect transition="in" filter="fade">
                                      <p:cBhvr>
                                        <p:cTn id="5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61385" y="94445"/>
            <a:ext cx="2860323" cy="691167"/>
          </a:xfrm>
        </p:spPr>
        <p:txBody>
          <a:bodyPr>
            <a:normAutofit fontScale="90000"/>
          </a:bodyPr>
          <a:lstStyle/>
          <a:p>
            <a:pPr algn="ctr" rtl="1"/>
            <a:r>
              <a:rPr lang="ar-SA" b="1" dirty="0">
                <a:solidFill>
                  <a:schemeClr val="tx1"/>
                </a:solidFill>
                <a:cs typeface="B Titr" panose="00000700000000000000" pitchFamily="2" charset="-78"/>
              </a:rPr>
              <a:t>انواع مزایده </a:t>
            </a:r>
            <a:endParaRPr lang="en-US" dirty="0">
              <a:solidFill>
                <a:schemeClr val="tx1"/>
              </a:solidFill>
              <a:cs typeface="B Titr" panose="00000700000000000000" pitchFamily="2" charset="-78"/>
            </a:endParaRPr>
          </a:p>
        </p:txBody>
      </p:sp>
      <p:sp>
        <p:nvSpPr>
          <p:cNvPr id="3" name="Content Placeholder 2"/>
          <p:cNvSpPr>
            <a:spLocks noGrp="1"/>
          </p:cNvSpPr>
          <p:nvPr>
            <p:ph idx="1"/>
          </p:nvPr>
        </p:nvSpPr>
        <p:spPr>
          <a:xfrm>
            <a:off x="0" y="885581"/>
            <a:ext cx="9684913" cy="5283399"/>
          </a:xfrm>
        </p:spPr>
        <p:txBody>
          <a:bodyPr numCol="2">
            <a:normAutofit fontScale="77500" lnSpcReduction="20000"/>
          </a:bodyPr>
          <a:lstStyle/>
          <a:p>
            <a:pPr lvl="0" algn="r" rtl="1" fontAlgn="base">
              <a:buFont typeface="Courier New" panose="02070309020205020404" pitchFamily="49" charset="0"/>
              <a:buChar char="o"/>
            </a:pPr>
            <a:r>
              <a:rPr lang="ar-SA" sz="2200" b="1" dirty="0">
                <a:cs typeface="B Nazanin" panose="00000400000000000000" pitchFamily="2" charset="-78"/>
              </a:rPr>
              <a:t>مزایده خصوصی </a:t>
            </a:r>
            <a:r>
              <a:rPr lang="en-US" sz="2200" b="1" dirty="0">
                <a:cs typeface="B Nazanin" panose="00000400000000000000" pitchFamily="2" charset="-78"/>
              </a:rPr>
              <a:t>private auction</a:t>
            </a:r>
          </a:p>
          <a:p>
            <a:pPr lvl="0" algn="r" rtl="1" fontAlgn="base">
              <a:buFont typeface="Courier New" panose="02070309020205020404" pitchFamily="49" charset="0"/>
              <a:buChar char="o"/>
            </a:pPr>
            <a:r>
              <a:rPr lang="ar-SA" sz="2200" b="1" dirty="0">
                <a:cs typeface="B Nazanin" panose="00000400000000000000" pitchFamily="2" charset="-78"/>
              </a:rPr>
              <a:t>مزایده عمومی</a:t>
            </a:r>
            <a:r>
              <a:rPr lang="en-US" sz="2200" b="1" dirty="0">
                <a:cs typeface="B Nazanin" panose="00000400000000000000" pitchFamily="2" charset="-78"/>
              </a:rPr>
              <a:t> public auction</a:t>
            </a:r>
          </a:p>
          <a:p>
            <a:pPr lvl="0" algn="r" rtl="1" fontAlgn="base">
              <a:buFont typeface="Courier New" panose="02070309020205020404" pitchFamily="49" charset="0"/>
              <a:buChar char="o"/>
            </a:pPr>
            <a:r>
              <a:rPr lang="ar-SA" sz="2200" b="1" dirty="0">
                <a:cs typeface="B Nazanin" panose="00000400000000000000" pitchFamily="2" charset="-78"/>
              </a:rPr>
              <a:t>مزایده مبادله ای</a:t>
            </a:r>
            <a:r>
              <a:rPr lang="en-US" sz="2200" b="1" dirty="0">
                <a:cs typeface="B Nazanin" panose="00000400000000000000" pitchFamily="2" charset="-78"/>
              </a:rPr>
              <a:t>exchange auction   </a:t>
            </a:r>
          </a:p>
          <a:p>
            <a:pPr lvl="0" algn="r" rtl="1" fontAlgn="base">
              <a:buFont typeface="Courier New" panose="02070309020205020404" pitchFamily="49" charset="0"/>
              <a:buChar char="o"/>
            </a:pPr>
            <a:r>
              <a:rPr lang="ar-SA" sz="2200" b="1" dirty="0">
                <a:cs typeface="B Nazanin" panose="00000400000000000000" pitchFamily="2" charset="-78"/>
              </a:rPr>
              <a:t>مزایده فروشی</a:t>
            </a:r>
            <a:r>
              <a:rPr lang="en-US" sz="2200" b="1" dirty="0">
                <a:cs typeface="B Nazanin" panose="00000400000000000000" pitchFamily="2" charset="-78"/>
              </a:rPr>
              <a:t>  sale auction</a:t>
            </a:r>
          </a:p>
          <a:p>
            <a:pPr lvl="0" algn="r" rtl="1" fontAlgn="base">
              <a:buFont typeface="Courier New" panose="02070309020205020404" pitchFamily="49" charset="0"/>
              <a:buChar char="o"/>
            </a:pPr>
            <a:r>
              <a:rPr lang="ar-SA" sz="2200" b="1" dirty="0">
                <a:cs typeface="B Nazanin" panose="00000400000000000000" pitchFamily="2" charset="-78"/>
              </a:rPr>
              <a:t> مزایده دلالی</a:t>
            </a:r>
            <a:r>
              <a:rPr lang="en-US" sz="2200" b="1" dirty="0">
                <a:cs typeface="B Nazanin" panose="00000400000000000000" pitchFamily="2" charset="-78"/>
              </a:rPr>
              <a:t> dealer auction </a:t>
            </a:r>
          </a:p>
          <a:p>
            <a:pPr lvl="0" algn="r" rtl="1" fontAlgn="base">
              <a:buFont typeface="Courier New" panose="02070309020205020404" pitchFamily="49" charset="0"/>
              <a:buChar char="o"/>
            </a:pPr>
            <a:r>
              <a:rPr lang="ar-SA" sz="2200" b="1" dirty="0">
                <a:cs typeface="B Nazanin" panose="00000400000000000000" pitchFamily="2" charset="-78"/>
              </a:rPr>
              <a:t>مزایده انگلیسی یا استاندارد</a:t>
            </a:r>
            <a:r>
              <a:rPr lang="en-US" sz="2200" b="1" dirty="0">
                <a:cs typeface="B Nazanin" panose="00000400000000000000" pitchFamily="2" charset="-78"/>
              </a:rPr>
              <a:t>  English auction</a:t>
            </a:r>
          </a:p>
          <a:p>
            <a:pPr lvl="0" algn="r" rtl="1" fontAlgn="base">
              <a:buFont typeface="Courier New" panose="02070309020205020404" pitchFamily="49" charset="0"/>
              <a:buChar char="o"/>
            </a:pPr>
            <a:r>
              <a:rPr lang="ar-SA" sz="2200" b="1" dirty="0">
                <a:cs typeface="B Nazanin" panose="00000400000000000000" pitchFamily="2" charset="-78"/>
              </a:rPr>
              <a:t> مزایده هلندی</a:t>
            </a:r>
            <a:r>
              <a:rPr lang="en-US" sz="2200" b="1" dirty="0">
                <a:cs typeface="B Nazanin" panose="00000400000000000000" pitchFamily="2" charset="-78"/>
              </a:rPr>
              <a:t> Dutch auction</a:t>
            </a:r>
          </a:p>
          <a:p>
            <a:pPr lvl="0" algn="r" rtl="1" fontAlgn="base">
              <a:buFont typeface="Courier New" panose="02070309020205020404" pitchFamily="49" charset="0"/>
              <a:buChar char="o"/>
            </a:pPr>
            <a:r>
              <a:rPr lang="ar-SA" sz="2200" b="1" dirty="0">
                <a:cs typeface="B Nazanin" panose="00000400000000000000" pitchFamily="2" charset="-78"/>
              </a:rPr>
              <a:t> مزایده چند گانه </a:t>
            </a:r>
            <a:endParaRPr lang="en-US" sz="2200" b="1" dirty="0">
              <a:cs typeface="B Nazanin" panose="00000400000000000000" pitchFamily="2" charset="-78"/>
            </a:endParaRPr>
          </a:p>
          <a:p>
            <a:pPr lvl="0" algn="r" rtl="1" fontAlgn="base">
              <a:buFont typeface="Courier New" panose="02070309020205020404" pitchFamily="49" charset="0"/>
              <a:buChar char="o"/>
            </a:pPr>
            <a:r>
              <a:rPr lang="ar-SA" sz="2200" b="1" dirty="0">
                <a:cs typeface="B Nazanin" panose="00000400000000000000" pitchFamily="2" charset="-78"/>
              </a:rPr>
              <a:t> مزایای اولین قیمت مخفی</a:t>
            </a:r>
            <a:r>
              <a:rPr lang="en-US" sz="2200" b="1" dirty="0">
                <a:cs typeface="B Nazanin" panose="00000400000000000000" pitchFamily="2" charset="-78"/>
              </a:rPr>
              <a:t>(blind auction) (sealed first-price auction)</a:t>
            </a:r>
          </a:p>
          <a:p>
            <a:pPr lvl="0" algn="r" rtl="1" fontAlgn="base">
              <a:buFont typeface="Courier New" panose="02070309020205020404" pitchFamily="49" charset="0"/>
              <a:buChar char="o"/>
            </a:pPr>
            <a:r>
              <a:rPr lang="ar-SA" sz="2200" b="1" dirty="0">
                <a:cs typeface="B Nazanin" panose="00000400000000000000" pitchFamily="2" charset="-78"/>
              </a:rPr>
              <a:t>مزایده دومین قیمت مخفی</a:t>
            </a:r>
            <a:r>
              <a:rPr lang="en-US" sz="2200" b="1" dirty="0">
                <a:cs typeface="B Nazanin" panose="00000400000000000000" pitchFamily="2" charset="-78"/>
              </a:rPr>
              <a:t>(sealed </a:t>
            </a:r>
            <a:r>
              <a:rPr lang="en-US" sz="2200" b="1" dirty="0" err="1">
                <a:cs typeface="B Nazanin" panose="00000400000000000000" pitchFamily="2" charset="-78"/>
              </a:rPr>
              <a:t>secon</a:t>
            </a:r>
            <a:r>
              <a:rPr lang="en-US" sz="2200" b="1" dirty="0">
                <a:cs typeface="B Nazanin" panose="00000400000000000000" pitchFamily="2" charset="-78"/>
              </a:rPr>
              <a:t>-price auction) (Vickery auctions)</a:t>
            </a:r>
          </a:p>
          <a:p>
            <a:pPr lvl="0" algn="r" rtl="1" fontAlgn="base">
              <a:buFont typeface="Courier New" panose="02070309020205020404" pitchFamily="49" charset="0"/>
              <a:buChar char="o"/>
            </a:pPr>
            <a:r>
              <a:rPr lang="ar-SA" sz="2200" b="1" dirty="0">
                <a:cs typeface="B Nazanin" panose="00000400000000000000" pitchFamily="2" charset="-78"/>
              </a:rPr>
              <a:t> مزایده ترکیبی</a:t>
            </a:r>
            <a:r>
              <a:rPr lang="en-US" sz="2200" b="1" dirty="0">
                <a:cs typeface="B Nazanin" panose="00000400000000000000" pitchFamily="2" charset="-78"/>
              </a:rPr>
              <a:t>combinatorial auction </a:t>
            </a:r>
          </a:p>
          <a:p>
            <a:pPr lvl="0" algn="r" rtl="1" fontAlgn="base">
              <a:buFont typeface="Courier New" panose="02070309020205020404" pitchFamily="49" charset="0"/>
              <a:buChar char="o"/>
            </a:pPr>
            <a:r>
              <a:rPr lang="ar-SA" sz="2200" b="1" dirty="0">
                <a:cs typeface="B Nazanin" panose="00000400000000000000" pitchFamily="2" charset="-78"/>
              </a:rPr>
              <a:t>مزایده در زمان محدود</a:t>
            </a:r>
            <a:r>
              <a:rPr lang="en-US" sz="2200" b="1" dirty="0">
                <a:cs typeface="B Nazanin" panose="00000400000000000000" pitchFamily="2" charset="-78"/>
              </a:rPr>
              <a:t>the time-interval auction</a:t>
            </a:r>
          </a:p>
          <a:p>
            <a:pPr lvl="0" algn="r" rtl="1" fontAlgn="base">
              <a:buFont typeface="Courier New" panose="02070309020205020404" pitchFamily="49" charset="0"/>
              <a:buChar char="o"/>
            </a:pPr>
            <a:r>
              <a:rPr lang="ar-SA" sz="2200" b="1" dirty="0">
                <a:cs typeface="B Nazanin" panose="00000400000000000000" pitchFamily="2" charset="-78"/>
              </a:rPr>
              <a:t> مزایده با سرویس پیشنهادی استاندارد</a:t>
            </a:r>
            <a:endParaRPr lang="en-US" sz="2200" b="1" dirty="0">
              <a:cs typeface="B Nazanin" panose="00000400000000000000" pitchFamily="2" charset="-78"/>
            </a:endParaRPr>
          </a:p>
          <a:p>
            <a:pPr lvl="0" algn="r" rtl="1" fontAlgn="base">
              <a:buFont typeface="Courier New" panose="02070309020205020404" pitchFamily="49" charset="0"/>
              <a:buChar char="o"/>
            </a:pPr>
            <a:r>
              <a:rPr lang="ar-SA" sz="2200" b="1" dirty="0">
                <a:cs typeface="B Nazanin" panose="00000400000000000000" pitchFamily="2" charset="-78"/>
              </a:rPr>
              <a:t> مزایده همزمان یا مزایده ژاپنی </a:t>
            </a:r>
            <a:endParaRPr lang="en-US" sz="2200" b="1" dirty="0">
              <a:cs typeface="B Nazanin" panose="00000400000000000000" pitchFamily="2" charset="-78"/>
            </a:endParaRPr>
          </a:p>
          <a:p>
            <a:pPr lvl="0" algn="r" rtl="1" fontAlgn="base">
              <a:buFont typeface="Courier New" panose="02070309020205020404" pitchFamily="49" charset="0"/>
              <a:buChar char="o"/>
            </a:pPr>
            <a:r>
              <a:rPr lang="ar-SA" sz="2200" b="1" dirty="0">
                <a:cs typeface="B Nazanin" panose="00000400000000000000" pitchFamily="2" charset="-78"/>
              </a:rPr>
              <a:t>مزایده با پیشنهاد قابل مشاهده</a:t>
            </a:r>
            <a:endParaRPr lang="en-US" sz="2200" b="1" dirty="0">
              <a:cs typeface="B Nazanin" panose="00000400000000000000" pitchFamily="2" charset="-78"/>
            </a:endParaRPr>
          </a:p>
          <a:p>
            <a:pPr lvl="0" algn="r" rtl="1" fontAlgn="base">
              <a:buFont typeface="Courier New" panose="02070309020205020404" pitchFamily="49" charset="0"/>
              <a:buChar char="o"/>
            </a:pPr>
            <a:r>
              <a:rPr lang="ar-SA" sz="2200" b="1" dirty="0">
                <a:cs typeface="B Nazanin" panose="00000400000000000000" pitchFamily="2" charset="-78"/>
              </a:rPr>
              <a:t> مزایده با مبلغ واحد</a:t>
            </a:r>
            <a:r>
              <a:rPr lang="en-US" sz="2200" b="1" dirty="0">
                <a:cs typeface="B Nazanin" panose="00000400000000000000" pitchFamily="2" charset="-78"/>
              </a:rPr>
              <a:t>uniform price auction </a:t>
            </a:r>
          </a:p>
          <a:p>
            <a:pPr lvl="0" algn="r" rtl="1" fontAlgn="base">
              <a:buFont typeface="Courier New" panose="02070309020205020404" pitchFamily="49" charset="0"/>
              <a:buChar char="o"/>
            </a:pPr>
            <a:r>
              <a:rPr lang="ar-SA" sz="2200" b="1" dirty="0">
                <a:cs typeface="B Nazanin" panose="00000400000000000000" pitchFamily="2" charset="-78"/>
              </a:rPr>
              <a:t> مناقصه</a:t>
            </a:r>
            <a:r>
              <a:rPr lang="en-US" sz="2200" b="1" dirty="0">
                <a:cs typeface="B Nazanin" panose="00000400000000000000" pitchFamily="2" charset="-78"/>
              </a:rPr>
              <a:t>(reverse auction) (sourcing event)(tender)(RFQ auction)  </a:t>
            </a:r>
          </a:p>
          <a:p>
            <a:pPr lvl="0" algn="r" rtl="1" fontAlgn="base">
              <a:buFont typeface="Courier New" panose="02070309020205020404" pitchFamily="49" charset="0"/>
              <a:buChar char="o"/>
            </a:pPr>
            <a:r>
              <a:rPr lang="ar-SA" sz="2200" b="1" dirty="0">
                <a:cs typeface="B Nazanin" panose="00000400000000000000" pitchFamily="2" charset="-78"/>
              </a:rPr>
              <a:t>مزایده هنر دیجیتال</a:t>
            </a:r>
            <a:r>
              <a:rPr lang="en-US" sz="2200" b="1" dirty="0">
                <a:cs typeface="B Nazanin" panose="00000400000000000000" pitchFamily="2" charset="-78"/>
              </a:rPr>
              <a:t> digital art auction </a:t>
            </a:r>
          </a:p>
          <a:p>
            <a:pPr lvl="0" algn="r" rtl="1" fontAlgn="base">
              <a:buFont typeface="Courier New" panose="02070309020205020404" pitchFamily="49" charset="0"/>
              <a:buChar char="o"/>
            </a:pPr>
            <a:r>
              <a:rPr lang="ar-SA" sz="2200" b="1" dirty="0">
                <a:cs typeface="B Nazanin" panose="00000400000000000000" pitchFamily="2" charset="-78"/>
              </a:rPr>
              <a:t>مزایده پیشنهاد منحصر به فرد</a:t>
            </a:r>
            <a:r>
              <a:rPr lang="en-US" sz="2200" b="1" dirty="0">
                <a:cs typeface="B Nazanin" panose="00000400000000000000" pitchFamily="2" charset="-78"/>
              </a:rPr>
              <a:t>unique bid auction </a:t>
            </a:r>
          </a:p>
          <a:p>
            <a:pPr lvl="0" algn="r" rtl="1" fontAlgn="base">
              <a:buFont typeface="Courier New" panose="02070309020205020404" pitchFamily="49" charset="0"/>
              <a:buChar char="o"/>
            </a:pPr>
            <a:r>
              <a:rPr lang="ar-SA" sz="2200" b="1" dirty="0">
                <a:cs typeface="B Nazanin" panose="00000400000000000000" pitchFamily="2" charset="-78"/>
              </a:rPr>
              <a:t> مزایده با قیمت مشخص</a:t>
            </a:r>
            <a:r>
              <a:rPr lang="en-US" sz="2200" b="1" dirty="0">
                <a:cs typeface="B Nazanin" panose="00000400000000000000" pitchFamily="2" charset="-78"/>
              </a:rPr>
              <a:t>fixed price auction </a:t>
            </a:r>
          </a:p>
          <a:p>
            <a:pPr lvl="0" algn="r" rtl="1" fontAlgn="base">
              <a:buFont typeface="Courier New" panose="02070309020205020404" pitchFamily="49" charset="0"/>
              <a:buChar char="o"/>
            </a:pPr>
            <a:r>
              <a:rPr lang="ar-SA" sz="2200" b="1" dirty="0">
                <a:cs typeface="B Nazanin" panose="00000400000000000000" pitchFamily="2" charset="-78"/>
              </a:rPr>
              <a:t>مزایده سریع</a:t>
            </a:r>
            <a:r>
              <a:rPr lang="en-US" sz="2200" b="1" dirty="0">
                <a:cs typeface="B Nazanin" panose="00000400000000000000" pitchFamily="2" charset="-78"/>
              </a:rPr>
              <a:t>no reserve auction  </a:t>
            </a:r>
          </a:p>
          <a:p>
            <a:pPr lvl="0" algn="r" rtl="1" fontAlgn="base">
              <a:buFont typeface="Courier New" panose="02070309020205020404" pitchFamily="49" charset="0"/>
              <a:buChar char="o"/>
            </a:pPr>
            <a:r>
              <a:rPr lang="ar-SA" sz="2200" b="1" dirty="0">
                <a:cs typeface="B Nazanin" panose="00000400000000000000" pitchFamily="2" charset="-78"/>
              </a:rPr>
              <a:t>مزایده معاوضه ای</a:t>
            </a:r>
            <a:r>
              <a:rPr lang="en-US" sz="2200" b="1" dirty="0">
                <a:cs typeface="B Nazanin" panose="00000400000000000000" pitchFamily="2" charset="-78"/>
              </a:rPr>
              <a:t>barter auction </a:t>
            </a:r>
          </a:p>
          <a:p>
            <a:pPr lvl="0" algn="r" rtl="1" fontAlgn="base">
              <a:buFont typeface="Courier New" panose="02070309020205020404" pitchFamily="49" charset="0"/>
              <a:buChar char="o"/>
            </a:pPr>
            <a:r>
              <a:rPr lang="ar-SA" sz="2200" b="1" dirty="0">
                <a:cs typeface="B Nazanin" panose="00000400000000000000" pitchFamily="2" charset="-78"/>
              </a:rPr>
              <a:t>مزایده سوئیسی </a:t>
            </a:r>
            <a:endParaRPr lang="en-US" sz="2200" b="1" dirty="0">
              <a:cs typeface="B Nazanin" panose="00000400000000000000" pitchFamily="2" charset="-78"/>
            </a:endParaRPr>
          </a:p>
          <a:p>
            <a:pPr lvl="0" algn="r" rtl="1" fontAlgn="base">
              <a:buFont typeface="Courier New" panose="02070309020205020404" pitchFamily="49" charset="0"/>
              <a:buChar char="o"/>
            </a:pPr>
            <a:r>
              <a:rPr lang="ar-SA" sz="2200" b="1" dirty="0">
                <a:cs typeface="B Nazanin" panose="00000400000000000000" pitchFamily="2" charset="-78"/>
              </a:rPr>
              <a:t>مزایده دو طرفه</a:t>
            </a:r>
            <a:r>
              <a:rPr lang="en-US" sz="2200" b="1" dirty="0">
                <a:cs typeface="B Nazanin" panose="00000400000000000000" pitchFamily="2" charset="-78"/>
              </a:rPr>
              <a:t> the double auction</a:t>
            </a:r>
          </a:p>
          <a:p>
            <a:pPr algn="r" rtl="1">
              <a:buFont typeface="Courier New" panose="02070309020205020404" pitchFamily="49" charset="0"/>
              <a:buChar char="o"/>
            </a:pPr>
            <a:endParaRPr lang="en-US" sz="2200" b="1" dirty="0">
              <a:cs typeface="B Nazanin" panose="00000400000000000000" pitchFamily="2" charset="-78"/>
            </a:endParaRPr>
          </a:p>
        </p:txBody>
      </p:sp>
    </p:spTree>
    <p:extLst>
      <p:ext uri="{BB962C8B-B14F-4D97-AF65-F5344CB8AC3E}">
        <p14:creationId xmlns:p14="http://schemas.microsoft.com/office/powerpoint/2010/main" val="2679464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1" end="1"/>
                                            </p:txEl>
                                          </p:spTgt>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calcmode="lin" valueType="num">
                                      <p:cBhvr additive="base">
                                        <p:cTn id="22"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 calcmode="lin" valueType="num">
                                      <p:cBhvr additive="base">
                                        <p:cTn id="26"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 calcmode="lin" valueType="num">
                                      <p:cBhvr additive="base">
                                        <p:cTn id="30"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
                                            <p:txEl>
                                              <p:pRg st="4" end="4"/>
                                            </p:txEl>
                                          </p:spTgt>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 calcmode="lin" valueType="num">
                                      <p:cBhvr additive="base">
                                        <p:cTn id="34"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3">
                                            <p:txEl>
                                              <p:pRg st="6" end="6"/>
                                            </p:txEl>
                                          </p:spTgt>
                                        </p:tgtEl>
                                        <p:attrNameLst>
                                          <p:attrName>style.visibility</p:attrName>
                                        </p:attrNameLst>
                                      </p:cBhvr>
                                      <p:to>
                                        <p:strVal val="visible"/>
                                      </p:to>
                                    </p:set>
                                    <p:anim calcmode="lin" valueType="num">
                                      <p:cBhvr additive="base">
                                        <p:cTn id="38"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6" end="6"/>
                                            </p:txEl>
                                          </p:spTgt>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 calcmode="lin" valueType="num">
                                      <p:cBhvr additive="base">
                                        <p:cTn id="42"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3">
                                            <p:txEl>
                                              <p:pRg st="7" end="7"/>
                                            </p:txEl>
                                          </p:spTgt>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3">
                                            <p:txEl>
                                              <p:pRg st="8" end="8"/>
                                            </p:txEl>
                                          </p:spTgt>
                                        </p:tgtEl>
                                        <p:attrNameLst>
                                          <p:attrName>style.visibility</p:attrName>
                                        </p:attrNameLst>
                                      </p:cBhvr>
                                      <p:to>
                                        <p:strVal val="visible"/>
                                      </p:to>
                                    </p:set>
                                    <p:anim calcmode="lin" valueType="num">
                                      <p:cBhvr additive="base">
                                        <p:cTn id="46"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7" dur="500" fill="hold"/>
                                        <p:tgtEl>
                                          <p:spTgt spid="3">
                                            <p:txEl>
                                              <p:pRg st="8" end="8"/>
                                            </p:txEl>
                                          </p:spTgt>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3">
                                            <p:txEl>
                                              <p:pRg st="9" end="9"/>
                                            </p:txEl>
                                          </p:spTgt>
                                        </p:tgtEl>
                                        <p:attrNameLst>
                                          <p:attrName>style.visibility</p:attrName>
                                        </p:attrNameLst>
                                      </p:cBhvr>
                                      <p:to>
                                        <p:strVal val="visible"/>
                                      </p:to>
                                    </p:set>
                                    <p:anim calcmode="lin" valueType="num">
                                      <p:cBhvr additive="base">
                                        <p:cTn id="50"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3">
                                            <p:txEl>
                                              <p:pRg st="9" end="9"/>
                                            </p:txEl>
                                          </p:spTgt>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3">
                                            <p:txEl>
                                              <p:pRg st="10" end="10"/>
                                            </p:txEl>
                                          </p:spTgt>
                                        </p:tgtEl>
                                        <p:attrNameLst>
                                          <p:attrName>style.visibility</p:attrName>
                                        </p:attrNameLst>
                                      </p:cBhvr>
                                      <p:to>
                                        <p:strVal val="visible"/>
                                      </p:to>
                                    </p:set>
                                    <p:anim calcmode="lin" valueType="num">
                                      <p:cBhvr additive="base">
                                        <p:cTn id="54"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55" dur="500" fill="hold"/>
                                        <p:tgtEl>
                                          <p:spTgt spid="3">
                                            <p:txEl>
                                              <p:pRg st="10" end="10"/>
                                            </p:txEl>
                                          </p:spTgt>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3">
                                            <p:txEl>
                                              <p:pRg st="11" end="11"/>
                                            </p:txEl>
                                          </p:spTgt>
                                        </p:tgtEl>
                                        <p:attrNameLst>
                                          <p:attrName>style.visibility</p:attrName>
                                        </p:attrNameLst>
                                      </p:cBhvr>
                                      <p:to>
                                        <p:strVal val="visible"/>
                                      </p:to>
                                    </p:set>
                                    <p:anim calcmode="lin" valueType="num">
                                      <p:cBhvr additive="base">
                                        <p:cTn id="58"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59" dur="500" fill="hold"/>
                                        <p:tgtEl>
                                          <p:spTgt spid="3">
                                            <p:txEl>
                                              <p:pRg st="11" end="11"/>
                                            </p:txEl>
                                          </p:spTgt>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3">
                                            <p:txEl>
                                              <p:pRg st="12" end="12"/>
                                            </p:txEl>
                                          </p:spTgt>
                                        </p:tgtEl>
                                        <p:attrNameLst>
                                          <p:attrName>style.visibility</p:attrName>
                                        </p:attrNameLst>
                                      </p:cBhvr>
                                      <p:to>
                                        <p:strVal val="visible"/>
                                      </p:to>
                                    </p:set>
                                    <p:anim calcmode="lin" valueType="num">
                                      <p:cBhvr additive="base">
                                        <p:cTn id="62"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63" dur="500" fill="hold"/>
                                        <p:tgtEl>
                                          <p:spTgt spid="3">
                                            <p:txEl>
                                              <p:pRg st="12" end="12"/>
                                            </p:txEl>
                                          </p:spTgt>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3">
                                            <p:txEl>
                                              <p:pRg st="13" end="13"/>
                                            </p:txEl>
                                          </p:spTgt>
                                        </p:tgtEl>
                                        <p:attrNameLst>
                                          <p:attrName>style.visibility</p:attrName>
                                        </p:attrNameLst>
                                      </p:cBhvr>
                                      <p:to>
                                        <p:strVal val="visible"/>
                                      </p:to>
                                    </p:set>
                                    <p:anim calcmode="lin" valueType="num">
                                      <p:cBhvr additive="base">
                                        <p:cTn id="66"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67" dur="500" fill="hold"/>
                                        <p:tgtEl>
                                          <p:spTgt spid="3">
                                            <p:txEl>
                                              <p:pRg st="13" end="13"/>
                                            </p:txEl>
                                          </p:spTgt>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3">
                                            <p:txEl>
                                              <p:pRg st="14" end="14"/>
                                            </p:txEl>
                                          </p:spTgt>
                                        </p:tgtEl>
                                        <p:attrNameLst>
                                          <p:attrName>style.visibility</p:attrName>
                                        </p:attrNameLst>
                                      </p:cBhvr>
                                      <p:to>
                                        <p:strVal val="visible"/>
                                      </p:to>
                                    </p:set>
                                    <p:anim calcmode="lin" valueType="num">
                                      <p:cBhvr additive="base">
                                        <p:cTn id="70"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71" dur="500" fill="hold"/>
                                        <p:tgtEl>
                                          <p:spTgt spid="3">
                                            <p:txEl>
                                              <p:pRg st="14" end="14"/>
                                            </p:txEl>
                                          </p:spTgt>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3">
                                            <p:txEl>
                                              <p:pRg st="15" end="15"/>
                                            </p:txEl>
                                          </p:spTgt>
                                        </p:tgtEl>
                                        <p:attrNameLst>
                                          <p:attrName>style.visibility</p:attrName>
                                        </p:attrNameLst>
                                      </p:cBhvr>
                                      <p:to>
                                        <p:strVal val="visible"/>
                                      </p:to>
                                    </p:set>
                                    <p:anim calcmode="lin" valueType="num">
                                      <p:cBhvr additive="base">
                                        <p:cTn id="74" dur="500" fill="hold"/>
                                        <p:tgtEl>
                                          <p:spTgt spid="3">
                                            <p:txEl>
                                              <p:pRg st="15" end="15"/>
                                            </p:txEl>
                                          </p:spTgt>
                                        </p:tgtEl>
                                        <p:attrNameLst>
                                          <p:attrName>ppt_x</p:attrName>
                                        </p:attrNameLst>
                                      </p:cBhvr>
                                      <p:tavLst>
                                        <p:tav tm="0">
                                          <p:val>
                                            <p:strVal val="#ppt_x"/>
                                          </p:val>
                                        </p:tav>
                                        <p:tav tm="100000">
                                          <p:val>
                                            <p:strVal val="#ppt_x"/>
                                          </p:val>
                                        </p:tav>
                                      </p:tavLst>
                                    </p:anim>
                                    <p:anim calcmode="lin" valueType="num">
                                      <p:cBhvr additive="base">
                                        <p:cTn id="75" dur="500" fill="hold"/>
                                        <p:tgtEl>
                                          <p:spTgt spid="3">
                                            <p:txEl>
                                              <p:pRg st="15" end="15"/>
                                            </p:txEl>
                                          </p:spTgt>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3">
                                            <p:txEl>
                                              <p:pRg st="16" end="16"/>
                                            </p:txEl>
                                          </p:spTgt>
                                        </p:tgtEl>
                                        <p:attrNameLst>
                                          <p:attrName>style.visibility</p:attrName>
                                        </p:attrNameLst>
                                      </p:cBhvr>
                                      <p:to>
                                        <p:strVal val="visible"/>
                                      </p:to>
                                    </p:set>
                                    <p:anim calcmode="lin" valueType="num">
                                      <p:cBhvr additive="base">
                                        <p:cTn id="78" dur="500" fill="hold"/>
                                        <p:tgtEl>
                                          <p:spTgt spid="3">
                                            <p:txEl>
                                              <p:pRg st="16" end="16"/>
                                            </p:txEl>
                                          </p:spTgt>
                                        </p:tgtEl>
                                        <p:attrNameLst>
                                          <p:attrName>ppt_x</p:attrName>
                                        </p:attrNameLst>
                                      </p:cBhvr>
                                      <p:tavLst>
                                        <p:tav tm="0">
                                          <p:val>
                                            <p:strVal val="#ppt_x"/>
                                          </p:val>
                                        </p:tav>
                                        <p:tav tm="100000">
                                          <p:val>
                                            <p:strVal val="#ppt_x"/>
                                          </p:val>
                                        </p:tav>
                                      </p:tavLst>
                                    </p:anim>
                                    <p:anim calcmode="lin" valueType="num">
                                      <p:cBhvr additive="base">
                                        <p:cTn id="79" dur="500" fill="hold"/>
                                        <p:tgtEl>
                                          <p:spTgt spid="3">
                                            <p:txEl>
                                              <p:pRg st="16" end="16"/>
                                            </p:txEl>
                                          </p:spTgt>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3">
                                            <p:txEl>
                                              <p:pRg st="17" end="17"/>
                                            </p:txEl>
                                          </p:spTgt>
                                        </p:tgtEl>
                                        <p:attrNameLst>
                                          <p:attrName>style.visibility</p:attrName>
                                        </p:attrNameLst>
                                      </p:cBhvr>
                                      <p:to>
                                        <p:strVal val="visible"/>
                                      </p:to>
                                    </p:set>
                                    <p:anim calcmode="lin" valueType="num">
                                      <p:cBhvr additive="base">
                                        <p:cTn id="82" dur="500" fill="hold"/>
                                        <p:tgtEl>
                                          <p:spTgt spid="3">
                                            <p:txEl>
                                              <p:pRg st="17" end="17"/>
                                            </p:txEl>
                                          </p:spTgt>
                                        </p:tgtEl>
                                        <p:attrNameLst>
                                          <p:attrName>ppt_x</p:attrName>
                                        </p:attrNameLst>
                                      </p:cBhvr>
                                      <p:tavLst>
                                        <p:tav tm="0">
                                          <p:val>
                                            <p:strVal val="#ppt_x"/>
                                          </p:val>
                                        </p:tav>
                                        <p:tav tm="100000">
                                          <p:val>
                                            <p:strVal val="#ppt_x"/>
                                          </p:val>
                                        </p:tav>
                                      </p:tavLst>
                                    </p:anim>
                                    <p:anim calcmode="lin" valueType="num">
                                      <p:cBhvr additive="base">
                                        <p:cTn id="83" dur="500" fill="hold"/>
                                        <p:tgtEl>
                                          <p:spTgt spid="3">
                                            <p:txEl>
                                              <p:pRg st="17" end="17"/>
                                            </p:txEl>
                                          </p:spTgt>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3">
                                            <p:txEl>
                                              <p:pRg st="18" end="18"/>
                                            </p:txEl>
                                          </p:spTgt>
                                        </p:tgtEl>
                                        <p:attrNameLst>
                                          <p:attrName>style.visibility</p:attrName>
                                        </p:attrNameLst>
                                      </p:cBhvr>
                                      <p:to>
                                        <p:strVal val="visible"/>
                                      </p:to>
                                    </p:set>
                                    <p:anim calcmode="lin" valueType="num">
                                      <p:cBhvr additive="base">
                                        <p:cTn id="86" dur="500" fill="hold"/>
                                        <p:tgtEl>
                                          <p:spTgt spid="3">
                                            <p:txEl>
                                              <p:pRg st="18" end="18"/>
                                            </p:txEl>
                                          </p:spTgt>
                                        </p:tgtEl>
                                        <p:attrNameLst>
                                          <p:attrName>ppt_x</p:attrName>
                                        </p:attrNameLst>
                                      </p:cBhvr>
                                      <p:tavLst>
                                        <p:tav tm="0">
                                          <p:val>
                                            <p:strVal val="#ppt_x"/>
                                          </p:val>
                                        </p:tav>
                                        <p:tav tm="100000">
                                          <p:val>
                                            <p:strVal val="#ppt_x"/>
                                          </p:val>
                                        </p:tav>
                                      </p:tavLst>
                                    </p:anim>
                                    <p:anim calcmode="lin" valueType="num">
                                      <p:cBhvr additive="base">
                                        <p:cTn id="87" dur="500" fill="hold"/>
                                        <p:tgtEl>
                                          <p:spTgt spid="3">
                                            <p:txEl>
                                              <p:pRg st="18" end="18"/>
                                            </p:txEl>
                                          </p:spTgt>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3">
                                            <p:txEl>
                                              <p:pRg st="19" end="19"/>
                                            </p:txEl>
                                          </p:spTgt>
                                        </p:tgtEl>
                                        <p:attrNameLst>
                                          <p:attrName>style.visibility</p:attrName>
                                        </p:attrNameLst>
                                      </p:cBhvr>
                                      <p:to>
                                        <p:strVal val="visible"/>
                                      </p:to>
                                    </p:set>
                                    <p:anim calcmode="lin" valueType="num">
                                      <p:cBhvr additive="base">
                                        <p:cTn id="90" dur="500" fill="hold"/>
                                        <p:tgtEl>
                                          <p:spTgt spid="3">
                                            <p:txEl>
                                              <p:pRg st="19" end="19"/>
                                            </p:txEl>
                                          </p:spTgt>
                                        </p:tgtEl>
                                        <p:attrNameLst>
                                          <p:attrName>ppt_x</p:attrName>
                                        </p:attrNameLst>
                                      </p:cBhvr>
                                      <p:tavLst>
                                        <p:tav tm="0">
                                          <p:val>
                                            <p:strVal val="#ppt_x"/>
                                          </p:val>
                                        </p:tav>
                                        <p:tav tm="100000">
                                          <p:val>
                                            <p:strVal val="#ppt_x"/>
                                          </p:val>
                                        </p:tav>
                                      </p:tavLst>
                                    </p:anim>
                                    <p:anim calcmode="lin" valueType="num">
                                      <p:cBhvr additive="base">
                                        <p:cTn id="91" dur="500" fill="hold"/>
                                        <p:tgtEl>
                                          <p:spTgt spid="3">
                                            <p:txEl>
                                              <p:pRg st="19" end="19"/>
                                            </p:txEl>
                                          </p:spTgt>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3">
                                            <p:txEl>
                                              <p:pRg st="20" end="20"/>
                                            </p:txEl>
                                          </p:spTgt>
                                        </p:tgtEl>
                                        <p:attrNameLst>
                                          <p:attrName>style.visibility</p:attrName>
                                        </p:attrNameLst>
                                      </p:cBhvr>
                                      <p:to>
                                        <p:strVal val="visible"/>
                                      </p:to>
                                    </p:set>
                                    <p:anim calcmode="lin" valueType="num">
                                      <p:cBhvr additive="base">
                                        <p:cTn id="94" dur="500" fill="hold"/>
                                        <p:tgtEl>
                                          <p:spTgt spid="3">
                                            <p:txEl>
                                              <p:pRg st="20" end="20"/>
                                            </p:txEl>
                                          </p:spTgt>
                                        </p:tgtEl>
                                        <p:attrNameLst>
                                          <p:attrName>ppt_x</p:attrName>
                                        </p:attrNameLst>
                                      </p:cBhvr>
                                      <p:tavLst>
                                        <p:tav tm="0">
                                          <p:val>
                                            <p:strVal val="#ppt_x"/>
                                          </p:val>
                                        </p:tav>
                                        <p:tav tm="100000">
                                          <p:val>
                                            <p:strVal val="#ppt_x"/>
                                          </p:val>
                                        </p:tav>
                                      </p:tavLst>
                                    </p:anim>
                                    <p:anim calcmode="lin" valueType="num">
                                      <p:cBhvr additive="base">
                                        <p:cTn id="95" dur="500" fill="hold"/>
                                        <p:tgtEl>
                                          <p:spTgt spid="3">
                                            <p:txEl>
                                              <p:pRg st="20" end="20"/>
                                            </p:txEl>
                                          </p:spTgt>
                                        </p:tgtEl>
                                        <p:attrNameLst>
                                          <p:attrName>ppt_y</p:attrName>
                                        </p:attrNameLst>
                                      </p:cBhvr>
                                      <p:tavLst>
                                        <p:tav tm="0">
                                          <p:val>
                                            <p:strVal val="1+#ppt_h/2"/>
                                          </p:val>
                                        </p:tav>
                                        <p:tav tm="100000">
                                          <p:val>
                                            <p:strVal val="#ppt_y"/>
                                          </p:val>
                                        </p:tav>
                                      </p:tavLst>
                                    </p:anim>
                                  </p:childTnLst>
                                </p:cTn>
                              </p:par>
                              <p:par>
                                <p:cTn id="96" presetID="2" presetClass="entr" presetSubtype="4" fill="hold" nodeType="withEffect">
                                  <p:stCondLst>
                                    <p:cond delay="0"/>
                                  </p:stCondLst>
                                  <p:childTnLst>
                                    <p:set>
                                      <p:cBhvr>
                                        <p:cTn id="97" dur="1" fill="hold">
                                          <p:stCondLst>
                                            <p:cond delay="0"/>
                                          </p:stCondLst>
                                        </p:cTn>
                                        <p:tgtEl>
                                          <p:spTgt spid="3">
                                            <p:txEl>
                                              <p:pRg st="21" end="21"/>
                                            </p:txEl>
                                          </p:spTgt>
                                        </p:tgtEl>
                                        <p:attrNameLst>
                                          <p:attrName>style.visibility</p:attrName>
                                        </p:attrNameLst>
                                      </p:cBhvr>
                                      <p:to>
                                        <p:strVal val="visible"/>
                                      </p:to>
                                    </p:set>
                                    <p:anim calcmode="lin" valueType="num">
                                      <p:cBhvr additive="base">
                                        <p:cTn id="98" dur="500" fill="hold"/>
                                        <p:tgtEl>
                                          <p:spTgt spid="3">
                                            <p:txEl>
                                              <p:pRg st="21" end="21"/>
                                            </p:txEl>
                                          </p:spTgt>
                                        </p:tgtEl>
                                        <p:attrNameLst>
                                          <p:attrName>ppt_x</p:attrName>
                                        </p:attrNameLst>
                                      </p:cBhvr>
                                      <p:tavLst>
                                        <p:tav tm="0">
                                          <p:val>
                                            <p:strVal val="#ppt_x"/>
                                          </p:val>
                                        </p:tav>
                                        <p:tav tm="100000">
                                          <p:val>
                                            <p:strVal val="#ppt_x"/>
                                          </p:val>
                                        </p:tav>
                                      </p:tavLst>
                                    </p:anim>
                                    <p:anim calcmode="lin" valueType="num">
                                      <p:cBhvr additive="base">
                                        <p:cTn id="99" dur="500" fill="hold"/>
                                        <p:tgtEl>
                                          <p:spTgt spid="3">
                                            <p:txEl>
                                              <p:pRg st="21" end="21"/>
                                            </p:txEl>
                                          </p:spTgt>
                                        </p:tgtEl>
                                        <p:attrNameLst>
                                          <p:attrName>ppt_y</p:attrName>
                                        </p:attrNameLst>
                                      </p:cBhvr>
                                      <p:tavLst>
                                        <p:tav tm="0">
                                          <p:val>
                                            <p:strVal val="1+#ppt_h/2"/>
                                          </p:val>
                                        </p:tav>
                                        <p:tav tm="100000">
                                          <p:val>
                                            <p:strVal val="#ppt_y"/>
                                          </p:val>
                                        </p:tav>
                                      </p:tavLst>
                                    </p:anim>
                                  </p:childTnLst>
                                </p:cTn>
                              </p:par>
                              <p:par>
                                <p:cTn id="100" presetID="2" presetClass="entr" presetSubtype="4" fill="hold" nodeType="withEffect">
                                  <p:stCondLst>
                                    <p:cond delay="0"/>
                                  </p:stCondLst>
                                  <p:childTnLst>
                                    <p:set>
                                      <p:cBhvr>
                                        <p:cTn id="101" dur="1" fill="hold">
                                          <p:stCondLst>
                                            <p:cond delay="0"/>
                                          </p:stCondLst>
                                        </p:cTn>
                                        <p:tgtEl>
                                          <p:spTgt spid="3">
                                            <p:txEl>
                                              <p:pRg st="22" end="22"/>
                                            </p:txEl>
                                          </p:spTgt>
                                        </p:tgtEl>
                                        <p:attrNameLst>
                                          <p:attrName>style.visibility</p:attrName>
                                        </p:attrNameLst>
                                      </p:cBhvr>
                                      <p:to>
                                        <p:strVal val="visible"/>
                                      </p:to>
                                    </p:set>
                                    <p:anim calcmode="lin" valueType="num">
                                      <p:cBhvr additive="base">
                                        <p:cTn id="102" dur="500" fill="hold"/>
                                        <p:tgtEl>
                                          <p:spTgt spid="3">
                                            <p:txEl>
                                              <p:pRg st="22" end="22"/>
                                            </p:txEl>
                                          </p:spTgt>
                                        </p:tgtEl>
                                        <p:attrNameLst>
                                          <p:attrName>ppt_x</p:attrName>
                                        </p:attrNameLst>
                                      </p:cBhvr>
                                      <p:tavLst>
                                        <p:tav tm="0">
                                          <p:val>
                                            <p:strVal val="#ppt_x"/>
                                          </p:val>
                                        </p:tav>
                                        <p:tav tm="100000">
                                          <p:val>
                                            <p:strVal val="#ppt_x"/>
                                          </p:val>
                                        </p:tav>
                                      </p:tavLst>
                                    </p:anim>
                                    <p:anim calcmode="lin" valueType="num">
                                      <p:cBhvr additive="base">
                                        <p:cTn id="103" dur="500" fill="hold"/>
                                        <p:tgtEl>
                                          <p:spTgt spid="3">
                                            <p:txEl>
                                              <p:pRg st="22" end="22"/>
                                            </p:txEl>
                                          </p:spTgt>
                                        </p:tgtEl>
                                        <p:attrNameLst>
                                          <p:attrName>ppt_y</p:attrName>
                                        </p:attrNameLst>
                                      </p:cBhvr>
                                      <p:tavLst>
                                        <p:tav tm="0">
                                          <p:val>
                                            <p:strVal val="1+#ppt_h/2"/>
                                          </p:val>
                                        </p:tav>
                                        <p:tav tm="100000">
                                          <p:val>
                                            <p:strVal val="#ppt_y"/>
                                          </p:val>
                                        </p:tav>
                                      </p:tavLst>
                                    </p:anim>
                                  </p:childTnLst>
                                </p:cTn>
                              </p:par>
                              <p:par>
                                <p:cTn id="104" presetID="2" presetClass="entr" presetSubtype="4" fill="hold" nodeType="withEffect">
                                  <p:stCondLst>
                                    <p:cond delay="0"/>
                                  </p:stCondLst>
                                  <p:childTnLst>
                                    <p:set>
                                      <p:cBhvr>
                                        <p:cTn id="105" dur="1" fill="hold">
                                          <p:stCondLst>
                                            <p:cond delay="0"/>
                                          </p:stCondLst>
                                        </p:cTn>
                                        <p:tgtEl>
                                          <p:spTgt spid="3">
                                            <p:txEl>
                                              <p:pRg st="23" end="23"/>
                                            </p:txEl>
                                          </p:spTgt>
                                        </p:tgtEl>
                                        <p:attrNameLst>
                                          <p:attrName>style.visibility</p:attrName>
                                        </p:attrNameLst>
                                      </p:cBhvr>
                                      <p:to>
                                        <p:strVal val="visible"/>
                                      </p:to>
                                    </p:set>
                                    <p:anim calcmode="lin" valueType="num">
                                      <p:cBhvr additive="base">
                                        <p:cTn id="106" dur="500" fill="hold"/>
                                        <p:tgtEl>
                                          <p:spTgt spid="3">
                                            <p:txEl>
                                              <p:pRg st="23" end="23"/>
                                            </p:txEl>
                                          </p:spTgt>
                                        </p:tgtEl>
                                        <p:attrNameLst>
                                          <p:attrName>ppt_x</p:attrName>
                                        </p:attrNameLst>
                                      </p:cBhvr>
                                      <p:tavLst>
                                        <p:tav tm="0">
                                          <p:val>
                                            <p:strVal val="#ppt_x"/>
                                          </p:val>
                                        </p:tav>
                                        <p:tav tm="100000">
                                          <p:val>
                                            <p:strVal val="#ppt_x"/>
                                          </p:val>
                                        </p:tav>
                                      </p:tavLst>
                                    </p:anim>
                                    <p:anim calcmode="lin" valueType="num">
                                      <p:cBhvr additive="base">
                                        <p:cTn id="107" dur="500" fill="hold"/>
                                        <p:tgtEl>
                                          <p:spTgt spid="3">
                                            <p:txEl>
                                              <p:pRg st="23" end="2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460578"/>
            <a:ext cx="9569003" cy="5759918"/>
          </a:xfrm>
        </p:spPr>
        <p:txBody>
          <a:bodyPr>
            <a:noAutofit/>
          </a:bodyPr>
          <a:lstStyle/>
          <a:p>
            <a:pPr algn="r" rtl="1"/>
            <a:r>
              <a:rPr lang="fa-IR" sz="2400" b="1" dirty="0" smtClean="0">
                <a:cs typeface="B Nazanin" panose="00000400000000000000" pitchFamily="2" charset="-78"/>
              </a:rPr>
              <a:t>م</a:t>
            </a:r>
            <a:r>
              <a:rPr lang="ar-SA" sz="2400" b="1" dirty="0" smtClean="0">
                <a:cs typeface="B Nazanin" panose="00000400000000000000" pitchFamily="2" charset="-78"/>
              </a:rPr>
              <a:t>اده </a:t>
            </a:r>
            <a:r>
              <a:rPr lang="ar-SA" sz="2400" b="1" dirty="0">
                <a:cs typeface="B Nazanin" panose="00000400000000000000" pitchFamily="2" charset="-78"/>
              </a:rPr>
              <a:t>۳۸ قانون آیین نامه معاملات دولتی در مورد معاملات عمده انتشار آگهی </a:t>
            </a:r>
            <a:r>
              <a:rPr lang="ar-SA" sz="2400" b="1" dirty="0" smtClean="0">
                <a:cs typeface="B Nazanin" panose="00000400000000000000" pitchFamily="2" charset="-78"/>
              </a:rPr>
              <a:t>مزایده </a:t>
            </a:r>
            <a:r>
              <a:rPr lang="fa-IR" sz="2400" b="1" dirty="0" smtClean="0">
                <a:cs typeface="B Nazanin" panose="00000400000000000000" pitchFamily="2" charset="-78"/>
              </a:rPr>
              <a:t>: </a:t>
            </a:r>
          </a:p>
          <a:p>
            <a:pPr marL="0" indent="0" algn="r" rtl="1">
              <a:buNone/>
            </a:pPr>
            <a:endParaRPr lang="en-US" sz="2400" dirty="0">
              <a:cs typeface="B Nazanin" panose="00000400000000000000" pitchFamily="2" charset="-78"/>
            </a:endParaRPr>
          </a:p>
          <a:p>
            <a:pPr marL="0" indent="0" algn="r" rtl="1">
              <a:buNone/>
            </a:pPr>
            <a:r>
              <a:rPr lang="fa-IR" sz="2400" b="1" dirty="0" smtClean="0">
                <a:cs typeface="B Nazanin" panose="00000400000000000000" pitchFamily="2" charset="-78"/>
              </a:rPr>
              <a:t>1- </a:t>
            </a:r>
            <a:r>
              <a:rPr lang="ar-SA" sz="2400" b="1" dirty="0" smtClean="0">
                <a:cs typeface="B Nazanin" panose="00000400000000000000" pitchFamily="2" charset="-78"/>
              </a:rPr>
              <a:t>در </a:t>
            </a:r>
            <a:r>
              <a:rPr lang="ar-SA" sz="2400" b="1" dirty="0">
                <a:cs typeface="B Nazanin" panose="00000400000000000000" pitchFamily="2" charset="-78"/>
              </a:rPr>
              <a:t>آگهی مزایده شرایطی که طبق این آیین نامه برای آگهی مناقصه پیش‌بینی شده در صورتیکه با عمل مزایده منطبق باشد باید رعایت </a:t>
            </a:r>
            <a:r>
              <a:rPr lang="ar-SA" sz="2400" b="1" dirty="0" smtClean="0">
                <a:cs typeface="B Nazanin" panose="00000400000000000000" pitchFamily="2" charset="-78"/>
              </a:rPr>
              <a:t>شود</a:t>
            </a:r>
            <a:r>
              <a:rPr lang="fa-IR" sz="2400" b="1" dirty="0" smtClean="0">
                <a:cs typeface="B Nazanin" panose="00000400000000000000" pitchFamily="2" charset="-78"/>
              </a:rPr>
              <a:t>.</a:t>
            </a:r>
            <a:r>
              <a:rPr lang="ar-SA" sz="2400" b="1" dirty="0" smtClean="0">
                <a:cs typeface="B Nazanin" panose="00000400000000000000" pitchFamily="2" charset="-78"/>
              </a:rPr>
              <a:t> </a:t>
            </a:r>
            <a:endParaRPr lang="fa-IR" sz="2400" b="1" dirty="0" smtClean="0">
              <a:cs typeface="B Nazanin" panose="00000400000000000000" pitchFamily="2" charset="-78"/>
            </a:endParaRPr>
          </a:p>
          <a:p>
            <a:pPr marL="0" indent="0" algn="r" rtl="1">
              <a:buNone/>
            </a:pPr>
            <a:endParaRPr lang="en-US" sz="2400" dirty="0">
              <a:cs typeface="B Nazanin" panose="00000400000000000000" pitchFamily="2" charset="-78"/>
            </a:endParaRPr>
          </a:p>
          <a:p>
            <a:pPr marL="0" indent="0" algn="r" rtl="1">
              <a:buNone/>
            </a:pPr>
            <a:r>
              <a:rPr lang="fa-IR" sz="2400" b="1" dirty="0" smtClean="0">
                <a:cs typeface="B Nazanin" panose="00000400000000000000" pitchFamily="2" charset="-78"/>
              </a:rPr>
              <a:t>2- </a:t>
            </a:r>
            <a:r>
              <a:rPr lang="ar-SA" sz="2400" b="1" dirty="0" smtClean="0">
                <a:cs typeface="B Nazanin" panose="00000400000000000000" pitchFamily="2" charset="-78"/>
              </a:rPr>
              <a:t> </a:t>
            </a:r>
            <a:r>
              <a:rPr lang="ar-SA" sz="2400" b="1" dirty="0">
                <a:cs typeface="B Nazanin" panose="00000400000000000000" pitchFamily="2" charset="-78"/>
              </a:rPr>
              <a:t>مقرراتی که در این آیین نامه در مورد ترتیب تشکیل کمیسیون مناقصه و اتخاذ تصمیم در کمیسیون مذکور و اجرای تصمیم کمیسیون و انعقاد قرارداد و تحویل مورد معامله معین شده در صورتی که با عمل مزایده منطبق باشد باید اجرا شود لذا از آنجا که قانون مجری در برگزاری مناقصات همان قانون برگزاری مناقصات مصوب ۱۳۸۳ مجلس می باشد با توجه به مفاد آن قانون در برگزاری مزایده نیز جای تامل و تدقیق </a:t>
            </a:r>
            <a:r>
              <a:rPr lang="ar-SA" sz="2400" b="1" dirty="0" smtClean="0">
                <a:cs typeface="B Nazanin" panose="00000400000000000000" pitchFamily="2" charset="-78"/>
              </a:rPr>
              <a:t>دارد</a:t>
            </a:r>
            <a:r>
              <a:rPr lang="fa-IR" sz="2400" b="1" dirty="0" smtClean="0">
                <a:cs typeface="B Nazanin" panose="00000400000000000000" pitchFamily="2" charset="-78"/>
              </a:rPr>
              <a:t>.</a:t>
            </a:r>
            <a:endParaRPr lang="en-US" sz="2400" dirty="0">
              <a:cs typeface="B Nazanin" panose="00000400000000000000" pitchFamily="2" charset="-78"/>
            </a:endParaRPr>
          </a:p>
          <a:p>
            <a:pPr marL="0" indent="0" algn="r" rtl="1">
              <a:buNone/>
            </a:pPr>
            <a:endParaRPr lang="en-US" sz="2400" dirty="0">
              <a:cs typeface="B Nazanin" panose="00000400000000000000" pitchFamily="2" charset="-78"/>
            </a:endParaRPr>
          </a:p>
        </p:txBody>
      </p:sp>
    </p:spTree>
    <p:extLst>
      <p:ext uri="{BB962C8B-B14F-4D97-AF65-F5344CB8AC3E}">
        <p14:creationId xmlns:p14="http://schemas.microsoft.com/office/powerpoint/2010/main" val="328479505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0" end="0"/>
                                            </p:txEl>
                                          </p:spTgt>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32" presetClass="emph" presetSubtype="0" fill="hold" nodeType="clickEffect">
                                  <p:stCondLst>
                                    <p:cond delay="0"/>
                                  </p:stCondLst>
                                  <p:childTnLst>
                                    <p:animRot by="120000">
                                      <p:cBhvr>
                                        <p:cTn id="10" dur="100" fill="hold">
                                          <p:stCondLst>
                                            <p:cond delay="0"/>
                                          </p:stCondLst>
                                        </p:cTn>
                                        <p:tgtEl>
                                          <p:spTgt spid="3">
                                            <p:txEl>
                                              <p:pRg st="2" end="2"/>
                                            </p:txEl>
                                          </p:spTgt>
                                        </p:tgtEl>
                                        <p:attrNameLst>
                                          <p:attrName>r</p:attrName>
                                        </p:attrNameLst>
                                      </p:cBhvr>
                                    </p:animRot>
                                    <p:animRot by="-240000">
                                      <p:cBhvr>
                                        <p:cTn id="11" dur="200" fill="hold">
                                          <p:stCondLst>
                                            <p:cond delay="200"/>
                                          </p:stCondLst>
                                        </p:cTn>
                                        <p:tgtEl>
                                          <p:spTgt spid="3">
                                            <p:txEl>
                                              <p:pRg st="2" end="2"/>
                                            </p:txEl>
                                          </p:spTgt>
                                        </p:tgtEl>
                                        <p:attrNameLst>
                                          <p:attrName>r</p:attrName>
                                        </p:attrNameLst>
                                      </p:cBhvr>
                                    </p:animRot>
                                    <p:animRot by="240000">
                                      <p:cBhvr>
                                        <p:cTn id="12" dur="200" fill="hold">
                                          <p:stCondLst>
                                            <p:cond delay="400"/>
                                          </p:stCondLst>
                                        </p:cTn>
                                        <p:tgtEl>
                                          <p:spTgt spid="3">
                                            <p:txEl>
                                              <p:pRg st="2" end="2"/>
                                            </p:txEl>
                                          </p:spTgt>
                                        </p:tgtEl>
                                        <p:attrNameLst>
                                          <p:attrName>r</p:attrName>
                                        </p:attrNameLst>
                                      </p:cBhvr>
                                    </p:animRot>
                                    <p:animRot by="-240000">
                                      <p:cBhvr>
                                        <p:cTn id="13" dur="200" fill="hold">
                                          <p:stCondLst>
                                            <p:cond delay="600"/>
                                          </p:stCondLst>
                                        </p:cTn>
                                        <p:tgtEl>
                                          <p:spTgt spid="3">
                                            <p:txEl>
                                              <p:pRg st="2" end="2"/>
                                            </p:txEl>
                                          </p:spTgt>
                                        </p:tgtEl>
                                        <p:attrNameLst>
                                          <p:attrName>r</p:attrName>
                                        </p:attrNameLst>
                                      </p:cBhvr>
                                    </p:animRot>
                                    <p:animRot by="120000">
                                      <p:cBhvr>
                                        <p:cTn id="14" dur="200" fill="hold">
                                          <p:stCondLst>
                                            <p:cond delay="800"/>
                                          </p:stCondLst>
                                        </p:cTn>
                                        <p:tgtEl>
                                          <p:spTgt spid="3">
                                            <p:txEl>
                                              <p:pRg st="2" end="2"/>
                                            </p:txEl>
                                          </p:spTgt>
                                        </p:tgtEl>
                                        <p:attrNameLst>
                                          <p:attrName>r</p:attrName>
                                        </p:attrNameLst>
                                      </p:cBhvr>
                                    </p:animRot>
                                  </p:childTnLst>
                                </p:cTn>
                              </p:par>
                            </p:childTnLst>
                          </p:cTn>
                        </p:par>
                      </p:childTnLst>
                    </p:cTn>
                  </p:par>
                  <p:par>
                    <p:cTn id="15" fill="hold">
                      <p:stCondLst>
                        <p:cond delay="indefinite"/>
                      </p:stCondLst>
                      <p:childTnLst>
                        <p:par>
                          <p:cTn id="16" fill="hold">
                            <p:stCondLst>
                              <p:cond delay="0"/>
                            </p:stCondLst>
                            <p:childTnLst>
                              <p:par>
                                <p:cTn id="17" presetID="32" presetClass="emph" presetSubtype="0" fill="hold" nodeType="clickEffect">
                                  <p:stCondLst>
                                    <p:cond delay="0"/>
                                  </p:stCondLst>
                                  <p:childTnLst>
                                    <p:animRot by="120000">
                                      <p:cBhvr>
                                        <p:cTn id="18" dur="100" fill="hold">
                                          <p:stCondLst>
                                            <p:cond delay="0"/>
                                          </p:stCondLst>
                                        </p:cTn>
                                        <p:tgtEl>
                                          <p:spTgt spid="3">
                                            <p:txEl>
                                              <p:pRg st="4" end="4"/>
                                            </p:txEl>
                                          </p:spTgt>
                                        </p:tgtEl>
                                        <p:attrNameLst>
                                          <p:attrName>r</p:attrName>
                                        </p:attrNameLst>
                                      </p:cBhvr>
                                    </p:animRot>
                                    <p:animRot by="-240000">
                                      <p:cBhvr>
                                        <p:cTn id="19" dur="200" fill="hold">
                                          <p:stCondLst>
                                            <p:cond delay="200"/>
                                          </p:stCondLst>
                                        </p:cTn>
                                        <p:tgtEl>
                                          <p:spTgt spid="3">
                                            <p:txEl>
                                              <p:pRg st="4" end="4"/>
                                            </p:txEl>
                                          </p:spTgt>
                                        </p:tgtEl>
                                        <p:attrNameLst>
                                          <p:attrName>r</p:attrName>
                                        </p:attrNameLst>
                                      </p:cBhvr>
                                    </p:animRot>
                                    <p:animRot by="240000">
                                      <p:cBhvr>
                                        <p:cTn id="20" dur="200" fill="hold">
                                          <p:stCondLst>
                                            <p:cond delay="400"/>
                                          </p:stCondLst>
                                        </p:cTn>
                                        <p:tgtEl>
                                          <p:spTgt spid="3">
                                            <p:txEl>
                                              <p:pRg st="4" end="4"/>
                                            </p:txEl>
                                          </p:spTgt>
                                        </p:tgtEl>
                                        <p:attrNameLst>
                                          <p:attrName>r</p:attrName>
                                        </p:attrNameLst>
                                      </p:cBhvr>
                                    </p:animRot>
                                    <p:animRot by="-240000">
                                      <p:cBhvr>
                                        <p:cTn id="21" dur="200" fill="hold">
                                          <p:stCondLst>
                                            <p:cond delay="600"/>
                                          </p:stCondLst>
                                        </p:cTn>
                                        <p:tgtEl>
                                          <p:spTgt spid="3">
                                            <p:txEl>
                                              <p:pRg st="4" end="4"/>
                                            </p:txEl>
                                          </p:spTgt>
                                        </p:tgtEl>
                                        <p:attrNameLst>
                                          <p:attrName>r</p:attrName>
                                        </p:attrNameLst>
                                      </p:cBhvr>
                                    </p:animRot>
                                    <p:animRot by="120000">
                                      <p:cBhvr>
                                        <p:cTn id="22" dur="200" fill="hold">
                                          <p:stCondLst>
                                            <p:cond delay="800"/>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1820" y="270457"/>
            <a:ext cx="9209607" cy="5513328"/>
          </a:xfrm>
        </p:spPr>
        <p:txBody>
          <a:bodyPr/>
          <a:lstStyle/>
          <a:p>
            <a:pPr marL="0" indent="0" algn="r" rtl="1">
              <a:buNone/>
            </a:pPr>
            <a:r>
              <a:rPr lang="fa-IR" b="1" dirty="0" smtClean="0">
                <a:cs typeface="B Nazanin" panose="00000400000000000000" pitchFamily="2" charset="-78"/>
              </a:rPr>
              <a:t> </a:t>
            </a:r>
          </a:p>
          <a:p>
            <a:pPr marL="0" indent="0" algn="r" rtl="1">
              <a:buNone/>
            </a:pPr>
            <a:r>
              <a:rPr lang="fa-IR" sz="2800" b="1" dirty="0" smtClean="0">
                <a:cs typeface="B Titr" panose="00000700000000000000" pitchFamily="2" charset="-78"/>
              </a:rPr>
              <a:t>متن ماده 38 : </a:t>
            </a:r>
          </a:p>
          <a:p>
            <a:pPr marL="0" indent="0" algn="r" rtl="1">
              <a:buNone/>
            </a:pPr>
            <a:r>
              <a:rPr lang="ar-SA" sz="2400" b="1" dirty="0" smtClean="0">
                <a:cs typeface="B Nazanin" panose="00000400000000000000" pitchFamily="2" charset="-78"/>
              </a:rPr>
              <a:t>ماده٣٨</a:t>
            </a:r>
            <a:r>
              <a:rPr lang="ar-SA" sz="2400" b="1" dirty="0">
                <a:cs typeface="B Nazanin" panose="00000400000000000000" pitchFamily="2" charset="-78"/>
              </a:rPr>
              <a:t>: در مورد معاملات عمده انتشار آگهی مزایده به شرح زیر به عمل می آید:</a:t>
            </a:r>
            <a:endParaRPr lang="en-US" sz="2400" dirty="0">
              <a:cs typeface="B Nazanin" panose="00000400000000000000" pitchFamily="2" charset="-78"/>
            </a:endParaRPr>
          </a:p>
          <a:p>
            <a:pPr marL="0" lvl="0" indent="0" algn="r" rtl="1" fontAlgn="base">
              <a:buNone/>
            </a:pPr>
            <a:r>
              <a:rPr lang="fa-IR" sz="2400" b="1" dirty="0" smtClean="0">
                <a:cs typeface="B Nazanin" panose="00000400000000000000" pitchFamily="2" charset="-78"/>
              </a:rPr>
              <a:t>* </a:t>
            </a:r>
            <a:r>
              <a:rPr lang="ar-SA" sz="2400" b="1" dirty="0" smtClean="0">
                <a:cs typeface="B Nazanin" panose="00000400000000000000" pitchFamily="2" charset="-78"/>
              </a:rPr>
              <a:t>در </a:t>
            </a:r>
            <a:r>
              <a:rPr lang="ar-SA" sz="2400" b="1" dirty="0">
                <a:cs typeface="B Nazanin" panose="00000400000000000000" pitchFamily="2" charset="-78"/>
              </a:rPr>
              <a:t>آگهی مزایده شرایطی که طبق این آیین نامه برای آگهی مناقصه پیش‌بینی شده در صورتیکه با عمل موضوعیت منطبق باشد باید رعایت </a:t>
            </a:r>
            <a:r>
              <a:rPr lang="ar-SA" sz="2400" b="1" dirty="0" smtClean="0">
                <a:cs typeface="B Nazanin" panose="00000400000000000000" pitchFamily="2" charset="-78"/>
              </a:rPr>
              <a:t>شود</a:t>
            </a:r>
            <a:r>
              <a:rPr lang="fa-IR" sz="2400" b="1" dirty="0" smtClean="0">
                <a:cs typeface="B Nazanin" panose="00000400000000000000" pitchFamily="2" charset="-78"/>
              </a:rPr>
              <a:t>.</a:t>
            </a:r>
            <a:r>
              <a:rPr lang="ar-SA" sz="2400" b="1" dirty="0" smtClean="0">
                <a:cs typeface="B Nazanin" panose="00000400000000000000" pitchFamily="2" charset="-78"/>
              </a:rPr>
              <a:t> </a:t>
            </a:r>
            <a:endParaRPr lang="en-US" sz="2400" dirty="0">
              <a:cs typeface="B Nazanin" panose="00000400000000000000" pitchFamily="2" charset="-78"/>
            </a:endParaRPr>
          </a:p>
          <a:p>
            <a:pPr marL="0" lvl="0" indent="0" algn="r" rtl="1" fontAlgn="base">
              <a:buNone/>
            </a:pPr>
            <a:r>
              <a:rPr lang="fa-IR" sz="2400" b="1" dirty="0" smtClean="0">
                <a:cs typeface="B Nazanin" panose="00000400000000000000" pitchFamily="2" charset="-78"/>
              </a:rPr>
              <a:t>* </a:t>
            </a:r>
            <a:r>
              <a:rPr lang="ar-SA" sz="2400" b="1" dirty="0" smtClean="0">
                <a:cs typeface="B Nazanin" panose="00000400000000000000" pitchFamily="2" charset="-78"/>
              </a:rPr>
              <a:t>مقرراتی </a:t>
            </a:r>
            <a:r>
              <a:rPr lang="ar-SA" sz="2400" b="1" dirty="0">
                <a:cs typeface="B Nazanin" panose="00000400000000000000" pitchFamily="2" charset="-78"/>
              </a:rPr>
              <a:t>که در این آیین نامه در مورد ترتیب تشکیل کمیسیون مناقصه و اتخاذ تصمیم در کمیسیون مذکور و اجرای تصمیم کمیسیون و انعقاد قرارداد تحویل مورد معامله معین شده در صورتی که با عمل مزایده منطبق باشد باید اجرا </a:t>
            </a:r>
            <a:r>
              <a:rPr lang="ar-SA" sz="2400" b="1" dirty="0" smtClean="0">
                <a:cs typeface="B Nazanin" panose="00000400000000000000" pitchFamily="2" charset="-78"/>
              </a:rPr>
              <a:t>شود</a:t>
            </a:r>
            <a:r>
              <a:rPr lang="fa-IR" sz="2400" b="1" dirty="0" smtClean="0">
                <a:cs typeface="B Nazanin" panose="00000400000000000000" pitchFamily="2" charset="-78"/>
              </a:rPr>
              <a:t>.</a:t>
            </a:r>
            <a:endParaRPr lang="en-US" sz="2400" dirty="0">
              <a:cs typeface="B Nazanin" panose="00000400000000000000" pitchFamily="2" charset="-78"/>
            </a:endParaRPr>
          </a:p>
          <a:p>
            <a:pPr marL="0" indent="0" algn="r" rtl="1">
              <a:buNone/>
            </a:pPr>
            <a:endParaRPr lang="en-US" dirty="0">
              <a:cs typeface="B Nazanin" panose="00000400000000000000" pitchFamily="2" charset="-78"/>
            </a:endParaRPr>
          </a:p>
        </p:txBody>
      </p:sp>
    </p:spTree>
    <p:extLst>
      <p:ext uri="{BB962C8B-B14F-4D97-AF65-F5344CB8AC3E}">
        <p14:creationId xmlns:p14="http://schemas.microsoft.com/office/powerpoint/2010/main" val="378502720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6" presetClass="entr" presetSubtype="21" fill="hold" nodeType="click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barn(inVertical)">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barn(inVertical)">
                                      <p:cBhvr>
                                        <p:cTn id="21"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1014369"/>
            <a:ext cx="8596668" cy="4909913"/>
          </a:xfrm>
        </p:spPr>
        <p:txBody>
          <a:bodyPr/>
          <a:lstStyle/>
          <a:p>
            <a:pPr marL="0" indent="0" algn="ctr" rtl="1">
              <a:buNone/>
            </a:pPr>
            <a:endParaRPr lang="fa-IR" dirty="0" smtClean="0">
              <a:cs typeface="B Titr" panose="00000700000000000000" pitchFamily="2" charset="-78"/>
            </a:endParaRPr>
          </a:p>
          <a:p>
            <a:pPr marL="0" indent="0" algn="ctr" rtl="1">
              <a:buNone/>
            </a:pPr>
            <a:endParaRPr lang="fa-IR" sz="100" dirty="0">
              <a:cs typeface="B Titr" panose="00000700000000000000" pitchFamily="2" charset="-78"/>
            </a:endParaRPr>
          </a:p>
          <a:p>
            <a:pPr marL="0" indent="0" algn="ctr" rtl="1">
              <a:buNone/>
            </a:pPr>
            <a:endParaRPr lang="fa-IR" dirty="0" smtClean="0">
              <a:cs typeface="B Titr" panose="00000700000000000000" pitchFamily="2" charset="-78"/>
            </a:endParaRPr>
          </a:p>
          <a:p>
            <a:pPr marL="0" indent="0" algn="ctr" rtl="1">
              <a:buNone/>
            </a:pPr>
            <a:endParaRPr lang="fa-IR" dirty="0">
              <a:cs typeface="B Titr" panose="00000700000000000000" pitchFamily="2" charset="-78"/>
            </a:endParaRPr>
          </a:p>
          <a:p>
            <a:pPr marL="0" indent="0" algn="ctr" rtl="1">
              <a:buNone/>
            </a:pPr>
            <a:r>
              <a:rPr lang="fa-IR" sz="13800" dirty="0" smtClean="0">
                <a:cs typeface="B Titr" panose="00000700000000000000" pitchFamily="2" charset="-78"/>
              </a:rPr>
              <a:t>پایان</a:t>
            </a:r>
            <a:endParaRPr lang="en-US" sz="13800" dirty="0">
              <a:cs typeface="B Titr" panose="00000700000000000000" pitchFamily="2" charset="-78"/>
            </a:endParaRPr>
          </a:p>
        </p:txBody>
      </p:sp>
    </p:spTree>
    <p:extLst>
      <p:ext uri="{BB962C8B-B14F-4D97-AF65-F5344CB8AC3E}">
        <p14:creationId xmlns:p14="http://schemas.microsoft.com/office/powerpoint/2010/main" val="3715031021"/>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Facet">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TM02900688[[fn=Facet]]</Template>
  <TotalTime>94</TotalTime>
  <Words>696</Words>
  <Application>Microsoft Office PowerPoint</Application>
  <PresentationFormat>Custom</PresentationFormat>
  <Paragraphs>66</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Facet</vt:lpstr>
      <vt:lpstr>بنام خدا</vt:lpstr>
      <vt:lpstr>  مزایده</vt:lpstr>
      <vt:lpstr>PowerPoint Presentation</vt:lpstr>
      <vt:lpstr>PowerPoint Presentation</vt:lpstr>
      <vt:lpstr>تاریخچه </vt:lpstr>
      <vt:lpstr>PowerPoint Presentation</vt:lpstr>
      <vt:lpstr>انواع مزایده </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PC</dc:creator>
  <cp:lastModifiedBy>Windows User</cp:lastModifiedBy>
  <cp:revision>57</cp:revision>
  <dcterms:created xsi:type="dcterms:W3CDTF">2019-11-07T06:16:27Z</dcterms:created>
  <dcterms:modified xsi:type="dcterms:W3CDTF">2020-05-20T21:55:36Z</dcterms:modified>
</cp:coreProperties>
</file>