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varScale="1">
        <p:scale>
          <a:sx n="67" d="100"/>
          <a:sy n="67" d="100"/>
        </p:scale>
        <p:origin x="-124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3B6C74-365D-4428-8801-F84404078DA0}" type="datetimeFigureOut">
              <a:rPr lang="en-US" smtClean="0"/>
              <a:t>5/1/2020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A657A2-6CCA-4690-9B9B-ED2DFC48BD55}" type="slidenum">
              <a:rPr lang="en-US" smtClean="0"/>
              <a:t>‹#›</a:t>
            </a:fld>
            <a:endParaRPr lang="en-US"/>
          </a:p>
        </p:txBody>
      </p:sp>
    </p:spTree>
    <p:extLst>
      <p:ext uri="{BB962C8B-B14F-4D97-AF65-F5344CB8AC3E}">
        <p14:creationId xmlns:p14="http://schemas.microsoft.com/office/powerpoint/2010/main" val="13778936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A657A2-6CCA-4690-9B9B-ED2DFC48BD55}" type="slidenum">
              <a:rPr lang="en-US" smtClean="0"/>
              <a:t>2</a:t>
            </a:fld>
            <a:endParaRPr lang="en-US"/>
          </a:p>
        </p:txBody>
      </p:sp>
    </p:spTree>
    <p:extLst>
      <p:ext uri="{BB962C8B-B14F-4D97-AF65-F5344CB8AC3E}">
        <p14:creationId xmlns:p14="http://schemas.microsoft.com/office/powerpoint/2010/main" val="2457481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A657A2-6CCA-4690-9B9B-ED2DFC48BD55}" type="slidenum">
              <a:rPr lang="en-US" smtClean="0"/>
              <a:t>5</a:t>
            </a:fld>
            <a:endParaRPr lang="en-US"/>
          </a:p>
        </p:txBody>
      </p:sp>
    </p:spTree>
    <p:extLst>
      <p:ext uri="{BB962C8B-B14F-4D97-AF65-F5344CB8AC3E}">
        <p14:creationId xmlns:p14="http://schemas.microsoft.com/office/powerpoint/2010/main" val="13386851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286000"/>
            <a:ext cx="7772400" cy="1143000"/>
          </a:xfrm>
        </p:spPr>
        <p:txBody>
          <a:bodyPr/>
          <a:lstStyle>
            <a:lvl1pPr>
              <a:defRPr/>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685800" y="6248400"/>
            <a:ext cx="1905000" cy="457200"/>
          </a:xfrm>
        </p:spPr>
        <p:txBody>
          <a:bodyPr/>
          <a:lstStyle>
            <a:lvl1pPr>
              <a:defRPr/>
            </a:lvl1pPr>
          </a:lstStyle>
          <a:p>
            <a:endParaRPr lang="en-US"/>
          </a:p>
        </p:txBody>
      </p:sp>
      <p:sp>
        <p:nvSpPr>
          <p:cNvPr id="3077" name="Rectangle 5"/>
          <p:cNvSpPr>
            <a:spLocks noGrp="1" noChangeArrowheads="1"/>
          </p:cNvSpPr>
          <p:nvPr>
            <p:ph type="ftr" sz="quarter" idx="3"/>
          </p:nvPr>
        </p:nvSpPr>
        <p:spPr>
          <a:xfrm>
            <a:off x="3124200" y="6248400"/>
            <a:ext cx="2895600" cy="45720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248400"/>
            <a:ext cx="1905000" cy="457200"/>
          </a:xfrm>
        </p:spPr>
        <p:txBody>
          <a:bodyPr/>
          <a:lstStyle>
            <a:lvl1pPr>
              <a:defRPr/>
            </a:lvl1pPr>
          </a:lstStyle>
          <a:p>
            <a:fld id="{BF840B23-1D55-4355-B7EE-4B64633E35CC}"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2A75CB5-F495-4438-B3F9-D1D803F6D866}" type="slidenum">
              <a:rPr lang="en-US"/>
              <a:pPr/>
              <a:t>‹#›</a:t>
            </a:fld>
            <a:endParaRPr lang="en-US"/>
          </a:p>
        </p:txBody>
      </p:sp>
    </p:spTree>
    <p:extLst>
      <p:ext uri="{BB962C8B-B14F-4D97-AF65-F5344CB8AC3E}">
        <p14:creationId xmlns:p14="http://schemas.microsoft.com/office/powerpoint/2010/main" val="2232119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3EA1A3C-5603-4C0E-B851-56D328DDC321}" type="slidenum">
              <a:rPr lang="en-US"/>
              <a:pPr/>
              <a:t>‹#›</a:t>
            </a:fld>
            <a:endParaRPr lang="en-US"/>
          </a:p>
        </p:txBody>
      </p:sp>
    </p:spTree>
    <p:extLst>
      <p:ext uri="{BB962C8B-B14F-4D97-AF65-F5344CB8AC3E}">
        <p14:creationId xmlns:p14="http://schemas.microsoft.com/office/powerpoint/2010/main" val="3526066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1828800"/>
            <a:ext cx="34290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828800"/>
            <a:ext cx="34290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7D927E8-5415-4E67-8EFA-9EA4A9B5D4E8}" type="slidenum">
              <a:rPr lang="en-US"/>
              <a:pPr/>
              <a:t>‹#›</a:t>
            </a:fld>
            <a:endParaRPr lang="en-US"/>
          </a:p>
        </p:txBody>
      </p:sp>
    </p:spTree>
    <p:extLst>
      <p:ext uri="{BB962C8B-B14F-4D97-AF65-F5344CB8AC3E}">
        <p14:creationId xmlns:p14="http://schemas.microsoft.com/office/powerpoint/2010/main" val="3265504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49A028B-5690-4036-BF76-76A65353884B}" type="slidenum">
              <a:rPr lang="en-US"/>
              <a:pPr/>
              <a:t>‹#›</a:t>
            </a:fld>
            <a:endParaRPr lang="en-US"/>
          </a:p>
        </p:txBody>
      </p:sp>
    </p:spTree>
    <p:extLst>
      <p:ext uri="{BB962C8B-B14F-4D97-AF65-F5344CB8AC3E}">
        <p14:creationId xmlns:p14="http://schemas.microsoft.com/office/powerpoint/2010/main" val="2590111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2E6C779-EEA6-409C-BBE6-98B6DE7E48AB}" type="slidenum">
              <a:rPr lang="en-US"/>
              <a:pPr/>
              <a:t>‹#›</a:t>
            </a:fld>
            <a:endParaRPr lang="en-US"/>
          </a:p>
        </p:txBody>
      </p:sp>
    </p:spTree>
    <p:extLst>
      <p:ext uri="{BB962C8B-B14F-4D97-AF65-F5344CB8AC3E}">
        <p14:creationId xmlns:p14="http://schemas.microsoft.com/office/powerpoint/2010/main" val="1467720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5718D864-C0D9-4F6B-9D54-B336784C07C4}" type="slidenum">
              <a:rPr lang="en-US"/>
              <a:pPr/>
              <a:t>‹#›</a:t>
            </a:fld>
            <a:endParaRPr lang="en-US"/>
          </a:p>
        </p:txBody>
      </p:sp>
    </p:spTree>
    <p:extLst>
      <p:ext uri="{BB962C8B-B14F-4D97-AF65-F5344CB8AC3E}">
        <p14:creationId xmlns:p14="http://schemas.microsoft.com/office/powerpoint/2010/main" val="1997082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ACDD82F-A6A3-4E72-ABC5-D27DBFF2A355}" type="slidenum">
              <a:rPr lang="en-US"/>
              <a:pPr/>
              <a:t>‹#›</a:t>
            </a:fld>
            <a:endParaRPr lang="en-US"/>
          </a:p>
        </p:txBody>
      </p:sp>
    </p:spTree>
    <p:extLst>
      <p:ext uri="{BB962C8B-B14F-4D97-AF65-F5344CB8AC3E}">
        <p14:creationId xmlns:p14="http://schemas.microsoft.com/office/powerpoint/2010/main" val="330855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1A01DEA-74E1-4DBD-A4EC-26E67B7E45F8}" type="slidenum">
              <a:rPr lang="en-US"/>
              <a:pPr/>
              <a:t>‹#›</a:t>
            </a:fld>
            <a:endParaRPr lang="en-US"/>
          </a:p>
        </p:txBody>
      </p:sp>
    </p:spTree>
    <p:extLst>
      <p:ext uri="{BB962C8B-B14F-4D97-AF65-F5344CB8AC3E}">
        <p14:creationId xmlns:p14="http://schemas.microsoft.com/office/powerpoint/2010/main" val="2651277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EB78AD0-37FE-4A49-B351-C5DCC5D95B12}" type="slidenum">
              <a:rPr lang="en-US"/>
              <a:pPr/>
              <a:t>‹#›</a:t>
            </a:fld>
            <a:endParaRPr lang="en-US"/>
          </a:p>
        </p:txBody>
      </p:sp>
    </p:spTree>
    <p:extLst>
      <p:ext uri="{BB962C8B-B14F-4D97-AF65-F5344CB8AC3E}">
        <p14:creationId xmlns:p14="http://schemas.microsoft.com/office/powerpoint/2010/main" val="3344504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7000" y="533400"/>
            <a:ext cx="175260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33400"/>
            <a:ext cx="510540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EF73A42-440F-441B-9914-8FAC964CA04A}" type="slidenum">
              <a:rPr lang="en-US"/>
              <a:pPr/>
              <a:t>‹#›</a:t>
            </a:fld>
            <a:endParaRPr lang="en-US"/>
          </a:p>
        </p:txBody>
      </p:sp>
    </p:spTree>
    <p:extLst>
      <p:ext uri="{BB962C8B-B14F-4D97-AF65-F5344CB8AC3E}">
        <p14:creationId xmlns:p14="http://schemas.microsoft.com/office/powerpoint/2010/main" val="3243718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19200" y="533400"/>
            <a:ext cx="7010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219200" y="1828800"/>
            <a:ext cx="70104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8382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2766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7056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8C28948-2BD9-4702-BE4E-164024D28AA5}"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3240573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066800" y="990600"/>
            <a:ext cx="7391400" cy="1981200"/>
          </a:xfrm>
        </p:spPr>
        <p:txBody>
          <a:bodyPr/>
          <a:lstStyle/>
          <a:p>
            <a:pPr rtl="1"/>
            <a:r>
              <a:rPr lang="ar-SA" sz="4000" i="1" u="sng" dirty="0">
                <a:solidFill>
                  <a:schemeClr val="tx2"/>
                </a:solidFill>
              </a:rPr>
              <a:t>مروری برآناتومی و فیزیولوژی کلیه</a:t>
            </a:r>
            <a:endParaRPr lang="en-US" sz="4000" u="sng" dirty="0"/>
          </a:p>
        </p:txBody>
      </p:sp>
      <p:sp>
        <p:nvSpPr>
          <p:cNvPr id="2" name="TextBox 1"/>
          <p:cNvSpPr txBox="1"/>
          <p:nvPr/>
        </p:nvSpPr>
        <p:spPr>
          <a:xfrm>
            <a:off x="7688580" y="228600"/>
            <a:ext cx="1143000" cy="461665"/>
          </a:xfrm>
          <a:prstGeom prst="rect">
            <a:avLst/>
          </a:prstGeom>
          <a:noFill/>
        </p:spPr>
        <p:txBody>
          <a:bodyPr wrap="square" rtlCol="0">
            <a:spAutoFit/>
          </a:bodyPr>
          <a:lstStyle/>
          <a:p>
            <a:pPr algn="r"/>
            <a:r>
              <a:rPr lang="fa-IR" dirty="0" smtClean="0"/>
              <a:t>جلسه اول</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199" y="874484"/>
            <a:ext cx="8580437" cy="1200329"/>
          </a:xfrm>
          <a:prstGeom prst="rect">
            <a:avLst/>
          </a:prstGeom>
        </p:spPr>
        <p:txBody>
          <a:bodyPr wrap="square">
            <a:spAutoFit/>
          </a:bodyPr>
          <a:lstStyle/>
          <a:p>
            <a:pPr algn="just" rtl="1"/>
            <a:r>
              <a:rPr lang="ar-SA" b="1" dirty="0"/>
              <a:t>ساختمان های کلیه و مجاری ادراری شامل کلیه ها، دو میزنای، مثانه و پیشابراه می باشد. ادرار توسط کلیه تولید شده و از طریق سا</a:t>
            </a:r>
            <a:r>
              <a:rPr lang="fa-IR" b="1" dirty="0"/>
              <a:t>ی</a:t>
            </a:r>
            <a:r>
              <a:rPr lang="ar-SA" b="1" dirty="0"/>
              <a:t>ر ساختمان های مجاری ادراری جریان یافته و از بدن خارج می شود. </a:t>
            </a:r>
            <a:endParaRPr lang="en-US" b="1" dirty="0"/>
          </a:p>
        </p:txBody>
      </p:sp>
      <p:sp>
        <p:nvSpPr>
          <p:cNvPr id="3" name="Rectangle 2"/>
          <p:cNvSpPr/>
          <p:nvPr/>
        </p:nvSpPr>
        <p:spPr>
          <a:xfrm>
            <a:off x="7848600" y="2590313"/>
            <a:ext cx="998991" cy="523220"/>
          </a:xfrm>
          <a:prstGeom prst="rect">
            <a:avLst/>
          </a:prstGeom>
        </p:spPr>
        <p:txBody>
          <a:bodyPr wrap="none">
            <a:spAutoFit/>
          </a:bodyPr>
          <a:lstStyle/>
          <a:p>
            <a:r>
              <a:rPr lang="ar-SA" sz="2800" b="1" u="sng" dirty="0">
                <a:solidFill>
                  <a:srgbClr val="FF0000"/>
                </a:solidFill>
              </a:rPr>
              <a:t>کلیه ها</a:t>
            </a:r>
            <a:endParaRPr lang="en-US" sz="2800" dirty="0">
              <a:solidFill>
                <a:srgbClr val="FF0000"/>
              </a:solidFill>
            </a:endParaRPr>
          </a:p>
        </p:txBody>
      </p:sp>
      <p:sp>
        <p:nvSpPr>
          <p:cNvPr id="4" name="Rectangle 3"/>
          <p:cNvSpPr/>
          <p:nvPr/>
        </p:nvSpPr>
        <p:spPr>
          <a:xfrm>
            <a:off x="4175918" y="3148806"/>
            <a:ext cx="4572000" cy="3477875"/>
          </a:xfrm>
          <a:prstGeom prst="rect">
            <a:avLst/>
          </a:prstGeom>
        </p:spPr>
        <p:txBody>
          <a:bodyPr>
            <a:spAutoFit/>
          </a:bodyPr>
          <a:lstStyle/>
          <a:p>
            <a:pPr algn="r" rtl="1"/>
            <a:r>
              <a:rPr lang="ar-SA" sz="2000" b="1" dirty="0"/>
              <a:t>کلیه ها معمولا یک جفت ارگان لوبیایی شکل و قرمز مایل به قهوه ای هستند و در فضای خلف صفاقی روی دیواره خلفی شکم از مهره دوازدهم سینه ای تا مهره سوم کمری بالغین قرار دارند. </a:t>
            </a:r>
            <a:endParaRPr lang="en-US" sz="2000" b="1" dirty="0"/>
          </a:p>
          <a:p>
            <a:pPr algn="r" rtl="1"/>
            <a:r>
              <a:rPr lang="ar-SA" sz="2000" b="1" dirty="0">
                <a:solidFill>
                  <a:srgbClr val="FF0000"/>
                </a:solidFill>
              </a:rPr>
              <a:t>وزن کلیه افراد بالغ : </a:t>
            </a:r>
            <a:endParaRPr lang="en-US" sz="2000" b="1" dirty="0">
              <a:solidFill>
                <a:srgbClr val="FF0000"/>
              </a:solidFill>
            </a:endParaRPr>
          </a:p>
          <a:p>
            <a:pPr algn="r" rtl="1"/>
            <a:r>
              <a:rPr lang="ar-SA" sz="2000" b="1" dirty="0"/>
              <a:t>113 تا 170 گرم</a:t>
            </a:r>
            <a:endParaRPr lang="en-US" sz="2000" b="1" dirty="0"/>
          </a:p>
          <a:p>
            <a:pPr algn="r" rtl="1"/>
            <a:r>
              <a:rPr lang="ar-SA" sz="2000" b="1" dirty="0">
                <a:solidFill>
                  <a:srgbClr val="FF0000"/>
                </a:solidFill>
              </a:rPr>
              <a:t>ابعاد کلیه افراد بالغ :</a:t>
            </a:r>
            <a:endParaRPr lang="en-US" sz="2000" b="1" dirty="0">
              <a:solidFill>
                <a:srgbClr val="FF0000"/>
              </a:solidFill>
            </a:endParaRPr>
          </a:p>
          <a:p>
            <a:pPr algn="r" rtl="1"/>
            <a:r>
              <a:rPr lang="en-US" sz="2000" b="1" dirty="0"/>
              <a:t>10</a:t>
            </a:r>
            <a:r>
              <a:rPr lang="ar-SA" sz="2000" b="1" dirty="0"/>
              <a:t>تا 12 سانت طول</a:t>
            </a:r>
            <a:endParaRPr lang="en-US" sz="2000" b="1" dirty="0"/>
          </a:p>
          <a:p>
            <a:pPr algn="r" rtl="1"/>
            <a:r>
              <a:rPr lang="ar-SA" sz="2000" b="1" dirty="0"/>
              <a:t>6 سانت عرض</a:t>
            </a:r>
            <a:endParaRPr lang="en-US" sz="2000" b="1" dirty="0"/>
          </a:p>
          <a:p>
            <a:pPr algn="r" rtl="1"/>
            <a:r>
              <a:rPr lang="ar-SA" sz="2000" b="1" dirty="0" smtClean="0"/>
              <a:t>2/5سانت </a:t>
            </a:r>
            <a:r>
              <a:rPr lang="ar-SA" sz="2000" b="1" dirty="0"/>
              <a:t>ضخامت</a:t>
            </a:r>
            <a:endParaRPr lang="en-US" sz="2000" b="1" dirty="0"/>
          </a:p>
          <a:p>
            <a:pPr algn="r" rtl="1"/>
            <a:r>
              <a:rPr lang="ar-SA" sz="2000" b="1" dirty="0">
                <a:solidFill>
                  <a:schemeClr val="accent2">
                    <a:lumMod val="75000"/>
                  </a:schemeClr>
                </a:solidFill>
              </a:rPr>
              <a:t>* کلیه راست کمی پایین تر از کلیه چپ است</a:t>
            </a:r>
            <a:endParaRPr lang="en-US" sz="2000"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43050" y="685800"/>
            <a:ext cx="7086600" cy="1938992"/>
          </a:xfrm>
          <a:prstGeom prst="rect">
            <a:avLst/>
          </a:prstGeom>
        </p:spPr>
        <p:txBody>
          <a:bodyPr wrap="square">
            <a:spAutoFit/>
          </a:bodyPr>
          <a:lstStyle/>
          <a:p>
            <a:pPr marL="342900" indent="-342900" algn="just" rtl="1">
              <a:buFont typeface="Arial" charset="0"/>
              <a:buChar char="•"/>
            </a:pPr>
            <a:r>
              <a:rPr lang="ar-SA" sz="2000" b="1" dirty="0" smtClean="0"/>
              <a:t>در </a:t>
            </a:r>
            <a:r>
              <a:rPr lang="ar-SA" sz="2000" b="1" dirty="0"/>
              <a:t>بخش فوقانی هریک از کلیه یک غده فوق کلیوی(آدرنال) قرار گرفته است. هر کدام از این دو غده از نظر عملکرد خون رسانی و عصب رسانی </a:t>
            </a:r>
            <a:r>
              <a:rPr lang="ar-SA" sz="2000" b="1" u="sng" dirty="0"/>
              <a:t>کاملا مستقل </a:t>
            </a:r>
            <a:r>
              <a:rPr lang="ar-SA" sz="2000" b="1" dirty="0"/>
              <a:t>از کلیه می باشند. </a:t>
            </a:r>
            <a:endParaRPr lang="fa-IR" sz="2000" b="1" dirty="0" smtClean="0"/>
          </a:p>
          <a:p>
            <a:pPr marL="342900" indent="-342900" algn="just" rtl="1">
              <a:buFont typeface="Arial" charset="0"/>
              <a:buChar char="•"/>
            </a:pPr>
            <a:endParaRPr lang="fa-IR" sz="2000" b="1" dirty="0" smtClean="0"/>
          </a:p>
          <a:p>
            <a:pPr marL="342900" indent="-342900" algn="just" rtl="1">
              <a:buFont typeface="Arial" pitchFamily="34" charset="0"/>
              <a:buChar char="•"/>
            </a:pPr>
            <a:r>
              <a:rPr lang="ar-SA" sz="2000" b="1" dirty="0" smtClean="0"/>
              <a:t>ناف </a:t>
            </a:r>
            <a:r>
              <a:rPr lang="ar-SA" sz="2000" b="1" dirty="0"/>
              <a:t>یا لگنچه بخش مقعر کلیه است که از طریق آن سرخرگ کلیوی وارد و میزنای و سیاهرگ کلیوی از آن خارج می شوند. </a:t>
            </a:r>
            <a:endParaRPr lang="en-US" sz="2000" b="1" dirty="0"/>
          </a:p>
        </p:txBody>
      </p:sp>
      <p:sp>
        <p:nvSpPr>
          <p:cNvPr id="5" name="Rectangle 4"/>
          <p:cNvSpPr/>
          <p:nvPr/>
        </p:nvSpPr>
        <p:spPr>
          <a:xfrm>
            <a:off x="1371600" y="2974956"/>
            <a:ext cx="7075170" cy="707886"/>
          </a:xfrm>
          <a:prstGeom prst="rect">
            <a:avLst/>
          </a:prstGeom>
        </p:spPr>
        <p:txBody>
          <a:bodyPr wrap="square">
            <a:spAutoFit/>
          </a:bodyPr>
          <a:lstStyle/>
          <a:p>
            <a:pPr marL="342900" indent="-342900" algn="r" rtl="1">
              <a:buFont typeface="Arial" pitchFamily="34" charset="0"/>
              <a:buChar char="•"/>
            </a:pPr>
            <a:r>
              <a:rPr lang="ar-SA" sz="2000" b="1" dirty="0" smtClean="0"/>
              <a:t>کلیه </a:t>
            </a:r>
            <a:r>
              <a:rPr lang="ar-SA" sz="2000" b="1" dirty="0"/>
              <a:t>ها 25 تا 20 % کل برون ده قلبی را دریافت می کنند یعنی هر </a:t>
            </a:r>
            <a:r>
              <a:rPr lang="ar-SA" sz="2000" b="1" u="sng" dirty="0">
                <a:solidFill>
                  <a:srgbClr val="FF0000"/>
                </a:solidFill>
              </a:rPr>
              <a:t>12 ساعت</a:t>
            </a:r>
            <a:r>
              <a:rPr lang="ar-SA" sz="2000" b="1" u="sng" dirty="0"/>
              <a:t> </a:t>
            </a:r>
            <a:r>
              <a:rPr lang="ar-SA" sz="2000" b="1" dirty="0"/>
              <a:t>یک بار کل خون موجود در بدن از کلیه ها عبور می نماید. </a:t>
            </a:r>
            <a:endParaRPr lang="en-US" sz="2000" b="1" dirty="0"/>
          </a:p>
        </p:txBody>
      </p:sp>
    </p:spTree>
    <p:extLst>
      <p:ext uri="{BB962C8B-B14F-4D97-AF65-F5344CB8AC3E}">
        <p14:creationId xmlns:p14="http://schemas.microsoft.com/office/powerpoint/2010/main" val="23836882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90600" y="304800"/>
            <a:ext cx="7239000" cy="2677656"/>
          </a:xfrm>
          <a:prstGeom prst="rect">
            <a:avLst/>
          </a:prstGeom>
        </p:spPr>
        <p:txBody>
          <a:bodyPr wrap="square">
            <a:spAutoFit/>
          </a:bodyPr>
          <a:lstStyle/>
          <a:p>
            <a:pPr algn="ctr" rtl="1"/>
            <a:r>
              <a:rPr lang="ar-SA" sz="2800" b="1" dirty="0">
                <a:solidFill>
                  <a:srgbClr val="FF0000"/>
                </a:solidFill>
              </a:rPr>
              <a:t>نفرون ها </a:t>
            </a:r>
            <a:endParaRPr lang="fa-IR" sz="2800" b="1" dirty="0" smtClean="0">
              <a:solidFill>
                <a:srgbClr val="FF0000"/>
              </a:solidFill>
            </a:endParaRPr>
          </a:p>
          <a:p>
            <a:pPr algn="ctr" rtl="1"/>
            <a:endParaRPr lang="en-US" sz="2000" dirty="0">
              <a:solidFill>
                <a:srgbClr val="FF0000"/>
              </a:solidFill>
            </a:endParaRPr>
          </a:p>
          <a:p>
            <a:pPr algn="just" rtl="1">
              <a:lnSpc>
                <a:spcPct val="150000"/>
              </a:lnSpc>
            </a:pPr>
            <a:r>
              <a:rPr lang="ar-SA" sz="1800" b="1" dirty="0"/>
              <a:t> </a:t>
            </a:r>
            <a:r>
              <a:rPr lang="ar-SA" sz="2000" b="1" dirty="0"/>
              <a:t>هر کلیه دارای 1 میلیون نفرون است که حتی در مواردی که یک کلیه آسیب ببیند و از کار بیافتد کلیه ی دیگر می تواند به تنهایی تمام نیازهای بدن را پاسخ دهد. </a:t>
            </a:r>
            <a:endParaRPr lang="en-US" sz="2000" b="1" dirty="0"/>
          </a:p>
          <a:p>
            <a:pPr algn="just" rtl="1">
              <a:lnSpc>
                <a:spcPct val="150000"/>
              </a:lnSpc>
            </a:pPr>
            <a:r>
              <a:rPr lang="ar-SA" sz="2000" b="1" dirty="0"/>
              <a:t>درصورتی که مجموع نفرون های فعال کمتر از 20 % مقدار طبیعی باشد پیوند کلیه ضروری می شود. </a:t>
            </a:r>
            <a:endParaRPr lang="en-US" sz="2000" b="1" dirty="0"/>
          </a:p>
        </p:txBody>
      </p:sp>
    </p:spTree>
    <p:extLst>
      <p:ext uri="{BB962C8B-B14F-4D97-AF65-F5344CB8AC3E}">
        <p14:creationId xmlns:p14="http://schemas.microsoft.com/office/powerpoint/2010/main" val="6590971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80245" y="304800"/>
            <a:ext cx="2983509" cy="461665"/>
          </a:xfrm>
          <a:prstGeom prst="rect">
            <a:avLst/>
          </a:prstGeom>
        </p:spPr>
        <p:txBody>
          <a:bodyPr wrap="none">
            <a:spAutoFit/>
          </a:bodyPr>
          <a:lstStyle/>
          <a:p>
            <a:pPr rtl="1"/>
            <a:r>
              <a:rPr lang="ar-SA" b="1" dirty="0">
                <a:solidFill>
                  <a:srgbClr val="FF0000"/>
                </a:solidFill>
              </a:rPr>
              <a:t>حالب ها، مثانه و پیشابراه </a:t>
            </a:r>
            <a:endParaRPr lang="en-US" dirty="0">
              <a:solidFill>
                <a:srgbClr val="FF0000"/>
              </a:solidFill>
            </a:endParaRPr>
          </a:p>
        </p:txBody>
      </p:sp>
      <p:sp>
        <p:nvSpPr>
          <p:cNvPr id="6" name="Rectangle 5"/>
          <p:cNvSpPr/>
          <p:nvPr/>
        </p:nvSpPr>
        <p:spPr>
          <a:xfrm>
            <a:off x="914400" y="998220"/>
            <a:ext cx="7444739" cy="1015663"/>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lnSpc>
                <a:spcPct val="150000"/>
              </a:lnSpc>
            </a:pPr>
            <a:r>
              <a:rPr lang="ar-SA" sz="2000" b="1" dirty="0"/>
              <a:t>ادراری که در نفرون تشکیل می شود به حالب و سپس به مثانه منتقل می شود. میزنای(حالب) چپ کمی کوتاه تر از میزنای راست می باشد. </a:t>
            </a:r>
            <a:endParaRPr lang="en-US" sz="2000" b="1" dirty="0"/>
          </a:p>
        </p:txBody>
      </p:sp>
      <p:sp>
        <p:nvSpPr>
          <p:cNvPr id="7" name="Rectangle 6"/>
          <p:cNvSpPr/>
          <p:nvPr/>
        </p:nvSpPr>
        <p:spPr>
          <a:xfrm>
            <a:off x="914400" y="2312129"/>
            <a:ext cx="7444739" cy="1421671"/>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just" rtl="1">
              <a:lnSpc>
                <a:spcPct val="150000"/>
              </a:lnSpc>
            </a:pPr>
            <a:r>
              <a:rPr lang="ar-SA" sz="2000" b="1" dirty="0"/>
              <a:t>در هر میزنای(حالب) 3 منطقه باریک وجود دارد. محل تلاقی میزنای با لگنچه کلیه، بخشی از میزنای که در مجاورت محل تلاقی ساکروایلیاک است و محل اتصال میزنای به مثانه. این سه منطقه بسیار مستعد انسداد توسط سنگ های کلیه و چسبندگی می باشد. </a:t>
            </a:r>
            <a:endParaRPr lang="en-US" sz="2000" b="1" dirty="0"/>
          </a:p>
        </p:txBody>
      </p:sp>
      <p:sp>
        <p:nvSpPr>
          <p:cNvPr id="8" name="Rectangle 7"/>
          <p:cNvSpPr/>
          <p:nvPr/>
        </p:nvSpPr>
        <p:spPr>
          <a:xfrm>
            <a:off x="914400" y="4114800"/>
            <a:ext cx="7444739" cy="96000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r" rtl="1">
              <a:lnSpc>
                <a:spcPct val="150000"/>
              </a:lnSpc>
            </a:pPr>
            <a:r>
              <a:rPr lang="ar-SA" sz="2000" b="1" dirty="0"/>
              <a:t>مثانه یک کیسه ماهیچه ای تو خالی است که دقیقا پشت استخوان عانه قرار گرفته است. حجم مثانه بزرگسالان حدود 300 تا 500 میلی لیتر است. </a:t>
            </a:r>
            <a:endParaRPr lang="en-US" sz="2000" b="1" dirty="0"/>
          </a:p>
        </p:txBody>
      </p:sp>
    </p:spTree>
    <p:extLst>
      <p:ext uri="{BB962C8B-B14F-4D97-AF65-F5344CB8AC3E}">
        <p14:creationId xmlns:p14="http://schemas.microsoft.com/office/powerpoint/2010/main" val="3293406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80245" y="304800"/>
            <a:ext cx="2983509" cy="461665"/>
          </a:xfrm>
          <a:prstGeom prst="rect">
            <a:avLst/>
          </a:prstGeom>
        </p:spPr>
        <p:txBody>
          <a:bodyPr wrap="none">
            <a:spAutoFit/>
          </a:bodyPr>
          <a:lstStyle/>
          <a:p>
            <a:pPr rtl="1"/>
            <a:r>
              <a:rPr lang="ar-SA" b="1" dirty="0">
                <a:solidFill>
                  <a:srgbClr val="FF0000"/>
                </a:solidFill>
              </a:rPr>
              <a:t>حالب ها، مثانه و پیشابراه </a:t>
            </a:r>
            <a:endParaRPr lang="en-US" dirty="0">
              <a:solidFill>
                <a:srgbClr val="FF0000"/>
              </a:solidFill>
            </a:endParaRPr>
          </a:p>
        </p:txBody>
      </p:sp>
      <p:sp>
        <p:nvSpPr>
          <p:cNvPr id="6" name="Rectangle 5"/>
          <p:cNvSpPr/>
          <p:nvPr/>
        </p:nvSpPr>
        <p:spPr>
          <a:xfrm>
            <a:off x="624845" y="1219200"/>
            <a:ext cx="7913366" cy="960006"/>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lnSpc>
                <a:spcPct val="150000"/>
              </a:lnSpc>
            </a:pPr>
            <a:r>
              <a:rPr lang="ar-SA" sz="2000" b="1" dirty="0"/>
              <a:t>گردن مثانه حاوی رشته هایی از ماهیچه صاف غیر ارادی است که بخشی از اسفنکتر پیشابراهی به نام اسفن</a:t>
            </a:r>
            <a:r>
              <a:rPr lang="fa-IR" sz="2000" b="1" dirty="0"/>
              <a:t>ک</a:t>
            </a:r>
            <a:r>
              <a:rPr lang="ar-SA" sz="2000" b="1" dirty="0"/>
              <a:t>تر داخلی را می سازد. </a:t>
            </a:r>
            <a:endParaRPr lang="en-US" sz="2000" b="1" dirty="0"/>
          </a:p>
        </p:txBody>
      </p:sp>
      <p:sp>
        <p:nvSpPr>
          <p:cNvPr id="7" name="Rectangle 6"/>
          <p:cNvSpPr/>
          <p:nvPr/>
        </p:nvSpPr>
        <p:spPr>
          <a:xfrm>
            <a:off x="621031" y="2416314"/>
            <a:ext cx="7913367" cy="707886"/>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r>
              <a:rPr lang="ar-SA" sz="2000" b="1" dirty="0"/>
              <a:t>مهمترین بخش از مکانیسم اسفنکتری که در کنترل ارادی ادرار موثر است اسفنکتر خارجی می باشد</a:t>
            </a:r>
            <a:r>
              <a:rPr lang="ar-SA" sz="2000" dirty="0"/>
              <a:t>. </a:t>
            </a:r>
            <a:endParaRPr lang="en-US" sz="2000" dirty="0"/>
          </a:p>
        </p:txBody>
      </p:sp>
      <p:sp>
        <p:nvSpPr>
          <p:cNvPr id="8" name="Rectangle 7"/>
          <p:cNvSpPr/>
          <p:nvPr/>
        </p:nvSpPr>
        <p:spPr>
          <a:xfrm>
            <a:off x="621030" y="3276600"/>
            <a:ext cx="7913369" cy="960006"/>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lnSpc>
                <a:spcPct val="150000"/>
              </a:lnSpc>
            </a:pPr>
            <a:r>
              <a:rPr lang="ar-SA" sz="2000" b="1" dirty="0"/>
              <a:t>اسفنکتر خارجی در بخش پیشین پشابراه است که نسبت به مثانه در دورترین فاصله قرار گرفته است. </a:t>
            </a:r>
            <a:endParaRPr lang="en-US" sz="2000" b="1" dirty="0"/>
          </a:p>
        </p:txBody>
      </p:sp>
      <p:sp>
        <p:nvSpPr>
          <p:cNvPr id="9" name="Rectangle 8"/>
          <p:cNvSpPr/>
          <p:nvPr/>
        </p:nvSpPr>
        <p:spPr>
          <a:xfrm>
            <a:off x="621032" y="4419600"/>
            <a:ext cx="7913369" cy="1421671"/>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lnSpc>
                <a:spcPct val="150000"/>
              </a:lnSpc>
            </a:pPr>
            <a:r>
              <a:rPr lang="ar-SA" sz="2000" b="1" dirty="0"/>
              <a:t>در حین دفع ادرار، افزایش فشار داخل مثانه باعث بسته شدن محل اتصال میزنای به مثانه شده و ادرار را در داخل دو میزنای نگه می دارد. بلافاصله پس از تکمیل دفع ادرار، فشار داخل مثانه به حالت طبیعی بازگشته و تراوش ادرار از میزنای به مثانه مجدا آغاز می شود. </a:t>
            </a:r>
            <a:endParaRPr lang="en-US" sz="2000" b="1" dirty="0"/>
          </a:p>
        </p:txBody>
      </p:sp>
    </p:spTree>
    <p:extLst>
      <p:ext uri="{BB962C8B-B14F-4D97-AF65-F5344CB8AC3E}">
        <p14:creationId xmlns:p14="http://schemas.microsoft.com/office/powerpoint/2010/main" val="17684469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381000"/>
            <a:ext cx="8001000" cy="6370975"/>
          </a:xfrm>
          <a:prstGeom prst="rect">
            <a:avLst/>
          </a:prstGeom>
        </p:spPr>
        <p:txBody>
          <a:bodyPr wrap="square">
            <a:spAutoFit/>
          </a:bodyPr>
          <a:lstStyle/>
          <a:p>
            <a:pPr algn="r" rtl="1"/>
            <a:r>
              <a:rPr lang="fa-IR" b="1" i="1" dirty="0">
                <a:solidFill>
                  <a:srgbClr val="7030A0"/>
                </a:solidFill>
              </a:rPr>
              <a:t>عملکردهای سیستم دفعی ادرار عبارتند از</a:t>
            </a:r>
            <a:r>
              <a:rPr lang="fa-IR" b="1" i="1" dirty="0" smtClean="0">
                <a:solidFill>
                  <a:srgbClr val="7030A0"/>
                </a:solidFill>
              </a:rPr>
              <a:t>:</a:t>
            </a:r>
            <a:endParaRPr lang="en-US" b="1" i="1" dirty="0" smtClean="0">
              <a:solidFill>
                <a:srgbClr val="7030A0"/>
              </a:solidFill>
            </a:endParaRPr>
          </a:p>
          <a:p>
            <a:pPr algn="r" rtl="1"/>
            <a:endParaRPr lang="en-US" b="1" dirty="0">
              <a:solidFill>
                <a:srgbClr val="7030A0"/>
              </a:solidFill>
            </a:endParaRPr>
          </a:p>
          <a:p>
            <a:pPr marL="342900" lvl="0" indent="-342900" algn="r" rtl="1">
              <a:lnSpc>
                <a:spcPct val="150000"/>
              </a:lnSpc>
              <a:buFont typeface="Wingdings" pitchFamily="2" charset="2"/>
              <a:buChar char="ü"/>
            </a:pPr>
            <a:r>
              <a:rPr lang="fa-IR" b="1" dirty="0"/>
              <a:t>تشکیل ادرار</a:t>
            </a:r>
            <a:endParaRPr lang="en-US" b="1" dirty="0"/>
          </a:p>
          <a:p>
            <a:pPr marL="342900" lvl="0" indent="-342900" algn="r" rtl="1">
              <a:lnSpc>
                <a:spcPct val="150000"/>
              </a:lnSpc>
              <a:buFont typeface="Wingdings" pitchFamily="2" charset="2"/>
              <a:buChar char="ü"/>
            </a:pPr>
            <a:r>
              <a:rPr lang="fa-IR" b="1" dirty="0"/>
              <a:t>دفع مواد زاید</a:t>
            </a:r>
            <a:endParaRPr lang="en-US" b="1" dirty="0"/>
          </a:p>
          <a:p>
            <a:pPr marL="342900" lvl="0" indent="-342900" algn="r" rtl="1">
              <a:lnSpc>
                <a:spcPct val="150000"/>
              </a:lnSpc>
              <a:buFont typeface="Wingdings" pitchFamily="2" charset="2"/>
              <a:buChar char="ü"/>
            </a:pPr>
            <a:r>
              <a:rPr lang="fa-IR" b="1" dirty="0"/>
              <a:t>تنظیم آب و الکترولیت ها</a:t>
            </a:r>
            <a:endParaRPr lang="en-US" b="1" dirty="0"/>
          </a:p>
          <a:p>
            <a:pPr marL="342900" lvl="0" indent="-342900" algn="r" rtl="1">
              <a:lnSpc>
                <a:spcPct val="150000"/>
              </a:lnSpc>
              <a:buFont typeface="Wingdings" pitchFamily="2" charset="2"/>
              <a:buChar char="ü"/>
            </a:pPr>
            <a:r>
              <a:rPr lang="fa-IR" b="1" dirty="0"/>
              <a:t>تنظیم تعادل اسید و باز</a:t>
            </a:r>
            <a:endParaRPr lang="en-US" b="1" dirty="0"/>
          </a:p>
          <a:p>
            <a:pPr marL="342900" lvl="0" indent="-342900" algn="r" rtl="1">
              <a:lnSpc>
                <a:spcPct val="150000"/>
              </a:lnSpc>
              <a:buFont typeface="Wingdings" pitchFamily="2" charset="2"/>
              <a:buChar char="ü"/>
            </a:pPr>
            <a:r>
              <a:rPr lang="fa-IR" b="1" dirty="0"/>
              <a:t>کنترل فشارخون</a:t>
            </a:r>
            <a:endParaRPr lang="en-US" b="1" dirty="0"/>
          </a:p>
          <a:p>
            <a:pPr marL="342900" lvl="0" indent="-342900" algn="r" rtl="1">
              <a:lnSpc>
                <a:spcPct val="150000"/>
              </a:lnSpc>
              <a:buFont typeface="Wingdings" pitchFamily="2" charset="2"/>
              <a:buChar char="ü"/>
            </a:pPr>
            <a:r>
              <a:rPr lang="fa-IR" b="1" dirty="0"/>
              <a:t>سنتز ویتامین </a:t>
            </a:r>
            <a:r>
              <a:rPr lang="en-US" b="1" dirty="0"/>
              <a:t>D </a:t>
            </a:r>
          </a:p>
          <a:p>
            <a:pPr marL="342900" lvl="0" indent="-342900" algn="r" rtl="1">
              <a:lnSpc>
                <a:spcPct val="150000"/>
              </a:lnSpc>
              <a:buFont typeface="Wingdings" pitchFamily="2" charset="2"/>
              <a:buChar char="ü"/>
            </a:pPr>
            <a:r>
              <a:rPr lang="fa-IR" b="1" dirty="0"/>
              <a:t>دفع سنگ و رسوبات</a:t>
            </a:r>
            <a:endParaRPr lang="en-US" b="1" dirty="0"/>
          </a:p>
          <a:p>
            <a:pPr marL="342900" lvl="0" indent="-342900" algn="r" rtl="1">
              <a:lnSpc>
                <a:spcPct val="150000"/>
              </a:lnSpc>
              <a:buFont typeface="Wingdings" pitchFamily="2" charset="2"/>
              <a:buChar char="ü"/>
            </a:pPr>
            <a:r>
              <a:rPr lang="fa-IR" b="1" dirty="0"/>
              <a:t>تنظیم تولید گلبول های قرمز</a:t>
            </a:r>
            <a:endParaRPr lang="en-US" b="1" dirty="0"/>
          </a:p>
          <a:p>
            <a:pPr marL="342900" lvl="0" indent="-342900" algn="r" rtl="1">
              <a:lnSpc>
                <a:spcPct val="150000"/>
              </a:lnSpc>
              <a:buFont typeface="Wingdings" pitchFamily="2" charset="2"/>
              <a:buChar char="ü"/>
            </a:pPr>
            <a:r>
              <a:rPr lang="fa-IR" b="1" dirty="0"/>
              <a:t>ترشح پروستاگلاندین ها</a:t>
            </a:r>
            <a:endParaRPr lang="en-US" b="1" dirty="0"/>
          </a:p>
          <a:p>
            <a:pPr marL="342900" lvl="0" indent="-342900" algn="r" rtl="1">
              <a:lnSpc>
                <a:spcPct val="150000"/>
              </a:lnSpc>
              <a:buFont typeface="Wingdings" pitchFamily="2" charset="2"/>
              <a:buChar char="ü"/>
            </a:pPr>
            <a:r>
              <a:rPr lang="fa-IR" b="1" dirty="0"/>
              <a:t>فعال سازی هورمون رشد</a:t>
            </a:r>
            <a:endParaRPr lang="en-US" b="1" dirty="0"/>
          </a:p>
        </p:txBody>
      </p:sp>
    </p:spTree>
    <p:extLst>
      <p:ext uri="{BB962C8B-B14F-4D97-AF65-F5344CB8AC3E}">
        <p14:creationId xmlns:p14="http://schemas.microsoft.com/office/powerpoint/2010/main" val="232060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6732" y="300335"/>
            <a:ext cx="2890535" cy="461665"/>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rtl="1"/>
            <a:r>
              <a:rPr lang="fa-IR" b="1" dirty="0">
                <a:solidFill>
                  <a:srgbClr val="FF0000"/>
                </a:solidFill>
              </a:rPr>
              <a:t>تنظیم فرآیند تشکیل ادرار </a:t>
            </a:r>
            <a:endParaRPr lang="en-US" dirty="0">
              <a:solidFill>
                <a:srgbClr val="FF0000"/>
              </a:solidFill>
            </a:endParaRPr>
          </a:p>
        </p:txBody>
      </p:sp>
      <p:sp>
        <p:nvSpPr>
          <p:cNvPr id="5" name="Rectangle 4"/>
          <p:cNvSpPr/>
          <p:nvPr/>
        </p:nvSpPr>
        <p:spPr>
          <a:xfrm>
            <a:off x="762000" y="1066800"/>
            <a:ext cx="7924800" cy="960006"/>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r" rtl="1">
              <a:lnSpc>
                <a:spcPct val="150000"/>
              </a:lnSpc>
            </a:pPr>
            <a:r>
              <a:rPr lang="fa-IR" sz="2000" b="1" dirty="0"/>
              <a:t>فشار پرفیوژن کلیه، تنظیم کننده طولانی مدت و اصلی فرآیندهای تشکیل مایع تصفیه شده گلومرولی و تولید ادرار محسوب می شود. </a:t>
            </a:r>
            <a:endParaRPr lang="en-US" sz="2000" b="1" dirty="0"/>
          </a:p>
        </p:txBody>
      </p:sp>
      <p:sp>
        <p:nvSpPr>
          <p:cNvPr id="7" name="Rectangle 6"/>
          <p:cNvSpPr/>
          <p:nvPr/>
        </p:nvSpPr>
        <p:spPr>
          <a:xfrm>
            <a:off x="2286000" y="2438400"/>
            <a:ext cx="6401111" cy="461665"/>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rtl="1"/>
            <a:r>
              <a:rPr lang="fa-IR" b="1" dirty="0">
                <a:solidFill>
                  <a:srgbClr val="FF0000"/>
                </a:solidFill>
              </a:rPr>
              <a:t>علاوه بر این مکانیسم های دیگری به این منظور وجود دارند:</a:t>
            </a:r>
            <a:endParaRPr lang="en-US" b="1" dirty="0">
              <a:solidFill>
                <a:srgbClr val="FF0000"/>
              </a:solidFill>
            </a:endParaRPr>
          </a:p>
        </p:txBody>
      </p:sp>
      <p:sp>
        <p:nvSpPr>
          <p:cNvPr id="10" name="Rectangle 9"/>
          <p:cNvSpPr/>
          <p:nvPr/>
        </p:nvSpPr>
        <p:spPr>
          <a:xfrm>
            <a:off x="1828800" y="3429000"/>
            <a:ext cx="7162800" cy="461665"/>
          </a:xfrm>
          <a:prstGeom prst="rect">
            <a:avLst/>
          </a:prstGeom>
        </p:spPr>
        <p:txBody>
          <a:bodyPr wrap="square">
            <a:spAutoFit/>
          </a:bodyPr>
          <a:lstStyle/>
          <a:p>
            <a:r>
              <a:rPr lang="fa-IR" dirty="0"/>
              <a:t> </a:t>
            </a:r>
            <a:endParaRPr lang="en-US" dirty="0"/>
          </a:p>
        </p:txBody>
      </p:sp>
      <p:sp>
        <p:nvSpPr>
          <p:cNvPr id="16" name="TextBox 15"/>
          <p:cNvSpPr txBox="1"/>
          <p:nvPr/>
        </p:nvSpPr>
        <p:spPr>
          <a:xfrm>
            <a:off x="495299" y="3284220"/>
            <a:ext cx="8153400" cy="1477328"/>
          </a:xfrm>
          <a:prstGeom prst="rect">
            <a:avLst/>
          </a:prstGeom>
        </p:spPr>
        <p:style>
          <a:lnRef idx="0">
            <a:schemeClr val="dk1"/>
          </a:lnRef>
          <a:fillRef idx="3">
            <a:schemeClr val="dk1"/>
          </a:fillRef>
          <a:effectRef idx="3">
            <a:schemeClr val="dk1"/>
          </a:effectRef>
          <a:fontRef idx="minor">
            <a:schemeClr val="lt1"/>
          </a:fontRef>
        </p:style>
        <p:txBody>
          <a:bodyPr wrap="square" rtlCol="0">
            <a:spAutoFit/>
          </a:bodyPr>
          <a:lstStyle/>
          <a:p>
            <a:pPr algn="r">
              <a:lnSpc>
                <a:spcPct val="150000"/>
              </a:lnSpc>
            </a:pPr>
            <a:r>
              <a:rPr lang="fa-IR" sz="2000" b="1" dirty="0"/>
              <a:t>را کنترل می کند. )</a:t>
            </a:r>
            <a:r>
              <a:rPr lang="en-US" sz="2000" b="1" dirty="0"/>
              <a:t>GFR</a:t>
            </a:r>
            <a:r>
              <a:rPr lang="fa-IR" sz="2000" b="1" dirty="0"/>
              <a:t>1- فیدبک توبولی گلومرولی (با فیدبک </a:t>
            </a:r>
            <a:r>
              <a:rPr lang="fa-IR" sz="2000" b="1" dirty="0" smtClean="0"/>
              <a:t>منفی 2</a:t>
            </a:r>
          </a:p>
          <a:p>
            <a:pPr algn="r">
              <a:lnSpc>
                <a:spcPct val="150000"/>
              </a:lnSpc>
            </a:pPr>
            <a:r>
              <a:rPr lang="fa-IR" sz="2000" b="1" dirty="0" smtClean="0"/>
              <a:t>2- بسیاری از داروهایی که برای درمان پرفشاری خون به کار می روند </a:t>
            </a:r>
          </a:p>
          <a:p>
            <a:pPr algn="r">
              <a:lnSpc>
                <a:spcPct val="150000"/>
              </a:lnSpc>
            </a:pPr>
            <a:r>
              <a:rPr lang="fa-IR" sz="2000" b="1" dirty="0" smtClean="0"/>
              <a:t>3- سیستم عصبی سمپاتیک که باعث افزایش ذخیره سازی آب و نمک می شود </a:t>
            </a:r>
            <a:endParaRPr lang="en-US" sz="2000" b="1" dirty="0" smtClean="0"/>
          </a:p>
        </p:txBody>
      </p:sp>
    </p:spTree>
    <p:extLst>
      <p:ext uri="{BB962C8B-B14F-4D97-AF65-F5344CB8AC3E}">
        <p14:creationId xmlns:p14="http://schemas.microsoft.com/office/powerpoint/2010/main" val="4085386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0" y="381000"/>
            <a:ext cx="342900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sz="2800" b="1" dirty="0">
                <a:solidFill>
                  <a:srgbClr val="FF0000"/>
                </a:solidFill>
              </a:rPr>
              <a:t>دفع ادرار </a:t>
            </a:r>
            <a:endParaRPr lang="en-US" sz="2800" dirty="0">
              <a:solidFill>
                <a:srgbClr val="FF0000"/>
              </a:solidFill>
            </a:endParaRPr>
          </a:p>
        </p:txBody>
      </p:sp>
      <p:sp>
        <p:nvSpPr>
          <p:cNvPr id="5" name="Rectangle 4"/>
          <p:cNvSpPr/>
          <p:nvPr/>
        </p:nvSpPr>
        <p:spPr>
          <a:xfrm>
            <a:off x="2133600" y="1371600"/>
            <a:ext cx="6172200" cy="461665"/>
          </a:xfrm>
          <a:prstGeom prst="rect">
            <a:avLst/>
          </a:prstGeom>
        </p:spPr>
        <p:txBody>
          <a:bodyPr wrap="square">
            <a:spAutoFit/>
          </a:bodyPr>
          <a:lstStyle/>
          <a:p>
            <a:pPr marL="342900" indent="-342900" algn="r" rtl="1">
              <a:buFont typeface="Wingdings" pitchFamily="2" charset="2"/>
              <a:buChar char="ü"/>
            </a:pPr>
            <a:r>
              <a:rPr lang="fa-IR" b="1" dirty="0"/>
              <a:t>میزان تولید ادرار به وسیله کلیه ها تقریبا ثابت است. </a:t>
            </a:r>
            <a:endParaRPr lang="en-US" b="1" dirty="0"/>
          </a:p>
        </p:txBody>
      </p:sp>
      <p:sp>
        <p:nvSpPr>
          <p:cNvPr id="6" name="Rectangle 5"/>
          <p:cNvSpPr/>
          <p:nvPr/>
        </p:nvSpPr>
        <p:spPr>
          <a:xfrm>
            <a:off x="609600" y="2209800"/>
            <a:ext cx="8077200" cy="2862322"/>
          </a:xfrm>
          <a:prstGeom prst="rect">
            <a:avLst/>
          </a:prstGeom>
        </p:spPr>
        <p:txBody>
          <a:bodyPr wrap="square">
            <a:spAutoFit/>
          </a:bodyPr>
          <a:lstStyle/>
          <a:p>
            <a:pPr algn="r" rtl="1">
              <a:lnSpc>
                <a:spcPct val="150000"/>
              </a:lnSpc>
            </a:pPr>
            <a:r>
              <a:rPr lang="fa-IR" sz="2000" b="1" u="sng" dirty="0">
                <a:solidFill>
                  <a:srgbClr val="00B050"/>
                </a:solidFill>
              </a:rPr>
              <a:t>میزان طبیعی:</a:t>
            </a:r>
            <a:endParaRPr lang="en-US" sz="2000" b="1" u="sng" dirty="0">
              <a:solidFill>
                <a:srgbClr val="00B050"/>
              </a:solidFill>
            </a:endParaRPr>
          </a:p>
          <a:p>
            <a:pPr marL="342900" lvl="0" indent="-342900" algn="r" rtl="1">
              <a:lnSpc>
                <a:spcPct val="150000"/>
              </a:lnSpc>
              <a:buFont typeface="Wingdings" pitchFamily="2" charset="2"/>
              <a:buChar char="q"/>
            </a:pPr>
            <a:r>
              <a:rPr lang="fa-IR" sz="2000" b="1" dirty="0"/>
              <a:t>اگر میزان دفع ادرار در 24 ساعت به کمتر از 50 سی سی برسد</a:t>
            </a:r>
            <a:r>
              <a:rPr lang="fa-IR" sz="2000" b="1" i="1" dirty="0"/>
              <a:t> </a:t>
            </a:r>
            <a:r>
              <a:rPr lang="fa-IR" sz="2000" b="1" u="sng" dirty="0">
                <a:solidFill>
                  <a:schemeClr val="accent2">
                    <a:lumMod val="50000"/>
                  </a:schemeClr>
                </a:solidFill>
              </a:rPr>
              <a:t>آنوری</a:t>
            </a:r>
            <a:r>
              <a:rPr lang="fa-IR" sz="2000" b="1" i="1" dirty="0">
                <a:solidFill>
                  <a:schemeClr val="accent2">
                    <a:lumMod val="50000"/>
                  </a:schemeClr>
                </a:solidFill>
              </a:rPr>
              <a:t> </a:t>
            </a:r>
            <a:r>
              <a:rPr lang="fa-IR" sz="2000" b="1" dirty="0"/>
              <a:t>نامیده می شود. </a:t>
            </a:r>
            <a:endParaRPr lang="en-US" sz="2000" b="1" dirty="0"/>
          </a:p>
          <a:p>
            <a:pPr marL="342900" lvl="0" indent="-342900" algn="r" rtl="1">
              <a:lnSpc>
                <a:spcPct val="150000"/>
              </a:lnSpc>
              <a:buFont typeface="Wingdings" pitchFamily="2" charset="2"/>
              <a:buChar char="q"/>
            </a:pPr>
            <a:r>
              <a:rPr lang="fa-IR" sz="2000" b="1" dirty="0"/>
              <a:t>اگر میزان دفع ادرار در 24 ساعت بین 100 تا 400 سی سی برسد</a:t>
            </a:r>
            <a:r>
              <a:rPr lang="fa-IR" sz="2000" b="1" i="1" dirty="0"/>
              <a:t> </a:t>
            </a:r>
            <a:r>
              <a:rPr lang="fa-IR" sz="2000" b="1" u="sng" dirty="0">
                <a:solidFill>
                  <a:schemeClr val="accent2">
                    <a:lumMod val="50000"/>
                  </a:schemeClr>
                </a:solidFill>
              </a:rPr>
              <a:t>الیگوری</a:t>
            </a:r>
            <a:r>
              <a:rPr lang="fa-IR" sz="2000" b="1" dirty="0">
                <a:solidFill>
                  <a:schemeClr val="accent2">
                    <a:lumMod val="50000"/>
                  </a:schemeClr>
                </a:solidFill>
              </a:rPr>
              <a:t> </a:t>
            </a:r>
            <a:r>
              <a:rPr lang="fa-IR" sz="2000" b="1" dirty="0"/>
              <a:t>نامیده میشود. </a:t>
            </a:r>
            <a:endParaRPr lang="en-US" sz="2000" b="1" dirty="0"/>
          </a:p>
          <a:p>
            <a:pPr marL="342900" lvl="0" indent="-342900" algn="r" rtl="1">
              <a:lnSpc>
                <a:spcPct val="150000"/>
              </a:lnSpc>
              <a:buFont typeface="Wingdings" pitchFamily="2" charset="2"/>
              <a:buChar char="q"/>
            </a:pPr>
            <a:r>
              <a:rPr lang="fa-IR" sz="2000" b="1" dirty="0"/>
              <a:t>اگر میزان دفع ادرار در 24 ساعت به بیش از 2500 سی سی برسد </a:t>
            </a:r>
            <a:r>
              <a:rPr lang="fa-IR" sz="2000" b="1" u="sng" dirty="0">
                <a:solidFill>
                  <a:schemeClr val="accent2">
                    <a:lumMod val="50000"/>
                  </a:schemeClr>
                </a:solidFill>
              </a:rPr>
              <a:t>پلی اوری</a:t>
            </a:r>
            <a:r>
              <a:rPr lang="fa-IR" sz="2000" b="1" dirty="0">
                <a:solidFill>
                  <a:schemeClr val="accent2">
                    <a:lumMod val="50000"/>
                  </a:schemeClr>
                </a:solidFill>
              </a:rPr>
              <a:t> </a:t>
            </a:r>
            <a:r>
              <a:rPr lang="fa-IR" sz="2000" b="1" dirty="0"/>
              <a:t>نامیده میشود. </a:t>
            </a:r>
            <a:endParaRPr lang="en-US" sz="2000" b="1" dirty="0"/>
          </a:p>
        </p:txBody>
      </p:sp>
    </p:spTree>
    <p:extLst>
      <p:ext uri="{BB962C8B-B14F-4D97-AF65-F5344CB8AC3E}">
        <p14:creationId xmlns:p14="http://schemas.microsoft.com/office/powerpoint/2010/main" val="1613656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381000"/>
            <a:ext cx="8382000" cy="2862322"/>
          </a:xfrm>
          <a:prstGeom prst="rect">
            <a:avLst/>
          </a:prstGeom>
        </p:spPr>
        <p:txBody>
          <a:bodyPr wrap="square">
            <a:spAutoFit/>
          </a:bodyPr>
          <a:lstStyle/>
          <a:p>
            <a:pPr marL="342900" indent="-342900" algn="r" rtl="1">
              <a:lnSpc>
                <a:spcPct val="150000"/>
              </a:lnSpc>
              <a:buFont typeface="Wingdings" pitchFamily="2" charset="2"/>
              <a:buChar char="Ø"/>
            </a:pPr>
            <a:r>
              <a:rPr lang="fa-IR" sz="2000" b="1" dirty="0"/>
              <a:t>سیستم پاراسمپاتیک تعداد حرکات دودی را </a:t>
            </a:r>
            <a:r>
              <a:rPr lang="fa-IR" sz="2000" b="1" dirty="0">
                <a:solidFill>
                  <a:srgbClr val="FF0000"/>
                </a:solidFill>
              </a:rPr>
              <a:t>افزایش</a:t>
            </a:r>
            <a:r>
              <a:rPr lang="fa-IR" sz="2000" b="1" dirty="0"/>
              <a:t> و سیستم سمپاتیک </a:t>
            </a:r>
            <a:r>
              <a:rPr lang="fa-IR" sz="2000" b="1" dirty="0">
                <a:solidFill>
                  <a:srgbClr val="FF0000"/>
                </a:solidFill>
              </a:rPr>
              <a:t>کاهش</a:t>
            </a:r>
            <a:r>
              <a:rPr lang="fa-IR" sz="2000" b="1" dirty="0"/>
              <a:t> می دهد. </a:t>
            </a:r>
            <a:endParaRPr lang="en-US" sz="2000" b="1" dirty="0"/>
          </a:p>
          <a:p>
            <a:pPr marL="342900" indent="-342900" algn="r" rtl="1">
              <a:lnSpc>
                <a:spcPct val="150000"/>
              </a:lnSpc>
              <a:buFont typeface="Wingdings" pitchFamily="2" charset="2"/>
              <a:buChar char="Ø"/>
            </a:pPr>
            <a:r>
              <a:rPr lang="fa-IR" sz="2000" b="1" dirty="0"/>
              <a:t>اسفنکتر داخلی واقع در گردن مثانه در شرایط عادی منقبض است اما با انقباض عضله مثانه شل و متسع می شود. </a:t>
            </a:r>
            <a:endParaRPr lang="en-US" sz="2000" b="1" dirty="0"/>
          </a:p>
          <a:p>
            <a:pPr marL="342900" indent="-342900" algn="r" rtl="1">
              <a:lnSpc>
                <a:spcPct val="150000"/>
              </a:lnSpc>
              <a:buFont typeface="Wingdings" pitchFamily="2" charset="2"/>
              <a:buChar char="Ø"/>
            </a:pPr>
            <a:r>
              <a:rPr lang="fa-IR" sz="2000" b="1" dirty="0"/>
              <a:t>اسفنکتر خارجی جزء عضلات اسکلتی بوده و فرد به صورت ارادی بر آن کنترل دارد. انقباضات شکم با فشردن مثانه و افزایش فشار دیواره آن سبب می شود تا دفع ادرار با سهولت انجام گیرد. </a:t>
            </a:r>
            <a:endParaRPr lang="en-US" sz="2000" b="1" dirty="0"/>
          </a:p>
        </p:txBody>
      </p:sp>
    </p:spTree>
    <p:extLst>
      <p:ext uri="{BB962C8B-B14F-4D97-AF65-F5344CB8AC3E}">
        <p14:creationId xmlns:p14="http://schemas.microsoft.com/office/powerpoint/2010/main" val="2973179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00400" y="381000"/>
            <a:ext cx="342900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sz="2800" b="1" dirty="0">
                <a:solidFill>
                  <a:srgbClr val="FF0000"/>
                </a:solidFill>
              </a:rPr>
              <a:t>تنظیم دفع آب </a:t>
            </a:r>
            <a:endParaRPr lang="en-US" sz="2800" dirty="0">
              <a:solidFill>
                <a:srgbClr val="FF0000"/>
              </a:solidFill>
            </a:endParaRPr>
          </a:p>
        </p:txBody>
      </p:sp>
      <p:sp>
        <p:nvSpPr>
          <p:cNvPr id="6" name="Rectangle 5"/>
          <p:cNvSpPr/>
          <p:nvPr/>
        </p:nvSpPr>
        <p:spPr>
          <a:xfrm>
            <a:off x="1371600" y="1371600"/>
            <a:ext cx="7086600" cy="101566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r" rtl="1">
              <a:lnSpc>
                <a:spcPct val="150000"/>
              </a:lnSpc>
            </a:pPr>
            <a:r>
              <a:rPr lang="fa-IR" sz="2000" b="1" dirty="0"/>
              <a:t>با مصرف مقادیر زیاد مایعات حجم ادرار زیاد شده و رقیق می گردد و برعکس با کاهش مصرف آب حجم ادرار کاهش یافته و غلیظ می شود. </a:t>
            </a:r>
            <a:endParaRPr lang="en-US" sz="2000" b="1" dirty="0"/>
          </a:p>
        </p:txBody>
      </p:sp>
      <p:sp>
        <p:nvSpPr>
          <p:cNvPr id="8" name="Rectangle 7"/>
          <p:cNvSpPr/>
          <p:nvPr/>
        </p:nvSpPr>
        <p:spPr>
          <a:xfrm>
            <a:off x="3200400" y="2905780"/>
            <a:ext cx="342900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sz="2800" b="1" dirty="0">
                <a:solidFill>
                  <a:srgbClr val="FF0000"/>
                </a:solidFill>
              </a:rPr>
              <a:t>تنظیم دفع الکترولیت </a:t>
            </a:r>
            <a:endParaRPr lang="en-US" sz="2800" dirty="0">
              <a:solidFill>
                <a:srgbClr val="FF0000"/>
              </a:solidFill>
            </a:endParaRPr>
          </a:p>
        </p:txBody>
      </p:sp>
      <p:sp>
        <p:nvSpPr>
          <p:cNvPr id="9" name="Rectangle 8"/>
          <p:cNvSpPr/>
          <p:nvPr/>
        </p:nvSpPr>
        <p:spPr>
          <a:xfrm>
            <a:off x="1371600" y="4029165"/>
            <a:ext cx="7086600" cy="960006"/>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r" rtl="1">
              <a:lnSpc>
                <a:spcPct val="150000"/>
              </a:lnSpc>
            </a:pPr>
            <a:r>
              <a:rPr lang="fa-IR" sz="2000" b="1" dirty="0"/>
              <a:t>هنگامی که کارکرد کلیه ها طبیعی باشد حجم الکترولیت های دفع شده در هرروز دقیقا معادل میزان مصرفی آن ها خواهد بود. </a:t>
            </a:r>
            <a:endParaRPr lang="en-US" sz="2000" b="1" dirty="0"/>
          </a:p>
        </p:txBody>
      </p:sp>
    </p:spTree>
    <p:extLst>
      <p:ext uri="{BB962C8B-B14F-4D97-AF65-F5344CB8AC3E}">
        <p14:creationId xmlns:p14="http://schemas.microsoft.com/office/powerpoint/2010/main" val="1698529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19400" y="457200"/>
            <a:ext cx="342900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sz="2800" b="1" dirty="0">
                <a:solidFill>
                  <a:srgbClr val="FF0000"/>
                </a:solidFill>
              </a:rPr>
              <a:t>تنظیم تعادل اسید و باز</a:t>
            </a:r>
            <a:endParaRPr lang="en-US" sz="2800" dirty="0">
              <a:solidFill>
                <a:srgbClr val="FF0000"/>
              </a:solidFill>
            </a:endParaRPr>
          </a:p>
        </p:txBody>
      </p:sp>
      <p:sp>
        <p:nvSpPr>
          <p:cNvPr id="7" name="Rectangle 6"/>
          <p:cNvSpPr/>
          <p:nvPr/>
        </p:nvSpPr>
        <p:spPr>
          <a:xfrm>
            <a:off x="609600" y="1356298"/>
            <a:ext cx="8305800" cy="1477328"/>
          </a:xfrm>
          <a:prstGeom prst="rect">
            <a:avLst/>
          </a:prstGeom>
        </p:spPr>
        <p:txBody>
          <a:bodyPr wrap="square">
            <a:spAutoFit/>
          </a:bodyPr>
          <a:lstStyle/>
          <a:p>
            <a:pPr algn="r" rtl="1">
              <a:lnSpc>
                <a:spcPct val="150000"/>
              </a:lnSpc>
            </a:pPr>
            <a:r>
              <a:rPr lang="en-US" sz="2000" b="1" dirty="0"/>
              <a:t>PH </a:t>
            </a:r>
            <a:r>
              <a:rPr lang="fa-IR" sz="2000" b="1" dirty="0" smtClean="0"/>
              <a:t> طبیعی </a:t>
            </a:r>
            <a:r>
              <a:rPr lang="fa-IR" sz="2000" b="1" dirty="0"/>
              <a:t>سرم حدود </a:t>
            </a:r>
            <a:r>
              <a:rPr lang="fa-IR" sz="2000" b="1" dirty="0" smtClean="0"/>
              <a:t>7/35تا 7/45می </a:t>
            </a:r>
            <a:r>
              <a:rPr lang="fa-IR" sz="2000" b="1" dirty="0"/>
              <a:t>باشد. در صورت افزایش این مقدار کلیه ها بیکربنات </a:t>
            </a:r>
            <a:endParaRPr lang="en-US" sz="2000" b="1" dirty="0"/>
          </a:p>
          <a:p>
            <a:pPr algn="r" rtl="1">
              <a:lnSpc>
                <a:spcPct val="150000"/>
              </a:lnSpc>
            </a:pPr>
            <a:r>
              <a:rPr lang="fa-IR" sz="2000" b="1" dirty="0"/>
              <a:t>بیشتری دفع می کنند و در صورت کاهش این مقدار کلیه ها یون هیدروژن بیشتری دفع می کنند تا این مقدار به حد نرمال برسد. </a:t>
            </a:r>
            <a:endParaRPr lang="en-US" sz="2000" b="1" dirty="0"/>
          </a:p>
        </p:txBody>
      </p:sp>
      <p:sp>
        <p:nvSpPr>
          <p:cNvPr id="9" name="Rectangle 8"/>
          <p:cNvSpPr/>
          <p:nvPr/>
        </p:nvSpPr>
        <p:spPr>
          <a:xfrm>
            <a:off x="3048000" y="3048000"/>
            <a:ext cx="342900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sz="2800" b="1" dirty="0">
                <a:solidFill>
                  <a:srgbClr val="FF0000"/>
                </a:solidFill>
              </a:rPr>
              <a:t>تنظیم فشارخون </a:t>
            </a:r>
            <a:endParaRPr lang="en-US" sz="2800" dirty="0">
              <a:solidFill>
                <a:srgbClr val="FF0000"/>
              </a:solidFill>
            </a:endParaRPr>
          </a:p>
        </p:txBody>
      </p:sp>
      <p:sp>
        <p:nvSpPr>
          <p:cNvPr id="10" name="Rectangle 9"/>
          <p:cNvSpPr/>
          <p:nvPr/>
        </p:nvSpPr>
        <p:spPr>
          <a:xfrm>
            <a:off x="609600" y="4114800"/>
            <a:ext cx="8305800" cy="1883336"/>
          </a:xfrm>
          <a:prstGeom prst="rect">
            <a:avLst/>
          </a:prstGeom>
        </p:spPr>
        <p:txBody>
          <a:bodyPr wrap="square">
            <a:spAutoFit/>
          </a:bodyPr>
          <a:lstStyle/>
          <a:p>
            <a:pPr algn="just">
              <a:lnSpc>
                <a:spcPct val="150000"/>
              </a:lnSpc>
            </a:pPr>
            <a:r>
              <a:rPr lang="fa-IR" sz="2000" b="1" dirty="0"/>
              <a:t>در حین عبور خون از کلیه ها، عروق تخصص یافته کلیوی به نام راست رگ ها به طور مداوم فشارخون را کنترل می کنند. هنگامی که راست رگ ها افت فشارخون را تشخیص می دهند هورمون رنین را ترشح می کنند و رنین باعث تبدیل آنژیوتانسیون به آنژیوتانسون1 می شود که به نوبه خود تبدیل به آنژیوتانسون2 می گردد. آنژیوتانسیون 2 موجب افزایش فشارخون می شود</a:t>
            </a:r>
            <a:endParaRPr lang="en-US" sz="2000" b="1" dirty="0"/>
          </a:p>
        </p:txBody>
      </p:sp>
    </p:spTree>
    <p:extLst>
      <p:ext uri="{BB962C8B-B14F-4D97-AF65-F5344CB8AC3E}">
        <p14:creationId xmlns:p14="http://schemas.microsoft.com/office/powerpoint/2010/main" val="1055139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90800" y="381000"/>
            <a:ext cx="4038600"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b="1" dirty="0">
                <a:solidFill>
                  <a:srgbClr val="FF0000"/>
                </a:solidFill>
              </a:rPr>
              <a:t>تنظیم تولید سلول های قرمز خون </a:t>
            </a:r>
            <a:endParaRPr lang="en-US" dirty="0">
              <a:solidFill>
                <a:srgbClr val="FF0000"/>
              </a:solidFill>
            </a:endParaRPr>
          </a:p>
        </p:txBody>
      </p:sp>
      <p:sp>
        <p:nvSpPr>
          <p:cNvPr id="6" name="Rectangle 5"/>
          <p:cNvSpPr/>
          <p:nvPr/>
        </p:nvSpPr>
        <p:spPr>
          <a:xfrm>
            <a:off x="685800" y="1295400"/>
            <a:ext cx="8077200" cy="1477328"/>
          </a:xfrm>
          <a:prstGeom prst="rect">
            <a:avLst/>
          </a:prstGeom>
        </p:spPr>
        <p:txBody>
          <a:bodyPr wrap="square">
            <a:spAutoFit/>
          </a:bodyPr>
          <a:lstStyle/>
          <a:p>
            <a:pPr algn="just" rtl="1">
              <a:lnSpc>
                <a:spcPct val="150000"/>
              </a:lnSpc>
            </a:pPr>
            <a:r>
              <a:rPr lang="fa-IR" sz="2000" b="1" dirty="0"/>
              <a:t>هنگامی که کاهش فشار اکسیژن در جریان خون کلیوی توسط کلیه ها تشخیص داده شود اریتروپوئیتین ترشح می کنند. اریتروپوئیتین مغز استخوان را در جهت تولید سلول های قرمز خون تحریک می نماید. </a:t>
            </a:r>
            <a:endParaRPr lang="en-US" sz="2000" b="1" dirty="0"/>
          </a:p>
        </p:txBody>
      </p:sp>
      <p:sp>
        <p:nvSpPr>
          <p:cNvPr id="7" name="Rectangle 6"/>
          <p:cNvSpPr/>
          <p:nvPr/>
        </p:nvSpPr>
        <p:spPr>
          <a:xfrm>
            <a:off x="2590800" y="3048000"/>
            <a:ext cx="4038600" cy="46166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rtl="1"/>
            <a:r>
              <a:rPr lang="fa-IR" b="1" dirty="0">
                <a:solidFill>
                  <a:srgbClr val="FF0000"/>
                </a:solidFill>
              </a:rPr>
              <a:t>دفع فرآورده های زائد</a:t>
            </a:r>
            <a:endParaRPr lang="en-US" dirty="0">
              <a:solidFill>
                <a:srgbClr val="FF0000"/>
              </a:solidFill>
            </a:endParaRPr>
          </a:p>
        </p:txBody>
      </p:sp>
      <p:sp>
        <p:nvSpPr>
          <p:cNvPr id="9" name="Rectangle 8"/>
          <p:cNvSpPr/>
          <p:nvPr/>
        </p:nvSpPr>
        <p:spPr>
          <a:xfrm>
            <a:off x="685800" y="4038600"/>
            <a:ext cx="8077200" cy="1938992"/>
          </a:xfrm>
          <a:prstGeom prst="rect">
            <a:avLst/>
          </a:prstGeom>
        </p:spPr>
        <p:txBody>
          <a:bodyPr wrap="square">
            <a:spAutoFit/>
          </a:bodyPr>
          <a:lstStyle/>
          <a:p>
            <a:pPr algn="just" rtl="1">
              <a:lnSpc>
                <a:spcPct val="150000"/>
              </a:lnSpc>
            </a:pPr>
            <a:r>
              <a:rPr lang="fa-IR" sz="2000" b="1" dirty="0"/>
              <a:t>فرآورده زائد اصلی متابولیسم پروتئین، اوره است که در حدود 25 تا 30 گرم از آن روزانه تولید و دفع می گردد. </a:t>
            </a:r>
            <a:endParaRPr lang="en-US" sz="2000" b="1" dirty="0"/>
          </a:p>
          <a:p>
            <a:pPr algn="just" rtl="1">
              <a:lnSpc>
                <a:spcPct val="150000"/>
              </a:lnSpc>
            </a:pPr>
            <a:r>
              <a:rPr lang="fa-IR" sz="2000" b="1" dirty="0"/>
              <a:t>سایر فرآورده های زائد متابولیسمی که بایستی دفع شوند عبارتند از: کراتینین، فسفات، سولفات، اسیداوریک و . . . . </a:t>
            </a:r>
            <a:endParaRPr lang="en-US" sz="2000" b="1" dirty="0"/>
          </a:p>
        </p:txBody>
      </p:sp>
    </p:spTree>
    <p:extLst>
      <p:ext uri="{BB962C8B-B14F-4D97-AF65-F5344CB8AC3E}">
        <p14:creationId xmlns:p14="http://schemas.microsoft.com/office/powerpoint/2010/main" val="1927930495"/>
      </p:ext>
    </p:extLst>
  </p:cSld>
  <p:clrMapOvr>
    <a:masterClrMapping/>
  </p:clrMapOvr>
</p:sld>
</file>

<file path=ppt/theme/theme1.xml><?xml version="1.0" encoding="utf-8"?>
<a:theme xmlns:a="http://schemas.openxmlformats.org/drawingml/2006/main" name="PF30">
  <a:themeElements>
    <a:clrScheme name="">
      <a:dk1>
        <a:srgbClr val="000000"/>
      </a:dk1>
      <a:lt1>
        <a:srgbClr val="FFFFFF"/>
      </a:lt1>
      <a:dk2>
        <a:srgbClr val="000000"/>
      </a:dk2>
      <a:lt2>
        <a:srgbClr val="808080"/>
      </a:lt2>
      <a:accent1>
        <a:srgbClr val="FF9933"/>
      </a:accent1>
      <a:accent2>
        <a:srgbClr val="0099FF"/>
      </a:accent2>
      <a:accent3>
        <a:srgbClr val="FFFFFF"/>
      </a:accent3>
      <a:accent4>
        <a:srgbClr val="000000"/>
      </a:accent4>
      <a:accent5>
        <a:srgbClr val="FFCAAD"/>
      </a:accent5>
      <a:accent6>
        <a:srgbClr val="008AE7"/>
      </a:accent6>
      <a:hlink>
        <a:srgbClr val="3333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PF30</Template>
  <TotalTime>107</TotalTime>
  <Words>1048</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PF30</vt:lpstr>
      <vt:lpstr>بنام خدا</vt:lpstr>
      <vt:lpstr>مروری برآناتومی و فیزیولوژی کلیه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مروری برآناتومی و فیزیولوژی کلیه</dc:title>
  <dc:creator>kevin</dc:creator>
  <cp:lastModifiedBy>Windows User</cp:lastModifiedBy>
  <cp:revision>12</cp:revision>
  <dcterms:created xsi:type="dcterms:W3CDTF">2016-10-22T18:52:22Z</dcterms:created>
  <dcterms:modified xsi:type="dcterms:W3CDTF">2020-05-01T18:37:43Z</dcterms:modified>
</cp:coreProperties>
</file>