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1" r:id="rId2"/>
    <p:sldId id="256" r:id="rId3"/>
    <p:sldId id="262" r:id="rId4"/>
    <p:sldId id="257" r:id="rId5"/>
    <p:sldId id="258" r:id="rId6"/>
    <p:sldId id="259" r:id="rId7"/>
    <p:sldId id="260" r:id="rId8"/>
    <p:sldId id="261" r:id="rId9"/>
    <p:sldId id="263" r:id="rId10"/>
    <p:sldId id="264" r:id="rId11"/>
    <p:sldId id="265" r:id="rId12"/>
    <p:sldId id="266" r:id="rId13"/>
    <p:sldId id="267" r:id="rId14"/>
    <p:sldId id="268" r:id="rId15"/>
    <p:sldId id="269" r:id="rId16"/>
    <p:sldId id="270"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4" d="100"/>
          <a:sy n="74" d="100"/>
        </p:scale>
        <p:origin x="-582"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A073FEB-2692-4046-8E29-B14285E6F6E7}" type="datetimeFigureOut">
              <a:rPr lang="en-US" smtClean="0"/>
              <a:t>5/23/2020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8EC8F2-611F-4153-AF8D-FEA4C5202279}" type="slidenum">
              <a:rPr lang="en-US" smtClean="0"/>
              <a:t>‹#›</a:t>
            </a:fld>
            <a:endParaRPr lang="en-US"/>
          </a:p>
        </p:txBody>
      </p:sp>
    </p:spTree>
    <p:extLst>
      <p:ext uri="{BB962C8B-B14F-4D97-AF65-F5344CB8AC3E}">
        <p14:creationId xmlns:p14="http://schemas.microsoft.com/office/powerpoint/2010/main" val="25500542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A073FEB-2692-4046-8E29-B14285E6F6E7}" type="datetimeFigureOut">
              <a:rPr lang="en-US" smtClean="0"/>
              <a:t>5/23/2020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8EC8F2-611F-4153-AF8D-FEA4C5202279}" type="slidenum">
              <a:rPr lang="en-US" smtClean="0"/>
              <a:t>‹#›</a:t>
            </a:fld>
            <a:endParaRPr lang="en-US"/>
          </a:p>
        </p:txBody>
      </p:sp>
    </p:spTree>
    <p:extLst>
      <p:ext uri="{BB962C8B-B14F-4D97-AF65-F5344CB8AC3E}">
        <p14:creationId xmlns:p14="http://schemas.microsoft.com/office/powerpoint/2010/main" val="15252944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A073FEB-2692-4046-8E29-B14285E6F6E7}" type="datetimeFigureOut">
              <a:rPr lang="en-US" smtClean="0"/>
              <a:t>5/23/2020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8EC8F2-611F-4153-AF8D-FEA4C5202279}" type="slidenum">
              <a:rPr lang="en-US" smtClean="0"/>
              <a:t>‹#›</a:t>
            </a:fld>
            <a:endParaRPr lang="en-US"/>
          </a:p>
        </p:txBody>
      </p:sp>
    </p:spTree>
    <p:extLst>
      <p:ext uri="{BB962C8B-B14F-4D97-AF65-F5344CB8AC3E}">
        <p14:creationId xmlns:p14="http://schemas.microsoft.com/office/powerpoint/2010/main" val="41890402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A073FEB-2692-4046-8E29-B14285E6F6E7}" type="datetimeFigureOut">
              <a:rPr lang="en-US" smtClean="0"/>
              <a:t>5/23/2020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8EC8F2-611F-4153-AF8D-FEA4C5202279}" type="slidenum">
              <a:rPr lang="en-US" smtClean="0"/>
              <a:t>‹#›</a:t>
            </a:fld>
            <a:endParaRPr lang="en-US"/>
          </a:p>
        </p:txBody>
      </p:sp>
    </p:spTree>
    <p:extLst>
      <p:ext uri="{BB962C8B-B14F-4D97-AF65-F5344CB8AC3E}">
        <p14:creationId xmlns:p14="http://schemas.microsoft.com/office/powerpoint/2010/main" val="26957433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A073FEB-2692-4046-8E29-B14285E6F6E7}" type="datetimeFigureOut">
              <a:rPr lang="en-US" smtClean="0"/>
              <a:t>5/23/2020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38EC8F2-611F-4153-AF8D-FEA4C5202279}" type="slidenum">
              <a:rPr lang="en-US" smtClean="0"/>
              <a:t>‹#›</a:t>
            </a:fld>
            <a:endParaRPr lang="en-US"/>
          </a:p>
        </p:txBody>
      </p:sp>
    </p:spTree>
    <p:extLst>
      <p:ext uri="{BB962C8B-B14F-4D97-AF65-F5344CB8AC3E}">
        <p14:creationId xmlns:p14="http://schemas.microsoft.com/office/powerpoint/2010/main" val="26279626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A073FEB-2692-4046-8E29-B14285E6F6E7}" type="datetimeFigureOut">
              <a:rPr lang="en-US" smtClean="0"/>
              <a:t>5/23/2020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38EC8F2-611F-4153-AF8D-FEA4C5202279}" type="slidenum">
              <a:rPr lang="en-US" smtClean="0"/>
              <a:t>‹#›</a:t>
            </a:fld>
            <a:endParaRPr lang="en-US"/>
          </a:p>
        </p:txBody>
      </p:sp>
    </p:spTree>
    <p:extLst>
      <p:ext uri="{BB962C8B-B14F-4D97-AF65-F5344CB8AC3E}">
        <p14:creationId xmlns:p14="http://schemas.microsoft.com/office/powerpoint/2010/main" val="5186949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A073FEB-2692-4046-8E29-B14285E6F6E7}" type="datetimeFigureOut">
              <a:rPr lang="en-US" smtClean="0"/>
              <a:t>5/23/2020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38EC8F2-611F-4153-AF8D-FEA4C5202279}" type="slidenum">
              <a:rPr lang="en-US" smtClean="0"/>
              <a:t>‹#›</a:t>
            </a:fld>
            <a:endParaRPr lang="en-US"/>
          </a:p>
        </p:txBody>
      </p:sp>
    </p:spTree>
    <p:extLst>
      <p:ext uri="{BB962C8B-B14F-4D97-AF65-F5344CB8AC3E}">
        <p14:creationId xmlns:p14="http://schemas.microsoft.com/office/powerpoint/2010/main" val="1452749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A073FEB-2692-4046-8E29-B14285E6F6E7}" type="datetimeFigureOut">
              <a:rPr lang="en-US" smtClean="0"/>
              <a:t>5/23/2020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8EC8F2-611F-4153-AF8D-FEA4C5202279}" type="slidenum">
              <a:rPr lang="en-US" smtClean="0"/>
              <a:t>‹#›</a:t>
            </a:fld>
            <a:endParaRPr lang="en-US"/>
          </a:p>
        </p:txBody>
      </p:sp>
    </p:spTree>
    <p:extLst>
      <p:ext uri="{BB962C8B-B14F-4D97-AF65-F5344CB8AC3E}">
        <p14:creationId xmlns:p14="http://schemas.microsoft.com/office/powerpoint/2010/main" val="17362364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A073FEB-2692-4046-8E29-B14285E6F6E7}" type="datetimeFigureOut">
              <a:rPr lang="en-US" smtClean="0"/>
              <a:t>5/23/2020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8EC8F2-611F-4153-AF8D-FEA4C5202279}" type="slidenum">
              <a:rPr lang="en-US" smtClean="0"/>
              <a:t>‹#›</a:t>
            </a:fld>
            <a:endParaRPr lang="en-US"/>
          </a:p>
        </p:txBody>
      </p:sp>
    </p:spTree>
    <p:extLst>
      <p:ext uri="{BB962C8B-B14F-4D97-AF65-F5344CB8AC3E}">
        <p14:creationId xmlns:p14="http://schemas.microsoft.com/office/powerpoint/2010/main" val="37277166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A073FEB-2692-4046-8E29-B14285E6F6E7}" type="datetimeFigureOut">
              <a:rPr lang="en-US" smtClean="0"/>
              <a:t>5/23/2020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8EC8F2-611F-4153-AF8D-FEA4C5202279}" type="slidenum">
              <a:rPr lang="en-US" smtClean="0"/>
              <a:t>‹#›</a:t>
            </a:fld>
            <a:endParaRPr lang="en-US"/>
          </a:p>
        </p:txBody>
      </p:sp>
    </p:spTree>
    <p:extLst>
      <p:ext uri="{BB962C8B-B14F-4D97-AF65-F5344CB8AC3E}">
        <p14:creationId xmlns:p14="http://schemas.microsoft.com/office/powerpoint/2010/main" val="25307825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A073FEB-2692-4046-8E29-B14285E6F6E7}" type="datetimeFigureOut">
              <a:rPr lang="en-US" smtClean="0"/>
              <a:t>5/23/2020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8EC8F2-611F-4153-AF8D-FEA4C5202279}" type="slidenum">
              <a:rPr lang="en-US" smtClean="0"/>
              <a:t>‹#›</a:t>
            </a:fld>
            <a:endParaRPr lang="en-US"/>
          </a:p>
        </p:txBody>
      </p:sp>
    </p:spTree>
    <p:extLst>
      <p:ext uri="{BB962C8B-B14F-4D97-AF65-F5344CB8AC3E}">
        <p14:creationId xmlns:p14="http://schemas.microsoft.com/office/powerpoint/2010/main" val="24356728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A073FEB-2692-4046-8E29-B14285E6F6E7}" type="datetimeFigureOut">
              <a:rPr lang="en-US" smtClean="0"/>
              <a:t>5/23/2020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8EC8F2-611F-4153-AF8D-FEA4C5202279}" type="slidenum">
              <a:rPr lang="en-US" smtClean="0"/>
              <a:t>‹#›</a:t>
            </a:fld>
            <a:endParaRPr lang="en-US"/>
          </a:p>
        </p:txBody>
      </p:sp>
    </p:spTree>
    <p:extLst>
      <p:ext uri="{BB962C8B-B14F-4D97-AF65-F5344CB8AC3E}">
        <p14:creationId xmlns:p14="http://schemas.microsoft.com/office/powerpoint/2010/main" val="32485405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7194155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dirty="0" smtClean="0"/>
              <a:t>تاریخچه</a:t>
            </a:r>
            <a:endParaRPr lang="en-US" dirty="0"/>
          </a:p>
        </p:txBody>
      </p:sp>
    </p:spTree>
    <p:extLst>
      <p:ext uri="{BB962C8B-B14F-4D97-AF65-F5344CB8AC3E}">
        <p14:creationId xmlns:p14="http://schemas.microsoft.com/office/powerpoint/2010/main" val="38715027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dirty="0" smtClean="0"/>
              <a:t>مروری بر تئوری های کلاسیک مدیریت</a:t>
            </a:r>
            <a:endParaRPr lang="en-US" dirty="0"/>
          </a:p>
        </p:txBody>
      </p:sp>
    </p:spTree>
    <p:extLst>
      <p:ext uri="{BB962C8B-B14F-4D97-AF65-F5344CB8AC3E}">
        <p14:creationId xmlns:p14="http://schemas.microsoft.com/office/powerpoint/2010/main" val="27851131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r" rtl="1"/>
            <a:r>
              <a:rPr lang="fa-IR" dirty="0" smtClean="0"/>
              <a:t>بی شک مدیریت مسئله ی بسیار مهمی در هر سازمان است. سازمان هرگز بدون مدیریت مناسب نمیتواند به هدفش برسد . مدیریت هنر انجام دادن کار ها با کمک افراد دیگر است. جنگلی از تئوری های مدیریت وجود دارد که به تئوری های کلاسیک ، رفتاری و موقعیتی تقسیم بندیمی شود.</a:t>
            </a:r>
            <a:endParaRPr lang="en-US" dirty="0"/>
          </a:p>
        </p:txBody>
      </p:sp>
    </p:spTree>
    <p:extLst>
      <p:ext uri="{BB962C8B-B14F-4D97-AF65-F5344CB8AC3E}">
        <p14:creationId xmlns:p14="http://schemas.microsoft.com/office/powerpoint/2010/main" val="38109667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algn="r" rtl="1"/>
            <a:r>
              <a:rPr lang="fa-IR" dirty="0" smtClean="0"/>
              <a:t>مدیریت مهم ترین بخش هر سازمان است. هیچ سازمانی نمیتواند اهداف خود را بدون مدیریت مناسب بدست آورد. بنابراین مدیریت قطب هر سازمان در نظر گرفته شده است.</a:t>
            </a:r>
          </a:p>
          <a:p>
            <a:pPr algn="r" rtl="1"/>
            <a:r>
              <a:rPr lang="fa-IR" dirty="0" smtClean="0"/>
              <a:t>آگاهی از تئوری های مدیریت برای موفقیت در مدیریت و رهبری امری ضروری به نظر می رسد. سازمان ها باید با چالش های بسیاری در دوران مدرن رو به رو شوند. همان طور که این موقعیت ها در مدارس و کالج ها نیز به عنوان یک سازمان وجود دارد.</a:t>
            </a:r>
          </a:p>
          <a:p>
            <a:pPr algn="r" rtl="1"/>
            <a:r>
              <a:rPr lang="fa-IR" dirty="0" smtClean="0"/>
              <a:t>برای پاسخگویی به چالش ها مانند رقابت ، استفاده ی کارآمد و اقتصادی از منابع و خروجی حداکثر ، دانش مدیریت و تئوری های مدیریت نیاز اساسی به حساب می آیند. در میان نظریه های مدیریت، نظریه های مدیریت کلاسیک بسیار مهم هستند که آنها را پایه و اساس تمام نظریه های مدیریت ارائه نامیده اند. از این رو این بررسی تئوری های مدیریت کلاسیک انجام شد.</a:t>
            </a:r>
          </a:p>
          <a:p>
            <a:pPr algn="r" rtl="1"/>
            <a:r>
              <a:rPr lang="fa-IR" dirty="0" smtClean="0"/>
              <a:t>در این مقاله به دانش پایه در نظریه مدیریت کلاسیک و همچنین نقاط قوت و ضعف این نظریه پرداخته شده است. این مقاله برای دانشمندان جوان مربوط به رشته مدیریت، مدیران و سازمان دهندگان به وسیله ی ارائه خلاصه بررسی نظریه مدیریت کلاسیک مفید خواهد بود.</a:t>
            </a:r>
            <a:endParaRPr lang="en-US" dirty="0"/>
          </a:p>
        </p:txBody>
      </p:sp>
    </p:spTree>
    <p:extLst>
      <p:ext uri="{BB962C8B-B14F-4D97-AF65-F5344CB8AC3E}">
        <p14:creationId xmlns:p14="http://schemas.microsoft.com/office/powerpoint/2010/main" val="21793908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ویژگی های برجسته نظریه مدیریت کلاسیک:</a:t>
            </a:r>
            <a:endParaRPr lang="en-US" dirty="0"/>
          </a:p>
        </p:txBody>
      </p:sp>
      <p:sp>
        <p:nvSpPr>
          <p:cNvPr id="3" name="Content Placeholder 2"/>
          <p:cNvSpPr>
            <a:spLocks noGrp="1"/>
          </p:cNvSpPr>
          <p:nvPr>
            <p:ph idx="1"/>
          </p:nvPr>
        </p:nvSpPr>
        <p:spPr/>
        <p:txBody>
          <a:bodyPr>
            <a:normAutofit fontScale="62500" lnSpcReduction="20000"/>
          </a:bodyPr>
          <a:lstStyle/>
          <a:p>
            <a:pPr algn="r" rtl="1"/>
            <a:r>
              <a:rPr lang="fa-IR" dirty="0" smtClean="0"/>
              <a:t>-زنجیره فرماندهی: در نظریه های کلاسیک مدیریت، مدیریت در سه سطح توزیع شده است.</a:t>
            </a:r>
          </a:p>
          <a:p>
            <a:pPr algn="r" rtl="1"/>
            <a:r>
              <a:rPr lang="fa-IR" dirty="0" smtClean="0"/>
              <a:t>مدیریت سطح بالا: این سطح از مدیریت به طور کلی به نام دولت (اجرایی) است. که آن شامل هیئت مدیره، مدیر عمومی در سازمان های تجاری، رئيس جمهور، روئسا، روئسای معاون و روئسای دانشگاه ها و غیره میشود. این سطح از مدیریت مسئول توسعه برنامه های  استراتژیک بلندمدت به سوی اهداف سازمان است، برنامه ریزی، سازماندهی و هدایت وظایف عمده مدیریت در سطح بالااست. (</a:t>
            </a:r>
            <a:r>
              <a:rPr lang="en-US" dirty="0" err="1" smtClean="0"/>
              <a:t>Weihrich</a:t>
            </a:r>
            <a:r>
              <a:rPr lang="en-US" dirty="0" smtClean="0"/>
              <a:t> and Koontz, 1993, Stoner, Freeman, &amp; Daniel, 2003)</a:t>
            </a:r>
          </a:p>
          <a:p>
            <a:pPr algn="r" rtl="1"/>
            <a:r>
              <a:rPr lang="fa-IR" dirty="0" smtClean="0"/>
              <a:t>مدیریت سطح متوسط: این سطح از مدیریت بین سطح بالای مدیریت و سطح پایین مدیریت قرار دارد. مسئولیت های این سطح از مدیریت هماهنگ کردن فعالیت ناظران ، تدوین و رسمیت بخشیدن سیاست ها و برنامه ها با خط مشی برنامه های استراتژیک سطح بالا است.در آموزش و پرورش، سرپرست گروه، معاون و دستیاران مدیر، معاون و دستیار کنترل امتحانات ، ثبت و معاون آموزش و پرورش منطقه ، مأموران و معلمان آموزش و پرورش، معاون رئیس در این مجموعه گنجانده شده است.در سازمان های تجاری، مدیران (مدیر تولید، مدیر اداری، مدیران مالی و غیره) ، معاون و دستیار مدیران گنجانده شده است.</a:t>
            </a:r>
          </a:p>
          <a:p>
            <a:pPr algn="r" rtl="1"/>
            <a:r>
              <a:rPr lang="fa-IR" dirty="0" smtClean="0"/>
              <a:t>(</a:t>
            </a:r>
            <a:r>
              <a:rPr lang="en-US" dirty="0" err="1" smtClean="0"/>
              <a:t>Weihrich</a:t>
            </a:r>
            <a:r>
              <a:rPr lang="en-US" dirty="0" smtClean="0"/>
              <a:t> and Koontz, 1993, Stoner, Freeman, &amp; Daniel, 2003)</a:t>
            </a:r>
          </a:p>
          <a:p>
            <a:pPr algn="r" rtl="1"/>
            <a:r>
              <a:rPr lang="fa-IR" dirty="0" smtClean="0"/>
              <a:t>مدیریت سطح اول: این سطح از مدیریت متشکل از ناظران است و به همین دلیل است که</a:t>
            </a:r>
          </a:p>
          <a:p>
            <a:pPr algn="r" rtl="1"/>
            <a:r>
              <a:rPr lang="fa-IR" dirty="0" smtClean="0"/>
              <a:t>مدیریت نظارت نیز نامیده می شود.سیاست ها و برنامه ها در این مرحله به اجرا در می آیند. روز به روز فعالیت ها تحت نظارت است. در آموزش و پرورش، معلمان در این سطح گنجانده شده اند در حالی که در واحد کسب و کار، مباشر، ناظر و تعیین کننده ی شیفت های کاری و غیره در این دسته قرار دارند.  (</a:t>
            </a:r>
            <a:r>
              <a:rPr lang="en-US" dirty="0" err="1" smtClean="0"/>
              <a:t>Weihrich</a:t>
            </a:r>
            <a:r>
              <a:rPr lang="en-US" dirty="0" smtClean="0"/>
              <a:t> and Koontz, 1993, Stoner, Freeman, &amp; Daniel, 2003)</a:t>
            </a:r>
            <a:endParaRPr lang="en-US" dirty="0"/>
          </a:p>
        </p:txBody>
      </p:sp>
    </p:spTree>
    <p:extLst>
      <p:ext uri="{BB962C8B-B14F-4D97-AF65-F5344CB8AC3E}">
        <p14:creationId xmlns:p14="http://schemas.microsoft.com/office/powerpoint/2010/main" val="24985942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69434"/>
            <a:ext cx="10515600" cy="5407529"/>
          </a:xfrm>
        </p:spPr>
        <p:txBody>
          <a:bodyPr>
            <a:normAutofit fontScale="92500" lnSpcReduction="20000"/>
          </a:bodyPr>
          <a:lstStyle/>
          <a:p>
            <a:pPr algn="r" rtl="1"/>
            <a:r>
              <a:rPr lang="fa-IR" dirty="0" smtClean="0"/>
              <a:t>-تقسیم کار: تقسیم کار دومین مشخصه اصلی نظریه های مدیریت کلاسیک است.</a:t>
            </a:r>
          </a:p>
          <a:p>
            <a:pPr algn="r" rtl="1"/>
            <a:r>
              <a:rPr lang="fa-IR" dirty="0" smtClean="0"/>
              <a:t>کارهای پیچیده را به کارهای ساده تری تقسیم می شوند، که کارگران می توانند به راحتی آن ها را انجام دهند. (</a:t>
            </a:r>
            <a:r>
              <a:rPr lang="en-US" dirty="0" err="1" smtClean="0"/>
              <a:t>Weijrich</a:t>
            </a:r>
            <a:r>
              <a:rPr lang="en-US" dirty="0" smtClean="0"/>
              <a:t> and Koontz, 1993).</a:t>
            </a:r>
          </a:p>
          <a:p>
            <a:pPr algn="r" rtl="1"/>
            <a:r>
              <a:rPr lang="en-US" dirty="0" smtClean="0"/>
              <a:t>2-</a:t>
            </a:r>
            <a:r>
              <a:rPr lang="fa-IR" dirty="0" smtClean="0"/>
              <a:t>نفوذ یک سویه رو به پائین: در نظریه های کلاسیک مدیریت یک راه ارتباطی وجود دارد.  تصمیم گیری در سطح بالا انجام می شود و به سطح  پایین فرستاده می شود.</a:t>
            </a:r>
            <a:r>
              <a:rPr lang="en-US" dirty="0" err="1" smtClean="0"/>
              <a:t>Weijrich</a:t>
            </a:r>
            <a:r>
              <a:rPr lang="en-US" dirty="0" smtClean="0"/>
              <a:t> and Koontz, 1993))</a:t>
            </a:r>
          </a:p>
          <a:p>
            <a:pPr algn="r" rtl="1"/>
            <a:r>
              <a:rPr lang="en-US" dirty="0" smtClean="0"/>
              <a:t>3-</a:t>
            </a:r>
            <a:r>
              <a:rPr lang="fa-IR" dirty="0" smtClean="0"/>
              <a:t>سبک مدیریت استبدادی: سبک مدیریت استبدادی یکی دیگر از ویژگی های نظریه های کلاسیک مدیریت است. مدیریت در آن روزها توسط کلیسا تحت تأثیر قرار گرفته بود. بنابراین سبک استبدادی ، فرهنگ آن زمان بوده است.</a:t>
            </a:r>
          </a:p>
          <a:p>
            <a:pPr algn="r" rtl="1"/>
            <a:r>
              <a:rPr lang="fa-IR" dirty="0" smtClean="0"/>
              <a:t>این بدان معنی است که مدیران افرادی هستند که تصمیم گیری میکنند و به تنهایی تمام نظام مدیریت را مانند فرماندهی و سازماندهی کارگردانی می کنند. این باور وجود داشت که با کارگران مانند ماشین آلات رفتار شود تا بهره وری افزایش پیدا کند، و کارگران به شدت کنترل میشدند.</a:t>
            </a:r>
          </a:p>
          <a:p>
            <a:pPr algn="r" rtl="1"/>
            <a:r>
              <a:rPr lang="fa-IR" dirty="0" smtClean="0"/>
              <a:t>4-رفتار های پیش بینی شده: در نظریه های کلاسیک مدیریت ،رفتار کارگران مانند ماشین پیش بینی شده بود. اگر یک کارگر با توجه به پیش بینی یا مجموعه استاندارد کار کند ، او را در پست خدماتی خود حفظ میکند در غیر این صورت تعویض می شود</a:t>
            </a:r>
            <a:endParaRPr lang="en-US" dirty="0"/>
          </a:p>
        </p:txBody>
      </p:sp>
    </p:spTree>
    <p:extLst>
      <p:ext uri="{BB962C8B-B14F-4D97-AF65-F5344CB8AC3E}">
        <p14:creationId xmlns:p14="http://schemas.microsoft.com/office/powerpoint/2010/main" val="35490017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49712" y="2383496"/>
            <a:ext cx="10515600" cy="1325563"/>
          </a:xfrm>
        </p:spPr>
        <p:txBody>
          <a:bodyPr>
            <a:normAutofit fontScale="90000"/>
          </a:bodyPr>
          <a:lstStyle/>
          <a:p>
            <a:pPr algn="r" rtl="1"/>
            <a:r>
              <a:rPr lang="fa-IR" dirty="0" smtClean="0"/>
              <a:t>سه نظریه مدیریت کلاسیک که به خوبی پایه گزاری شده است نظریه مدیریت علمی، نظریه های  اداری و نظریه بوروکراسی  است</a:t>
            </a:r>
            <a:endParaRPr lang="en-US" dirty="0"/>
          </a:p>
        </p:txBody>
      </p:sp>
    </p:spTree>
    <p:extLst>
      <p:ext uri="{BB962C8B-B14F-4D97-AF65-F5344CB8AC3E}">
        <p14:creationId xmlns:p14="http://schemas.microsoft.com/office/powerpoint/2010/main" val="22900414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نظریه مدیریت علمی </a:t>
            </a:r>
            <a:endParaRPr lang="en-US" dirty="0"/>
          </a:p>
        </p:txBody>
      </p:sp>
      <p:sp>
        <p:nvSpPr>
          <p:cNvPr id="3" name="Content Placeholder 2"/>
          <p:cNvSpPr>
            <a:spLocks noGrp="1"/>
          </p:cNvSpPr>
          <p:nvPr>
            <p:ph idx="1"/>
          </p:nvPr>
        </p:nvSpPr>
        <p:spPr/>
        <p:txBody>
          <a:bodyPr>
            <a:normAutofit fontScale="85000" lnSpcReduction="20000"/>
          </a:bodyPr>
          <a:lstStyle/>
          <a:p>
            <a:pPr algn="r" rtl="1"/>
            <a:r>
              <a:rPr lang="fa-IR" dirty="0" smtClean="0"/>
              <a:t>نظریه مدیریت علمی: نظریه مدیریت علمی، نظریه ای شناخته شده از مدیریت است که توسط فردریک تیلور در سال 1911 توسعه یافته است. همچنین این تئوری، برای عوامل زمان و جهت تحقیق مشهور است. تحقیقات او بزرگترین رویداد قرن نوزدهم بود. (</a:t>
            </a:r>
            <a:r>
              <a:rPr lang="en-US" dirty="0" smtClean="0"/>
              <a:t>Grey, 2005). </a:t>
            </a:r>
            <a:r>
              <a:rPr lang="fa-IR" dirty="0" smtClean="0"/>
              <a:t>تمرکز اصلی این نظریه به حداکثر بهره وری است. این نظریه برای مشکل ها و چالش های  صنعتگران یک راه حل مناسب است (</a:t>
            </a:r>
            <a:r>
              <a:rPr lang="en-US" dirty="0" err="1" smtClean="0"/>
              <a:t>Shaik</a:t>
            </a:r>
            <a:r>
              <a:rPr lang="en-US" dirty="0" smtClean="0"/>
              <a:t>, 2008).</a:t>
            </a:r>
            <a:r>
              <a:rPr lang="fa-IR" dirty="0" smtClean="0"/>
              <a:t>به گفته تیلور، مدیریت علمی، راه حل مشکلات کاری است. درباره نظریه مدیریت علمی، او در کتاب خود "اصول مدیریت علمی"می گوید: " تلاش های معین در برخی از مواردسیستم مدیریت را تغییر میدهد، به طوری که منافع کارگران و مدیریت را به هم تبدیل کرد ( مشابه باشند)(</a:t>
            </a:r>
            <a:r>
              <a:rPr lang="en-US" dirty="0" smtClean="0"/>
              <a:t>Taylor, 1911, pp. 52). </a:t>
            </a:r>
            <a:r>
              <a:rPr lang="fa-IR" dirty="0" smtClean="0"/>
              <a:t>او در آزمایش خود، بهره وری  </a:t>
            </a:r>
            <a:r>
              <a:rPr lang="en-US" dirty="0" err="1" smtClean="0"/>
              <a:t>shovellers</a:t>
            </a:r>
            <a:r>
              <a:rPr lang="fa-IR" dirty="0" smtClean="0"/>
              <a:t>از 16 تا59 تن در روز افزایش یافته و باعث کاهش تعداد کارگران حیاط از 500 تا 140 شده است. او انقلابی در هنر برش فلز به ارمغان آورد و سرعت کار را دو برابر کرد. در اواخر قرن نوزدهم و اوایل قرن بیستم، تیلور مشغول به کار در افزایش بهره وری با استفاده از روش های علمی و از بین بردن حرکات و انتقالات اضافی در محل کار بود. او طرفدار آموزش کارگر برای کار بهتر، تقسیم کار بین مدیریت و کارگران، اجرای مدیریت علمی در رابطه با دستورالعمل ها و کارگر در انجام کار، است.در این روش هر گروه بهترین تلاش را انجام می دهند. او چهار اصل در نظریه مدیریت علمی خود را برای افزایش بهره وری معرفی کرده است.</a:t>
            </a:r>
            <a:endParaRPr lang="en-US" dirty="0"/>
          </a:p>
        </p:txBody>
      </p:sp>
    </p:spTree>
    <p:extLst>
      <p:ext uri="{BB962C8B-B14F-4D97-AF65-F5344CB8AC3E}">
        <p14:creationId xmlns:p14="http://schemas.microsoft.com/office/powerpoint/2010/main" val="37994437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چهار اصل مدیریت برای افزایش بهره وری:</a:t>
            </a:r>
            <a:endParaRPr lang="en-US" dirty="0"/>
          </a:p>
        </p:txBody>
      </p:sp>
      <p:sp>
        <p:nvSpPr>
          <p:cNvPr id="3" name="Content Placeholder 2"/>
          <p:cNvSpPr>
            <a:spLocks noGrp="1"/>
          </p:cNvSpPr>
          <p:nvPr>
            <p:ph idx="1"/>
          </p:nvPr>
        </p:nvSpPr>
        <p:spPr/>
        <p:txBody>
          <a:bodyPr>
            <a:normAutofit fontScale="70000" lnSpcReduction="20000"/>
          </a:bodyPr>
          <a:lstStyle/>
          <a:p>
            <a:pPr algn="r" rtl="1"/>
            <a:r>
              <a:rPr lang="fa-IR" dirty="0" smtClean="0"/>
              <a:t>. لازم است که " علم کار " توسعه یابد. این به معنی بررسی کار در حین عمل و پیدا کردن راه هایی برای انجام آن است. جهت جمع آوری اطلاعات از هر یک از روش های زمان بندی و جهت بندیمی توان استفاده کرد. سعی کنید از روش های مختلفی استفاده کنید تا بهترین روش را پیدا کنید. (</a:t>
            </a:r>
            <a:r>
              <a:rPr lang="en-US" dirty="0" smtClean="0"/>
              <a:t>Koontz, 1980, McNamara, 2011)</a:t>
            </a:r>
          </a:p>
          <a:p>
            <a:pPr algn="r" rtl="1"/>
            <a:r>
              <a:rPr lang="en-US" dirty="0" smtClean="0"/>
              <a:t>2. </a:t>
            </a:r>
            <a:r>
              <a:rPr lang="fa-IR" dirty="0" smtClean="0"/>
              <a:t>روش جدیدی باید انتخاب شود و باید کارگرهای انتخاب شده، با توجه به بهترین راه انجام کار ، آموزش علمی داده شودند. کارگرهای مختلف باید برای شغل های مختلف انتخاب شوند و آموزش هاباید با توجه به موقعیت آن ها در سازمان به آنها داده شود ، به طوری که هر کارگر در کار خود تخصص داشته باشدو کار بهتری را انجام دهد. </a:t>
            </a:r>
            <a:r>
              <a:rPr lang="en-US" dirty="0" smtClean="0"/>
              <a:t>Koontz, 1980, McNamara, 2011))</a:t>
            </a:r>
          </a:p>
          <a:p>
            <a:pPr algn="r" rtl="1"/>
            <a:r>
              <a:rPr lang="en-US" dirty="0" smtClean="0"/>
              <a:t>3. </a:t>
            </a:r>
            <a:r>
              <a:rPr lang="fa-IR" dirty="0" smtClean="0"/>
              <a:t>علم کار باید با کارگر انتخاب شده و آموزش دیده همسان باشد تا به نتیجه حداکثری دست یافت. معنی آن این است که این کارگرانی باید انتخاب شوند که کار آن ها با قوانین جدید مطابقت داده شود. پرداخت ها  و پاداش ها باید با بهره وری هر کار مرتبط باشند.انگیزه های بالا باید به اهداف عالی برسند و بالعکس. (</a:t>
            </a:r>
            <a:r>
              <a:rPr lang="en-US" dirty="0" smtClean="0"/>
              <a:t>Koontz, 1980, McNamara, 2011)</a:t>
            </a:r>
          </a:p>
          <a:p>
            <a:pPr algn="r" rtl="1"/>
            <a:r>
              <a:rPr lang="en-US" dirty="0" smtClean="0"/>
              <a:t>4. </a:t>
            </a:r>
            <a:r>
              <a:rPr lang="fa-IR" dirty="0" smtClean="0"/>
              <a:t>وظیفه و مسئولیت باید به طور مساوی بین کارگران و مدیریت برای کار موثر و اقتصادی تقسیم شود. (</a:t>
            </a:r>
            <a:r>
              <a:rPr lang="en-US" dirty="0" smtClean="0"/>
              <a:t>Taylor, 1917)</a:t>
            </a:r>
          </a:p>
          <a:p>
            <a:pPr algn="r" rtl="1"/>
            <a:r>
              <a:rPr lang="fa-IR" dirty="0" smtClean="0"/>
              <a:t>کار تیلور توسط صنعتگران آن زمان قدردانی شد. اصول او هنوز در بیشتر بخش های جهان عمل می شود. همانطور که مشاهده می کنیم، عمدتا کارگران با توجه به بهره وری خود حقوق دریافت می کنند. نظریه پردازان مدیریت مدرن مانند ادوارد دمینگ و جوران نیز از اصول و تقسیم کار داده شده توسط تیلورپیروی می کنند . (</a:t>
            </a:r>
            <a:r>
              <a:rPr lang="en-US" dirty="0" smtClean="0"/>
              <a:t>Koontz, 1980, McNamara,2011)</a:t>
            </a:r>
            <a:endParaRPr lang="en-US" dirty="0"/>
          </a:p>
        </p:txBody>
      </p:sp>
    </p:spTree>
    <p:extLst>
      <p:ext uri="{BB962C8B-B14F-4D97-AF65-F5344CB8AC3E}">
        <p14:creationId xmlns:p14="http://schemas.microsoft.com/office/powerpoint/2010/main" val="24139146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نظریه مدیریت اداری:</a:t>
            </a:r>
            <a:endParaRPr lang="en-US" dirty="0"/>
          </a:p>
        </p:txBody>
      </p:sp>
      <p:sp>
        <p:nvSpPr>
          <p:cNvPr id="3" name="Content Placeholder 2"/>
          <p:cNvSpPr>
            <a:spLocks noGrp="1"/>
          </p:cNvSpPr>
          <p:nvPr>
            <p:ph idx="1"/>
          </p:nvPr>
        </p:nvSpPr>
        <p:spPr/>
        <p:txBody>
          <a:bodyPr>
            <a:normAutofit fontScale="85000" lnSpcReduction="20000"/>
          </a:bodyPr>
          <a:lstStyle/>
          <a:p>
            <a:pPr algn="r" rtl="1"/>
            <a:r>
              <a:rPr lang="fa-IR" dirty="0" smtClean="0"/>
              <a:t>تئوری مدیریت اداری یکی دیگر از شناخته شده ترین تئوری های مدیریت کلاسیک است که توسط هنری فایولدر سال 1916 توسعه یافته است.و همچنین نظریه فایول، نظریه ی اداری نیز نامیده میشود. فایول مدیر ارشد بود. او این نظریه را در تجربه شخصی خود توسعه داده است. این نظریه در مورد مدیریت کسب و کار ( تجاری) و همچنین مدیریت عمومی می باشد.تمرکز اصلی وی بر مدیریت می باشد. او شش عملکرد و چهارده اصل مدیریت را در نظریه اش معرفی کرده است. (</a:t>
            </a:r>
            <a:r>
              <a:rPr lang="en-US" dirty="0" smtClean="0"/>
              <a:t>Grey, 2005; </a:t>
            </a:r>
            <a:r>
              <a:rPr lang="en-US" dirty="0" err="1" smtClean="0"/>
              <a:t>Shaik</a:t>
            </a:r>
            <a:r>
              <a:rPr lang="en-US" dirty="0" smtClean="0"/>
              <a:t>, 2008, </a:t>
            </a:r>
            <a:r>
              <a:rPr lang="en-US" dirty="0" err="1" smtClean="0"/>
              <a:t>Onkor</a:t>
            </a:r>
            <a:r>
              <a:rPr lang="en-US" dirty="0" smtClean="0"/>
              <a:t> 2009)</a:t>
            </a:r>
          </a:p>
          <a:p>
            <a:pPr algn="r" rtl="1"/>
            <a:r>
              <a:rPr lang="fa-IR" dirty="0" smtClean="0"/>
              <a:t>شش عملکرد مدیریت عبارتند از:</a:t>
            </a:r>
          </a:p>
          <a:p>
            <a:pPr algn="r" rtl="1"/>
            <a:r>
              <a:rPr lang="fa-IR" dirty="0" smtClean="0"/>
              <a:t>پیش بینی</a:t>
            </a:r>
          </a:p>
          <a:p>
            <a:pPr algn="r" rtl="1"/>
            <a:r>
              <a:rPr lang="fa-IR" dirty="0" smtClean="0"/>
              <a:t>برنامه ریزی</a:t>
            </a:r>
          </a:p>
          <a:p>
            <a:pPr algn="r" rtl="1"/>
            <a:r>
              <a:rPr lang="fa-IR" dirty="0" smtClean="0"/>
              <a:t>سازماندهی</a:t>
            </a:r>
          </a:p>
          <a:p>
            <a:pPr algn="r" rtl="1"/>
            <a:r>
              <a:rPr lang="fa-IR" dirty="0" smtClean="0"/>
              <a:t>فرماندهی</a:t>
            </a:r>
          </a:p>
          <a:p>
            <a:pPr algn="r" rtl="1"/>
            <a:r>
              <a:rPr lang="fa-IR" dirty="0" smtClean="0"/>
              <a:t>هماهنگی</a:t>
            </a:r>
          </a:p>
          <a:p>
            <a:pPr algn="r" rtl="1"/>
            <a:r>
              <a:rPr lang="fa-IR" dirty="0" smtClean="0"/>
              <a:t>نظارت(</a:t>
            </a:r>
            <a:r>
              <a:rPr lang="en-US" dirty="0" smtClean="0"/>
              <a:t>Grey, 2005; </a:t>
            </a:r>
            <a:r>
              <a:rPr lang="en-US" dirty="0" err="1" smtClean="0"/>
              <a:t>Shaik</a:t>
            </a:r>
            <a:r>
              <a:rPr lang="en-US" dirty="0" smtClean="0"/>
              <a:t>, 2008, </a:t>
            </a:r>
            <a:r>
              <a:rPr lang="en-US" dirty="0" err="1" smtClean="0"/>
              <a:t>Onkor</a:t>
            </a:r>
            <a:r>
              <a:rPr lang="en-US" dirty="0" smtClean="0"/>
              <a:t> 2009)</a:t>
            </a:r>
            <a:endParaRPr lang="en-US" dirty="0"/>
          </a:p>
        </p:txBody>
      </p:sp>
    </p:spTree>
    <p:extLst>
      <p:ext uri="{BB962C8B-B14F-4D97-AF65-F5344CB8AC3E}">
        <p14:creationId xmlns:p14="http://schemas.microsoft.com/office/powerpoint/2010/main" val="17392881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اصول مدیریت:</a:t>
            </a:r>
            <a:endParaRPr lang="en-US" dirty="0"/>
          </a:p>
        </p:txBody>
      </p:sp>
      <p:sp>
        <p:nvSpPr>
          <p:cNvPr id="3" name="Content Placeholder 2"/>
          <p:cNvSpPr>
            <a:spLocks noGrp="1"/>
          </p:cNvSpPr>
          <p:nvPr>
            <p:ph idx="1"/>
          </p:nvPr>
        </p:nvSpPr>
        <p:spPr/>
        <p:txBody>
          <a:bodyPr>
            <a:normAutofit fontScale="62500" lnSpcReduction="20000"/>
          </a:bodyPr>
          <a:lstStyle/>
          <a:p>
            <a:pPr algn="r" rtl="1"/>
            <a:r>
              <a:rPr lang="fa-IR" dirty="0" smtClean="0"/>
              <a:t>تقسیم کار:فایول معتقد است که تخصصی کردن کار بهترین راه برای استفاده از منابع انسانی است ،به طوری که او فکر می کند که کار باید در میان افراد و گروه ها تقسیم شود تا اطمینان حاصل شود که تلاش و توجه بر روی قسمت های خاصی از این کار متمرکز شده است.</a:t>
            </a:r>
          </a:p>
          <a:p>
            <a:pPr algn="r" rtl="1"/>
            <a:r>
              <a:rPr lang="fa-IR" dirty="0" smtClean="0"/>
              <a:t>(</a:t>
            </a:r>
            <a:r>
              <a:rPr lang="en-US" dirty="0" err="1" smtClean="0"/>
              <a:t>Onkar</a:t>
            </a:r>
            <a:r>
              <a:rPr lang="en-US" dirty="0" smtClean="0"/>
              <a:t>, 2009)</a:t>
            </a:r>
          </a:p>
          <a:p>
            <a:pPr algn="r" rtl="1"/>
            <a:r>
              <a:rPr lang="fa-IR" dirty="0" smtClean="0"/>
              <a:t>قدرت:فایول قدرت را به عنوان حق دادن دستورات و توانایی اطاعت دقیق مطرح کرده است.مسئولیت الگوی نزدیکی ربرای اقتدار است که شامل حسابدار بودن است.این بدان معنی است که مسئولیت بخشی از اقتدار است.هنگامی که قدرت را به کسی اختصاص داده شود ، مسئولیت نیز به او اختصاص داده شده است. (</a:t>
            </a:r>
            <a:r>
              <a:rPr lang="en-US" dirty="0" err="1" smtClean="0"/>
              <a:t>Shaik</a:t>
            </a:r>
            <a:r>
              <a:rPr lang="en-US" dirty="0" smtClean="0"/>
              <a:t>, 2008 and Grey, 2005)</a:t>
            </a:r>
          </a:p>
          <a:p>
            <a:pPr algn="r" rtl="1"/>
            <a:r>
              <a:rPr lang="fa-IR" dirty="0" smtClean="0"/>
              <a:t>انضباط:انضباط در موفقیت یک سازمان امری ضروری در نظر گرفته شده است. کارگران باید در مقابل نادیده گرفتن نظم و انضباط در سازمان جریمه شوند، زیرا موفقیت سازمان نیاز به تلاش مشترک همه کارگران دارد. (</a:t>
            </a:r>
            <a:r>
              <a:rPr lang="en-US" dirty="0" smtClean="0"/>
              <a:t>Koontz, 1980, McNamara, 2011)</a:t>
            </a:r>
          </a:p>
          <a:p>
            <a:pPr algn="r" rtl="1"/>
            <a:r>
              <a:rPr lang="fa-IR" dirty="0" smtClean="0"/>
              <a:t>وحدت فرماندهی:وحدت فرماندهی در سازمان باید وجود داشته باشد به طوری که کارگران باید دستوراترا فقط از یک نفر(یک مدیر)دریافت کنند.(</a:t>
            </a:r>
            <a:r>
              <a:rPr lang="en-US" dirty="0" smtClean="0"/>
              <a:t>Koontz, 1980, McNamara, 2011)</a:t>
            </a:r>
          </a:p>
          <a:p>
            <a:pPr algn="r" rtl="1"/>
            <a:r>
              <a:rPr lang="fa-IR" dirty="0" smtClean="0"/>
              <a:t>وحدت جهت:با توجه به گفته ی فایول ، در یک سازمان موفق، باید وحدت جهت وجود داشته باشد. این بدان معنی است که کل سازمان باید به سوی یک هدف مشترک در یک مسیر مشترک حرکت می کند.(</a:t>
            </a:r>
            <a:r>
              <a:rPr lang="en-US" dirty="0" smtClean="0"/>
              <a:t>Koontz, 1980, </a:t>
            </a:r>
            <a:r>
              <a:rPr lang="en-US" dirty="0" err="1" smtClean="0"/>
              <a:t>Shaik</a:t>
            </a:r>
            <a:r>
              <a:rPr lang="en-US" dirty="0" smtClean="0"/>
              <a:t>, 2008, McNamara, 2011)</a:t>
            </a:r>
          </a:p>
          <a:p>
            <a:pPr algn="r" rtl="1"/>
            <a:r>
              <a:rPr lang="fa-IR" dirty="0" smtClean="0"/>
              <a:t>تبعیت از منافع فردی بجای منافع عمومی: منافع و سود های کلی ( عمومی)ی سازمان یاید در مقایسه با منافع افراد در اولویت قرار گیرد.(</a:t>
            </a:r>
            <a:r>
              <a:rPr lang="en-US" dirty="0" err="1" smtClean="0"/>
              <a:t>Shaik</a:t>
            </a:r>
            <a:r>
              <a:rPr lang="en-US" dirty="0" smtClean="0"/>
              <a:t>, 2008, </a:t>
            </a:r>
            <a:r>
              <a:rPr lang="en-US" dirty="0" err="1" smtClean="0"/>
              <a:t>Onkar</a:t>
            </a:r>
            <a:r>
              <a:rPr lang="en-US" dirty="0" smtClean="0"/>
              <a:t>, 2009 and Grey, 2005)</a:t>
            </a:r>
            <a:endParaRPr lang="en-US" dirty="0"/>
          </a:p>
        </p:txBody>
      </p:sp>
    </p:spTree>
    <p:extLst>
      <p:ext uri="{BB962C8B-B14F-4D97-AF65-F5344CB8AC3E}">
        <p14:creationId xmlns:p14="http://schemas.microsoft.com/office/powerpoint/2010/main" val="23023992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ادامه اصول مدیریت:</a:t>
            </a:r>
            <a:endParaRPr lang="en-US" dirty="0"/>
          </a:p>
        </p:txBody>
      </p:sp>
      <p:sp>
        <p:nvSpPr>
          <p:cNvPr id="3" name="Content Placeholder 2"/>
          <p:cNvSpPr>
            <a:spLocks noGrp="1"/>
          </p:cNvSpPr>
          <p:nvPr>
            <p:ph idx="1"/>
          </p:nvPr>
        </p:nvSpPr>
        <p:spPr/>
        <p:txBody>
          <a:bodyPr>
            <a:normAutofit fontScale="85000" lnSpcReduction="20000"/>
          </a:bodyPr>
          <a:lstStyle/>
          <a:p>
            <a:pPr algn="r" rtl="1"/>
            <a:r>
              <a:rPr lang="fa-IR" dirty="0" smtClean="0"/>
              <a:t>پاداش:حقوق کارگران نباید براساس بهره وری کارگران باشد ، بلکه باید آن را براساس متغیرهای زیادی ، مانند هزینه های زندگی، تامین پرسنل واجد شرایط، شرایط کلی کسب و کار، و موفقیت های تجاریتعیین کرد.(</a:t>
            </a:r>
            <a:r>
              <a:rPr lang="en-US" dirty="0" err="1" smtClean="0"/>
              <a:t>Onkar</a:t>
            </a:r>
            <a:r>
              <a:rPr lang="en-US" dirty="0" smtClean="0"/>
              <a:t>, 2009)</a:t>
            </a:r>
          </a:p>
          <a:p>
            <a:pPr algn="r" rtl="1"/>
            <a:r>
              <a:rPr lang="fa-IR" dirty="0" smtClean="0"/>
              <a:t>تمرکز: با توجه به گفته هایفایول ، تمرکز و یا عدم تمرکز مدیریت باید با توجه به نیاز یافرهنگ سازمان تعیین شود. او تمرکز را به عنوان کاهش اهمیت نقش های تشریفاتی تعریف کرده است و اهمیت عدم تمرکز در حالت افزایش این نقش ها است. (</a:t>
            </a:r>
            <a:r>
              <a:rPr lang="en-US" dirty="0" smtClean="0"/>
              <a:t>Cole,2004; Grey, 2005)</a:t>
            </a:r>
          </a:p>
          <a:p>
            <a:pPr algn="r" rtl="1"/>
            <a:r>
              <a:rPr lang="fa-IR" dirty="0" smtClean="0"/>
              <a:t>زنجیره اسکالر(سلسله مراتب):سلسله مراتب مدیریت باید در سازمان وجود داشته باشد.قدرت باید به هر مدیر با توجه به وضعیت مدیران در سلسله مراتب اختصاص داده شود. به مدیر سطح بالا باید با توجه به سلسله مراتب قدرت بیشتری داده سود و بالعکس ، مدیران سطح پایین همیشه باید مدیران سطح بالا را در مورد فعالیت های کاری خود مطلع کنند.(</a:t>
            </a:r>
            <a:r>
              <a:rPr lang="en-US" dirty="0" err="1" smtClean="0"/>
              <a:t>Shaik</a:t>
            </a:r>
            <a:r>
              <a:rPr lang="en-US" dirty="0" smtClean="0"/>
              <a:t>, 2008; </a:t>
            </a:r>
            <a:r>
              <a:rPr lang="en-US" dirty="0" err="1" smtClean="0"/>
              <a:t>Onkar</a:t>
            </a:r>
            <a:r>
              <a:rPr lang="en-US" dirty="0" smtClean="0"/>
              <a:t>, 2009)</a:t>
            </a:r>
          </a:p>
          <a:p>
            <a:pPr algn="r" rtl="1"/>
            <a:r>
              <a:rPr lang="fa-IR" dirty="0" smtClean="0"/>
              <a:t>ترتیب :باید عملیات موثر و کارآمد در سازمان وجود داشته باشد. همه ی پرسنل و اجراء جایگاه مخصوص به خود را دارند ، بنابراین باید در جای خاص خود قرار گیرند.به طور خلاصه، افراد و اجزاء را باید در جای مناسب و در زمان مناسب قرار داد.</a:t>
            </a:r>
          </a:p>
          <a:p>
            <a:pPr algn="r" rtl="1"/>
            <a:r>
              <a:rPr lang="fa-IR" dirty="0" smtClean="0"/>
              <a:t>(</a:t>
            </a:r>
            <a:r>
              <a:rPr lang="en-US" dirty="0" smtClean="0"/>
              <a:t>Cole, 2004; </a:t>
            </a:r>
            <a:r>
              <a:rPr lang="en-US" dirty="0" err="1" smtClean="0"/>
              <a:t>Onkar</a:t>
            </a:r>
            <a:r>
              <a:rPr lang="en-US" dirty="0" smtClean="0"/>
              <a:t>, 2009)</a:t>
            </a:r>
          </a:p>
        </p:txBody>
      </p:sp>
    </p:spTree>
    <p:extLst>
      <p:ext uri="{BB962C8B-B14F-4D97-AF65-F5344CB8AC3E}">
        <p14:creationId xmlns:p14="http://schemas.microsoft.com/office/powerpoint/2010/main" val="15702104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ادامه اصول مدیریت:</a:t>
            </a:r>
            <a:endParaRPr lang="en-US" dirty="0"/>
          </a:p>
        </p:txBody>
      </p:sp>
      <p:sp>
        <p:nvSpPr>
          <p:cNvPr id="3" name="Content Placeholder 2"/>
          <p:cNvSpPr>
            <a:spLocks noGrp="1"/>
          </p:cNvSpPr>
          <p:nvPr>
            <p:ph idx="1"/>
          </p:nvPr>
        </p:nvSpPr>
        <p:spPr/>
        <p:txBody>
          <a:bodyPr>
            <a:normAutofit fontScale="85000" lnSpcReduction="20000"/>
          </a:bodyPr>
          <a:lstStyle/>
          <a:p>
            <a:pPr algn="r" rtl="1"/>
            <a:r>
              <a:rPr lang="fa-IR" dirty="0" smtClean="0"/>
              <a:t>حقوق پرسنل:این بدان معنی است که باید با همه ی کارکنان به بهترین روش ممکن رفتار شود. این نشان می دهد که برای موفقیت سازمان، باید حقوق پایه، قانون و مقررات برای تمام کارکنان یکسان باشد. عدالت باید در درون سازمان وجود داشته باشد. همچنین باید در ذهن نگه داشته شود که حقوق و امکانات را نمیتوان به طور مساوی اختصاص داد .</a:t>
            </a:r>
          </a:p>
          <a:p>
            <a:pPr algn="r" rtl="1"/>
            <a:r>
              <a:rPr lang="fa-IR" dirty="0" smtClean="0"/>
              <a:t>(</a:t>
            </a:r>
            <a:r>
              <a:rPr lang="en-US" dirty="0" smtClean="0"/>
              <a:t>Cole, 2004; </a:t>
            </a:r>
            <a:r>
              <a:rPr lang="en-US" dirty="0" err="1" smtClean="0"/>
              <a:t>Shaik</a:t>
            </a:r>
            <a:r>
              <a:rPr lang="en-US" dirty="0" smtClean="0"/>
              <a:t>, 2008)</a:t>
            </a:r>
          </a:p>
          <a:p>
            <a:pPr algn="r" rtl="1"/>
            <a:r>
              <a:rPr lang="fa-IR" dirty="0" smtClean="0"/>
              <a:t>ثبات تصدی پرسنل: فایول معتقد است که برای سازمان موفق، حقوق و دیگر مزایا باید با توجه به طول مدت خدمت در آن سازمان به افراد اختصاص داده شود ، چرا که برای استخدامی های جدید هزینه های استخدام و انتخاب وجود دارد.ثانیا کارگر جدید برای کار موثر نیاز به زمان دارد.</a:t>
            </a:r>
          </a:p>
          <a:p>
            <a:pPr algn="r" rtl="1"/>
            <a:r>
              <a:rPr lang="fa-IR" dirty="0" smtClean="0"/>
              <a:t>ابتکار:برای بهبود مستمر سازمان، مدیریت باید ابتکار عمل کارگران را تشویق کند. برخی از کارکنان در سازمان مبتکر هستند و آنها این کار را با فعالیت های جدید و اضافی از طریق مسیر خود گام به گام انجام میدهند. (</a:t>
            </a:r>
            <a:r>
              <a:rPr lang="en-US" dirty="0" smtClean="0"/>
              <a:t>Grey, 2005; </a:t>
            </a:r>
            <a:r>
              <a:rPr lang="en-US" dirty="0" err="1" smtClean="0"/>
              <a:t>Shaik</a:t>
            </a:r>
            <a:r>
              <a:rPr lang="en-US" dirty="0" smtClean="0"/>
              <a:t>, 2008; </a:t>
            </a:r>
            <a:r>
              <a:rPr lang="en-US" dirty="0" err="1" smtClean="0"/>
              <a:t>Onkar</a:t>
            </a:r>
            <a:r>
              <a:rPr lang="en-US" dirty="0" smtClean="0"/>
              <a:t>, 2009)</a:t>
            </a:r>
          </a:p>
          <a:p>
            <a:pPr algn="r" rtl="1"/>
            <a:r>
              <a:rPr lang="fa-IR" dirty="0" smtClean="0"/>
              <a:t>روحیه رفاقت:آن به این معنی است که مدیریت باید هماهنگی و به طور کلی احساس خوب را در میان کارکنان تشویق کند، زیرا هماهنگی و ارتباط خوب با کارکنان بهره وری را افزایش میدهد و به خوبی میتوان گفت که " اتحاد قدرتمند است" .(</a:t>
            </a:r>
            <a:r>
              <a:rPr lang="en-US" dirty="0" err="1" smtClean="0"/>
              <a:t>Onkar</a:t>
            </a:r>
            <a:r>
              <a:rPr lang="en-US" dirty="0" smtClean="0"/>
              <a:t>, 2009)</a:t>
            </a:r>
          </a:p>
          <a:p>
            <a:pPr algn="r" rtl="1"/>
            <a:endParaRPr lang="en-US" dirty="0"/>
          </a:p>
        </p:txBody>
      </p:sp>
    </p:spTree>
    <p:extLst>
      <p:ext uri="{BB962C8B-B14F-4D97-AF65-F5344CB8AC3E}">
        <p14:creationId xmlns:p14="http://schemas.microsoft.com/office/powerpoint/2010/main" val="4269543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نظریه بوروکراتیک مدیریت:</a:t>
            </a:r>
            <a:endParaRPr lang="en-US" dirty="0"/>
          </a:p>
        </p:txBody>
      </p:sp>
      <p:sp>
        <p:nvSpPr>
          <p:cNvPr id="3" name="Content Placeholder 2"/>
          <p:cNvSpPr>
            <a:spLocks noGrp="1"/>
          </p:cNvSpPr>
          <p:nvPr>
            <p:ph idx="1"/>
          </p:nvPr>
        </p:nvSpPr>
        <p:spPr/>
        <p:txBody>
          <a:bodyPr/>
          <a:lstStyle/>
          <a:p>
            <a:pPr algn="r" rtl="1"/>
            <a:r>
              <a:rPr lang="fa-IR" dirty="0" smtClean="0"/>
              <a:t>این نظریه توسط جامعه شناس آلمانی کارل امیل ماکسیمیلیان داده شده است که به عنوان "ماکس وبر"  شناخته شده است، به طوری که این نظریه نیز نظریه وبر بوروکراسی نامیده می شود. او این نظریه را در سال 1947 ارائه کرد و کار خود را به عنوان تئوری سازمان اجتماعی و اقتصادی نامیده است. تمرکز اصلی نظریه ی او بر ساختار سازمانی است. او در تقسیم سازمان به سلسله مراتب و ایجاد خطوط قوی از اقتدار و کنترل تمرکز کرده است. او پیشنهاد میکند که سازمان ها برای انجام کار های از پیش تعیین شده باید روش های عملیاتی استاندارد جامع و دقیقی را توسعه دهند. </a:t>
            </a:r>
            <a:endParaRPr lang="en-US" dirty="0"/>
          </a:p>
        </p:txBody>
      </p:sp>
    </p:spTree>
    <p:extLst>
      <p:ext uri="{BB962C8B-B14F-4D97-AF65-F5344CB8AC3E}">
        <p14:creationId xmlns:p14="http://schemas.microsoft.com/office/powerpoint/2010/main" val="7703622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
            </a:r>
            <a:br>
              <a:rPr lang="fa-IR" dirty="0" smtClean="0"/>
            </a:br>
            <a:r>
              <a:rPr lang="fa-IR" dirty="0" smtClean="0"/>
              <a:t>اصول تئوری مدیریت بوروکراتیک:</a:t>
            </a:r>
            <a:endParaRPr lang="en-US" dirty="0"/>
          </a:p>
        </p:txBody>
      </p:sp>
      <p:sp>
        <p:nvSpPr>
          <p:cNvPr id="3" name="Content Placeholder 2"/>
          <p:cNvSpPr>
            <a:spLocks noGrp="1"/>
          </p:cNvSpPr>
          <p:nvPr>
            <p:ph idx="1"/>
          </p:nvPr>
        </p:nvSpPr>
        <p:spPr/>
        <p:txBody>
          <a:bodyPr>
            <a:normAutofit fontScale="92500" lnSpcReduction="20000"/>
          </a:bodyPr>
          <a:lstStyle/>
          <a:p>
            <a:pPr algn="r" rtl="1"/>
            <a:r>
              <a:rPr lang="fa-IR" smtClean="0"/>
              <a:t>قوانین </a:t>
            </a:r>
            <a:r>
              <a:rPr lang="fa-IR" dirty="0" smtClean="0"/>
              <a:t>نوشته شده: با توجه به این نظریه، باید بهترین استاندارد برای قوانین و مقررات در سازمان وجود داشته باشد.این قوانین به خوبی تعریف شده و در فرم ها نوشته شده است. (</a:t>
            </a:r>
            <a:r>
              <a:rPr lang="en-US" dirty="0" smtClean="0"/>
              <a:t>McNamara, 2010 and </a:t>
            </a:r>
            <a:r>
              <a:rPr lang="en-US" dirty="0" err="1" smtClean="0"/>
              <a:t>Olum</a:t>
            </a:r>
            <a:r>
              <a:rPr lang="en-US" dirty="0" smtClean="0"/>
              <a:t>, 2004)</a:t>
            </a:r>
          </a:p>
          <a:p>
            <a:pPr algn="r" rtl="1"/>
            <a:r>
              <a:rPr lang="fa-IR" dirty="0" smtClean="0"/>
              <a:t>سیستم روابط کاری: در سازمان ، برای انجام کار و هنچنین برای ارتباط بین سیستم و وظیفه در سازمان باید نظام وجود داشته باشد.(</a:t>
            </a:r>
            <a:r>
              <a:rPr lang="en-US" dirty="0" err="1" smtClean="0"/>
              <a:t>McNamra</a:t>
            </a:r>
            <a:r>
              <a:rPr lang="en-US" dirty="0" smtClean="0"/>
              <a:t>, 2010)</a:t>
            </a:r>
          </a:p>
          <a:p>
            <a:pPr algn="r" rtl="1"/>
            <a:r>
              <a:rPr lang="fa-IR" dirty="0" smtClean="0"/>
              <a:t>آموزش های تخصصی:کارگر باید با توجه به وظایف تعیین شده خود آموزش داده شود. آموزش های مختلف برای سیستم های مختلف سازمان باید وجود داشته باشد.مدیران به آموزش های مدیریتی بر اساس وظایفشان و کارگران به آموزش های مرتبط با وظایفشان نیاز دارند ....(</a:t>
            </a:r>
            <a:r>
              <a:rPr lang="en-US" dirty="0" smtClean="0"/>
              <a:t>Warwick, 1975; </a:t>
            </a:r>
            <a:r>
              <a:rPr lang="en-US" dirty="0" err="1" smtClean="0"/>
              <a:t>Olum</a:t>
            </a:r>
            <a:r>
              <a:rPr lang="en-US" dirty="0" smtClean="0"/>
              <a:t>, 2004)</a:t>
            </a:r>
          </a:p>
          <a:p>
            <a:pPr algn="r" rtl="1"/>
            <a:r>
              <a:rPr lang="fa-IR" dirty="0" smtClean="0"/>
              <a:t>سلسله مراتب قدرت:مانند دیگر نظریه کلاسیک، این نظریه نیز در سلسله مراتب قدرت ، از مدیریت در سطح بالا به سطح مدیریت پایین معتقد است.قدرت باید در هر موضع بر اساس نقش مدیران در هرم سازمان به آن ها داده شود. قدرت سنتی ، قدرت کاریزماتیک و قدرت منطقی سه نوع قدرت مشروع است.اقتدار های عقلانی تمرکز و علاقه ی فراوانی به این نظریه دارند</a:t>
            </a:r>
            <a:endParaRPr lang="en-US" dirty="0"/>
          </a:p>
        </p:txBody>
      </p:sp>
    </p:spTree>
    <p:extLst>
      <p:ext uri="{BB962C8B-B14F-4D97-AF65-F5344CB8AC3E}">
        <p14:creationId xmlns:p14="http://schemas.microsoft.com/office/powerpoint/2010/main" val="311022657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TotalTime>
  <Words>2693</Words>
  <Application>Microsoft Office PowerPoint</Application>
  <PresentationFormat>Custom</PresentationFormat>
  <Paragraphs>66</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بنام خدا</vt:lpstr>
      <vt:lpstr>تاریخچه</vt:lpstr>
      <vt:lpstr>مروری بر تئوری های کلاسیک مدیریت</vt:lpstr>
      <vt:lpstr>PowerPoint Presentation</vt:lpstr>
      <vt:lpstr>PowerPoint Presentation</vt:lpstr>
      <vt:lpstr>ویژگی های برجسته نظریه مدیریت کلاسیک:</vt:lpstr>
      <vt:lpstr>PowerPoint Presentation</vt:lpstr>
      <vt:lpstr>سه نظریه مدیریت کلاسیک که به خوبی پایه گزاری شده است نظریه مدیریت علمی، نظریه های  اداری و نظریه بوروکراسی  است</vt:lpstr>
      <vt:lpstr>نظریه مدیریت علمی </vt:lpstr>
      <vt:lpstr>چهار اصل مدیریت برای افزایش بهره وری:</vt:lpstr>
      <vt:lpstr>نظریه مدیریت اداری:</vt:lpstr>
      <vt:lpstr>اصول مدیریت:</vt:lpstr>
      <vt:lpstr>ادامه اصول مدیریت:</vt:lpstr>
      <vt:lpstr>ادامه اصول مدیریت:</vt:lpstr>
      <vt:lpstr>نظریه بوروکراتیک مدیریت:</vt:lpstr>
      <vt:lpstr> اصول تئوری مدیریت بوروکراتیک:</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تاریخچه</dc:title>
  <dc:creator>pc</dc:creator>
  <cp:lastModifiedBy>Windows User</cp:lastModifiedBy>
  <cp:revision>4</cp:revision>
  <dcterms:created xsi:type="dcterms:W3CDTF">2020-03-16T11:07:30Z</dcterms:created>
  <dcterms:modified xsi:type="dcterms:W3CDTF">2020-05-23T03:43:46Z</dcterms:modified>
</cp:coreProperties>
</file>