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8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5" r:id="rId18"/>
    <p:sldId id="276" r:id="rId19"/>
    <p:sldId id="277" r:id="rId20"/>
    <p:sldId id="271" r:id="rId21"/>
    <p:sldId id="272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9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8543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34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589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244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333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362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881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6741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219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2510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77732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3261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77838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989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2568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809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5/1/2020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702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414735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مروری بر احیای اطفال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87071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بیمار شماره 1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400" dirty="0" smtClean="0"/>
              <a:t>خانم افغانی </a:t>
            </a:r>
            <a:r>
              <a:rPr lang="en-US" sz="2400" dirty="0" smtClean="0"/>
              <a:t>G5P4L4 </a:t>
            </a:r>
            <a:r>
              <a:rPr lang="fa-IR" sz="2400" dirty="0" smtClean="0"/>
              <a:t> با سن بارداری نامعلوم ( به گفته همراهان ترم) با شکایت درد زایمان وارد اورژانس می شود. ظرف حدود 5 دقیقه زایمان طبیعی  بدون عارضه خاص انجام می شود . ولی نوزاد تنفس های ضعیف دارد و مختصری سیانوزه است. نوزاد خشک شده و زیر</a:t>
            </a:r>
            <a:r>
              <a:rPr lang="en-US" sz="2400" dirty="0" smtClean="0"/>
              <a:t> warmer </a:t>
            </a:r>
            <a:r>
              <a:rPr lang="fa-IR" sz="2400" dirty="0" smtClean="0"/>
              <a:t> قرار می گیرد. ترشحات دهان و بینی تمیز می شود. ضربان قلب </a:t>
            </a:r>
            <a:r>
              <a:rPr lang="en-US" sz="2400" dirty="0" smtClean="0"/>
              <a:t>70/min</a:t>
            </a:r>
            <a:r>
              <a:rPr lang="fa-IR" sz="2400" dirty="0" smtClean="0"/>
              <a:t> و </a:t>
            </a:r>
            <a:r>
              <a:rPr lang="en-US" sz="2400" dirty="0" smtClean="0"/>
              <a:t>o2sat=70% </a:t>
            </a:r>
            <a:r>
              <a:rPr lang="fa-IR" sz="2400" dirty="0" smtClean="0"/>
              <a:t> ظرف 3 دقیقه اول می باشد.</a:t>
            </a:r>
          </a:p>
          <a:p>
            <a:r>
              <a:rPr lang="fa-IR" sz="2400" dirty="0" smtClean="0"/>
              <a:t> اقدام مناسب کدام است؟</a:t>
            </a:r>
            <a:endParaRPr lang="fa-IR" sz="2400" dirty="0"/>
          </a:p>
        </p:txBody>
      </p:sp>
    </p:spTree>
    <p:extLst>
      <p:ext uri="{BB962C8B-B14F-4D97-AF65-F5344CB8AC3E}">
        <p14:creationId xmlns:p14="http://schemas.microsoft.com/office/powerpoint/2010/main" val="4102237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a-IR" dirty="0" smtClean="0"/>
              <a:t>1-شروع ماساژقفسه سینه</a:t>
            </a:r>
          </a:p>
          <a:p>
            <a:endParaRPr lang="fa-IR" dirty="0"/>
          </a:p>
          <a:p>
            <a:pPr marL="0" indent="0">
              <a:buNone/>
            </a:pPr>
            <a:r>
              <a:rPr lang="fa-IR" dirty="0" smtClean="0"/>
              <a:t>2-ادامه تهویه با </a:t>
            </a:r>
            <a:r>
              <a:rPr lang="en-US" dirty="0" smtClean="0"/>
              <a:t>BMV</a:t>
            </a:r>
            <a:endParaRPr lang="fa-IR" dirty="0" smtClean="0"/>
          </a:p>
          <a:p>
            <a:endParaRPr lang="fa-IR" dirty="0"/>
          </a:p>
          <a:p>
            <a:pPr marL="0" indent="0">
              <a:buNone/>
            </a:pPr>
            <a:r>
              <a:rPr lang="fa-IR" dirty="0" smtClean="0"/>
              <a:t>3-انتوباسیون تراشه و ماساژ</a:t>
            </a:r>
          </a:p>
          <a:p>
            <a:endParaRPr lang="fa-IR" dirty="0"/>
          </a:p>
          <a:p>
            <a:pPr marL="0" indent="0">
              <a:buNone/>
            </a:pPr>
            <a:r>
              <a:rPr lang="fa-IR" dirty="0" smtClean="0"/>
              <a:t>4-تجویز آتروپین و </a:t>
            </a:r>
            <a:r>
              <a:rPr lang="en-US" dirty="0" smtClean="0"/>
              <a:t>BMV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879092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9" b="49580"/>
          <a:stretch/>
        </p:blipFill>
        <p:spPr>
          <a:xfrm>
            <a:off x="1514474" y="314325"/>
            <a:ext cx="9803749" cy="6208895"/>
          </a:xfrm>
        </p:spPr>
      </p:pic>
    </p:spTree>
    <p:extLst>
      <p:ext uri="{BB962C8B-B14F-4D97-AF65-F5344CB8AC3E}">
        <p14:creationId xmlns:p14="http://schemas.microsoft.com/office/powerpoint/2010/main" val="34951297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08" r="42859"/>
          <a:stretch/>
        </p:blipFill>
        <p:spPr>
          <a:xfrm>
            <a:off x="3171825" y="624110"/>
            <a:ext cx="4819651" cy="5820508"/>
          </a:xfrm>
        </p:spPr>
      </p:pic>
    </p:spTree>
    <p:extLst>
      <p:ext uri="{BB962C8B-B14F-4D97-AF65-F5344CB8AC3E}">
        <p14:creationId xmlns:p14="http://schemas.microsoft.com/office/powerpoint/2010/main" val="3816764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77" t="57810" b="17997"/>
          <a:stretch/>
        </p:blipFill>
        <p:spPr>
          <a:xfrm>
            <a:off x="2381249" y="1152525"/>
            <a:ext cx="6200775" cy="5474497"/>
          </a:xfrm>
        </p:spPr>
      </p:pic>
    </p:spTree>
    <p:extLst>
      <p:ext uri="{BB962C8B-B14F-4D97-AF65-F5344CB8AC3E}">
        <p14:creationId xmlns:p14="http://schemas.microsoft.com/office/powerpoint/2010/main" val="34546505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3200" y="624110"/>
            <a:ext cx="4951412" cy="1109440"/>
          </a:xfrm>
        </p:spPr>
        <p:txBody>
          <a:bodyPr/>
          <a:lstStyle/>
          <a:p>
            <a:r>
              <a:rPr lang="fa-IR" dirty="0" smtClean="0"/>
              <a:t>بیمار شماره 2: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نوزاد ترم 38 هفته انتوبه از مرکز دیگری جهت انتقال به </a:t>
            </a:r>
            <a:r>
              <a:rPr lang="en-US" dirty="0" smtClean="0"/>
              <a:t>NICU</a:t>
            </a:r>
            <a:r>
              <a:rPr lang="fa-IR" dirty="0" smtClean="0"/>
              <a:t>  به بیمارستان فیروزگر منتقل شده . در هنگام خروج از آمبولانس تکنسین آمبولانس متوجه ارست نوزاد شده و جهت انجام اقدامات احیا به اورژانس مراجعه می کنند. نوزاد تحت مانیتورینگ و پالس اکسیمتری قرار می گیرد.ریتم آسیستول است.از بدو ورود  ماساژقلبی شروع شده و محل لوله  نیز چک می شود که مناسب است. </a:t>
            </a:r>
          </a:p>
          <a:p>
            <a:endParaRPr lang="fa-IR" dirty="0"/>
          </a:p>
          <a:p>
            <a:r>
              <a:rPr lang="fa-IR" dirty="0" smtClean="0"/>
              <a:t>نظر شما درمورد توالی صحیح اقدامات احیا چیست؟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39321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fa-IR" dirty="0" smtClean="0"/>
              <a:t>ماساژقفسه سینه و تهویه با نسبت 15 به 2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/>
              <a:t>ماساژقفسه سینه و تهویه با نسبت </a:t>
            </a:r>
            <a:r>
              <a:rPr lang="fa-IR" dirty="0" smtClean="0"/>
              <a:t>30 </a:t>
            </a:r>
            <a:r>
              <a:rPr lang="fa-IR" dirty="0"/>
              <a:t>به </a:t>
            </a:r>
            <a:r>
              <a:rPr lang="fa-IR" dirty="0" smtClean="0"/>
              <a:t>2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/>
              <a:t>ماساژقفسه </a:t>
            </a:r>
            <a:r>
              <a:rPr lang="fa-IR" dirty="0" smtClean="0"/>
              <a:t>سینه100 و تهویه 20-12 دردقیقه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/>
              <a:t>ماساژقفسه سینه </a:t>
            </a:r>
            <a:r>
              <a:rPr lang="fa-IR" dirty="0" smtClean="0"/>
              <a:t>90 و تهویه 30 در دقیقه</a:t>
            </a:r>
            <a:endParaRPr lang="fa-IR" dirty="0"/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endParaRPr lang="fa-IR" dirty="0" smtClean="0"/>
          </a:p>
          <a:p>
            <a:pPr>
              <a:buFont typeface="+mj-lt"/>
              <a:buAutoNum type="arabicPeriod"/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70550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عمق ماساژ: 1/3 قطر </a:t>
            </a:r>
            <a:r>
              <a:rPr lang="en-US" dirty="0" smtClean="0"/>
              <a:t>AP</a:t>
            </a:r>
            <a:r>
              <a:rPr lang="fa-IR" dirty="0" smtClean="0"/>
              <a:t> قفسه سینه</a:t>
            </a:r>
          </a:p>
          <a:p>
            <a:endParaRPr lang="fa-IR" dirty="0"/>
          </a:p>
          <a:p>
            <a:r>
              <a:rPr lang="fa-IR" dirty="0" smtClean="0"/>
              <a:t>محل ماساژ: 1/3 تحتانی قفسه سینه</a:t>
            </a:r>
          </a:p>
          <a:p>
            <a:endParaRPr lang="fa-IR" dirty="0"/>
          </a:p>
          <a:p>
            <a:r>
              <a:rPr lang="fa-IR" dirty="0" smtClean="0"/>
              <a:t>نسبت ماساژبه تهویه :3 به 1( 90-30)</a:t>
            </a:r>
          </a:p>
          <a:p>
            <a:endParaRPr lang="fa-IR" dirty="0"/>
          </a:p>
          <a:p>
            <a:r>
              <a:rPr lang="fa-IR" dirty="0" smtClean="0"/>
              <a:t>اگر حدس بزنیم علت ارست قلبی است: افزایش تعداد ماساژ( حتی 15 به 2)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804477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بیمار شماره 3: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 در هنگام تولد نوزاد 39 هفته  متوجه آسپیراسیون مکونیوم می شویم . نوزاد خشک شده و به زیر </a:t>
            </a:r>
            <a:r>
              <a:rPr lang="en-US" dirty="0" smtClean="0"/>
              <a:t>warmer </a:t>
            </a:r>
            <a:r>
              <a:rPr lang="fa-IR" dirty="0" smtClean="0"/>
              <a:t> منتقل می شود. نوزاد شل است و تنفس های ضعیف دارد. </a:t>
            </a:r>
          </a:p>
          <a:p>
            <a:endParaRPr lang="fa-IR" dirty="0"/>
          </a:p>
          <a:p>
            <a:r>
              <a:rPr lang="fa-IR" dirty="0" smtClean="0"/>
              <a:t>اقدام مناسب در این مرحله چیست؟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8103470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fa-IR" dirty="0" smtClean="0"/>
              <a:t>انتوباسیون و ساکشن ترشحات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 smtClean="0"/>
              <a:t>تهویه با آمبوبگ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 smtClean="0"/>
              <a:t>پوزیشن دادن به نوزاد و تحریک و تمیز کردن ترشحات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 smtClean="0"/>
              <a:t>تصمیم گیری بر اساس آپگار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1792780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a-IR" dirty="0" smtClean="0"/>
              <a:t>گاید لاین 2010: </a:t>
            </a:r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en-US" dirty="0" smtClean="0"/>
              <a:t>Insufficient evidence to change of current practice                                             </a:t>
            </a:r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/>
              <a:t>گاید لاین 2015:</a:t>
            </a:r>
          </a:p>
          <a:p>
            <a:pPr marL="0" indent="0">
              <a:buNone/>
            </a:pPr>
            <a:r>
              <a:rPr lang="en-US" dirty="0" smtClean="0"/>
              <a:t>Same practice as for those with clear fluid                                                            </a:t>
            </a:r>
          </a:p>
          <a:p>
            <a:pPr marL="0" indent="0">
              <a:buNone/>
            </a:pPr>
            <a:r>
              <a:rPr lang="en-US" dirty="0" smtClean="0"/>
              <a:t>Routine Intubation is not suggested(delay in BMV and harm of the procedure) PPV if HR&lt;100 or no breathing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11158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5" y="624109"/>
            <a:ext cx="5037137" cy="1347565"/>
          </a:xfrm>
        </p:spPr>
        <p:txBody>
          <a:bodyPr/>
          <a:lstStyle/>
          <a:p>
            <a:r>
              <a:rPr lang="fa-IR" dirty="0" smtClean="0"/>
              <a:t>بیمار شماره 4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بیمار کودک 7 ساله می باشد که توسط همراهان با افت هوشیاری به اورژانس آورده شده است. در شرح حال احتمال مسمومیت دارویی به دنبال مصرف اشتباهی دارو مطرح می باشد. </a:t>
            </a:r>
          </a:p>
          <a:p>
            <a:endParaRPr lang="fa-IR" dirty="0"/>
          </a:p>
          <a:p>
            <a:r>
              <a:rPr lang="fa-IR" dirty="0" smtClean="0"/>
              <a:t>ناگهان بیمار دچار ایست قلبی – تنفسی می شودو ریتم زیر در مانیتور مشاهده می شود.</a:t>
            </a:r>
          </a:p>
          <a:p>
            <a:r>
              <a:rPr lang="fa-IR" dirty="0" smtClean="0"/>
              <a:t>وزن تقریبی 25 کیلوگرم</a:t>
            </a:r>
            <a:endParaRPr lang="fa-I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174" y="4844423"/>
            <a:ext cx="5629275" cy="186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033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سوال اول:مناسب ترین اقدام کدام است؟ 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fa-IR" dirty="0" smtClean="0"/>
              <a:t>شروع ماساژ قلبی تا آماده شدن دستگاه الکتروشوک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 smtClean="0"/>
              <a:t>دو دقیقه احیا سپس شوک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 smtClean="0"/>
              <a:t>شروع آمیودارون وریدی و شوک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 smtClean="0"/>
              <a:t>انتوباسیون فوری و احیا تا 2 دقیقه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252378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سوال دوم : میزان و نوع شوک تجویزی؟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fa-IR" dirty="0" smtClean="0"/>
              <a:t>50 ژول سین کرونیزه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 smtClean="0"/>
              <a:t>50 ژول غیرسین کرونیزه</a:t>
            </a:r>
          </a:p>
          <a:p>
            <a:pPr>
              <a:buFont typeface="+mj-lt"/>
              <a:buAutoNum type="arabicPeriod"/>
            </a:pPr>
            <a:endParaRPr lang="fa-IR" dirty="0" smtClean="0"/>
          </a:p>
          <a:p>
            <a:pPr>
              <a:buFont typeface="+mj-lt"/>
              <a:buAutoNum type="arabicPeriod"/>
            </a:pPr>
            <a:r>
              <a:rPr lang="fa-IR" dirty="0" smtClean="0"/>
              <a:t>100 ژول سین کرونیزه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 smtClean="0"/>
              <a:t>100 ژول غیر سین کرونیزه</a:t>
            </a:r>
          </a:p>
        </p:txBody>
      </p:sp>
    </p:spTree>
    <p:extLst>
      <p:ext uri="{BB962C8B-B14F-4D97-AF65-F5344CB8AC3E}">
        <p14:creationId xmlns:p14="http://schemas.microsoft.com/office/powerpoint/2010/main" val="41771060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5" r="32188" b="50336"/>
          <a:stretch/>
        </p:blipFill>
        <p:spPr>
          <a:xfrm>
            <a:off x="3028951" y="98379"/>
            <a:ext cx="6638924" cy="5716131"/>
          </a:xfrm>
        </p:spPr>
      </p:pic>
    </p:spTree>
    <p:extLst>
      <p:ext uri="{BB962C8B-B14F-4D97-AF65-F5344CB8AC3E}">
        <p14:creationId xmlns:p14="http://schemas.microsoft.com/office/powerpoint/2010/main" val="32223631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" t="36050" r="33213" b="3698"/>
          <a:stretch/>
        </p:blipFill>
        <p:spPr>
          <a:xfrm>
            <a:off x="3962400" y="501006"/>
            <a:ext cx="5000625" cy="6270276"/>
          </a:xfrm>
        </p:spPr>
      </p:pic>
    </p:spTree>
    <p:extLst>
      <p:ext uri="{BB962C8B-B14F-4D97-AF65-F5344CB8AC3E}">
        <p14:creationId xmlns:p14="http://schemas.microsoft.com/office/powerpoint/2010/main" val="9427909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14" t="31643" r="2051" b="44203"/>
          <a:stretch/>
        </p:blipFill>
        <p:spPr>
          <a:xfrm>
            <a:off x="6833976" y="171449"/>
            <a:ext cx="3838575" cy="4463459"/>
          </a:xfr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34" t="7361" r="4102" b="70278"/>
          <a:stretch/>
        </p:blipFill>
        <p:spPr>
          <a:xfrm>
            <a:off x="1864474" y="1428750"/>
            <a:ext cx="4241051" cy="467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0474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10425" y="624109"/>
            <a:ext cx="4294187" cy="1614265"/>
          </a:xfrm>
        </p:spPr>
        <p:txBody>
          <a:bodyPr/>
          <a:lstStyle/>
          <a:p>
            <a:r>
              <a:rPr lang="fa-IR" dirty="0" smtClean="0"/>
              <a:t>بیمار شماره 5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در هنگام گردش در پارک متوجه می شوید که کودک حدود 3-4 ساله در حوضچه وسط پارک افتاده است و توسط عابران بیرون کشیده شده.</a:t>
            </a:r>
          </a:p>
          <a:p>
            <a:endParaRPr lang="fa-IR" dirty="0"/>
          </a:p>
          <a:p>
            <a:r>
              <a:rPr lang="fa-IR" dirty="0" smtClean="0"/>
              <a:t> کودک سیانوزه می باشد. نبض براکیال لمس می شود .</a:t>
            </a:r>
          </a:p>
          <a:p>
            <a:endParaRPr lang="fa-IR" dirty="0"/>
          </a:p>
          <a:p>
            <a:r>
              <a:rPr lang="fa-IR" dirty="0" smtClean="0"/>
              <a:t> ولی کودک فاقد تنفس است.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397534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9650" y="624110"/>
            <a:ext cx="6684962" cy="1271365"/>
          </a:xfrm>
        </p:spPr>
        <p:txBody>
          <a:bodyPr/>
          <a:lstStyle/>
          <a:p>
            <a:r>
              <a:rPr lang="fa-IR" dirty="0" smtClean="0"/>
              <a:t>مناسب ترین اقدام کدام است؟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fa-IR" dirty="0" smtClean="0"/>
              <a:t>ماساژ قلبی و تنفس با نسبت 15 به 2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 smtClean="0"/>
              <a:t>ماساژقلبی و تنفس با نسبت 30 به 2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 smtClean="0"/>
              <a:t>تنفس 12 تا 20 بار در دقیقه و چک پالس هر 2 دقیقه</a:t>
            </a:r>
          </a:p>
          <a:p>
            <a:pPr>
              <a:buFont typeface="+mj-lt"/>
              <a:buAutoNum type="arabicPeriod"/>
            </a:pPr>
            <a:endParaRPr lang="fa-IR" dirty="0"/>
          </a:p>
          <a:p>
            <a:pPr>
              <a:buFont typeface="+mj-lt"/>
              <a:buAutoNum type="arabicPeriod"/>
            </a:pPr>
            <a:r>
              <a:rPr lang="fa-IR" dirty="0" smtClean="0"/>
              <a:t>قرار دادن در وضعیت ریکاوری و اطلاع به اورژانس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25411416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73</TotalTime>
  <Words>577</Words>
  <Application>Microsoft Office PowerPoint</Application>
  <PresentationFormat>Custom</PresentationFormat>
  <Paragraphs>84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Wisp</vt:lpstr>
      <vt:lpstr>بنام خدا</vt:lpstr>
      <vt:lpstr>مروری بر احیای اطفال</vt:lpstr>
      <vt:lpstr>بیمار شماره 1</vt:lpstr>
      <vt:lpstr>PowerPoint Presentation</vt:lpstr>
      <vt:lpstr>PowerPoint Presentation</vt:lpstr>
      <vt:lpstr>PowerPoint Presentation</vt:lpstr>
      <vt:lpstr>PowerPoint Presentation</vt:lpstr>
      <vt:lpstr>بیمار شماره 2: </vt:lpstr>
      <vt:lpstr>PowerPoint Presentation</vt:lpstr>
      <vt:lpstr>PowerPoint Presentation</vt:lpstr>
      <vt:lpstr>بیمار شماره 3:</vt:lpstr>
      <vt:lpstr>PowerPoint Presentation</vt:lpstr>
      <vt:lpstr>PowerPoint Presentation</vt:lpstr>
      <vt:lpstr>بیمار شماره 4</vt:lpstr>
      <vt:lpstr>سوال اول:مناسب ترین اقدام کدام است؟  </vt:lpstr>
      <vt:lpstr>سوال دوم : میزان و نوع شوک تجویزی؟</vt:lpstr>
      <vt:lpstr>PowerPoint Presentation</vt:lpstr>
      <vt:lpstr>PowerPoint Presentation</vt:lpstr>
      <vt:lpstr>PowerPoint Presentation</vt:lpstr>
      <vt:lpstr>بیمار شماره 5</vt:lpstr>
      <vt:lpstr>مناسب ترین اقدام کدام است؟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مروری بر احیای اطفال</dc:title>
  <dc:creator>mohamad</dc:creator>
  <cp:lastModifiedBy>Windows User</cp:lastModifiedBy>
  <cp:revision>10</cp:revision>
  <dcterms:created xsi:type="dcterms:W3CDTF">2016-08-02T12:49:47Z</dcterms:created>
  <dcterms:modified xsi:type="dcterms:W3CDTF">2020-05-01T18:36:43Z</dcterms:modified>
</cp:coreProperties>
</file>