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
  </p:notesMasterIdLst>
  <p:sldIdLst>
    <p:sldId id="273" r:id="rId2"/>
    <p:sldId id="256" r:id="rId3"/>
    <p:sldId id="257" r:id="rId4"/>
    <p:sldId id="258" r:id="rId5"/>
    <p:sldId id="259" r:id="rId6"/>
    <p:sldId id="261" r:id="rId7"/>
    <p:sldId id="260" r:id="rId8"/>
    <p:sldId id="262" r:id="rId9"/>
    <p:sldId id="263" r:id="rId10"/>
    <p:sldId id="264" r:id="rId11"/>
    <p:sldId id="265" r:id="rId12"/>
    <p:sldId id="266" r:id="rId13"/>
    <p:sldId id="267" r:id="rId14"/>
    <p:sldId id="269" r:id="rId15"/>
    <p:sldId id="272" r:id="rId16"/>
    <p:sldId id="270" r:id="rId17"/>
    <p:sldId id="271"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74147" autoAdjust="0"/>
  </p:normalViewPr>
  <p:slideViewPr>
    <p:cSldViewPr>
      <p:cViewPr varScale="1">
        <p:scale>
          <a:sx n="74" d="100"/>
          <a:sy n="74" d="100"/>
        </p:scale>
        <p:origin x="-1266"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5C9125C-3A21-4D7C-ACAF-3361A54CA4D4}" type="datetimeFigureOut">
              <a:rPr lang="en-US" smtClean="0"/>
              <a:t>5/1/2020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9B2FEDC-AA7E-4193-9248-7DA679743784}" type="slidenum">
              <a:rPr lang="en-US" smtClean="0"/>
              <a:t>‹#›</a:t>
            </a:fld>
            <a:endParaRPr lang="en-US"/>
          </a:p>
        </p:txBody>
      </p:sp>
    </p:spTree>
    <p:extLst>
      <p:ext uri="{BB962C8B-B14F-4D97-AF65-F5344CB8AC3E}">
        <p14:creationId xmlns:p14="http://schemas.microsoft.com/office/powerpoint/2010/main" val="25779750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fa-IR" dirty="0" smtClean="0"/>
              <a:t>مرگ بالینی به توقف کلیه فعالیتهای مغز گفته می شود که با فقدان امواج مغزی مشخص می شود که با فقدان امواج مغزی مشخص میشود؛ حتی اگر قلب و ریه ها با حمایتهای مصنوعی فعال نگه داشته شوند.</a:t>
            </a:r>
          </a:p>
          <a:p>
            <a:pPr algn="r" rtl="1"/>
            <a:endParaRPr lang="fa-IR" dirty="0" smtClean="0"/>
          </a:p>
          <a:p>
            <a:pPr algn="r" rtl="1"/>
            <a:r>
              <a:rPr lang="fa-IR" dirty="0" smtClean="0"/>
              <a:t>مرگ فیزیولوژیکی: تمام اندامهای حیاتی از کار می افتند و موجود زنده به هیچ عنوان قادر به ادامه حیات نیست. سلولهای بدن در اثر محرومیت از اکسیژن و مواد غذایی رفته رفته می میرند.</a:t>
            </a:r>
          </a:p>
          <a:p>
            <a:pPr algn="r" rtl="1"/>
            <a:endParaRPr lang="fa-IR" dirty="0" smtClean="0"/>
          </a:p>
          <a:p>
            <a:pPr algn="r" rtl="1"/>
            <a:r>
              <a:rPr lang="fa-IR" dirty="0" smtClean="0"/>
              <a:t>مرگ جامعه شناختی: به معنای کناره گیری دیگران از بیمار می باشد؛ برای مثال بیمار به حال خود رها کنند تا بمیرد یا او را به خانه سالمندان بسپارند؛ جایی که ممکن است فرد سالها مانند یک مرده در آنجا زندگی کند.</a:t>
            </a:r>
          </a:p>
          <a:p>
            <a:pPr algn="r" rtl="1"/>
            <a:endParaRPr lang="fa-IR" dirty="0" smtClean="0"/>
          </a:p>
          <a:p>
            <a:pPr algn="r" rtl="1"/>
            <a:r>
              <a:rPr lang="fa-IR" dirty="0" smtClean="0"/>
              <a:t>مرگ روانشناختی: زمانی اتفاق می افتد که فرد مرگ را میپذیرد و درونگرا میشود. پذیرش روانی مرگ، میتواند موجب مرگ فرد شودچون اراده زنده ماندن از بین میرود.</a:t>
            </a:r>
          </a:p>
          <a:p>
            <a:endParaRPr lang="en-US" sz="1050" dirty="0" smtClean="0">
              <a:cs typeface="2  Nazanin" panose="00000400000000000000" pitchFamily="2" charset="-78"/>
            </a:endParaRPr>
          </a:p>
          <a:p>
            <a:pPr marL="0" indent="0" algn="r" rtl="1">
              <a:buNone/>
            </a:pPr>
            <a:r>
              <a:rPr lang="fa-IR" sz="1200" b="1" dirty="0" smtClean="0">
                <a:solidFill>
                  <a:srgbClr val="FF0000"/>
                </a:solidFill>
                <a:effectLst>
                  <a:outerShdw blurRad="38100" dist="38100" dir="2700000" algn="tl">
                    <a:srgbClr val="000000">
                      <a:alpha val="43137"/>
                    </a:srgbClr>
                  </a:outerShdw>
                </a:effectLst>
                <a:cs typeface="2  Nazanin" panose="00000400000000000000" pitchFamily="2" charset="-78"/>
              </a:rPr>
              <a:t>علام بالینی مرگ</a:t>
            </a:r>
            <a:endParaRPr lang="en-US" sz="1200" b="1" dirty="0" smtClean="0">
              <a:solidFill>
                <a:srgbClr val="FF0000"/>
              </a:solidFill>
              <a:effectLst>
                <a:outerShdw blurRad="38100" dist="38100" dir="2700000" algn="tl">
                  <a:srgbClr val="000000">
                    <a:alpha val="43137"/>
                  </a:srgbClr>
                </a:outerShdw>
              </a:effectLst>
              <a:cs typeface="2  Nazanin" panose="00000400000000000000" pitchFamily="2" charset="-78"/>
            </a:endParaRPr>
          </a:p>
          <a:p>
            <a:pPr algn="r" rtl="1"/>
            <a:r>
              <a:rPr lang="fa-IR" dirty="0" smtClean="0"/>
              <a:t>اشکال در بلع، ادم گوده گذار، کاهش فعالیتهای</a:t>
            </a:r>
            <a:r>
              <a:rPr lang="fa-IR" baseline="0" dirty="0" smtClean="0"/>
              <a:t> معدی روده ای، بی اختیاری ادرار و مدفوع، فقدان حرکت، بالارفتن درجه حرارت بدن، سرو ویا مرطوب بودن پوست، سیانوز، پایین بودن فشارخون، تنفس نامنظم و صدادار و تنفس شین استوک باشد. هوشیار و یا دچار کاهش هوشیاری شود.</a:t>
            </a:r>
            <a:r>
              <a:rPr lang="fa-IR" dirty="0" smtClean="0"/>
              <a:t> </a:t>
            </a:r>
          </a:p>
          <a:p>
            <a:pPr algn="r" rtl="1"/>
            <a:endParaRPr lang="fa-IR" dirty="0"/>
          </a:p>
        </p:txBody>
      </p:sp>
      <p:sp>
        <p:nvSpPr>
          <p:cNvPr id="4" name="Slide Number Placeholder 3"/>
          <p:cNvSpPr>
            <a:spLocks noGrp="1"/>
          </p:cNvSpPr>
          <p:nvPr>
            <p:ph type="sldNum" sz="quarter" idx="10"/>
          </p:nvPr>
        </p:nvSpPr>
        <p:spPr/>
        <p:txBody>
          <a:bodyPr/>
          <a:lstStyle/>
          <a:p>
            <a:fld id="{89B2FEDC-AA7E-4193-9248-7DA679743784}" type="slidenum">
              <a:rPr lang="en-US" smtClean="0"/>
              <a:t>3</a:t>
            </a:fld>
            <a:endParaRPr lang="en-US"/>
          </a:p>
        </p:txBody>
      </p:sp>
    </p:spTree>
    <p:extLst>
      <p:ext uri="{BB962C8B-B14F-4D97-AF65-F5344CB8AC3E}">
        <p14:creationId xmlns:p14="http://schemas.microsoft.com/office/powerpoint/2010/main" val="26954244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fa-IR" dirty="0" smtClean="0"/>
              <a:t>مرحله شوک و انکار: صحبت با فرد مهم، اجازه به بیمار جهت ابراز احساسات ، به او اطمینان داده</a:t>
            </a:r>
            <a:r>
              <a:rPr lang="fa-IR" baseline="0" dirty="0" smtClean="0"/>
              <a:t> شود که تنها نخواهند ماند.</a:t>
            </a:r>
          </a:p>
          <a:p>
            <a:pPr algn="r" rtl="1"/>
            <a:r>
              <a:rPr lang="fa-IR" dirty="0" smtClean="0">
                <a:cs typeface="B Nazanin" pitchFamily="2" charset="-78"/>
              </a:rPr>
              <a:t>خشم : نباید خشم بیمار را به خود نسبت دهندو او را ترک کنند.</a:t>
            </a:r>
            <a:r>
              <a:rPr lang="fa-IR" baseline="0" dirty="0" smtClean="0">
                <a:cs typeface="B Nazanin" pitchFamily="2" charset="-78"/>
              </a:rPr>
              <a:t> خشم یک واکنش است. پاسخ همدلانه و غیر دفاعی</a:t>
            </a:r>
            <a:endParaRPr lang="fa-IR" baseline="0" dirty="0" smtClean="0"/>
          </a:p>
          <a:p>
            <a:pPr algn="r" rtl="1"/>
            <a:endParaRPr lang="fa-IR" dirty="0"/>
          </a:p>
        </p:txBody>
      </p:sp>
      <p:sp>
        <p:nvSpPr>
          <p:cNvPr id="4" name="Slide Number Placeholder 3"/>
          <p:cNvSpPr>
            <a:spLocks noGrp="1"/>
          </p:cNvSpPr>
          <p:nvPr>
            <p:ph type="sldNum" sz="quarter" idx="10"/>
          </p:nvPr>
        </p:nvSpPr>
        <p:spPr/>
        <p:txBody>
          <a:bodyPr/>
          <a:lstStyle/>
          <a:p>
            <a:fld id="{89B2FEDC-AA7E-4193-9248-7DA679743784}" type="slidenum">
              <a:rPr lang="en-US" smtClean="0"/>
              <a:t>4</a:t>
            </a:fld>
            <a:endParaRPr lang="en-US"/>
          </a:p>
        </p:txBody>
      </p:sp>
    </p:spTree>
    <p:extLst>
      <p:ext uri="{BB962C8B-B14F-4D97-AF65-F5344CB8AC3E}">
        <p14:creationId xmlns:p14="http://schemas.microsoft.com/office/powerpoint/2010/main" val="40100491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lgn="r" rtl="1"/>
            <a:r>
              <a:rPr lang="fa-IR" dirty="0" smtClean="0"/>
              <a:t>سوگ افراطی: سوگواری طولانی شده و به افسردگی منجر شود. تهدید به خودکشی فقدانهای غیر منتظره و افراد با سابقه افسردگی</a:t>
            </a:r>
          </a:p>
          <a:p>
            <a:pPr algn="r" rtl="1"/>
            <a:r>
              <a:rPr lang="fa-IR" dirty="0" smtClean="0"/>
              <a:t>سوگ مزمن: در افرادی که رابطه بسیار نزدیکی با متوفا داشته وابستگی شدیدی دارد و فرد کسی ندارد که غم خود را با او در میان بگذارد. آرمانی کردن متوفا </a:t>
            </a:r>
            <a:endParaRPr lang="en-US" dirty="0"/>
          </a:p>
        </p:txBody>
      </p:sp>
      <p:sp>
        <p:nvSpPr>
          <p:cNvPr id="4" name="Slide Number Placeholder 3"/>
          <p:cNvSpPr>
            <a:spLocks noGrp="1"/>
          </p:cNvSpPr>
          <p:nvPr>
            <p:ph type="sldNum" sz="quarter" idx="10"/>
          </p:nvPr>
        </p:nvSpPr>
        <p:spPr/>
        <p:txBody>
          <a:bodyPr/>
          <a:lstStyle/>
          <a:p>
            <a:fld id="{89B2FEDC-AA7E-4193-9248-7DA679743784}" type="slidenum">
              <a:rPr lang="en-US" smtClean="0"/>
              <a:t>12</a:t>
            </a:fld>
            <a:endParaRPr lang="en-US"/>
          </a:p>
        </p:txBody>
      </p:sp>
    </p:spTree>
    <p:extLst>
      <p:ext uri="{BB962C8B-B14F-4D97-AF65-F5344CB8AC3E}">
        <p14:creationId xmlns:p14="http://schemas.microsoft.com/office/powerpoint/2010/main" val="13097943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9B2FEDC-AA7E-4193-9248-7DA679743784}" type="slidenum">
              <a:rPr lang="en-US" smtClean="0"/>
              <a:t>16</a:t>
            </a:fld>
            <a:endParaRPr lang="en-US"/>
          </a:p>
        </p:txBody>
      </p:sp>
    </p:spTree>
    <p:extLst>
      <p:ext uri="{BB962C8B-B14F-4D97-AF65-F5344CB8AC3E}">
        <p14:creationId xmlns:p14="http://schemas.microsoft.com/office/powerpoint/2010/main" val="42722962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1925B632-6B24-4BBA-B219-3363C2605C59}" type="datetimeFigureOut">
              <a:rPr lang="en-US" smtClean="0"/>
              <a:pPr/>
              <a:t>5/1/2020</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304D24B2-55FB-4963-ACA9-225AE67181A8}" type="slidenum">
              <a:rPr lang="en-US" smtClean="0"/>
              <a:pPr/>
              <a:t>‹#›</a:t>
            </a:fld>
            <a:endParaRPr 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1925B632-6B24-4BBA-B219-3363C2605C59}" type="datetimeFigureOut">
              <a:rPr lang="en-US" smtClean="0"/>
              <a:pPr/>
              <a:t>5/1/2020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04D24B2-55FB-4963-ACA9-225AE67181A8}" type="slidenum">
              <a:rPr lang="en-US" smtClean="0"/>
              <a:pPr/>
              <a:t>‹#›</a:t>
            </a:fld>
            <a:endParaRPr 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1925B632-6B24-4BBA-B219-3363C2605C59}" type="datetimeFigureOut">
              <a:rPr lang="en-US" smtClean="0"/>
              <a:pPr/>
              <a:t>5/1/2020</a:t>
            </a:fld>
            <a:endParaRPr lang="en-US"/>
          </a:p>
        </p:txBody>
      </p:sp>
      <p:sp>
        <p:nvSpPr>
          <p:cNvPr id="5" name="Footer Placeholder 4"/>
          <p:cNvSpPr>
            <a:spLocks noGrp="1"/>
          </p:cNvSpPr>
          <p:nvPr>
            <p:ph type="ftr" sz="quarter" idx="11"/>
          </p:nvPr>
        </p:nvSpPr>
        <p:spPr>
          <a:xfrm>
            <a:off x="800100" y="6172200"/>
            <a:ext cx="4000500" cy="457200"/>
          </a:xfrm>
        </p:spPr>
        <p:txBody>
          <a:bodyPr/>
          <a:lstStyle/>
          <a:p>
            <a:endParaRPr lang="en-US"/>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304D24B2-55FB-4963-ACA9-225AE67181A8}"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1925B632-6B24-4BBA-B219-3363C2605C59}" type="datetimeFigureOut">
              <a:rPr lang="en-US" smtClean="0"/>
              <a:pPr/>
              <a:t>5/1/2020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04D24B2-55FB-4963-ACA9-225AE67181A8}" type="slidenum">
              <a:rPr lang="en-US" smtClean="0"/>
              <a:pPr/>
              <a:t>‹#›</a:t>
            </a:fld>
            <a:endParaRPr 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1925B632-6B24-4BBA-B219-3363C2605C59}" type="datetimeFigureOut">
              <a:rPr lang="en-US" smtClean="0"/>
              <a:pPr/>
              <a:t>5/1/2020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04D24B2-55FB-4963-ACA9-225AE67181A8}" type="slidenum">
              <a:rPr lang="en-US" smtClean="0"/>
              <a:pPr/>
              <a:t>‹#›</a:t>
            </a:fld>
            <a:endParaRPr 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1925B632-6B24-4BBA-B219-3363C2605C59}" type="datetimeFigureOut">
              <a:rPr lang="en-US" smtClean="0"/>
              <a:pPr/>
              <a:t>5/1/2020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04D24B2-55FB-4963-ACA9-225AE67181A8}"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925B632-6B24-4BBA-B219-3363C2605C59}" type="datetimeFigureOut">
              <a:rPr lang="en-US" smtClean="0"/>
              <a:pPr/>
              <a:t>5/1/2020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04D24B2-55FB-4963-ACA9-225AE67181A8}"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1925B632-6B24-4BBA-B219-3363C2605C59}" type="datetimeFigureOut">
              <a:rPr lang="en-US" smtClean="0"/>
              <a:pPr/>
              <a:t>5/1/2020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04D24B2-55FB-4963-ACA9-225AE67181A8}" type="slidenum">
              <a:rPr lang="en-US" smtClean="0"/>
              <a:pPr/>
              <a:t>‹#›</a:t>
            </a:fld>
            <a:endParaRPr 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1925B632-6B24-4BBA-B219-3363C2605C59}" type="datetimeFigureOut">
              <a:rPr lang="en-US" smtClean="0"/>
              <a:pPr/>
              <a:t>5/1/2020</a:t>
            </a:fld>
            <a:endParaRPr lang="en-US"/>
          </a:p>
        </p:txBody>
      </p:sp>
      <p:sp>
        <p:nvSpPr>
          <p:cNvPr id="6" name="Footer Placeholder 5"/>
          <p:cNvSpPr>
            <a:spLocks noGrp="1"/>
          </p:cNvSpPr>
          <p:nvPr>
            <p:ph type="ftr" sz="quarter" idx="11"/>
          </p:nvPr>
        </p:nvSpPr>
        <p:spPr>
          <a:xfrm>
            <a:off x="914400" y="6172200"/>
            <a:ext cx="3886200" cy="457200"/>
          </a:xfrm>
        </p:spPr>
        <p:txBody>
          <a:bodyPr/>
          <a:lstStyle/>
          <a:p>
            <a:endParaRPr lang="en-US"/>
          </a:p>
        </p:txBody>
      </p:sp>
      <p:sp>
        <p:nvSpPr>
          <p:cNvPr id="7" name="Slide Number Placeholder 6"/>
          <p:cNvSpPr>
            <a:spLocks noGrp="1"/>
          </p:cNvSpPr>
          <p:nvPr>
            <p:ph type="sldNum" sz="quarter" idx="12"/>
          </p:nvPr>
        </p:nvSpPr>
        <p:spPr>
          <a:xfrm>
            <a:off x="146304" y="6208776"/>
            <a:ext cx="457200" cy="457200"/>
          </a:xfrm>
        </p:spPr>
        <p:txBody>
          <a:bodyPr/>
          <a:lstStyle/>
          <a:p>
            <a:fld id="{304D24B2-55FB-4963-ACA9-225AE67181A8}" type="slidenum">
              <a:rPr lang="en-US" smtClean="0"/>
              <a:pPr/>
              <a:t>‹#›</a:t>
            </a:fld>
            <a:endParaRPr 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925B632-6B24-4BBA-B219-3363C2605C59}" type="datetimeFigureOut">
              <a:rPr lang="en-US" smtClean="0"/>
              <a:pPr/>
              <a:t>5/1/2020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04D24B2-55FB-4963-ACA9-225AE67181A8}"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925B632-6B24-4BBA-B219-3363C2605C59}" type="datetimeFigureOut">
              <a:rPr lang="en-US" smtClean="0"/>
              <a:pPr/>
              <a:t>5/1/2020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04D24B2-55FB-4963-ACA9-225AE67181A8}"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1925B632-6B24-4BBA-B219-3363C2605C59}" type="datetimeFigureOut">
              <a:rPr lang="en-US" smtClean="0"/>
              <a:pPr/>
              <a:t>5/1/2020</a:t>
            </a:fld>
            <a:endParaRPr 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304D24B2-55FB-4963-ACA9-225AE67181A8}"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41437276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fa-IR" dirty="0" smtClean="0"/>
              <a:t>مرگ، مردن و سوگواری</a:t>
            </a: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sz="quarter" idx="1"/>
          </p:nvPr>
        </p:nvSpPr>
        <p:spPr>
          <a:xfrm>
            <a:off x="107504" y="764704"/>
            <a:ext cx="8579296" cy="5255096"/>
          </a:xfrm>
        </p:spPr>
        <p:txBody>
          <a:bodyPr>
            <a:normAutofit lnSpcReduction="10000"/>
          </a:bodyPr>
          <a:lstStyle/>
          <a:p>
            <a:endParaRPr lang="en-US" dirty="0" smtClean="0"/>
          </a:p>
          <a:p>
            <a:pPr algn="r" rtl="1"/>
            <a:r>
              <a:rPr lang="fa-IR" sz="2800" dirty="0" smtClean="0">
                <a:cs typeface="2  Nazanin" panose="00000400000000000000" pitchFamily="2" charset="-78"/>
              </a:rPr>
              <a:t>مرگ بالینی</a:t>
            </a:r>
          </a:p>
          <a:p>
            <a:pPr algn="r" rtl="1"/>
            <a:r>
              <a:rPr lang="fa-IR" sz="2800" dirty="0" smtClean="0">
                <a:cs typeface="2  Nazanin" panose="00000400000000000000" pitchFamily="2" charset="-78"/>
              </a:rPr>
              <a:t>مرگ فیزیولوژیکی</a:t>
            </a:r>
          </a:p>
          <a:p>
            <a:pPr algn="r" rtl="1"/>
            <a:r>
              <a:rPr lang="fa-IR" sz="2800" dirty="0" smtClean="0">
                <a:cs typeface="2  Nazanin" panose="00000400000000000000" pitchFamily="2" charset="-78"/>
              </a:rPr>
              <a:t>مرگ روانشناختی</a:t>
            </a:r>
          </a:p>
          <a:p>
            <a:pPr algn="r" rtl="1"/>
            <a:r>
              <a:rPr lang="fa-IR" sz="2800" dirty="0" smtClean="0">
                <a:cs typeface="2  Nazanin" panose="00000400000000000000" pitchFamily="2" charset="-78"/>
              </a:rPr>
              <a:t>مرگ جامعه شناختی</a:t>
            </a:r>
            <a:endParaRPr lang="en-US" sz="2800" dirty="0" smtClean="0">
              <a:cs typeface="2  Nazanin" panose="00000400000000000000" pitchFamily="2" charset="-78"/>
            </a:endParaRPr>
          </a:p>
          <a:p>
            <a:endParaRPr lang="en-US" sz="2800" dirty="0" smtClean="0">
              <a:cs typeface="2  Nazanin" panose="00000400000000000000" pitchFamily="2" charset="-78"/>
            </a:endParaRPr>
          </a:p>
          <a:p>
            <a:endParaRPr lang="en-US" sz="2800" dirty="0" smtClean="0">
              <a:cs typeface="2  Nazanin" panose="00000400000000000000" pitchFamily="2" charset="-78"/>
            </a:endParaRPr>
          </a:p>
          <a:p>
            <a:endParaRPr lang="en-US" sz="2800" dirty="0" smtClean="0">
              <a:cs typeface="2  Nazanin" panose="00000400000000000000" pitchFamily="2" charset="-78"/>
            </a:endParaRPr>
          </a:p>
          <a:p>
            <a:pPr marL="0" indent="0" algn="r" rtl="1">
              <a:buNone/>
            </a:pPr>
            <a:r>
              <a:rPr lang="fa-IR" sz="3600" b="1" dirty="0">
                <a:solidFill>
                  <a:srgbClr val="FF0000"/>
                </a:solidFill>
                <a:effectLst>
                  <a:outerShdw blurRad="38100" dist="38100" dir="2700000" algn="tl">
                    <a:srgbClr val="000000">
                      <a:alpha val="43137"/>
                    </a:srgbClr>
                  </a:outerShdw>
                </a:effectLst>
                <a:cs typeface="2  Nazanin" panose="00000400000000000000" pitchFamily="2" charset="-78"/>
              </a:rPr>
              <a:t>علام بالینی مرگ</a:t>
            </a:r>
            <a:endParaRPr lang="en-US" sz="3600" b="1" dirty="0" smtClean="0">
              <a:solidFill>
                <a:srgbClr val="FF0000"/>
              </a:solidFill>
              <a:effectLst>
                <a:outerShdw blurRad="38100" dist="38100" dir="2700000" algn="tl">
                  <a:srgbClr val="000000">
                    <a:alpha val="43137"/>
                  </a:srgbClr>
                </a:outerShdw>
              </a:effectLst>
              <a:cs typeface="2  Nazanin" panose="00000400000000000000" pitchFamily="2" charset="-78"/>
            </a:endParaRPr>
          </a:p>
          <a:p>
            <a:endParaRPr lang="en-US" dirty="0" smtClean="0"/>
          </a:p>
          <a:p>
            <a:pPr algn="r" rtl="1"/>
            <a:r>
              <a:rPr lang="fa-IR" dirty="0" smtClean="0">
                <a:cs typeface="B Nazanin" pitchFamily="2" charset="-78"/>
              </a:rPr>
              <a:t>آماده نمودن اعضای خانواده و سایر افراد جهت انتقال اطلاعات مربوط به فرد در اغلب موارد کمک کننده است.</a:t>
            </a:r>
            <a:endParaRPr lang="en-US" dirty="0">
              <a:cs typeface="B Nazanin" pitchFamily="2" charset="-78"/>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b="1" dirty="0" smtClean="0">
                <a:solidFill>
                  <a:srgbClr val="FF0000"/>
                </a:solidFill>
                <a:effectLst>
                  <a:outerShdw blurRad="38100" dist="38100" dir="2700000" algn="tl">
                    <a:srgbClr val="000000">
                      <a:alpha val="43137"/>
                    </a:srgbClr>
                  </a:outerShdw>
                </a:effectLst>
                <a:cs typeface="2  Nazanin" panose="00000400000000000000" pitchFamily="2" charset="-78"/>
              </a:rPr>
              <a:t>واکنش در مقابل مرگ</a:t>
            </a:r>
            <a:endParaRPr lang="en-US" b="1" dirty="0">
              <a:solidFill>
                <a:srgbClr val="FF0000"/>
              </a:solidFill>
              <a:effectLst>
                <a:outerShdw blurRad="38100" dist="38100" dir="2700000" algn="tl">
                  <a:srgbClr val="000000">
                    <a:alpha val="43137"/>
                  </a:srgbClr>
                </a:outerShdw>
              </a:effectLst>
              <a:cs typeface="2  Nazanin" panose="00000400000000000000" pitchFamily="2" charset="-78"/>
            </a:endParaRPr>
          </a:p>
        </p:txBody>
      </p:sp>
      <p:sp>
        <p:nvSpPr>
          <p:cNvPr id="3" name="Content Placeholder 2"/>
          <p:cNvSpPr>
            <a:spLocks noGrp="1"/>
          </p:cNvSpPr>
          <p:nvPr>
            <p:ph sz="quarter" idx="1"/>
          </p:nvPr>
        </p:nvSpPr>
        <p:spPr/>
        <p:txBody>
          <a:bodyPr/>
          <a:lstStyle/>
          <a:p>
            <a:pPr algn="r" rtl="1">
              <a:lnSpc>
                <a:spcPct val="150000"/>
              </a:lnSpc>
              <a:buNone/>
            </a:pPr>
            <a:r>
              <a:rPr lang="fa-IR" dirty="0" smtClean="0">
                <a:cs typeface="B Nazanin" pitchFamily="2" charset="-78"/>
              </a:rPr>
              <a:t>1 ) مرحله شوک و انکار </a:t>
            </a:r>
          </a:p>
          <a:p>
            <a:pPr algn="r" rtl="1">
              <a:lnSpc>
                <a:spcPct val="150000"/>
              </a:lnSpc>
              <a:buNone/>
            </a:pPr>
            <a:r>
              <a:rPr lang="fa-IR" dirty="0" smtClean="0">
                <a:cs typeface="B Nazanin" pitchFamily="2" charset="-78"/>
              </a:rPr>
              <a:t>2 ) خشم     </a:t>
            </a:r>
          </a:p>
          <a:p>
            <a:pPr algn="r" rtl="1">
              <a:lnSpc>
                <a:spcPct val="150000"/>
              </a:lnSpc>
              <a:buNone/>
            </a:pPr>
            <a:r>
              <a:rPr lang="fa-IR" dirty="0" smtClean="0">
                <a:cs typeface="B Nazanin" pitchFamily="2" charset="-78"/>
              </a:rPr>
              <a:t> 3) مرحله ی چانه زدن یا معامله   </a:t>
            </a:r>
          </a:p>
          <a:p>
            <a:pPr algn="r" rtl="1">
              <a:lnSpc>
                <a:spcPct val="150000"/>
              </a:lnSpc>
              <a:buNone/>
            </a:pPr>
            <a:r>
              <a:rPr lang="fa-IR" dirty="0" smtClean="0">
                <a:cs typeface="B Nazanin" pitchFamily="2" charset="-78"/>
              </a:rPr>
              <a:t> 4) مرحله ی افسردگی </a:t>
            </a:r>
            <a:endParaRPr lang="en-US" dirty="0" smtClean="0">
              <a:cs typeface="B Nazanin" pitchFamily="2" charset="-78"/>
            </a:endParaRPr>
          </a:p>
          <a:p>
            <a:pPr algn="r" rtl="1">
              <a:lnSpc>
                <a:spcPct val="150000"/>
              </a:lnSpc>
              <a:buNone/>
            </a:pPr>
            <a:r>
              <a:rPr lang="fa-IR" dirty="0" smtClean="0">
                <a:cs typeface="B Nazanin" pitchFamily="2" charset="-78"/>
              </a:rPr>
              <a:t>5) قبول واقعیت </a:t>
            </a:r>
            <a:endParaRPr lang="en-US" dirty="0" smtClean="0">
              <a:cs typeface="B Nazanin" pitchFamily="2" charset="-78"/>
            </a:endParaRPr>
          </a:p>
          <a:p>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04300"/>
            <a:ext cx="7772400" cy="1143000"/>
          </a:xfrm>
        </p:spPr>
        <p:txBody>
          <a:bodyPr/>
          <a:lstStyle/>
          <a:p>
            <a:pPr algn="r" rtl="1"/>
            <a:r>
              <a:rPr lang="fa-IR" b="1" dirty="0" smtClean="0">
                <a:solidFill>
                  <a:srgbClr val="FF0000"/>
                </a:solidFill>
                <a:effectLst>
                  <a:outerShdw blurRad="38100" dist="38100" dir="2700000" algn="tl">
                    <a:srgbClr val="000000">
                      <a:alpha val="43137"/>
                    </a:srgbClr>
                  </a:outerShdw>
                </a:effectLst>
                <a:cs typeface="B Nazanin" pitchFamily="2" charset="-78"/>
              </a:rPr>
              <a:t>مراحل پایانی بیماری</a:t>
            </a:r>
            <a:endParaRPr lang="en-US" b="1" dirty="0">
              <a:solidFill>
                <a:srgbClr val="FF0000"/>
              </a:solidFill>
              <a:effectLst>
                <a:outerShdw blurRad="38100" dist="38100" dir="2700000" algn="tl">
                  <a:srgbClr val="000000">
                    <a:alpha val="43137"/>
                  </a:srgbClr>
                </a:outerShdw>
              </a:effectLst>
              <a:cs typeface="B Nazanin" pitchFamily="2" charset="-78"/>
            </a:endParaRPr>
          </a:p>
        </p:txBody>
      </p:sp>
      <p:sp>
        <p:nvSpPr>
          <p:cNvPr id="3" name="Content Placeholder 2"/>
          <p:cNvSpPr>
            <a:spLocks noGrp="1"/>
          </p:cNvSpPr>
          <p:nvPr>
            <p:ph sz="quarter" idx="1"/>
          </p:nvPr>
        </p:nvSpPr>
        <p:spPr>
          <a:xfrm>
            <a:off x="914400" y="1772816"/>
            <a:ext cx="7772400" cy="4572000"/>
          </a:xfrm>
        </p:spPr>
        <p:txBody>
          <a:bodyPr>
            <a:normAutofit/>
          </a:bodyPr>
          <a:lstStyle/>
          <a:p>
            <a:pPr algn="r" rtl="1">
              <a:buNone/>
            </a:pPr>
            <a:r>
              <a:rPr lang="fa-IR" dirty="0" smtClean="0">
                <a:cs typeface="B Nazanin" pitchFamily="2" charset="-78"/>
              </a:rPr>
              <a:t>آیا تیم پزشکی به بیمار بگویند که به زودی خواهد مرد؟</a:t>
            </a:r>
            <a:endParaRPr lang="en-US" dirty="0" smtClean="0">
              <a:cs typeface="B Nazanin" pitchFamily="2" charset="-78"/>
            </a:endParaRPr>
          </a:p>
          <a:p>
            <a:pPr algn="r" rtl="1">
              <a:buNone/>
            </a:pPr>
            <a:endParaRPr lang="en-US" dirty="0">
              <a:cs typeface="B Nazanin" pitchFamily="2" charset="-78"/>
            </a:endParaRPr>
          </a:p>
          <a:p>
            <a:pPr algn="r" rtl="1">
              <a:buNone/>
            </a:pPr>
            <a:endParaRPr lang="en-US" dirty="0" smtClean="0">
              <a:cs typeface="B Nazanin" pitchFamily="2" charset="-78"/>
            </a:endParaRPr>
          </a:p>
          <a:p>
            <a:pPr algn="r" rtl="1">
              <a:buNone/>
            </a:pPr>
            <a:endParaRPr lang="en-US" dirty="0">
              <a:cs typeface="B Nazanin" pitchFamily="2" charset="-78"/>
            </a:endParaRPr>
          </a:p>
          <a:p>
            <a:pPr algn="r" rtl="1">
              <a:buNone/>
            </a:pPr>
            <a:endParaRPr lang="en-US" dirty="0" smtClean="0">
              <a:cs typeface="B Nazanin" pitchFamily="2" charset="-78"/>
            </a:endParaRPr>
          </a:p>
          <a:p>
            <a:pPr algn="r" rtl="1">
              <a:buNone/>
            </a:pPr>
            <a:endParaRPr lang="en-US" dirty="0">
              <a:cs typeface="B Nazanin" pitchFamily="2" charset="-78"/>
            </a:endParaRPr>
          </a:p>
          <a:p>
            <a:pPr algn="r" rtl="1">
              <a:buNone/>
            </a:pPr>
            <a:endParaRPr lang="en-US" dirty="0" smtClean="0">
              <a:cs typeface="B Nazanin" pitchFamily="2" charset="-78"/>
            </a:endParaRPr>
          </a:p>
          <a:p>
            <a:pPr algn="r" rtl="1">
              <a:buNone/>
            </a:pPr>
            <a:endParaRPr lang="en-US" dirty="0">
              <a:cs typeface="B Nazanin" pitchFamily="2" charset="-78"/>
            </a:endParaRPr>
          </a:p>
          <a:p>
            <a:pPr algn="r" rtl="1">
              <a:buNone/>
            </a:pPr>
            <a:r>
              <a:rPr lang="fa-IR" dirty="0" smtClean="0">
                <a:cs typeface="B Nazanin" pitchFamily="2" charset="-78"/>
              </a:rPr>
              <a:t>معمولا پزشک مسئول تصمیم گیری این امر است که باید چطور و تا حد این موضوع به بیمار گفته شود.</a:t>
            </a:r>
            <a:endParaRPr lang="en-US" dirty="0">
              <a:cs typeface="B Nazanin" pitchFamily="2" charset="-78"/>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b="1" dirty="0" smtClean="0">
                <a:solidFill>
                  <a:srgbClr val="FF0000"/>
                </a:solidFill>
                <a:effectLst>
                  <a:outerShdw blurRad="38100" dist="38100" dir="2700000" algn="tl">
                    <a:srgbClr val="000000">
                      <a:alpha val="43137"/>
                    </a:srgbClr>
                  </a:outerShdw>
                </a:effectLst>
                <a:cs typeface="B Lotus" pitchFamily="2" charset="-78"/>
              </a:rPr>
              <a:t>نیازهای بیماران روبه مرگ</a:t>
            </a:r>
            <a:endParaRPr lang="en-US" b="1" dirty="0">
              <a:solidFill>
                <a:srgbClr val="FF0000"/>
              </a:solidFill>
              <a:effectLst>
                <a:outerShdw blurRad="38100" dist="38100" dir="2700000" algn="tl">
                  <a:srgbClr val="000000">
                    <a:alpha val="43137"/>
                  </a:srgbClr>
                </a:outerShdw>
              </a:effectLst>
              <a:cs typeface="B Lotus" pitchFamily="2" charset="-78"/>
            </a:endParaRPr>
          </a:p>
        </p:txBody>
      </p:sp>
      <p:sp>
        <p:nvSpPr>
          <p:cNvPr id="3" name="Content Placeholder 2"/>
          <p:cNvSpPr>
            <a:spLocks noGrp="1"/>
          </p:cNvSpPr>
          <p:nvPr>
            <p:ph sz="quarter" idx="1"/>
          </p:nvPr>
        </p:nvSpPr>
        <p:spPr/>
        <p:txBody>
          <a:bodyPr>
            <a:normAutofit/>
          </a:bodyPr>
          <a:lstStyle/>
          <a:p>
            <a:pPr algn="r" rtl="1">
              <a:lnSpc>
                <a:spcPct val="150000"/>
              </a:lnSpc>
            </a:pPr>
            <a:r>
              <a:rPr lang="fa-IR" sz="2800" dirty="0" smtClean="0">
                <a:cs typeface="B Lotus" pitchFamily="2" charset="-78"/>
              </a:rPr>
              <a:t>مراقبت تسکینی: باید تلاش نمود بیمار با حداقل ناراحتی بمیرد.</a:t>
            </a:r>
          </a:p>
          <a:p>
            <a:pPr algn="r" rtl="1">
              <a:lnSpc>
                <a:spcPct val="150000"/>
              </a:lnSpc>
            </a:pPr>
            <a:r>
              <a:rPr lang="fa-IR" sz="2800" dirty="0" smtClean="0">
                <a:cs typeface="B Lotus" pitchFamily="2" charset="-78"/>
              </a:rPr>
              <a:t>اضطراب جدایی و فقدان</a:t>
            </a:r>
          </a:p>
          <a:p>
            <a:pPr algn="r" rtl="1">
              <a:lnSpc>
                <a:spcPct val="150000"/>
              </a:lnSpc>
            </a:pPr>
            <a:r>
              <a:rPr lang="fa-IR" sz="2800" dirty="0" smtClean="0">
                <a:cs typeface="B Lotus" pitchFamily="2" charset="-78"/>
              </a:rPr>
              <a:t>احساس ارزشمندی</a:t>
            </a:r>
          </a:p>
          <a:p>
            <a:pPr algn="r" rtl="1">
              <a:lnSpc>
                <a:spcPct val="150000"/>
              </a:lnSpc>
            </a:pPr>
            <a:r>
              <a:rPr lang="fa-IR" sz="2800" dirty="0" smtClean="0">
                <a:cs typeface="B Lotus" pitchFamily="2" charset="-78"/>
              </a:rPr>
              <a:t>تحکیم روابط با عزیزان</a:t>
            </a:r>
            <a:endParaRPr lang="en-US" sz="2800" dirty="0">
              <a:cs typeface="B Lotus" pitchFamily="2" charset="-78"/>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b="1" dirty="0" smtClean="0">
                <a:solidFill>
                  <a:srgbClr val="FF0000"/>
                </a:solidFill>
                <a:effectLst>
                  <a:outerShdw blurRad="38100" dist="38100" dir="2700000" algn="tl">
                    <a:srgbClr val="000000">
                      <a:alpha val="43137"/>
                    </a:srgbClr>
                  </a:outerShdw>
                </a:effectLst>
                <a:cs typeface="B Lotus" pitchFamily="2" charset="-78"/>
              </a:rPr>
              <a:t>نگرش گروههای سنی نسبت به مرگ</a:t>
            </a:r>
            <a:endParaRPr lang="en-US" b="1" dirty="0">
              <a:solidFill>
                <a:srgbClr val="FF0000"/>
              </a:solidFill>
              <a:effectLst>
                <a:outerShdw blurRad="38100" dist="38100" dir="2700000" algn="tl">
                  <a:srgbClr val="000000">
                    <a:alpha val="43137"/>
                  </a:srgbClr>
                </a:outerShdw>
              </a:effectLst>
              <a:cs typeface="B Lotus" pitchFamily="2" charset="-78"/>
            </a:endParaRPr>
          </a:p>
        </p:txBody>
      </p:sp>
      <p:sp>
        <p:nvSpPr>
          <p:cNvPr id="3" name="Content Placeholder 2"/>
          <p:cNvSpPr>
            <a:spLocks noGrp="1"/>
          </p:cNvSpPr>
          <p:nvPr>
            <p:ph sz="quarter" idx="1"/>
          </p:nvPr>
        </p:nvSpPr>
        <p:spPr>
          <a:xfrm>
            <a:off x="428596" y="1447800"/>
            <a:ext cx="8429684" cy="4572000"/>
          </a:xfrm>
        </p:spPr>
        <p:txBody>
          <a:bodyPr/>
          <a:lstStyle/>
          <a:p>
            <a:pPr algn="r" rtl="1"/>
            <a:r>
              <a:rPr lang="fa-IR" dirty="0" smtClean="0">
                <a:cs typeface="B Nazanin" pitchFamily="2" charset="-78"/>
              </a:rPr>
              <a:t>کودکان 3- 5 سال مرگ را موقتی و برگشت پذیر میدانند مانند خواب</a:t>
            </a:r>
          </a:p>
          <a:p>
            <a:pPr algn="r" rtl="1"/>
            <a:endParaRPr lang="fa-IR" dirty="0" smtClean="0">
              <a:cs typeface="B Nazanin" pitchFamily="2" charset="-78"/>
            </a:endParaRPr>
          </a:p>
          <a:p>
            <a:pPr algn="r" rtl="1"/>
            <a:r>
              <a:rPr lang="fa-IR" dirty="0" smtClean="0">
                <a:cs typeface="B Nazanin" pitchFamily="2" charset="-78"/>
              </a:rPr>
              <a:t>5-9 سال تاحدودی مرگ را برگشت ناپذیر و دائمی میدانند ولی فکر میکنند فقط سالمندان میمیرند.</a:t>
            </a:r>
          </a:p>
          <a:p>
            <a:pPr algn="r" rtl="1">
              <a:buNone/>
            </a:pPr>
            <a:endParaRPr lang="fa-IR" dirty="0" smtClean="0">
              <a:cs typeface="B Nazanin" pitchFamily="2" charset="-78"/>
            </a:endParaRPr>
          </a:p>
          <a:p>
            <a:pPr algn="r" rtl="1"/>
            <a:r>
              <a:rPr lang="fa-IR" dirty="0" smtClean="0">
                <a:cs typeface="B Nazanin" pitchFamily="2" charset="-78"/>
              </a:rPr>
              <a:t>9-10 مرگ را برگشت ناپذیر و همگانی می دانند. </a:t>
            </a:r>
            <a:endParaRPr lang="en-US" dirty="0">
              <a:cs typeface="B Nazanin" pitchFamily="2" charset="-78"/>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sz="quarter" idx="1"/>
          </p:nvPr>
        </p:nvSpPr>
        <p:spPr/>
        <p:txBody>
          <a:bodyPr>
            <a:normAutofit/>
          </a:bodyPr>
          <a:lstStyle/>
          <a:p>
            <a:pPr algn="r" rtl="1">
              <a:lnSpc>
                <a:spcPct val="150000"/>
              </a:lnSpc>
            </a:pPr>
            <a:r>
              <a:rPr lang="fa-IR" sz="2800" dirty="0" smtClean="0">
                <a:solidFill>
                  <a:srgbClr val="FF0000"/>
                </a:solidFill>
                <a:cs typeface="B Nazanin" pitchFamily="2" charset="-78"/>
              </a:rPr>
              <a:t>فقدان(</a:t>
            </a:r>
            <a:r>
              <a:rPr lang="en-US" sz="2800" dirty="0" smtClean="0">
                <a:solidFill>
                  <a:srgbClr val="FF0000"/>
                </a:solidFill>
                <a:cs typeface="B Nazanin" pitchFamily="2" charset="-78"/>
              </a:rPr>
              <a:t>Loss</a:t>
            </a:r>
            <a:r>
              <a:rPr lang="fa-IR" sz="2800" dirty="0" smtClean="0">
                <a:solidFill>
                  <a:srgbClr val="FF0000"/>
                </a:solidFill>
                <a:cs typeface="B Nazanin" pitchFamily="2" charset="-78"/>
              </a:rPr>
              <a:t>): </a:t>
            </a:r>
            <a:r>
              <a:rPr lang="fa-IR" sz="2800" dirty="0" smtClean="0">
                <a:cs typeface="B Nazanin" pitchFamily="2" charset="-78"/>
              </a:rPr>
              <a:t>از دست دادن عزیزان، عضوی از بدن، شغل</a:t>
            </a:r>
          </a:p>
          <a:p>
            <a:pPr algn="r" rtl="1">
              <a:lnSpc>
                <a:spcPct val="150000"/>
              </a:lnSpc>
            </a:pPr>
            <a:r>
              <a:rPr lang="fa-IR" sz="2800" dirty="0" smtClean="0">
                <a:solidFill>
                  <a:srgbClr val="FF0000"/>
                </a:solidFill>
                <a:cs typeface="B Nazanin" pitchFamily="2" charset="-78"/>
              </a:rPr>
              <a:t>سوگ(</a:t>
            </a:r>
            <a:r>
              <a:rPr lang="en-US" sz="2800" dirty="0" smtClean="0">
                <a:solidFill>
                  <a:srgbClr val="FF0000"/>
                </a:solidFill>
                <a:cs typeface="B Nazanin" pitchFamily="2" charset="-78"/>
              </a:rPr>
              <a:t>Grief</a:t>
            </a:r>
            <a:r>
              <a:rPr lang="fa-IR" sz="2800" dirty="0" smtClean="0">
                <a:solidFill>
                  <a:srgbClr val="FF0000"/>
                </a:solidFill>
                <a:cs typeface="B Nazanin" pitchFamily="2" charset="-78"/>
              </a:rPr>
              <a:t>): </a:t>
            </a:r>
            <a:r>
              <a:rPr lang="fa-IR" sz="2800" dirty="0" smtClean="0">
                <a:cs typeface="B Nazanin" pitchFamily="2" charset="-78"/>
              </a:rPr>
              <a:t>واکنش های هیجانی و احساس ذهنی در مقابل فقدان</a:t>
            </a:r>
          </a:p>
          <a:p>
            <a:pPr algn="r" rtl="1">
              <a:lnSpc>
                <a:spcPct val="150000"/>
              </a:lnSpc>
            </a:pPr>
            <a:r>
              <a:rPr lang="fa-IR" sz="2800" dirty="0" smtClean="0">
                <a:solidFill>
                  <a:srgbClr val="FF0000"/>
                </a:solidFill>
                <a:cs typeface="B Nazanin" pitchFamily="2" charset="-78"/>
              </a:rPr>
              <a:t>سوگواری(</a:t>
            </a:r>
            <a:r>
              <a:rPr lang="en-US" sz="2800" dirty="0" smtClean="0">
                <a:solidFill>
                  <a:srgbClr val="FF0000"/>
                </a:solidFill>
                <a:cs typeface="B Nazanin" pitchFamily="2" charset="-78"/>
              </a:rPr>
              <a:t>Mourning</a:t>
            </a:r>
            <a:r>
              <a:rPr lang="fa-IR" sz="2800" dirty="0" smtClean="0">
                <a:solidFill>
                  <a:srgbClr val="FF0000"/>
                </a:solidFill>
                <a:cs typeface="B Nazanin" pitchFamily="2" charset="-78"/>
              </a:rPr>
              <a:t>): </a:t>
            </a:r>
            <a:r>
              <a:rPr lang="fa-IR" sz="2800" dirty="0" smtClean="0">
                <a:cs typeface="B Nazanin" pitchFamily="2" charset="-78"/>
              </a:rPr>
              <a:t>فرآیند انحلال سوگ</a:t>
            </a:r>
          </a:p>
          <a:p>
            <a:pPr algn="r" rtl="1">
              <a:lnSpc>
                <a:spcPct val="150000"/>
              </a:lnSpc>
            </a:pPr>
            <a:r>
              <a:rPr lang="fa-IR" sz="2800" dirty="0" smtClean="0">
                <a:solidFill>
                  <a:srgbClr val="FF0000"/>
                </a:solidFill>
                <a:cs typeface="B Nazanin" pitchFamily="2" charset="-78"/>
              </a:rPr>
              <a:t>داغدیدگی(</a:t>
            </a:r>
            <a:r>
              <a:rPr lang="en-US" sz="2800" dirty="0" smtClean="0">
                <a:solidFill>
                  <a:srgbClr val="FF0000"/>
                </a:solidFill>
                <a:cs typeface="B Nazanin" pitchFamily="2" charset="-78"/>
              </a:rPr>
              <a:t>Bereavement</a:t>
            </a:r>
            <a:r>
              <a:rPr lang="fa-IR" sz="2800" dirty="0" smtClean="0">
                <a:solidFill>
                  <a:srgbClr val="FF0000"/>
                </a:solidFill>
                <a:cs typeface="B Nazanin" pitchFamily="2" charset="-78"/>
              </a:rPr>
              <a:t>): </a:t>
            </a:r>
            <a:r>
              <a:rPr lang="fa-IR" sz="2800" dirty="0" smtClean="0">
                <a:cs typeface="B Nazanin" pitchFamily="2" charset="-78"/>
              </a:rPr>
              <a:t>از دست دادن عزیزان</a:t>
            </a:r>
            <a:endParaRPr lang="en-US" sz="2800" dirty="0">
              <a:cs typeface="B Nazanin" pitchFamily="2" charset="-78"/>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0"/>
            <a:ext cx="7772400" cy="1143000"/>
          </a:xfrm>
        </p:spPr>
        <p:txBody>
          <a:bodyPr/>
          <a:lstStyle/>
          <a:p>
            <a:pPr algn="ctr" rtl="1"/>
            <a:r>
              <a:rPr lang="fa-IR" b="1" dirty="0" smtClean="0">
                <a:solidFill>
                  <a:srgbClr val="FF0000"/>
                </a:solidFill>
                <a:effectLst>
                  <a:outerShdw blurRad="38100" dist="38100" dir="2700000" algn="tl">
                    <a:srgbClr val="000000">
                      <a:alpha val="43137"/>
                    </a:srgbClr>
                  </a:outerShdw>
                </a:effectLst>
                <a:cs typeface="B Nazanin" pitchFamily="2" charset="-78"/>
              </a:rPr>
              <a:t>واکنش های فقدان</a:t>
            </a:r>
            <a:endParaRPr lang="en-US" b="1" dirty="0">
              <a:solidFill>
                <a:srgbClr val="FF0000"/>
              </a:solidFill>
              <a:effectLst>
                <a:outerShdw blurRad="38100" dist="38100" dir="2700000" algn="tl">
                  <a:srgbClr val="000000">
                    <a:alpha val="43137"/>
                  </a:srgbClr>
                </a:outerShdw>
              </a:effectLst>
              <a:cs typeface="B Nazanin" pitchFamily="2" charset="-78"/>
            </a:endParaRPr>
          </a:p>
        </p:txBody>
      </p:sp>
      <p:sp>
        <p:nvSpPr>
          <p:cNvPr id="3" name="Content Placeholder 2"/>
          <p:cNvSpPr>
            <a:spLocks noGrp="1"/>
          </p:cNvSpPr>
          <p:nvPr>
            <p:ph sz="quarter" idx="1"/>
          </p:nvPr>
        </p:nvSpPr>
        <p:spPr>
          <a:xfrm>
            <a:off x="395536" y="1143000"/>
            <a:ext cx="8424936" cy="5310336"/>
          </a:xfrm>
        </p:spPr>
        <p:txBody>
          <a:bodyPr>
            <a:normAutofit fontScale="85000" lnSpcReduction="10000"/>
          </a:bodyPr>
          <a:lstStyle/>
          <a:p>
            <a:pPr algn="r" rtl="1">
              <a:lnSpc>
                <a:spcPct val="200000"/>
              </a:lnSpc>
            </a:pPr>
            <a:r>
              <a:rPr lang="fa-IR" sz="2800" b="1" dirty="0" smtClean="0">
                <a:solidFill>
                  <a:srgbClr val="0070C0"/>
                </a:solidFill>
                <a:cs typeface="B Nazanin" pitchFamily="2" charset="-78"/>
              </a:rPr>
              <a:t>فیزیکی: </a:t>
            </a:r>
            <a:r>
              <a:rPr lang="fa-IR" sz="2900" dirty="0">
                <a:cs typeface="B Nazanin" pitchFamily="2" charset="-78"/>
              </a:rPr>
              <a:t>احساس ضعف، بی خوابی، از دست دادن اشتها یا پرخوری، نارحتی های معده ای، یبوست، اسهال، خستگی، سردردف تنگی نفس و تعریق شدید می باشد.</a:t>
            </a:r>
          </a:p>
          <a:p>
            <a:pPr algn="r" rtl="1">
              <a:lnSpc>
                <a:spcPct val="200000"/>
              </a:lnSpc>
            </a:pPr>
            <a:r>
              <a:rPr lang="fa-IR" sz="2800" b="1" dirty="0">
                <a:solidFill>
                  <a:srgbClr val="0070C0"/>
                </a:solidFill>
                <a:cs typeface="B Nazanin" pitchFamily="2" charset="-78"/>
              </a:rPr>
              <a:t>هیجانی: </a:t>
            </a:r>
            <a:r>
              <a:rPr lang="fa-IR" sz="2800" dirty="0" smtClean="0">
                <a:cs typeface="B Nazanin" pitchFamily="2" charset="-78"/>
              </a:rPr>
              <a:t>افسردگی، اضطراب، نومیدی، گریه کردن، شوک و ناباوری، احساس درماندگی، خشم، گناه، تحریک پذیری، اشتغال خاطر با متوفا، بی احساسی و کناره گیری از دیگران.</a:t>
            </a:r>
          </a:p>
          <a:p>
            <a:pPr algn="r" rtl="1">
              <a:lnSpc>
                <a:spcPct val="200000"/>
              </a:lnSpc>
            </a:pPr>
            <a:r>
              <a:rPr lang="fa-IR" sz="2800" b="1" dirty="0" smtClean="0">
                <a:solidFill>
                  <a:srgbClr val="0070C0"/>
                </a:solidFill>
                <a:cs typeface="B Nazanin" pitchFamily="2" charset="-78"/>
              </a:rPr>
              <a:t>شناختی: </a:t>
            </a:r>
            <a:r>
              <a:rPr lang="fa-IR" sz="2800" dirty="0" smtClean="0">
                <a:cs typeface="B Nazanin" pitchFamily="2" charset="-78"/>
              </a:rPr>
              <a:t>توجیه علت مرگ، دلیل تراشی و آرمانی کردن.</a:t>
            </a:r>
          </a:p>
          <a:p>
            <a:pPr algn="r" rtl="1">
              <a:lnSpc>
                <a:spcPct val="200000"/>
              </a:lnSpc>
            </a:pPr>
            <a:r>
              <a:rPr lang="fa-IR" sz="2800" b="1" dirty="0">
                <a:solidFill>
                  <a:srgbClr val="0070C0"/>
                </a:solidFill>
                <a:cs typeface="B Nazanin" pitchFamily="2" charset="-78"/>
              </a:rPr>
              <a:t>جامعه شناختی: </a:t>
            </a:r>
            <a:r>
              <a:rPr lang="fa-IR" sz="2800" dirty="0" smtClean="0">
                <a:cs typeface="B Nazanin" pitchFamily="2" charset="-78"/>
              </a:rPr>
              <a:t>سازماندهی مجدد امور زندگی، بازگشت به کار و آغاز فعالیتهای اجتماعی، تصمیمات شتاب زده مانند تغییر مکان یا فروش خانه</a:t>
            </a:r>
          </a:p>
          <a:p>
            <a:pPr algn="r" rtl="1">
              <a:lnSpc>
                <a:spcPct val="200000"/>
              </a:lnSpc>
            </a:pPr>
            <a:endParaRPr lang="en-US" sz="2800" dirty="0">
              <a:cs typeface="B Nazanin" pitchFamily="2" charset="-78"/>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fa-IR" b="1" dirty="0" smtClean="0">
                <a:solidFill>
                  <a:srgbClr val="FF0000"/>
                </a:solidFill>
                <a:effectLst>
                  <a:outerShdw blurRad="38100" dist="38100" dir="2700000" algn="tl">
                    <a:srgbClr val="000000">
                      <a:alpha val="43137"/>
                    </a:srgbClr>
                  </a:outerShdw>
                </a:effectLst>
                <a:cs typeface="B Nazanin" pitchFamily="2" charset="-78"/>
              </a:rPr>
              <a:t>مراحل سوگ در بزرگسالان</a:t>
            </a:r>
            <a:endParaRPr lang="en-US" b="1" dirty="0">
              <a:solidFill>
                <a:srgbClr val="FF0000"/>
              </a:solidFill>
              <a:effectLst>
                <a:outerShdw blurRad="38100" dist="38100" dir="2700000" algn="tl">
                  <a:srgbClr val="000000">
                    <a:alpha val="43137"/>
                  </a:srgbClr>
                </a:outerShdw>
              </a:effectLst>
              <a:cs typeface="B Nazanin" pitchFamily="2" charset="-78"/>
            </a:endParaRPr>
          </a:p>
        </p:txBody>
      </p:sp>
      <p:sp>
        <p:nvSpPr>
          <p:cNvPr id="3" name="Content Placeholder 2"/>
          <p:cNvSpPr>
            <a:spLocks noGrp="1"/>
          </p:cNvSpPr>
          <p:nvPr>
            <p:ph sz="quarter" idx="1"/>
          </p:nvPr>
        </p:nvSpPr>
        <p:spPr/>
        <p:txBody>
          <a:bodyPr>
            <a:normAutofit lnSpcReduction="10000"/>
          </a:bodyPr>
          <a:lstStyle/>
          <a:p>
            <a:pPr marL="514350" indent="-514350" algn="r" rtl="1">
              <a:lnSpc>
                <a:spcPct val="200000"/>
              </a:lnSpc>
              <a:buFont typeface="+mj-lt"/>
              <a:buAutoNum type="arabicPeriod"/>
            </a:pPr>
            <a:r>
              <a:rPr lang="fa-IR" sz="2800" dirty="0" smtClean="0">
                <a:cs typeface="B Nazanin" pitchFamily="2" charset="-78"/>
              </a:rPr>
              <a:t>کرختی و اعتراض(بی احساسی، انکار ،خشم)</a:t>
            </a:r>
          </a:p>
          <a:p>
            <a:pPr marL="514350" indent="-514350" algn="r" rtl="1">
              <a:lnSpc>
                <a:spcPct val="200000"/>
              </a:lnSpc>
              <a:buFont typeface="+mj-lt"/>
              <a:buAutoNum type="arabicPeriod"/>
            </a:pPr>
            <a:r>
              <a:rPr lang="fa-IR" sz="2800" dirty="0" smtClean="0">
                <a:cs typeface="B Nazanin" pitchFamily="2" charset="-78"/>
              </a:rPr>
              <a:t>رفتار جستجوگرایانه(مرحله اشتیاق برای دیدن متوفا)، غم و اندوه، آرمانی کردن</a:t>
            </a:r>
          </a:p>
          <a:p>
            <a:pPr marL="514350" indent="-514350" algn="r" rtl="1">
              <a:lnSpc>
                <a:spcPct val="200000"/>
              </a:lnSpc>
              <a:buFont typeface="+mj-lt"/>
              <a:buAutoNum type="arabicPeriod"/>
            </a:pPr>
            <a:r>
              <a:rPr lang="fa-IR" sz="2800" dirty="0" smtClean="0">
                <a:cs typeface="B Nazanin" pitchFamily="2" charset="-78"/>
              </a:rPr>
              <a:t>یاس، ناامیدی و بی حالی</a:t>
            </a:r>
          </a:p>
          <a:p>
            <a:pPr marL="514350" indent="-514350" algn="r" rtl="1">
              <a:lnSpc>
                <a:spcPct val="200000"/>
              </a:lnSpc>
              <a:buFont typeface="+mj-lt"/>
              <a:buAutoNum type="arabicPeriod"/>
            </a:pPr>
            <a:r>
              <a:rPr lang="fa-IR" sz="2800" dirty="0" smtClean="0">
                <a:cs typeface="B Nazanin" pitchFamily="2" charset="-78"/>
              </a:rPr>
              <a:t>سازمان یابی</a:t>
            </a:r>
            <a:endParaRPr lang="en-US" sz="2800" dirty="0">
              <a:cs typeface="B Nazanin" pitchFamily="2" charset="-78"/>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solidFill>
                  <a:srgbClr val="FF0000"/>
                </a:solidFill>
                <a:effectLst>
                  <a:outerShdw blurRad="38100" dist="38100" dir="2700000" algn="tl">
                    <a:srgbClr val="000000">
                      <a:alpha val="43137"/>
                    </a:srgbClr>
                  </a:outerShdw>
                </a:effectLst>
                <a:cs typeface="B Nazanin" pitchFamily="2" charset="-78"/>
              </a:rPr>
              <a:t>مراحل سوگ در کودکان</a:t>
            </a:r>
            <a:endParaRPr lang="en-US" dirty="0"/>
          </a:p>
        </p:txBody>
      </p:sp>
      <p:sp>
        <p:nvSpPr>
          <p:cNvPr id="3" name="Content Placeholder 2"/>
          <p:cNvSpPr>
            <a:spLocks noGrp="1"/>
          </p:cNvSpPr>
          <p:nvPr>
            <p:ph sz="quarter" idx="1"/>
          </p:nvPr>
        </p:nvSpPr>
        <p:spPr/>
        <p:txBody>
          <a:bodyPr/>
          <a:lstStyle/>
          <a:p>
            <a:pPr marL="514350" indent="-514350" algn="r" rtl="1">
              <a:lnSpc>
                <a:spcPct val="200000"/>
              </a:lnSpc>
              <a:buFont typeface="+mj-lt"/>
              <a:buAutoNum type="arabicPeriod"/>
            </a:pPr>
            <a:r>
              <a:rPr lang="fa-IR" dirty="0" smtClean="0">
                <a:cs typeface="B Nazanin" pitchFamily="2" charset="-78"/>
              </a:rPr>
              <a:t>اعتراض</a:t>
            </a:r>
          </a:p>
          <a:p>
            <a:pPr marL="514350" indent="-514350" algn="r" rtl="1">
              <a:lnSpc>
                <a:spcPct val="200000"/>
              </a:lnSpc>
              <a:buFont typeface="+mj-lt"/>
              <a:buAutoNum type="arabicPeriod"/>
            </a:pPr>
            <a:r>
              <a:rPr lang="fa-IR" dirty="0" smtClean="0">
                <a:cs typeface="B Nazanin" pitchFamily="2" charset="-78"/>
              </a:rPr>
              <a:t>درماندگی</a:t>
            </a:r>
          </a:p>
          <a:p>
            <a:pPr marL="514350" indent="-514350" algn="r" rtl="1">
              <a:lnSpc>
                <a:spcPct val="200000"/>
              </a:lnSpc>
              <a:buFont typeface="+mj-lt"/>
              <a:buAutoNum type="arabicPeriod"/>
            </a:pPr>
            <a:r>
              <a:rPr lang="fa-IR" dirty="0" smtClean="0">
                <a:cs typeface="B Nazanin" pitchFamily="2" charset="-78"/>
              </a:rPr>
              <a:t>گسستگی</a:t>
            </a:r>
            <a:endParaRPr lang="en-US" dirty="0">
              <a:cs typeface="B Nazanin" pitchFamily="2" charset="-78"/>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rtl="1"/>
            <a:r>
              <a:rPr lang="fa-IR" b="1" dirty="0" smtClean="0">
                <a:solidFill>
                  <a:srgbClr val="FF0000"/>
                </a:solidFill>
                <a:effectLst>
                  <a:outerShdw blurRad="38100" dist="38100" dir="2700000" algn="tl">
                    <a:srgbClr val="000000">
                      <a:alpha val="43137"/>
                    </a:srgbClr>
                  </a:outerShdw>
                </a:effectLst>
                <a:cs typeface="B Nazanin" pitchFamily="2" charset="-78"/>
              </a:rPr>
              <a:t>سوگ بیمارگونه</a:t>
            </a:r>
            <a:r>
              <a:rPr lang="fa-IR" dirty="0" smtClean="0"/>
              <a:t>		</a:t>
            </a:r>
            <a:endParaRPr lang="en-US" dirty="0"/>
          </a:p>
        </p:txBody>
      </p:sp>
      <p:sp>
        <p:nvSpPr>
          <p:cNvPr id="3" name="Content Placeholder 2"/>
          <p:cNvSpPr>
            <a:spLocks noGrp="1"/>
          </p:cNvSpPr>
          <p:nvPr>
            <p:ph sz="quarter" idx="1"/>
          </p:nvPr>
        </p:nvSpPr>
        <p:spPr/>
        <p:txBody>
          <a:bodyPr>
            <a:normAutofit/>
          </a:bodyPr>
          <a:lstStyle/>
          <a:p>
            <a:pPr marL="514350" indent="-514350" algn="r" rtl="1">
              <a:lnSpc>
                <a:spcPct val="200000"/>
              </a:lnSpc>
            </a:pPr>
            <a:r>
              <a:rPr lang="fa-IR" sz="2800" dirty="0" smtClean="0">
                <a:cs typeface="B Nazanin" pitchFamily="2" charset="-78"/>
              </a:rPr>
              <a:t>سوگ تاخیری(سوگ مهار شده یا انکار سوگ)</a:t>
            </a:r>
          </a:p>
          <a:p>
            <a:pPr marL="514350" indent="-514350" algn="r" rtl="1">
              <a:lnSpc>
                <a:spcPct val="200000"/>
              </a:lnSpc>
            </a:pPr>
            <a:r>
              <a:rPr lang="fa-IR" sz="2800" dirty="0" smtClean="0">
                <a:cs typeface="B Nazanin" pitchFamily="2" charset="-78"/>
              </a:rPr>
              <a:t>سوگ افراطی</a:t>
            </a:r>
          </a:p>
          <a:p>
            <a:pPr marL="514350" indent="-514350" algn="r" rtl="1">
              <a:lnSpc>
                <a:spcPct val="200000"/>
              </a:lnSpc>
            </a:pPr>
            <a:r>
              <a:rPr lang="fa-IR" sz="2800" dirty="0" smtClean="0">
                <a:cs typeface="B Nazanin" pitchFamily="2" charset="-78"/>
              </a:rPr>
              <a:t>سوگ مزمن</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sz="3600" b="1" dirty="0" smtClean="0">
                <a:solidFill>
                  <a:srgbClr val="FF0000"/>
                </a:solidFill>
                <a:effectLst>
                  <a:outerShdw blurRad="38100" dist="38100" dir="2700000" algn="tl">
                    <a:srgbClr val="000000">
                      <a:alpha val="43137"/>
                    </a:srgbClr>
                  </a:outerShdw>
                </a:effectLst>
                <a:cs typeface="B Nazanin" pitchFamily="2" charset="-78"/>
              </a:rPr>
              <a:t>اقدامات درمانی و مراقبتی از افراد داغدیده</a:t>
            </a:r>
            <a:endParaRPr lang="en-US" sz="3600" b="1" dirty="0">
              <a:solidFill>
                <a:srgbClr val="FF0000"/>
              </a:solidFill>
              <a:effectLst>
                <a:outerShdw blurRad="38100" dist="38100" dir="2700000" algn="tl">
                  <a:srgbClr val="000000">
                    <a:alpha val="43137"/>
                  </a:srgbClr>
                </a:outerShdw>
              </a:effectLst>
              <a:cs typeface="B Nazanin" pitchFamily="2" charset="-78"/>
            </a:endParaRPr>
          </a:p>
        </p:txBody>
      </p:sp>
      <p:sp>
        <p:nvSpPr>
          <p:cNvPr id="3" name="Content Placeholder 2"/>
          <p:cNvSpPr>
            <a:spLocks noGrp="1"/>
          </p:cNvSpPr>
          <p:nvPr>
            <p:ph sz="quarter" idx="1"/>
          </p:nvPr>
        </p:nvSpPr>
        <p:spPr>
          <a:xfrm>
            <a:off x="457200" y="1600200"/>
            <a:ext cx="8229600" cy="4614882"/>
          </a:xfrm>
        </p:spPr>
        <p:txBody>
          <a:bodyPr>
            <a:normAutofit/>
          </a:bodyPr>
          <a:lstStyle/>
          <a:p>
            <a:pPr algn="r" rtl="1">
              <a:lnSpc>
                <a:spcPct val="150000"/>
              </a:lnSpc>
            </a:pPr>
            <a:r>
              <a:rPr lang="fa-IR" sz="2800" dirty="0" smtClean="0">
                <a:cs typeface="B Nazanin" pitchFamily="2" charset="-78"/>
              </a:rPr>
              <a:t>تشویق به تخلیه هیجانی  </a:t>
            </a:r>
          </a:p>
          <a:p>
            <a:pPr algn="r" rtl="1">
              <a:lnSpc>
                <a:spcPct val="150000"/>
              </a:lnSpc>
            </a:pPr>
            <a:r>
              <a:rPr lang="fa-IR" sz="2800" dirty="0" smtClean="0">
                <a:cs typeface="B Nazanin" pitchFamily="2" charset="-78"/>
              </a:rPr>
              <a:t>کمک به پذیرش مرگ</a:t>
            </a:r>
          </a:p>
          <a:p>
            <a:pPr algn="r" rtl="1">
              <a:lnSpc>
                <a:spcPct val="150000"/>
              </a:lnSpc>
            </a:pPr>
            <a:r>
              <a:rPr lang="fa-IR" sz="2800" dirty="0" smtClean="0">
                <a:cs typeface="B Nazanin" pitchFamily="2" charset="-78"/>
              </a:rPr>
              <a:t>کمک به سازماندهی زندگی</a:t>
            </a:r>
            <a:endParaRPr lang="en-US" sz="2800" dirty="0">
              <a:cs typeface="B Nazanin" pitchFamily="2" charset="-78"/>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28596" y="214290"/>
            <a:ext cx="8258204" cy="6286544"/>
          </a:xfrm>
        </p:spPr>
        <p:txBody>
          <a:bodyPr>
            <a:normAutofit fontScale="47500" lnSpcReduction="20000"/>
          </a:bodyPr>
          <a:lstStyle/>
          <a:p>
            <a:pPr algn="r" rtl="1"/>
            <a:r>
              <a:rPr lang="fa-IR" sz="6000" b="1" u="sng" dirty="0" smtClean="0">
                <a:solidFill>
                  <a:srgbClr val="FF0000"/>
                </a:solidFill>
                <a:effectLst>
                  <a:outerShdw blurRad="38100" dist="38100" dir="2700000" algn="tl">
                    <a:srgbClr val="000000">
                      <a:alpha val="43137"/>
                    </a:srgbClr>
                  </a:outerShdw>
                </a:effectLst>
                <a:cs typeface="B Nazanin" pitchFamily="2" charset="-78"/>
              </a:rPr>
              <a:t>توصیه های مهم به افرادی که عزیزی را از دست داده اند:</a:t>
            </a:r>
          </a:p>
          <a:p>
            <a:pPr algn="r" rtl="1">
              <a:lnSpc>
                <a:spcPct val="120000"/>
              </a:lnSpc>
              <a:buNone/>
            </a:pPr>
            <a:r>
              <a:rPr lang="fa-IR" sz="3800" dirty="0" smtClean="0">
                <a:cs typeface="B Nazanin" pitchFamily="2" charset="-78"/>
              </a:rPr>
              <a:t/>
            </a:r>
            <a:br>
              <a:rPr lang="fa-IR" sz="3800" dirty="0" smtClean="0">
                <a:cs typeface="B Nazanin" pitchFamily="2" charset="-78"/>
              </a:rPr>
            </a:br>
            <a:r>
              <a:rPr lang="fa-IR" sz="4000" b="1" dirty="0" smtClean="0">
                <a:cs typeface="B Nazanin" pitchFamily="2" charset="-78"/>
              </a:rPr>
              <a:t>1- به خود حق بدهيد كه احساس عصبانيت، غمگيني، ناراحتي و بسياري از احساسات ناراحت‌كننده ديگر داريد. </a:t>
            </a:r>
            <a:br>
              <a:rPr lang="fa-IR" sz="4000" b="1" dirty="0" smtClean="0">
                <a:cs typeface="B Nazanin" pitchFamily="2" charset="-78"/>
              </a:rPr>
            </a:br>
            <a:r>
              <a:rPr lang="fa-IR" sz="4000" b="1" dirty="0" smtClean="0">
                <a:cs typeface="B Nazanin" pitchFamily="2" charset="-78"/>
              </a:rPr>
              <a:t>2- درخصوص احساسات خود با ديگران صحبت كنيد. </a:t>
            </a:r>
            <a:br>
              <a:rPr lang="fa-IR" sz="4000" b="1" dirty="0" smtClean="0">
                <a:cs typeface="B Nazanin" pitchFamily="2" charset="-78"/>
              </a:rPr>
            </a:br>
            <a:r>
              <a:rPr lang="fa-IR" sz="4000" b="1" dirty="0" smtClean="0">
                <a:cs typeface="B Nazanin" pitchFamily="2" charset="-78"/>
              </a:rPr>
              <a:t>3- احساسات و نگراني خود را ابراز و هر وقت خواستيد گريه كنيد. </a:t>
            </a:r>
            <a:br>
              <a:rPr lang="fa-IR" sz="4000" b="1" dirty="0" smtClean="0">
                <a:cs typeface="B Nazanin" pitchFamily="2" charset="-78"/>
              </a:rPr>
            </a:br>
            <a:r>
              <a:rPr lang="fa-IR" sz="4000" b="1" dirty="0" smtClean="0">
                <a:cs typeface="B Nazanin" pitchFamily="2" charset="-78"/>
              </a:rPr>
              <a:t>4- مراقب وضعيت جسمي‌ خود باشيد. وقتي فرصت پيدا كرديد استراحت كنيد و چيزي بخوريد. </a:t>
            </a:r>
            <a:br>
              <a:rPr lang="fa-IR" sz="4000" b="1" dirty="0" smtClean="0">
                <a:cs typeface="B Nazanin" pitchFamily="2" charset="-78"/>
              </a:rPr>
            </a:br>
            <a:r>
              <a:rPr lang="fa-IR" sz="4000" b="1" dirty="0" smtClean="0">
                <a:cs typeface="B Nazanin" pitchFamily="2" charset="-78"/>
              </a:rPr>
              <a:t>5- زماني را براي كارهاي شخصي مانند رسيدگي به بهداشت و مراقبت شخصي خود اختصاص دهيد. </a:t>
            </a:r>
            <a:br>
              <a:rPr lang="fa-IR" sz="4000" b="1" dirty="0" smtClean="0">
                <a:cs typeface="B Nazanin" pitchFamily="2" charset="-78"/>
              </a:rPr>
            </a:br>
            <a:r>
              <a:rPr lang="fa-IR" sz="4000" b="1" dirty="0" smtClean="0">
                <a:cs typeface="B Nazanin" pitchFamily="2" charset="-78"/>
              </a:rPr>
              <a:t>6- به خود سخت نگيريد و به دليل عصبي و پرخاشگر‌‌بودن خود را سرزنش نكنيد. </a:t>
            </a:r>
            <a:br>
              <a:rPr lang="fa-IR" sz="4000" b="1" dirty="0" smtClean="0">
                <a:cs typeface="B Nazanin" pitchFamily="2" charset="-78"/>
              </a:rPr>
            </a:br>
            <a:r>
              <a:rPr lang="fa-IR" sz="4000" b="1" dirty="0" smtClean="0">
                <a:cs typeface="B Nazanin" pitchFamily="2" charset="-78"/>
              </a:rPr>
              <a:t>7- ارتباط خود را با اطرافيان حفظ كنيد و با بستگان و كساني كه همدرد شما هستند، در تماس باشيد. </a:t>
            </a:r>
            <a:br>
              <a:rPr lang="fa-IR" sz="4000" b="1" dirty="0" smtClean="0">
                <a:cs typeface="B Nazanin" pitchFamily="2" charset="-78"/>
              </a:rPr>
            </a:br>
            <a:r>
              <a:rPr lang="fa-IR" sz="4000" b="1" dirty="0" smtClean="0">
                <a:cs typeface="B Nazanin" pitchFamily="2" charset="-78"/>
              </a:rPr>
              <a:t>8- احساسات و عواطف خود را از هر طريقي كه مي‌توانيد ابراز كنيد و اگر دوست داريد و مي‌توانيد بنويسيد، نقاشي كنيد، گريه كنيد، دعا كنيد، قران بخوانيد، عصباني شويد، داد بزنيد و غم سنگين خود را بيرون بريزيد. </a:t>
            </a:r>
            <a:br>
              <a:rPr lang="fa-IR" sz="4000" b="1" dirty="0" smtClean="0">
                <a:cs typeface="B Nazanin" pitchFamily="2" charset="-78"/>
              </a:rPr>
            </a:br>
            <a:r>
              <a:rPr lang="fa-IR" sz="4000" b="1" dirty="0" smtClean="0">
                <a:cs typeface="B Nazanin" pitchFamily="2" charset="-78"/>
              </a:rPr>
              <a:t>9- لوازم شخصي و يادگاري‌هايي از فرد يا افراد از دست داده را نگه داريد و همراه خود داشته باشيد. اگر باعث تسكين شما مي‌شود مي‌توانيد با فرد از دست‌رفته صحبت كنيد و براي وي نامه بنويسيد يا برايش دعا كنيد. </a:t>
            </a:r>
            <a:br>
              <a:rPr lang="fa-IR" sz="4000" b="1" dirty="0" smtClean="0">
                <a:cs typeface="B Nazanin" pitchFamily="2" charset="-78"/>
              </a:rPr>
            </a:br>
            <a:endParaRPr lang="en-US" dirty="0">
              <a:cs typeface="B Nazanin" pitchFamily="2" charset="-78"/>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95536" y="476672"/>
            <a:ext cx="8424936" cy="5976664"/>
          </a:xfrm>
        </p:spPr>
        <p:txBody>
          <a:bodyPr>
            <a:normAutofit fontScale="40000" lnSpcReduction="20000"/>
          </a:bodyPr>
          <a:lstStyle/>
          <a:p>
            <a:pPr marL="0" indent="0" algn="r" rtl="1">
              <a:lnSpc>
                <a:spcPct val="170000"/>
              </a:lnSpc>
              <a:buNone/>
            </a:pPr>
            <a:r>
              <a:rPr lang="fa-IR" sz="4400" b="1" dirty="0">
                <a:cs typeface="B Nazanin" pitchFamily="2" charset="-78"/>
              </a:rPr>
              <a:t>10- به ياد داشته باشيد بهبود اثرات عاطفي حادثه، نياز به زمان زيادي دارد انتظار نداشته باشيد كه سريعا به وضعيت سابق برمي‌گرديد. </a:t>
            </a:r>
            <a:br>
              <a:rPr lang="fa-IR" sz="4400" b="1" dirty="0">
                <a:cs typeface="B Nazanin" pitchFamily="2" charset="-78"/>
              </a:rPr>
            </a:br>
            <a:r>
              <a:rPr lang="fa-IR" sz="4400" b="1" dirty="0">
                <a:cs typeface="B Nazanin" pitchFamily="2" charset="-78"/>
              </a:rPr>
              <a:t>11- زندگي شما پس از اين اتفاق تغيير خواهد كرد و ممكن است مجبور باشيد دوباره و از صفر شروع كنيد يا مجبور به انجام كارهايي باشيد كه تا به حال نكرده ايد. از نظر روحي خود را براي اين تغيير آماده كنيد. </a:t>
            </a:r>
            <a:br>
              <a:rPr lang="fa-IR" sz="4400" b="1" dirty="0">
                <a:cs typeface="B Nazanin" pitchFamily="2" charset="-78"/>
              </a:rPr>
            </a:br>
            <a:r>
              <a:rPr lang="fa-IR" sz="4400" b="1" dirty="0">
                <a:cs typeface="B Nazanin" pitchFamily="2" charset="-78"/>
              </a:rPr>
              <a:t>12- تا مدت‌ها شما در وضعيت بحراني به سر خواهيد برد. اين بحران ممكن است عوارضي را در زندگي شما ايجاد كند؛ مثل مشكلات مالي و خانوادگي و... اين عوارض و مشكلات ممكن است گذرا باشد و با تدبير درست حل شود، بنابراين از گرفتن تصميمات مهم براي آينده مانند رها كردن كار، انتخاب محل جديد زندگي و مهاجرت خودداري كنيد. </a:t>
            </a:r>
            <a:br>
              <a:rPr lang="fa-IR" sz="4400" b="1" dirty="0">
                <a:cs typeface="B Nazanin" pitchFamily="2" charset="-78"/>
              </a:rPr>
            </a:br>
            <a:r>
              <a:rPr lang="fa-IR" sz="4400" b="1" dirty="0">
                <a:cs typeface="B Nazanin" pitchFamily="2" charset="-78"/>
              </a:rPr>
              <a:t>13- حادثه تلخي كه پشت سر گذاشته‌ايد، ممكن است عوارض رواني و رفتاري خاصي را به دنبال داشته باشد لذا اگر احساس مي‌كنيد قادر به مقابله با اين مشكلات نيستيد، به متخصصاني  مثل روانشناس یا روانپزشک مراجعه كنيد. شاید لازم باشد به هر دو متخصص مراجعه داشته باشید و هم از رواندرمانی مخصوص سوگ بهره مند شوید و هم از دارو درمانی استفاده کنید.</a:t>
            </a:r>
          </a:p>
          <a:p>
            <a:pPr algn="r" rtl="1"/>
            <a:endParaRPr lang="en-US" dirty="0"/>
          </a:p>
        </p:txBody>
      </p:sp>
    </p:spTree>
    <p:extLst>
      <p:ext uri="{BB962C8B-B14F-4D97-AF65-F5344CB8AC3E}">
        <p14:creationId xmlns:p14="http://schemas.microsoft.com/office/powerpoint/2010/main" val="289676708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2910" y="285728"/>
            <a:ext cx="8329642" cy="939784"/>
          </a:xfrm>
        </p:spPr>
        <p:txBody>
          <a:bodyPr>
            <a:normAutofit/>
          </a:bodyPr>
          <a:lstStyle/>
          <a:p>
            <a:r>
              <a:rPr lang="fa-IR" sz="2800" b="1" dirty="0" smtClean="0">
                <a:solidFill>
                  <a:srgbClr val="FF0000"/>
                </a:solidFill>
                <a:effectLst>
                  <a:outerShdw blurRad="38100" dist="38100" dir="2700000" algn="tl">
                    <a:srgbClr val="000000">
                      <a:alpha val="43137"/>
                    </a:srgbClr>
                  </a:outerShdw>
                </a:effectLst>
                <a:cs typeface="B Nazanin" pitchFamily="2" charset="-78"/>
              </a:rPr>
              <a:t>چگونه میتوان به کودکان کمک کرد تا با مرگ عزیزانشان کنار بیایند</a:t>
            </a:r>
            <a:endParaRPr lang="en-US" sz="2800" b="1" dirty="0">
              <a:solidFill>
                <a:srgbClr val="FF0000"/>
              </a:solidFill>
              <a:effectLst>
                <a:outerShdw blurRad="38100" dist="38100" dir="2700000" algn="tl">
                  <a:srgbClr val="000000">
                    <a:alpha val="43137"/>
                  </a:srgbClr>
                </a:outerShdw>
              </a:effectLst>
              <a:cs typeface="B Nazanin" pitchFamily="2" charset="-78"/>
            </a:endParaRPr>
          </a:p>
        </p:txBody>
      </p:sp>
      <p:sp>
        <p:nvSpPr>
          <p:cNvPr id="3" name="Content Placeholder 2"/>
          <p:cNvSpPr>
            <a:spLocks noGrp="1"/>
          </p:cNvSpPr>
          <p:nvPr>
            <p:ph sz="quarter" idx="1"/>
          </p:nvPr>
        </p:nvSpPr>
        <p:spPr>
          <a:xfrm>
            <a:off x="457200" y="1214422"/>
            <a:ext cx="8229600" cy="4911741"/>
          </a:xfrm>
        </p:spPr>
        <p:txBody>
          <a:bodyPr>
            <a:normAutofit fontScale="92500" lnSpcReduction="10000"/>
          </a:bodyPr>
          <a:lstStyle/>
          <a:p>
            <a:pPr algn="r" rtl="1">
              <a:buNone/>
            </a:pPr>
            <a:r>
              <a:rPr lang="fa-IR" sz="2400" dirty="0" smtClean="0">
                <a:solidFill>
                  <a:srgbClr val="00B050"/>
                </a:solidFill>
                <a:cs typeface="B Nazanin" pitchFamily="2" charset="-78"/>
              </a:rPr>
              <a:t>نمونه هایی از افکار و عقاید کلیشه ای(اشتباه) پیرامون مسئله مرگ و درک کودکان از مرگ</a:t>
            </a:r>
          </a:p>
          <a:p>
            <a:pPr algn="r" rtl="1"/>
            <a:r>
              <a:rPr lang="fa-IR" sz="2400" dirty="0" smtClean="0">
                <a:cs typeface="B Nazanin" pitchFamily="2" charset="-78"/>
              </a:rPr>
              <a:t>بهتر است جلوی کودکان راجع به مرگ صحبت نکنیم</a:t>
            </a:r>
          </a:p>
          <a:p>
            <a:pPr algn="r" rtl="1"/>
            <a:r>
              <a:rPr lang="fa-IR" sz="2400" dirty="0" smtClean="0">
                <a:cs typeface="B Nazanin" pitchFamily="2" charset="-78"/>
              </a:rPr>
              <a:t>بهتراست از صحبت هایی که در بچه ایجاد گریه کرد اجتناب کنیم</a:t>
            </a:r>
          </a:p>
          <a:p>
            <a:pPr algn="r" rtl="1"/>
            <a:r>
              <a:rPr lang="fa-IR" sz="2400" dirty="0" smtClean="0">
                <a:cs typeface="B Nazanin" pitchFamily="2" charset="-78"/>
              </a:rPr>
              <a:t>بهتر است در مراسم سوگواری شرکت نکنند.</a:t>
            </a:r>
          </a:p>
          <a:p>
            <a:pPr algn="r" rtl="1"/>
            <a:r>
              <a:rPr lang="fa-IR" sz="2400" dirty="0" smtClean="0">
                <a:cs typeface="B Nazanin" pitchFamily="2" charset="-78"/>
              </a:rPr>
              <a:t>بچه های خردسال آنقدر کوچک هستند که سوگ و اندوه را نمی فهمند.</a:t>
            </a:r>
          </a:p>
          <a:p>
            <a:pPr algn="r" rtl="1"/>
            <a:r>
              <a:rPr lang="fa-IR" sz="2400" dirty="0" smtClean="0">
                <a:cs typeface="B Nazanin" pitchFamily="2" charset="-78"/>
              </a:rPr>
              <a:t>او به یک مسافرت طولانی رفت</a:t>
            </a:r>
          </a:p>
          <a:p>
            <a:pPr algn="r" rtl="1"/>
            <a:r>
              <a:rPr lang="fa-IR" sz="2400" dirty="0" smtClean="0">
                <a:cs typeface="B Nazanin" pitchFamily="2" charset="-78"/>
              </a:rPr>
              <a:t>او به یک خواب عمیق رفت</a:t>
            </a:r>
          </a:p>
          <a:p>
            <a:pPr algn="r" rtl="1"/>
            <a:r>
              <a:rPr lang="fa-IR" sz="2400" dirty="0" smtClean="0">
                <a:cs typeface="B Nazanin" pitchFamily="2" charset="-78"/>
              </a:rPr>
              <a:t>خدا او را از ما گرفت، چون خیلی خوب بود. خدا انسانهای خوب را زودتر می برد</a:t>
            </a:r>
          </a:p>
          <a:p>
            <a:pPr algn="r" rtl="1"/>
            <a:r>
              <a:rPr lang="fa-IR" sz="2400" dirty="0" smtClean="0">
                <a:cs typeface="B Nazanin" pitchFamily="2" charset="-78"/>
              </a:rPr>
              <a:t>او تو را از آسمان نگاه می کند</a:t>
            </a:r>
          </a:p>
          <a:p>
            <a:pPr algn="r" rtl="1"/>
            <a:r>
              <a:rPr lang="fa-IR" sz="2400" dirty="0" smtClean="0">
                <a:cs typeface="B Nazanin" pitchFamily="2" charset="-78"/>
              </a:rPr>
              <a:t>اینقدر گریه نکن، عصبی و بیمار می شوی</a:t>
            </a:r>
          </a:p>
          <a:p>
            <a:pPr algn="r" rtl="1"/>
            <a:r>
              <a:rPr lang="fa-IR" sz="2400" dirty="0" smtClean="0">
                <a:cs typeface="B Nazanin" pitchFamily="2" charset="-78"/>
              </a:rPr>
              <a:t>چه خوب بازی می کند انگار نه انگار اتفاقی افتاده است</a:t>
            </a:r>
          </a:p>
          <a:p>
            <a:pPr algn="r" rtl="1"/>
            <a:r>
              <a:rPr lang="fa-IR" sz="2400" dirty="0" smtClean="0">
                <a:cs typeface="B Nazanin" pitchFamily="2" charset="-78"/>
              </a:rPr>
              <a:t>سوگ بزرگترها روی بچه ها تاثیر نمی گذارد.</a:t>
            </a:r>
          </a:p>
          <a:p>
            <a:pPr algn="r" rtl="1"/>
            <a:endParaRPr lang="en-US"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011222"/>
          </a:xfrm>
        </p:spPr>
        <p:txBody>
          <a:bodyPr/>
          <a:lstStyle/>
          <a:p>
            <a:pPr algn="ctr" rtl="1"/>
            <a:r>
              <a:rPr lang="fa-IR" b="1" dirty="0" smtClean="0">
                <a:solidFill>
                  <a:srgbClr val="FF0000"/>
                </a:solidFill>
                <a:effectLst>
                  <a:outerShdw blurRad="38100" dist="38100" dir="2700000" algn="tl">
                    <a:srgbClr val="000000">
                      <a:alpha val="43137"/>
                    </a:srgbClr>
                  </a:outerShdw>
                </a:effectLst>
                <a:cs typeface="B Nazanin" pitchFamily="2" charset="-78"/>
              </a:rPr>
              <a:t>توصیه های لازم به والدین</a:t>
            </a:r>
            <a:endParaRPr lang="en-US" b="1" dirty="0">
              <a:solidFill>
                <a:srgbClr val="FF0000"/>
              </a:solidFill>
              <a:effectLst>
                <a:outerShdw blurRad="38100" dist="38100" dir="2700000" algn="tl">
                  <a:srgbClr val="000000">
                    <a:alpha val="43137"/>
                  </a:srgbClr>
                </a:outerShdw>
              </a:effectLst>
              <a:cs typeface="B Nazanin" pitchFamily="2" charset="-78"/>
            </a:endParaRPr>
          </a:p>
        </p:txBody>
      </p:sp>
      <p:sp>
        <p:nvSpPr>
          <p:cNvPr id="3" name="Content Placeholder 2"/>
          <p:cNvSpPr>
            <a:spLocks noGrp="1"/>
          </p:cNvSpPr>
          <p:nvPr>
            <p:ph sz="quarter" idx="1"/>
          </p:nvPr>
        </p:nvSpPr>
        <p:spPr>
          <a:xfrm>
            <a:off x="457200" y="1428736"/>
            <a:ext cx="8229600" cy="5000660"/>
          </a:xfrm>
        </p:spPr>
        <p:txBody>
          <a:bodyPr>
            <a:normAutofit fontScale="85000" lnSpcReduction="10000"/>
          </a:bodyPr>
          <a:lstStyle/>
          <a:p>
            <a:pPr algn="r" rtl="1">
              <a:lnSpc>
                <a:spcPct val="150000"/>
              </a:lnSpc>
            </a:pPr>
            <a:r>
              <a:rPr lang="fa-IR" dirty="0" smtClean="0">
                <a:cs typeface="B Nazanin" pitchFamily="2" charset="-78"/>
              </a:rPr>
              <a:t>به کودک فرصت دهید تا در مورد احساسات و افکارش صحبت کند.</a:t>
            </a:r>
          </a:p>
          <a:p>
            <a:pPr algn="r" rtl="1">
              <a:lnSpc>
                <a:spcPct val="150000"/>
              </a:lnSpc>
            </a:pPr>
            <a:r>
              <a:rPr lang="fa-IR" dirty="0" smtClean="0">
                <a:cs typeface="B Nazanin" pitchFamily="2" charset="-78"/>
              </a:rPr>
              <a:t>می توانید از او بخواهید نامه ای به فرد از دست رفته بنویسد.</a:t>
            </a:r>
          </a:p>
          <a:p>
            <a:pPr algn="r" rtl="1">
              <a:lnSpc>
                <a:spcPct val="150000"/>
              </a:lnSpc>
            </a:pPr>
            <a:r>
              <a:rPr lang="fa-IR" dirty="0" smtClean="0">
                <a:cs typeface="B Nazanin" pitchFamily="2" charset="-78"/>
              </a:rPr>
              <a:t>می توانید از او بخواهید تا در مورد فرد از دست رفته یا احساسی که دارد نقاشی بکشد.</a:t>
            </a:r>
            <a:endParaRPr lang="en-US" dirty="0" smtClean="0">
              <a:cs typeface="B Nazanin" pitchFamily="2" charset="-78"/>
            </a:endParaRPr>
          </a:p>
          <a:p>
            <a:pPr algn="r" rtl="1">
              <a:lnSpc>
                <a:spcPct val="150000"/>
              </a:lnSpc>
            </a:pPr>
            <a:r>
              <a:rPr lang="fa-IR" dirty="0" smtClean="0">
                <a:cs typeface="B Nazanin" pitchFamily="2" charset="-78"/>
              </a:rPr>
              <a:t>در مورد پدیده مرگ به روشنی توضیح دهید.</a:t>
            </a:r>
          </a:p>
          <a:p>
            <a:pPr algn="r" rtl="1">
              <a:lnSpc>
                <a:spcPct val="150000"/>
              </a:lnSpc>
            </a:pPr>
            <a:r>
              <a:rPr lang="fa-IR" dirty="0" smtClean="0">
                <a:cs typeface="B Nazanin" pitchFamily="2" charset="-78"/>
              </a:rPr>
              <a:t>از تشبیه کردن مرگ به خواب و سفر خودداری کنید.</a:t>
            </a:r>
          </a:p>
          <a:p>
            <a:pPr algn="r" rtl="1">
              <a:lnSpc>
                <a:spcPct val="150000"/>
              </a:lnSpc>
            </a:pPr>
            <a:r>
              <a:rPr lang="fa-IR" dirty="0" smtClean="0">
                <a:cs typeface="B Nazanin" pitchFamily="2" charset="-78"/>
              </a:rPr>
              <a:t>اگر تمایل دارد در مراسم تدفین و بزرگداشت شرکت کند.</a:t>
            </a:r>
          </a:p>
          <a:p>
            <a:pPr algn="r" rtl="1">
              <a:lnSpc>
                <a:spcPct val="150000"/>
              </a:lnSpc>
            </a:pPr>
            <a:r>
              <a:rPr lang="fa-IR" dirty="0" smtClean="0">
                <a:cs typeface="B Nazanin" pitchFamily="2" charset="-78"/>
              </a:rPr>
              <a:t>اگر تمایل دارد جنازه را ببیند اجازه دهید(مگر اینکه جنازه متلاشی شده باشد.)</a:t>
            </a:r>
          </a:p>
          <a:p>
            <a:pPr algn="r" rtl="1">
              <a:lnSpc>
                <a:spcPct val="150000"/>
              </a:lnSpc>
            </a:pPr>
            <a:r>
              <a:rPr lang="fa-IR" dirty="0" smtClean="0">
                <a:cs typeface="B Nazanin" pitchFamily="2" charset="-78"/>
              </a:rPr>
              <a:t>برگشتن به مدرسه باعث به وجود آمدن حس آرامش بخش برگشت به زندگی را می دهد ولی انتظار نداشته باشید کودک داغدیده به سرعت به سطح عملکرد تحصیلی پیشین برگردد.</a:t>
            </a:r>
            <a:endParaRPr lang="en-US" dirty="0">
              <a:cs typeface="B Nazanin" pitchFamily="2" charset="-78"/>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653</TotalTime>
  <Words>1036</Words>
  <Application>Microsoft Office PowerPoint</Application>
  <PresentationFormat>On-screen Show (4:3)</PresentationFormat>
  <Paragraphs>109</Paragraphs>
  <Slides>17</Slides>
  <Notes>4</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Equity</vt:lpstr>
      <vt:lpstr>بنام خدا</vt:lpstr>
      <vt:lpstr>مرگ، مردن و سوگواری</vt:lpstr>
      <vt:lpstr>PowerPoint Presentation</vt:lpstr>
      <vt:lpstr>واکنش در مقابل مرگ</vt:lpstr>
      <vt:lpstr>مراحل پایانی بیماری</vt:lpstr>
      <vt:lpstr>نیازهای بیماران روبه مرگ</vt:lpstr>
      <vt:lpstr>نگرش گروههای سنی نسبت به مرگ</vt:lpstr>
      <vt:lpstr>PowerPoint Presentation</vt:lpstr>
      <vt:lpstr>واکنش های فقدان</vt:lpstr>
      <vt:lpstr>مراحل سوگ در بزرگسالان</vt:lpstr>
      <vt:lpstr>مراحل سوگ در کودکان</vt:lpstr>
      <vt:lpstr>سوگ بیمارگونه  </vt:lpstr>
      <vt:lpstr>اقدامات درمانی و مراقبتی از افراد داغدیده</vt:lpstr>
      <vt:lpstr>PowerPoint Presentation</vt:lpstr>
      <vt:lpstr>PowerPoint Presentation</vt:lpstr>
      <vt:lpstr>چگونه میتوان به کودکان کمک کرد تا با مرگ عزیزانشان کنار بیایند</vt:lpstr>
      <vt:lpstr>توصیه های لازم به والدین</vt:lpstr>
    </vt:vector>
  </TitlesOfParts>
  <Company>Office07</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مرگ، مردن و سوگواری</dc:title>
  <dc:creator>afishooooooooo</dc:creator>
  <cp:lastModifiedBy>Windows User</cp:lastModifiedBy>
  <cp:revision>47</cp:revision>
  <dcterms:created xsi:type="dcterms:W3CDTF">2013-10-05T05:22:08Z</dcterms:created>
  <dcterms:modified xsi:type="dcterms:W3CDTF">2020-05-01T18:34:34Z</dcterms:modified>
</cp:coreProperties>
</file>