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notesMasterIdLst>
    <p:notesMasterId r:id="rId20"/>
  </p:notesMasterIdLst>
  <p:sldIdLst>
    <p:sldId id="274" r:id="rId2"/>
    <p:sldId id="258" r:id="rId3"/>
    <p:sldId id="256" r:id="rId4"/>
    <p:sldId id="257" r:id="rId5"/>
    <p:sldId id="259" r:id="rId6"/>
    <p:sldId id="260" r:id="rId7"/>
    <p:sldId id="261" r:id="rId8"/>
    <p:sldId id="262" r:id="rId9"/>
    <p:sldId id="263" r:id="rId10"/>
    <p:sldId id="264" r:id="rId11"/>
    <p:sldId id="265" r:id="rId12"/>
    <p:sldId id="266" r:id="rId13"/>
    <p:sldId id="268" r:id="rId14"/>
    <p:sldId id="269" r:id="rId15"/>
    <p:sldId id="270" r:id="rId16"/>
    <p:sldId id="271" r:id="rId17"/>
    <p:sldId id="272" r:id="rId18"/>
    <p:sldId id="273" r:id="rId1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A326B265-4732-48CF-BDBD-818C3EEE84C7}" type="datetimeFigureOut">
              <a:rPr lang="fa-IR" smtClean="0"/>
              <a:pPr/>
              <a:t>09/09/1441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4CC58C9-2CEB-4AB6-916A-AF6BF6ABDCDC}" type="slidenum">
              <a:rPr lang="fa-IR" smtClean="0"/>
              <a:pPr/>
              <a:t>‹#›</a:t>
            </a:fld>
            <a:endParaRPr lang="fa-IR"/>
          </a:p>
        </p:txBody>
      </p:sp>
    </p:spTree>
    <p:extLst>
      <p:ext uri="{BB962C8B-B14F-4D97-AF65-F5344CB8AC3E}">
        <p14:creationId xmlns:p14="http://schemas.microsoft.com/office/powerpoint/2010/main" val="274752134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063506BF-BD32-43E2-8BBA-182C4431B171}"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506BF-BD32-43E2-8BBA-182C4431B171}"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506BF-BD32-43E2-8BBA-182C4431B171}"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63506BF-BD32-43E2-8BBA-182C4431B171}"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63506BF-BD32-43E2-8BBA-182C4431B171}"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8" name="Slide Number Placeholder 7"/>
          <p:cNvSpPr>
            <a:spLocks noGrp="1"/>
          </p:cNvSpPr>
          <p:nvPr>
            <p:ph type="sldNum" sz="quarter" idx="11"/>
          </p:nvPr>
        </p:nvSpPr>
        <p:spPr/>
        <p:txBody>
          <a:bodyPr/>
          <a:lstStyle/>
          <a:p>
            <a:fld id="{063506BF-BD32-43E2-8BBA-182C4431B171}" type="slidenum">
              <a:rPr lang="fa-IR" smtClean="0"/>
              <a:pPr/>
              <a:t>‹#›</a:t>
            </a:fld>
            <a:endParaRPr lang="fa-IR"/>
          </a:p>
        </p:txBody>
      </p:sp>
      <p:sp>
        <p:nvSpPr>
          <p:cNvPr id="9" name="Footer Placeholder 8"/>
          <p:cNvSpPr>
            <a:spLocks noGrp="1"/>
          </p:cNvSpPr>
          <p:nvPr>
            <p:ph type="ftr" sz="quarter" idx="12"/>
          </p:nvPr>
        </p:nvSpPr>
        <p:spPr/>
        <p:txBody>
          <a:bodyPr/>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63506BF-BD32-43E2-8BBA-182C4431B171}"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156448" y="6422064"/>
            <a:ext cx="762000" cy="365125"/>
          </a:xfrm>
        </p:spPr>
        <p:txBody>
          <a:bodyPr/>
          <a:lstStyle/>
          <a:p>
            <a:fld id="{063506BF-BD32-43E2-8BBA-182C4431B171}"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2EAFDA5D-BA46-4247-9D12-049FC2CD10B4}" type="datetimeFigureOut">
              <a:rPr lang="fa-IR" smtClean="0"/>
              <a:pPr/>
              <a:t>09/09/1441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63506BF-BD32-43E2-8BBA-182C4431B171}"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506BF-BD32-43E2-8BBA-182C4431B171}"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EAFDA5D-BA46-4247-9D12-049FC2CD10B4}" type="datetimeFigureOut">
              <a:rPr lang="fa-IR" smtClean="0"/>
              <a:pPr/>
              <a:t>09/09/1441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506BF-BD32-43E2-8BBA-182C4431B171}"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2EAFDA5D-BA46-4247-9D12-049FC2CD10B4}" type="datetimeFigureOut">
              <a:rPr lang="fa-IR" smtClean="0"/>
              <a:pPr/>
              <a:t>09/09/1441</a:t>
            </a:fld>
            <a:endParaRPr lang="fa-IR"/>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fa-IR"/>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63506BF-BD32-43E2-8BBA-182C4431B171}"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1" eaLnBrk="1" latinLnBrk="0" hangingPunct="1">
        <a:spcBef>
          <a:spcPct val="0"/>
        </a:spcBef>
        <a:buNone/>
        <a:defRPr kumimoji="0" sz="4600" kern="1200">
          <a:solidFill>
            <a:schemeClr val="tx1"/>
          </a:solidFill>
          <a:latin typeface="+mj-lt"/>
          <a:ea typeface="+mj-ea"/>
          <a:cs typeface="+mj-cs"/>
        </a:defRPr>
      </a:lvl1pPr>
    </p:titleStyle>
    <p:bodyStyle>
      <a:lvl1pPr marL="420624"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r" rtl="1"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r" rtl="1"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r" rtl="1"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r" rtl="1"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r" rtl="1"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r" rtl="1"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5400" dirty="0" smtClean="0"/>
              <a:t>بسم الله الرحمن الرحیم</a:t>
            </a:r>
            <a:endParaRPr lang="fa-IR" sz="5400" dirty="0"/>
          </a:p>
        </p:txBody>
      </p:sp>
      <p:sp>
        <p:nvSpPr>
          <p:cNvPr id="3" name="Content Placeholder 2"/>
          <p:cNvSpPr>
            <a:spLocks noGrp="1"/>
          </p:cNvSpPr>
          <p:nvPr>
            <p:ph idx="1"/>
          </p:nvPr>
        </p:nvSpPr>
        <p:spPr/>
        <p:txBody>
          <a:bodyPr>
            <a:normAutofit/>
          </a:bodyPr>
          <a:lstStyle/>
          <a:p>
            <a:pPr>
              <a:buNone/>
            </a:pPr>
            <a:endParaRPr lang="fa-IR" sz="4000" dirty="0" smtClean="0"/>
          </a:p>
          <a:p>
            <a:pPr>
              <a:buNone/>
            </a:pPr>
            <a:endParaRPr lang="fa-IR" sz="4000" dirty="0" smtClean="0"/>
          </a:p>
          <a:p>
            <a:pPr>
              <a:buNone/>
            </a:pPr>
            <a:r>
              <a:rPr lang="fa-IR" sz="4000" dirty="0" smtClean="0"/>
              <a:t>مرگ و میر حول و حوش تولد</a:t>
            </a:r>
          </a:p>
          <a:p>
            <a:pPr>
              <a:buNone/>
            </a:pPr>
            <a:endParaRPr lang="fa-IR" sz="4000"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785794"/>
            <a:ext cx="7467600" cy="5572164"/>
          </a:xfrm>
        </p:spPr>
        <p:txBody>
          <a:bodyPr>
            <a:noAutofit/>
          </a:bodyPr>
          <a:lstStyle/>
          <a:p>
            <a:pPr>
              <a:buNone/>
            </a:pPr>
            <a:r>
              <a:rPr lang="fa-IR" dirty="0" smtClean="0"/>
              <a:t>این دوران اهمیت زیادی در زندگی هر کس دارد زیرا که میزان مرگ در این دوران معادل مرگ در 40 سال بعدی زندگی است.</a:t>
            </a:r>
          </a:p>
          <a:p>
            <a:pPr>
              <a:buNone/>
            </a:pPr>
            <a:endParaRPr lang="fa-IR" dirty="0" smtClean="0"/>
          </a:p>
          <a:p>
            <a:pPr>
              <a:buNone/>
            </a:pPr>
            <a:r>
              <a:rPr lang="fa-IR" dirty="0" smtClean="0"/>
              <a:t>بر اساس تعریف </a:t>
            </a:r>
            <a:r>
              <a:rPr lang="en-US" dirty="0" smtClean="0"/>
              <a:t>: WHO </a:t>
            </a:r>
            <a:r>
              <a:rPr lang="fa-IR" dirty="0" smtClean="0"/>
              <a:t>به تعداد مرگ نوزادان در هفته ی اول تولد و مرده زایی ها به ازای 1000 تولد زنده گفته میشود.</a:t>
            </a:r>
          </a:p>
          <a:p>
            <a:pPr>
              <a:buNone/>
            </a:pPr>
            <a:endParaRPr lang="fa-IR" dirty="0" smtClean="0"/>
          </a:p>
          <a:p>
            <a:pPr>
              <a:buNone/>
            </a:pPr>
            <a:r>
              <a:rPr lang="fa-IR" dirty="0" smtClean="0"/>
              <a:t>مرده زایی:وقتی که جنین در رحم بمیرد:</a:t>
            </a:r>
            <a:br>
              <a:rPr lang="fa-IR" dirty="0" smtClean="0"/>
            </a:br>
            <a:r>
              <a:rPr lang="fa-IR" dirty="0" smtClean="0"/>
              <a:t>در بعضی تعاریف از هفته ی 20 و در بعضی دیگر از هفته ی 28 به بعد.</a:t>
            </a:r>
            <a:endParaRPr lang="fa-I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428728" y="571480"/>
            <a:ext cx="6400816" cy="639762"/>
          </a:xfrm>
        </p:spPr>
        <p:txBody>
          <a:bodyPr>
            <a:normAutofit/>
          </a:bodyPr>
          <a:lstStyle/>
          <a:p>
            <a:r>
              <a:rPr lang="fa-IR" sz="1800" dirty="0" smtClean="0">
                <a:solidFill>
                  <a:schemeClr val="tx1"/>
                </a:solidFill>
              </a:rPr>
              <a:t>مرگ در اواخر دوران جنینی+مرگ در هفته ی اول نوزادی</a:t>
            </a:r>
            <a:endParaRPr lang="fa-IR" sz="1800" dirty="0">
              <a:solidFill>
                <a:schemeClr val="tx1"/>
              </a:solidFill>
            </a:endParaRPr>
          </a:p>
        </p:txBody>
      </p:sp>
      <p:sp>
        <p:nvSpPr>
          <p:cNvPr id="4" name="Content Placeholder 3"/>
          <p:cNvSpPr>
            <a:spLocks noGrp="1"/>
          </p:cNvSpPr>
          <p:nvPr>
            <p:ph sz="quarter" idx="2"/>
          </p:nvPr>
        </p:nvSpPr>
        <p:spPr>
          <a:xfrm>
            <a:off x="0" y="1000108"/>
            <a:ext cx="1854214" cy="539745"/>
          </a:xfrm>
        </p:spPr>
        <p:txBody>
          <a:bodyPr>
            <a:normAutofit fontScale="77500" lnSpcReduction="20000"/>
          </a:bodyPr>
          <a:lstStyle/>
          <a:p>
            <a:pPr>
              <a:buNone/>
            </a:pPr>
            <a:r>
              <a:rPr lang="fa-IR" dirty="0" smtClean="0"/>
              <a:t>بر اساس </a:t>
            </a:r>
            <a:r>
              <a:rPr lang="en-US" dirty="0" smtClean="0"/>
              <a:t>WHO</a:t>
            </a:r>
            <a:endParaRPr lang="fa-IR" dirty="0"/>
          </a:p>
        </p:txBody>
      </p:sp>
      <p:sp>
        <p:nvSpPr>
          <p:cNvPr id="6" name="Content Placeholder 5"/>
          <p:cNvSpPr>
            <a:spLocks noGrp="1"/>
          </p:cNvSpPr>
          <p:nvPr>
            <p:ph sz="quarter" idx="4"/>
          </p:nvPr>
        </p:nvSpPr>
        <p:spPr>
          <a:xfrm>
            <a:off x="2643174" y="1214422"/>
            <a:ext cx="4041775" cy="539745"/>
          </a:xfrm>
        </p:spPr>
        <p:txBody>
          <a:bodyPr>
            <a:normAutofit/>
          </a:bodyPr>
          <a:lstStyle/>
          <a:p>
            <a:pPr>
              <a:buNone/>
            </a:pPr>
            <a:r>
              <a:rPr lang="fa-IR" sz="2000" dirty="0" smtClean="0"/>
              <a:t>تولد های زنده در همان سال</a:t>
            </a:r>
            <a:endParaRPr lang="fa-IR" sz="2000" dirty="0"/>
          </a:p>
        </p:txBody>
      </p:sp>
      <p:cxnSp>
        <p:nvCxnSpPr>
          <p:cNvPr id="7" name="Straight Connector 6"/>
          <p:cNvCxnSpPr/>
          <p:nvPr/>
        </p:nvCxnSpPr>
        <p:spPr>
          <a:xfrm>
            <a:off x="2071670" y="1142984"/>
            <a:ext cx="5429288"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715272" y="928670"/>
            <a:ext cx="1143008" cy="369332"/>
          </a:xfrm>
          <a:prstGeom prst="rect">
            <a:avLst/>
          </a:prstGeom>
          <a:noFill/>
        </p:spPr>
        <p:txBody>
          <a:bodyPr wrap="square" rtlCol="1">
            <a:spAutoFit/>
          </a:bodyPr>
          <a:lstStyle/>
          <a:p>
            <a:r>
              <a:rPr lang="fa-IR" dirty="0" smtClean="0"/>
              <a:t>1000×</a:t>
            </a:r>
            <a:endParaRPr lang="fa-IR" dirty="0"/>
          </a:p>
        </p:txBody>
      </p:sp>
      <p:sp>
        <p:nvSpPr>
          <p:cNvPr id="9" name="Content Placeholder 5"/>
          <p:cNvSpPr txBox="1">
            <a:spLocks/>
          </p:cNvSpPr>
          <p:nvPr/>
        </p:nvSpPr>
        <p:spPr>
          <a:xfrm>
            <a:off x="1285852" y="2786058"/>
            <a:ext cx="7500990" cy="1785950"/>
          </a:xfrm>
          <a:prstGeom prst="rect">
            <a:avLst/>
          </a:prstGeom>
        </p:spPr>
        <p:txBody>
          <a:bodyPr vert="horz" lIns="91440" tIns="45720" rIns="91440" bIns="45720" rtlCol="1">
            <a:noAutofit/>
          </a:bodyPr>
          <a:lstStyle/>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r>
              <a:rPr lang="fa-IR" sz="3000" dirty="0" smtClean="0"/>
              <a:t>در تعاریف کشور های پیشرفته در مخرج کسر هم تولد های زنده و هم مرده زایی محاسبه می شود</a:t>
            </a:r>
            <a:endParaRPr kumimoji="0" lang="fa-IR"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85918" y="3143248"/>
            <a:ext cx="7043758" cy="928694"/>
          </a:xfrm>
        </p:spPr>
        <p:txBody>
          <a:bodyPr>
            <a:normAutofit/>
          </a:bodyPr>
          <a:lstStyle/>
          <a:p>
            <a:r>
              <a:rPr lang="fa-IR" sz="1800" dirty="0" smtClean="0"/>
              <a:t>مرگ در اواخر جنینی و اوایل نوزادی با وزن بالای 1000گرم هنگام تواد</a:t>
            </a:r>
            <a:endParaRPr lang="fa-IR" sz="1800" dirty="0"/>
          </a:p>
        </p:txBody>
      </p:sp>
      <p:sp>
        <p:nvSpPr>
          <p:cNvPr id="3" name="Content Placeholder 2"/>
          <p:cNvSpPr>
            <a:spLocks noGrp="1"/>
          </p:cNvSpPr>
          <p:nvPr>
            <p:ph sz="half" idx="1"/>
          </p:nvPr>
        </p:nvSpPr>
        <p:spPr>
          <a:xfrm>
            <a:off x="285720" y="3857628"/>
            <a:ext cx="2143108" cy="828668"/>
          </a:xfrm>
        </p:spPr>
        <p:txBody>
          <a:bodyPr>
            <a:normAutofit/>
          </a:bodyPr>
          <a:lstStyle/>
          <a:p>
            <a:pPr algn="l">
              <a:buNone/>
            </a:pPr>
            <a:r>
              <a:rPr lang="fa-IR" sz="2000" dirty="0" smtClean="0"/>
              <a:t>= مرگ پری ناتال</a:t>
            </a:r>
            <a:endParaRPr lang="fa-IR" sz="2000" dirty="0"/>
          </a:p>
        </p:txBody>
      </p:sp>
      <p:sp>
        <p:nvSpPr>
          <p:cNvPr id="9" name="Content Placeholder 8"/>
          <p:cNvSpPr>
            <a:spLocks noGrp="1"/>
          </p:cNvSpPr>
          <p:nvPr>
            <p:ph sz="half" idx="2"/>
          </p:nvPr>
        </p:nvSpPr>
        <p:spPr>
          <a:xfrm>
            <a:off x="214282" y="1000108"/>
            <a:ext cx="8643998" cy="1714512"/>
          </a:xfrm>
        </p:spPr>
        <p:txBody>
          <a:bodyPr>
            <a:noAutofit/>
          </a:bodyPr>
          <a:lstStyle/>
          <a:p>
            <a:pPr>
              <a:buNone/>
            </a:pPr>
            <a:r>
              <a:rPr lang="fa-IR" sz="2900" dirty="0" smtClean="0"/>
              <a:t>برای انجام مقایسه های بین المللی و جهانی کمیته ی کار شناسی </a:t>
            </a:r>
            <a:r>
              <a:rPr lang="en-US" sz="2900" dirty="0" smtClean="0"/>
              <a:t>WHO</a:t>
            </a:r>
            <a:r>
              <a:rPr lang="fa-IR" sz="2900" dirty="0" smtClean="0"/>
              <a:t> فرمول دقیق تری را پیشنهاد کرده است:</a:t>
            </a:r>
            <a:endParaRPr lang="fa-IR" sz="2900" dirty="0"/>
          </a:p>
        </p:txBody>
      </p:sp>
      <p:sp>
        <p:nvSpPr>
          <p:cNvPr id="5" name="TextBox 4"/>
          <p:cNvSpPr txBox="1"/>
          <p:nvPr/>
        </p:nvSpPr>
        <p:spPr>
          <a:xfrm>
            <a:off x="2857488" y="4214818"/>
            <a:ext cx="4572032" cy="400110"/>
          </a:xfrm>
          <a:prstGeom prst="rect">
            <a:avLst/>
          </a:prstGeom>
          <a:noFill/>
        </p:spPr>
        <p:txBody>
          <a:bodyPr wrap="square" rtlCol="1">
            <a:spAutoFit/>
          </a:bodyPr>
          <a:lstStyle/>
          <a:p>
            <a:r>
              <a:rPr lang="fa-IR" sz="2000" dirty="0" smtClean="0"/>
              <a:t>کل تولد های زنده با وزن بالای 1000گرم</a:t>
            </a:r>
            <a:endParaRPr lang="fa-IR" sz="2000" dirty="0"/>
          </a:p>
        </p:txBody>
      </p:sp>
      <p:cxnSp>
        <p:nvCxnSpPr>
          <p:cNvPr id="7" name="Straight Connector 6"/>
          <p:cNvCxnSpPr/>
          <p:nvPr/>
        </p:nvCxnSpPr>
        <p:spPr>
          <a:xfrm>
            <a:off x="2428860" y="4071942"/>
            <a:ext cx="5429288"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858148" y="3857628"/>
            <a:ext cx="1071538" cy="369332"/>
          </a:xfrm>
          <a:prstGeom prst="rect">
            <a:avLst/>
          </a:prstGeom>
          <a:noFill/>
        </p:spPr>
        <p:txBody>
          <a:bodyPr wrap="square" rtlCol="1">
            <a:spAutoFit/>
          </a:bodyPr>
          <a:lstStyle/>
          <a:p>
            <a:r>
              <a:rPr lang="fa-IR" dirty="0" smtClean="0"/>
              <a:t>1000×</a:t>
            </a:r>
            <a:endParaRPr lang="fa-I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69006"/>
          </a:xfrm>
        </p:spPr>
        <p:txBody>
          <a:bodyPr>
            <a:normAutofit/>
          </a:bodyPr>
          <a:lstStyle/>
          <a:p>
            <a:pPr algn="r"/>
            <a:r>
              <a:rPr lang="fa-IR" sz="3000" dirty="0" smtClean="0"/>
              <a:t>در بازنگری نهم این تعریف:</a:t>
            </a:r>
            <a:br>
              <a:rPr lang="fa-IR" sz="3000" dirty="0" smtClean="0"/>
            </a:br>
            <a:r>
              <a:rPr lang="fa-IR" sz="3000" dirty="0" smtClean="0"/>
              <a:t/>
            </a:r>
            <a:br>
              <a:rPr lang="fa-IR" sz="3000" dirty="0" smtClean="0"/>
            </a:br>
            <a:r>
              <a:rPr lang="fa-IR" sz="3000" dirty="0" smtClean="0"/>
              <a:t/>
            </a:r>
            <a:br>
              <a:rPr lang="fa-IR" sz="3000" dirty="0" smtClean="0"/>
            </a:br>
            <a:r>
              <a:rPr lang="fa-IR" sz="3000" dirty="0" smtClean="0"/>
              <a:t>1.حداقل وزن نوزاد باید 1000 گرم باشد(که معادل هفته ی 28 بارداری است)</a:t>
            </a:r>
            <a:br>
              <a:rPr lang="fa-IR" sz="3000" dirty="0" smtClean="0"/>
            </a:br>
            <a:r>
              <a:rPr lang="fa-IR" sz="3000" dirty="0" smtClean="0"/>
              <a:t/>
            </a:r>
            <a:br>
              <a:rPr lang="fa-IR" sz="3000" dirty="0" smtClean="0"/>
            </a:br>
            <a:r>
              <a:rPr lang="fa-IR" sz="3000" dirty="0" smtClean="0"/>
              <a:t>2. اگر وزن در دسترس نباشد باید حداقل هفته ی 28 را در نظر گرفت.</a:t>
            </a:r>
            <a:br>
              <a:rPr lang="fa-IR" sz="3000" dirty="0" smtClean="0"/>
            </a:br>
            <a:r>
              <a:rPr lang="fa-IR" sz="3000" dirty="0" smtClean="0"/>
              <a:t/>
            </a:r>
            <a:br>
              <a:rPr lang="fa-IR" sz="3000" dirty="0" smtClean="0"/>
            </a:br>
            <a:r>
              <a:rPr lang="fa-IR" sz="3000" dirty="0" smtClean="0"/>
              <a:t>3. اگر وزن و سن در دسترس نباشد طول بدن حداقل 35 سانتی متر باید مدنظر باشد.</a:t>
            </a:r>
            <a:endParaRPr lang="fa-IR" sz="3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5857916"/>
          </a:xfrm>
        </p:spPr>
        <p:txBody>
          <a:bodyPr>
            <a:normAutofit/>
          </a:bodyPr>
          <a:lstStyle/>
          <a:p>
            <a:pPr algn="r"/>
            <a:r>
              <a:rPr lang="fa-IR" sz="3000" dirty="0" smtClean="0"/>
              <a:t>در حال حاضر در بین شاخص های مرگ و میر اطفال 3 شاخص زیر اهمیت بیشتری دارند:</a:t>
            </a:r>
            <a:br>
              <a:rPr lang="fa-IR" sz="3000" dirty="0" smtClean="0"/>
            </a:br>
            <a:r>
              <a:rPr lang="fa-IR" sz="3000" dirty="0" smtClean="0"/>
              <a:t/>
            </a:r>
            <a:br>
              <a:rPr lang="fa-IR" sz="3000" dirty="0" smtClean="0"/>
            </a:br>
            <a:r>
              <a:rPr lang="fa-IR" sz="3000" dirty="0" smtClean="0"/>
              <a:t>1. میزان مرگ نوزادان:نسبت مرگ کودکان زیر 28 روز به میزان تولد های زنده در همان سال در 1000</a:t>
            </a:r>
            <a:br>
              <a:rPr lang="fa-IR" sz="3000" dirty="0" smtClean="0"/>
            </a:br>
            <a:endParaRPr lang="fa-IR" sz="3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642918"/>
            <a:ext cx="8229600" cy="5500726"/>
          </a:xfrm>
        </p:spPr>
        <p:txBody>
          <a:bodyPr>
            <a:normAutofit fontScale="90000"/>
          </a:bodyPr>
          <a:lstStyle/>
          <a:p>
            <a:pPr algn="r"/>
            <a:r>
              <a:rPr lang="fa-IR" sz="3000" dirty="0" smtClean="0"/>
              <a:t>2. میزان مرگ شیرخواران(نسبت مرگ زیر یک سال):</a:t>
            </a:r>
            <a:br>
              <a:rPr lang="fa-IR" sz="3000" dirty="0" smtClean="0"/>
            </a:br>
            <a:r>
              <a:rPr lang="fa-IR" sz="3000" dirty="0" smtClean="0"/>
              <a:t/>
            </a:r>
            <a:br>
              <a:rPr lang="fa-IR" sz="3000" dirty="0" smtClean="0"/>
            </a:br>
            <a:r>
              <a:rPr lang="fa-IR" sz="3000" dirty="0" smtClean="0"/>
              <a:t>نسبت مرگ های شیر خواران در یک سال به تولد های زنده در همان سال.</a:t>
            </a:r>
            <a:br>
              <a:rPr lang="fa-IR" sz="3000" dirty="0" smtClean="0"/>
            </a:br>
            <a:r>
              <a:rPr lang="fa-IR" sz="3000" dirty="0" smtClean="0"/>
              <a:t> این شاخص در کل جهان شاخص مهمی برای شناخت وضعیت سلامت جمعیت و همچنین بیانگر وضعیت زندگی مردم وموثر بودن خدمات بهداشت مادر و کودک است.</a:t>
            </a:r>
            <a:br>
              <a:rPr lang="fa-IR" sz="3000" dirty="0" smtClean="0"/>
            </a:br>
            <a:r>
              <a:rPr lang="fa-IR" sz="3000" dirty="0" smtClean="0"/>
              <a:t/>
            </a:r>
            <a:br>
              <a:rPr lang="fa-IR" sz="3000" dirty="0" smtClean="0"/>
            </a:br>
            <a:r>
              <a:rPr lang="fa-IR" sz="3000" dirty="0" smtClean="0"/>
              <a:t/>
            </a:r>
            <a:br>
              <a:rPr lang="fa-IR" sz="3000" dirty="0" smtClean="0"/>
            </a:br>
            <a:r>
              <a:rPr lang="fa-IR" sz="3000" dirty="0" smtClean="0"/>
              <a:t>به طور کلی این شاخص سطح توسعه ی اجتماعی اقتصادی هر کشور را نشان می دهد.</a:t>
            </a:r>
            <a:endParaRPr lang="fa-IR" sz="3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83320"/>
          </a:xfrm>
        </p:spPr>
        <p:txBody>
          <a:bodyPr>
            <a:normAutofit/>
          </a:bodyPr>
          <a:lstStyle/>
          <a:p>
            <a:pPr algn="r"/>
            <a:r>
              <a:rPr lang="fa-IR" sz="3000" dirty="0" smtClean="0"/>
              <a:t>3. میزان مرگ کودکان زیر 5 سال:</a:t>
            </a:r>
            <a:br>
              <a:rPr lang="fa-IR" sz="3000" dirty="0" smtClean="0"/>
            </a:br>
            <a:r>
              <a:rPr lang="fa-IR" sz="3000" dirty="0" smtClean="0"/>
              <a:t/>
            </a:r>
            <a:br>
              <a:rPr lang="fa-IR" sz="3000" dirty="0" smtClean="0"/>
            </a:br>
            <a:r>
              <a:rPr lang="fa-IR" sz="3000" dirty="0" smtClean="0"/>
              <a:t>تعداد سالانه ی مرگ کودکان زیر 5 سال به نسبت هر هزار تولد زنده.</a:t>
            </a:r>
            <a:br>
              <a:rPr lang="fa-IR" sz="3000" dirty="0" smtClean="0"/>
            </a:br>
            <a:r>
              <a:rPr lang="fa-IR" sz="3000" dirty="0" smtClean="0"/>
              <a:t/>
            </a:r>
            <a:br>
              <a:rPr lang="fa-IR" sz="3000" dirty="0" smtClean="0"/>
            </a:br>
            <a:r>
              <a:rPr lang="fa-IR" sz="3000" dirty="0" smtClean="0"/>
              <a:t>این میزان بهترین شاخص رشد اجتماعی رفاه است و آنرا از تولید ناخالص ملی بهتر می دانند زیرا بیانگر درآمد – تغذیه – مراقبتهای بهداشتی و... است</a:t>
            </a:r>
            <a:endParaRPr lang="fa-IR" sz="3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40444"/>
          </a:xfrm>
        </p:spPr>
        <p:txBody>
          <a:bodyPr>
            <a:normAutofit/>
          </a:bodyPr>
          <a:lstStyle/>
          <a:p>
            <a:pPr algn="r"/>
            <a:r>
              <a:rPr lang="fa-IR" sz="3000" dirty="0" smtClean="0"/>
              <a:t>متغیر های اجتماعی و بیولوژیک</a:t>
            </a:r>
            <a:br>
              <a:rPr lang="fa-IR" sz="3000" dirty="0" smtClean="0"/>
            </a:br>
            <a:r>
              <a:rPr lang="fa-IR" sz="3000" dirty="0" smtClean="0"/>
              <a:t/>
            </a:r>
            <a:br>
              <a:rPr lang="fa-IR" sz="3000" dirty="0" smtClean="0"/>
            </a:br>
            <a:r>
              <a:rPr lang="fa-IR" sz="3000" dirty="0" smtClean="0"/>
              <a:t/>
            </a:r>
            <a:br>
              <a:rPr lang="fa-IR" sz="3000" dirty="0" smtClean="0"/>
            </a:br>
            <a:r>
              <a:rPr lang="fa-IR" sz="3000" dirty="0" smtClean="0"/>
              <a:t>شرایط زیر خطرات مرگ و میر پری ناتال را به طور کلی افزایش می دهند:</a:t>
            </a:r>
            <a:br>
              <a:rPr lang="fa-IR" sz="3000" dirty="0" smtClean="0"/>
            </a:br>
            <a:r>
              <a:rPr lang="fa-IR" sz="3000" dirty="0" smtClean="0"/>
              <a:t/>
            </a:r>
            <a:br>
              <a:rPr lang="fa-IR" sz="3000" dirty="0" smtClean="0"/>
            </a:br>
            <a:r>
              <a:rPr lang="fa-IR" sz="3000" dirty="0" smtClean="0"/>
              <a:t>1. وضعیت اجتماعی اقتصادی پایین</a:t>
            </a:r>
            <a:br>
              <a:rPr lang="fa-IR" sz="3000" dirty="0" smtClean="0"/>
            </a:br>
            <a:r>
              <a:rPr lang="fa-IR" sz="3000" dirty="0" smtClean="0"/>
              <a:t>2. بارداری در سنین بالا(بالای 35 سال)</a:t>
            </a:r>
            <a:br>
              <a:rPr lang="fa-IR" sz="3000" dirty="0" smtClean="0"/>
            </a:br>
            <a:r>
              <a:rPr lang="fa-IR" sz="3000" dirty="0" smtClean="0"/>
              <a:t>3. بارداری در سن کم(زیر 16 سال)</a:t>
            </a:r>
            <a:br>
              <a:rPr lang="fa-IR" sz="3000" dirty="0" smtClean="0"/>
            </a:br>
            <a:r>
              <a:rPr lang="fa-IR" sz="3000" dirty="0" smtClean="0"/>
              <a:t>4. </a:t>
            </a:r>
            <a:r>
              <a:rPr lang="fa-IR" sz="2900" dirty="0" smtClean="0"/>
              <a:t>تعداد بالای بارداری(و فاصله ی کم بین بارداری ها)</a:t>
            </a:r>
            <a:endParaRPr lang="fa-IR" sz="2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654560"/>
          </a:xfrm>
        </p:spPr>
        <p:txBody>
          <a:bodyPr>
            <a:normAutofit/>
          </a:bodyPr>
          <a:lstStyle/>
          <a:p>
            <a:pPr algn="r"/>
            <a:r>
              <a:rPr lang="fa-IR" sz="3000" dirty="0" smtClean="0"/>
              <a:t>5. سیگار کشیدن(بالای 10 نخ روزانه)</a:t>
            </a:r>
            <a:br>
              <a:rPr lang="fa-IR" sz="3000" dirty="0" smtClean="0"/>
            </a:br>
            <a:r>
              <a:rPr lang="fa-IR" sz="3000" dirty="0" smtClean="0"/>
              <a:t>6. قد کوتاه مادر</a:t>
            </a:r>
            <a:br>
              <a:rPr lang="fa-IR" sz="3000" dirty="0" smtClean="0"/>
            </a:br>
            <a:r>
              <a:rPr lang="fa-IR" sz="3000" dirty="0" smtClean="0"/>
              <a:t>7. تاریخچه ی مامایی نامناسب(مرده زایی – کودک نارس – مرگ پس از تولد)</a:t>
            </a:r>
            <a:br>
              <a:rPr lang="fa-IR" sz="3000" dirty="0" smtClean="0"/>
            </a:br>
            <a:r>
              <a:rPr lang="fa-IR" sz="3000" dirty="0" smtClean="0"/>
              <a:t>8. سوء تغذیه و کم خونی</a:t>
            </a:r>
            <a:br>
              <a:rPr lang="fa-IR" sz="3000" dirty="0" smtClean="0"/>
            </a:br>
            <a:r>
              <a:rPr lang="fa-IR" sz="3000" dirty="0" smtClean="0"/>
              <a:t>9. حاملگی های متعدد</a:t>
            </a:r>
            <a:endParaRPr lang="fa-IR" sz="3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11882"/>
          </a:xfrm>
        </p:spPr>
        <p:txBody>
          <a:bodyPr>
            <a:normAutofit/>
          </a:bodyPr>
          <a:lstStyle/>
          <a:p>
            <a:pPr algn="r"/>
            <a:r>
              <a:rPr lang="fa-IR" sz="3000" dirty="0" smtClean="0"/>
              <a:t>دلایل مرگ حول و حوش تولد:</a:t>
            </a:r>
            <a:br>
              <a:rPr lang="fa-IR" sz="3000" dirty="0" smtClean="0"/>
            </a:br>
            <a:r>
              <a:rPr lang="fa-IR" sz="3000" dirty="0" smtClean="0"/>
              <a:t/>
            </a:r>
            <a:br>
              <a:rPr lang="fa-IR" sz="3000" dirty="0" smtClean="0"/>
            </a:br>
            <a:r>
              <a:rPr lang="fa-IR" sz="3000" dirty="0" smtClean="0"/>
              <a:t/>
            </a:r>
            <a:br>
              <a:rPr lang="fa-IR" sz="3000" dirty="0" smtClean="0"/>
            </a:br>
            <a:r>
              <a:rPr lang="fa-IR" sz="3000" dirty="0" smtClean="0"/>
              <a:t>الف)علل قبل از تولد:</a:t>
            </a:r>
            <a:br>
              <a:rPr lang="fa-IR" sz="3000" dirty="0" smtClean="0"/>
            </a:br>
            <a:r>
              <a:rPr lang="fa-IR" sz="3000" dirty="0" smtClean="0"/>
              <a:t/>
            </a:r>
            <a:br>
              <a:rPr lang="fa-IR" sz="3000" dirty="0" smtClean="0"/>
            </a:br>
            <a:r>
              <a:rPr lang="fa-IR" sz="3000" dirty="0" smtClean="0"/>
              <a:t>1. بیماری های مادر(فشار خون – دیابت – سل و...)</a:t>
            </a:r>
            <a:br>
              <a:rPr lang="fa-IR" sz="3000" dirty="0" smtClean="0"/>
            </a:br>
            <a:r>
              <a:rPr lang="fa-IR" sz="3000" dirty="0" smtClean="0"/>
              <a:t>2. بیماری های مربوط به اجزای درون لگن(میوم – اندومتریوز و...)</a:t>
            </a:r>
            <a:br>
              <a:rPr lang="fa-IR" sz="3000" dirty="0" smtClean="0"/>
            </a:br>
            <a:r>
              <a:rPr lang="fa-IR" sz="3000" dirty="0" smtClean="0"/>
              <a:t>3. نقایص آناتومیک(ناهنجاری رحم – نارسایی سویکس)</a:t>
            </a:r>
            <a:br>
              <a:rPr lang="fa-IR" sz="3000" dirty="0" smtClean="0"/>
            </a:br>
            <a:r>
              <a:rPr lang="fa-IR" sz="3000" dirty="0" smtClean="0"/>
              <a:t>4. اشکالات هورمونی و آماده نبودن رحم</a:t>
            </a:r>
            <a:br>
              <a:rPr lang="fa-IR" sz="3000" dirty="0" smtClean="0"/>
            </a:br>
            <a:r>
              <a:rPr lang="fa-IR" sz="3000" dirty="0" smtClean="0"/>
              <a:t>5. ناسازگاری خونی</a:t>
            </a:r>
            <a:endParaRPr lang="fa-IR" sz="3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83320"/>
          </a:xfrm>
        </p:spPr>
        <p:txBody>
          <a:bodyPr>
            <a:normAutofit/>
          </a:bodyPr>
          <a:lstStyle/>
          <a:p>
            <a:pPr algn="r"/>
            <a:r>
              <a:rPr lang="fa-IR" sz="3000" dirty="0" smtClean="0"/>
              <a:t>6. سوء تغذیه</a:t>
            </a:r>
            <a:br>
              <a:rPr lang="fa-IR" sz="3000" dirty="0" smtClean="0"/>
            </a:br>
            <a:r>
              <a:rPr lang="fa-IR" sz="3000" dirty="0" smtClean="0"/>
              <a:t>7. مسمومیت حاملگی</a:t>
            </a:r>
            <a:br>
              <a:rPr lang="fa-IR" sz="3000" dirty="0" smtClean="0"/>
            </a:br>
            <a:r>
              <a:rPr lang="fa-IR" sz="3000" dirty="0" smtClean="0"/>
              <a:t>8. خونریزی های قبل از زایمان</a:t>
            </a:r>
            <a:br>
              <a:rPr lang="fa-IR" sz="3000" dirty="0" smtClean="0"/>
            </a:br>
            <a:r>
              <a:rPr lang="fa-IR" sz="3000" dirty="0" smtClean="0"/>
              <a:t>9. ناهنجاری های مادرزادی</a:t>
            </a:r>
            <a:br>
              <a:rPr lang="fa-IR" sz="3000" dirty="0" smtClean="0"/>
            </a:br>
            <a:r>
              <a:rPr lang="fa-IR" sz="3000" dirty="0" smtClean="0"/>
              <a:t>10. حاملگی در سن بالا</a:t>
            </a:r>
            <a:br>
              <a:rPr lang="fa-IR" sz="3000" dirty="0" smtClean="0"/>
            </a:br>
            <a:r>
              <a:rPr lang="fa-IR" sz="3000" dirty="0" smtClean="0"/>
              <a:t/>
            </a:r>
            <a:br>
              <a:rPr lang="fa-IR" sz="3000" dirty="0" smtClean="0"/>
            </a:br>
            <a:r>
              <a:rPr lang="fa-IR" sz="3000" dirty="0" smtClean="0"/>
              <a:t>ب)علل زایمانی:</a:t>
            </a:r>
            <a:br>
              <a:rPr lang="fa-IR" sz="3000" dirty="0" smtClean="0"/>
            </a:br>
            <a:r>
              <a:rPr lang="fa-IR" sz="3000" dirty="0" smtClean="0"/>
              <a:t/>
            </a:r>
            <a:br>
              <a:rPr lang="fa-IR" sz="3000" dirty="0" smtClean="0"/>
            </a:br>
            <a:r>
              <a:rPr lang="fa-IR" sz="3000" dirty="0" smtClean="0"/>
              <a:t>1. زخمی شدن هنگام تولد</a:t>
            </a:r>
            <a:br>
              <a:rPr lang="fa-IR" sz="3000" dirty="0" smtClean="0"/>
            </a:br>
            <a:r>
              <a:rPr lang="fa-IR" sz="3000" dirty="0" smtClean="0"/>
              <a:t>2. کمبود اکسیژن</a:t>
            </a:r>
            <a:br>
              <a:rPr lang="fa-IR" sz="3000" dirty="0" smtClean="0"/>
            </a:br>
            <a:r>
              <a:rPr lang="fa-IR" sz="3000" dirty="0" smtClean="0"/>
              <a:t>3. طولانی شدن زایمان</a:t>
            </a:r>
            <a:br>
              <a:rPr lang="fa-IR" sz="3000" dirty="0" smtClean="0"/>
            </a:br>
            <a:r>
              <a:rPr lang="fa-IR" sz="3000" dirty="0" smtClean="0"/>
              <a:t>4. مشکلات مامایی</a:t>
            </a:r>
            <a:endParaRPr lang="fa-IR" sz="3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40444"/>
          </a:xfrm>
        </p:spPr>
        <p:txBody>
          <a:bodyPr>
            <a:normAutofit/>
          </a:bodyPr>
          <a:lstStyle/>
          <a:p>
            <a:pPr algn="r"/>
            <a:r>
              <a:rPr lang="fa-IR" sz="3000" dirty="0" smtClean="0"/>
              <a:t>ج)علل پس از تولد:</a:t>
            </a:r>
            <a:br>
              <a:rPr lang="fa-IR" sz="3000" dirty="0" smtClean="0"/>
            </a:br>
            <a:r>
              <a:rPr lang="fa-IR" sz="3000" dirty="0" smtClean="0"/>
              <a:t/>
            </a:r>
            <a:br>
              <a:rPr lang="fa-IR" sz="3000" dirty="0" smtClean="0"/>
            </a:br>
            <a:r>
              <a:rPr lang="fa-IR" sz="3000" dirty="0" smtClean="0"/>
              <a:t>1. نارس بودن(30% کل علل)</a:t>
            </a:r>
            <a:br>
              <a:rPr lang="fa-IR" sz="3000" dirty="0" smtClean="0"/>
            </a:br>
            <a:r>
              <a:rPr lang="fa-IR" sz="3000" dirty="0" smtClean="0"/>
              <a:t>2. سندرم دیستدس تنفسی</a:t>
            </a:r>
            <a:br>
              <a:rPr lang="fa-IR" sz="3000" dirty="0" smtClean="0"/>
            </a:br>
            <a:r>
              <a:rPr lang="fa-IR" sz="3000" dirty="0" smtClean="0"/>
              <a:t>3. خونریزی اینتراونتریکولار</a:t>
            </a:r>
            <a:br>
              <a:rPr lang="fa-IR" sz="3000" dirty="0" smtClean="0"/>
            </a:br>
            <a:r>
              <a:rPr lang="fa-IR" sz="3000" dirty="0" smtClean="0"/>
              <a:t>4. انتروکولیت نکروزان</a:t>
            </a:r>
            <a:br>
              <a:rPr lang="fa-IR" sz="3000" dirty="0" smtClean="0"/>
            </a:br>
            <a:r>
              <a:rPr lang="fa-IR" sz="3000" dirty="0" smtClean="0"/>
              <a:t>5. عفونت دستگاه های تنفسی و گوارشی</a:t>
            </a:r>
            <a:endParaRPr lang="fa-IR" sz="3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69072"/>
          </a:xfrm>
        </p:spPr>
        <p:txBody>
          <a:bodyPr>
            <a:normAutofit/>
          </a:bodyPr>
          <a:lstStyle/>
          <a:p>
            <a:pPr algn="r"/>
            <a:r>
              <a:rPr lang="fa-IR" sz="3000" dirty="0" smtClean="0"/>
              <a:t>اپیدمیولوژی:</a:t>
            </a:r>
            <a:br>
              <a:rPr lang="fa-IR" sz="3000" dirty="0" smtClean="0"/>
            </a:br>
            <a:r>
              <a:rPr lang="fa-IR" sz="3000" dirty="0" smtClean="0"/>
              <a:t/>
            </a:r>
            <a:br>
              <a:rPr lang="fa-IR" sz="3000" dirty="0" smtClean="0"/>
            </a:br>
            <a:r>
              <a:rPr lang="fa-IR" sz="3000" dirty="0" smtClean="0"/>
              <a:t/>
            </a:r>
            <a:br>
              <a:rPr lang="fa-IR" sz="3000" dirty="0" smtClean="0"/>
            </a:br>
            <a:r>
              <a:rPr lang="fa-IR" sz="3000" dirty="0" smtClean="0"/>
              <a:t>در دنیا این میزان در کشور های توسعه یافته کمتر از 10 و در کشور های توسعه نیافته بالای 10 است.</a:t>
            </a:r>
            <a:br>
              <a:rPr lang="fa-IR" sz="3000" dirty="0" smtClean="0"/>
            </a:br>
            <a:r>
              <a:rPr lang="fa-IR" sz="3000" dirty="0" smtClean="0"/>
              <a:t/>
            </a:r>
            <a:br>
              <a:rPr lang="fa-IR" sz="3000" dirty="0" smtClean="0"/>
            </a:br>
            <a:r>
              <a:rPr lang="fa-IR" sz="3000" dirty="0" smtClean="0"/>
              <a:t>در ایران از ابتدای دهه ی 70 کل شاخص های مرتبط بامرگ و میر کودکان کاهش یافته اند.</a:t>
            </a:r>
            <a:endParaRPr lang="fa-IR" sz="3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rmAutofit/>
          </a:bodyPr>
          <a:lstStyle/>
          <a:p>
            <a:pPr algn="r"/>
            <a:r>
              <a:rPr lang="fa-IR" sz="3000" dirty="0" smtClean="0"/>
              <a:t>اقدامات کنترل و پیشگیری در وضعیت کنونی ایران</a:t>
            </a:r>
            <a:br>
              <a:rPr lang="fa-IR" sz="3000" dirty="0" smtClean="0"/>
            </a:br>
            <a:r>
              <a:rPr lang="fa-IR" sz="3000" dirty="0" smtClean="0"/>
              <a:t/>
            </a:r>
            <a:br>
              <a:rPr lang="fa-IR" sz="3000" dirty="0" smtClean="0"/>
            </a:br>
            <a:r>
              <a:rPr lang="fa-IR" sz="3000" dirty="0" smtClean="0"/>
              <a:t/>
            </a:r>
            <a:br>
              <a:rPr lang="fa-IR" sz="3000" dirty="0" smtClean="0"/>
            </a:br>
            <a:r>
              <a:rPr lang="fa-IR" sz="3000" dirty="0" smtClean="0"/>
              <a:t>1. مشاوره با زنانی که مشکل پزشکی دارند و تشویق به پرهیز از بارداری تا بهبودی</a:t>
            </a:r>
            <a:br>
              <a:rPr lang="fa-IR" sz="3000" dirty="0" smtClean="0"/>
            </a:br>
            <a:r>
              <a:rPr lang="fa-IR" sz="3000" dirty="0" smtClean="0"/>
              <a:t/>
            </a:r>
            <a:br>
              <a:rPr lang="fa-IR" sz="3000" dirty="0" smtClean="0"/>
            </a:br>
            <a:r>
              <a:rPr lang="fa-IR" sz="3000" dirty="0" smtClean="0"/>
              <a:t>2. فاصله گذاری بین بارداری ها</a:t>
            </a:r>
            <a:br>
              <a:rPr lang="fa-IR" sz="3000" dirty="0" smtClean="0"/>
            </a:br>
            <a:r>
              <a:rPr lang="fa-IR" sz="3000" dirty="0" smtClean="0"/>
              <a:t/>
            </a:r>
            <a:br>
              <a:rPr lang="fa-IR" sz="3000" dirty="0" smtClean="0"/>
            </a:br>
            <a:r>
              <a:rPr lang="fa-IR" sz="3000" dirty="0" smtClean="0"/>
              <a:t>3. واکسیناسیون علیه کزاز و قرص آهن برای کنترل کم خونی</a:t>
            </a:r>
            <a:br>
              <a:rPr lang="fa-IR" sz="3000" dirty="0" smtClean="0"/>
            </a:br>
            <a:r>
              <a:rPr lang="fa-IR" sz="3000" dirty="0" smtClean="0"/>
              <a:t/>
            </a:r>
            <a:br>
              <a:rPr lang="fa-IR" sz="3000" dirty="0" smtClean="0"/>
            </a:br>
            <a:r>
              <a:rPr lang="fa-IR" sz="3000" dirty="0" smtClean="0"/>
              <a:t>4. درمان سریع عوارض بارداری</a:t>
            </a:r>
            <a:br>
              <a:rPr lang="fa-IR" sz="3000" dirty="0" smtClean="0"/>
            </a:br>
            <a:endParaRPr lang="fa-IR" sz="3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26130"/>
          </a:xfrm>
        </p:spPr>
        <p:txBody>
          <a:bodyPr>
            <a:normAutofit/>
          </a:bodyPr>
          <a:lstStyle/>
          <a:p>
            <a:pPr algn="r"/>
            <a:r>
              <a:rPr lang="fa-IR" sz="3000" dirty="0" smtClean="0"/>
              <a:t>5. زایمان در بیمارستان برای زنانی که در معرض خطرند</a:t>
            </a:r>
            <a:br>
              <a:rPr lang="fa-IR" sz="3000" dirty="0" smtClean="0"/>
            </a:br>
            <a:r>
              <a:rPr lang="fa-IR" sz="3000" dirty="0" smtClean="0"/>
              <a:t/>
            </a:r>
            <a:br>
              <a:rPr lang="fa-IR" sz="3000" dirty="0" smtClean="0"/>
            </a:br>
            <a:r>
              <a:rPr lang="fa-IR" sz="3000" dirty="0" smtClean="0"/>
              <a:t>6. ارجاع فوری ومراقبت مناسب از اورژانس های مامایی</a:t>
            </a:r>
            <a:br>
              <a:rPr lang="fa-IR" sz="3000" dirty="0" smtClean="0"/>
            </a:br>
            <a:r>
              <a:rPr lang="fa-IR" sz="3000" dirty="0" smtClean="0"/>
              <a:t/>
            </a:r>
            <a:br>
              <a:rPr lang="fa-IR" sz="3000" dirty="0" smtClean="0"/>
            </a:br>
            <a:r>
              <a:rPr lang="fa-IR" sz="3000" dirty="0" smtClean="0"/>
              <a:t>7. انجام زایمان ایمن و پاکیزه</a:t>
            </a:r>
            <a:br>
              <a:rPr lang="fa-IR" sz="3000" dirty="0" smtClean="0"/>
            </a:br>
            <a:r>
              <a:rPr lang="fa-IR" sz="3000" dirty="0" smtClean="0"/>
              <a:t/>
            </a:r>
            <a:br>
              <a:rPr lang="fa-IR" sz="3000" dirty="0" smtClean="0"/>
            </a:br>
            <a:r>
              <a:rPr lang="fa-IR" sz="3000" dirty="0" smtClean="0"/>
              <a:t>8. مراقبت های ضروری از نوزاد</a:t>
            </a:r>
            <a:br>
              <a:rPr lang="fa-IR" sz="3000" dirty="0" smtClean="0"/>
            </a:br>
            <a:r>
              <a:rPr lang="fa-IR" sz="3000" dirty="0" smtClean="0"/>
              <a:t/>
            </a:r>
            <a:br>
              <a:rPr lang="fa-IR" sz="3000" dirty="0" smtClean="0"/>
            </a:br>
            <a:r>
              <a:rPr lang="fa-IR" sz="3000" dirty="0" smtClean="0"/>
              <a:t>9. احیای به موقع نوزادان نیازمند</a:t>
            </a:r>
            <a:endParaRPr lang="fa-IR" sz="3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26130"/>
          </a:xfrm>
        </p:spPr>
        <p:txBody>
          <a:bodyPr>
            <a:normAutofit/>
          </a:bodyPr>
          <a:lstStyle/>
          <a:p>
            <a:pPr algn="ctr"/>
            <a:r>
              <a:rPr lang="fa-IR" sz="3000" dirty="0" smtClean="0"/>
              <a:t>با توجه به این که اتیولوژی مرگ پری ناتال چند عاملی است هیچ برنامه یا فعالیت خاصی به تنهایی برای کاهش میزان آن موثر نیست.</a:t>
            </a:r>
            <a:br>
              <a:rPr lang="fa-IR" sz="3000" dirty="0" smtClean="0"/>
            </a:br>
            <a:r>
              <a:rPr lang="fa-IR" sz="3000" dirty="0" smtClean="0"/>
              <a:t/>
            </a:r>
            <a:br>
              <a:rPr lang="fa-IR" sz="3000" dirty="0" smtClean="0"/>
            </a:br>
            <a:r>
              <a:rPr lang="fa-IR" sz="3000" dirty="0" smtClean="0"/>
              <a:t>به طور کلی تحت شرایط ایده آل رفاه اجتماعی هیچ کودکی نباید بمیرد مگر کودکی که با معلولیت شدید به دنیا می آید.</a:t>
            </a:r>
            <a:endParaRPr lang="fa-IR" sz="3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929718" cy="6297634"/>
          </a:xfrm>
        </p:spPr>
        <p:txBody>
          <a:bodyPr>
            <a:normAutofit/>
          </a:bodyPr>
          <a:lstStyle/>
          <a:p>
            <a:pPr algn="r"/>
            <a:r>
              <a:rPr lang="fa-IR" sz="3000" dirty="0" smtClean="0"/>
              <a:t>اقداماتی که برای کاهش میزان مرگ و میر شیرخواران </a:t>
            </a:r>
            <a:r>
              <a:rPr lang="fa-IR" sz="3000" smtClean="0"/>
              <a:t>لازمند:</a:t>
            </a:r>
            <a:br>
              <a:rPr lang="fa-IR" sz="3000" smtClean="0"/>
            </a:br>
            <a:r>
              <a:rPr lang="fa-IR" sz="3000" dirty="0" smtClean="0"/>
              <a:t/>
            </a:r>
            <a:br>
              <a:rPr lang="fa-IR" sz="3000" dirty="0" smtClean="0"/>
            </a:br>
            <a:r>
              <a:rPr lang="fa-IR" sz="3000" dirty="0" smtClean="0"/>
              <a:t>تغذیه مناسب مادر قبل از تولد نوزاد</a:t>
            </a:r>
            <a:br>
              <a:rPr lang="fa-IR" sz="3000" dirty="0" smtClean="0"/>
            </a:br>
            <a:r>
              <a:rPr lang="fa-IR" sz="3000" dirty="0" smtClean="0"/>
              <a:t>پیشگیری از عفونت</a:t>
            </a:r>
            <a:br>
              <a:rPr lang="fa-IR" sz="3000" dirty="0" smtClean="0"/>
            </a:br>
            <a:r>
              <a:rPr lang="fa-IR" sz="3000" dirty="0" smtClean="0"/>
              <a:t>تغذیه با شیر مادر</a:t>
            </a:r>
            <a:br>
              <a:rPr lang="fa-IR" sz="3000" dirty="0" smtClean="0"/>
            </a:br>
            <a:r>
              <a:rPr lang="fa-IR" sz="3000" dirty="0" smtClean="0"/>
              <a:t>پایش رشد</a:t>
            </a:r>
            <a:br>
              <a:rPr lang="fa-IR" sz="3000" dirty="0" smtClean="0"/>
            </a:br>
            <a:r>
              <a:rPr lang="fa-IR" sz="3000" dirty="0" smtClean="0"/>
              <a:t>بهسازی محیط</a:t>
            </a:r>
            <a:br>
              <a:rPr lang="fa-IR" sz="3000" dirty="0" smtClean="0"/>
            </a:br>
            <a:r>
              <a:rPr lang="fa-IR" sz="3000" dirty="0" smtClean="0"/>
              <a:t>تدارک مراقبط های بهداشتی اولیه</a:t>
            </a:r>
            <a:br>
              <a:rPr lang="fa-IR" sz="3000" dirty="0" smtClean="0"/>
            </a:br>
            <a:r>
              <a:rPr lang="fa-IR" sz="3000" dirty="0" smtClean="0"/>
              <a:t>رشد اجتماعی و اقتصادی</a:t>
            </a:r>
            <a:br>
              <a:rPr lang="fa-IR" sz="3000" dirty="0" smtClean="0"/>
            </a:br>
            <a:r>
              <a:rPr lang="fa-IR" sz="3000" dirty="0" smtClean="0"/>
              <a:t>افزایش تحصیلات</a:t>
            </a:r>
            <a:endParaRPr lang="fa-IR" sz="3000" dirty="0"/>
          </a:p>
        </p:txBody>
      </p:sp>
    </p:spTree>
  </p:cSld>
  <p:clrMapOvr>
    <a:masterClrMapping/>
  </p:clrMapOvr>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229</TotalTime>
  <Words>288</Words>
  <Application>Microsoft Office PowerPoint</Application>
  <PresentationFormat>On-screen Show (4:3)</PresentationFormat>
  <Paragraphs>33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Technic</vt:lpstr>
      <vt:lpstr>بسم الله الرحمن الرحیم</vt:lpstr>
      <vt:lpstr>PowerPoint Presentation</vt:lpstr>
      <vt:lpstr>PowerPoint Presentation</vt:lpstr>
      <vt:lpstr>مرگ در اواخر جنینی و اوایل نوزادی با وزن بالای 1000گرم هنگام تواد</vt:lpstr>
      <vt:lpstr>در بازنگری نهم این تعریف:   1.حداقل وزن نوزاد باید 1000 گرم باشد(که معادل هفته ی 28 بارداری است)  2. اگر وزن در دسترس نباشد باید حداقل هفته ی 28 را در نظر گرفت.  3. اگر وزن و سن در دسترس نباشد طول بدن حداقل 35 سانتی متر باید مدنظر باشد.</vt:lpstr>
      <vt:lpstr>در حال حاضر در بین شاخص های مرگ و میر اطفال 3 شاخص زیر اهمیت بیشتری دارند:  1. میزان مرگ نوزادان:نسبت مرگ کودکان زیر 28 روز به میزان تولد های زنده در همان سال در 1000 </vt:lpstr>
      <vt:lpstr>2. میزان مرگ شیرخواران(نسبت مرگ زیر یک سال):  نسبت مرگ های شیر خواران در یک سال به تولد های زنده در همان سال.  این شاخص در کل جهان شاخص مهمی برای شناخت وضعیت سلامت جمعیت و همچنین بیانگر وضعیت زندگی مردم وموثر بودن خدمات بهداشت مادر و کودک است.   به طور کلی این شاخص سطح توسعه ی اجتماعی اقتصادی هر کشور را نشان می دهد.</vt:lpstr>
      <vt:lpstr>3. میزان مرگ کودکان زیر 5 سال:  تعداد سالانه ی مرگ کودکان زیر 5 سال به نسبت هر هزار تولد زنده.  این میزان بهترین شاخص رشد اجتماعی رفاه است و آنرا از تولید ناخالص ملی بهتر می دانند زیرا بیانگر درآمد – تغذیه – مراقبتهای بهداشتی و... است</vt:lpstr>
      <vt:lpstr>متغیر های اجتماعی و بیولوژیک   شرایط زیر خطرات مرگ و میر پری ناتال را به طور کلی افزایش می دهند:  1. وضعیت اجتماعی اقتصادی پایین 2. بارداری در سنین بالا(بالای 35 سال) 3. بارداری در سن کم(زیر 16 سال) 4. تعداد بالای بارداری(و فاصله ی کم بین بارداری ها)</vt:lpstr>
      <vt:lpstr>5. سیگار کشیدن(بالای 10 نخ روزانه) 6. قد کوتاه مادر 7. تاریخچه ی مامایی نامناسب(مرده زایی – کودک نارس – مرگ پس از تولد) 8. سوء تغذیه و کم خونی 9. حاملگی های متعدد</vt:lpstr>
      <vt:lpstr>دلایل مرگ حول و حوش تولد:   الف)علل قبل از تولد:  1. بیماری های مادر(فشار خون – دیابت – سل و...) 2. بیماری های مربوط به اجزای درون لگن(میوم – اندومتریوز و...) 3. نقایص آناتومیک(ناهنجاری رحم – نارسایی سویکس) 4. اشکالات هورمونی و آماده نبودن رحم 5. ناسازگاری خونی</vt:lpstr>
      <vt:lpstr>6. سوء تغذیه 7. مسمومیت حاملگی 8. خونریزی های قبل از زایمان 9. ناهنجاری های مادرزادی 10. حاملگی در سن بالا  ب)علل زایمانی:  1. زخمی شدن هنگام تولد 2. کمبود اکسیژن 3. طولانی شدن زایمان 4. مشکلات مامایی</vt:lpstr>
      <vt:lpstr>ج)علل پس از تولد:  1. نارس بودن(30% کل علل) 2. سندرم دیستدس تنفسی 3. خونریزی اینتراونتریکولار 4. انتروکولیت نکروزان 5. عفونت دستگاه های تنفسی و گوارشی</vt:lpstr>
      <vt:lpstr>اپیدمیولوژی:   در دنیا این میزان در کشور های توسعه یافته کمتر از 10 و در کشور های توسعه نیافته بالای 10 است.  در ایران از ابتدای دهه ی 70 کل شاخص های مرتبط بامرگ و میر کودکان کاهش یافته اند.</vt:lpstr>
      <vt:lpstr>اقدامات کنترل و پیشگیری در وضعیت کنونی ایران   1. مشاوره با زنانی که مشکل پزشکی دارند و تشویق به پرهیز از بارداری تا بهبودی  2. فاصله گذاری بین بارداری ها  3. واکسیناسیون علیه کزاز و قرص آهن برای کنترل کم خونی  4. درمان سریع عوارض بارداری </vt:lpstr>
      <vt:lpstr>5. زایمان در بیمارستان برای زنانی که در معرض خطرند  6. ارجاع فوری ومراقبت مناسب از اورژانس های مامایی  7. انجام زایمان ایمن و پاکیزه  8. مراقبت های ضروری از نوزاد  9. احیای به موقع نوزادان نیازمند</vt:lpstr>
      <vt:lpstr>با توجه به این که اتیولوژی مرگ پری ناتال چند عاملی است هیچ برنامه یا فعالیت خاصی به تنهایی برای کاهش میزان آن موثر نیست.  به طور کلی تحت شرایط ایده آل رفاه اجتماعی هیچ کودکی نباید بمیرد مگر کودکی که با معلولیت شدید به دنیا می آید.</vt:lpstr>
      <vt:lpstr>اقداماتی که برای کاهش میزان مرگ و میر شیرخواران لازمند:  تغذیه مناسب مادر قبل از تولد نوزاد پیشگیری از عفونت تغذیه با شیر مادر پایش رشد بهسازی محیط تدارک مراقبط های بهداشتی اولیه رشد اجتماعی و اقتصادی افزایش تحصیلات</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WHO:به تعداد مرگ نوزادان در هفته ی اول تولد و مرده زایی ها به ازای 1000 تولد زنده گفته میشود</dc:title>
  <dc:creator>ali</dc:creator>
  <cp:lastModifiedBy>Windows User</cp:lastModifiedBy>
  <cp:revision>20</cp:revision>
  <dcterms:created xsi:type="dcterms:W3CDTF">2020-01-11T16:08:12Z</dcterms:created>
  <dcterms:modified xsi:type="dcterms:W3CDTF">2020-05-01T18:33:03Z</dcterms:modified>
</cp:coreProperties>
</file>