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20"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82"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AF7A381-4BD6-4D16-9A5E-6D60323C25CC}" type="datetimeFigureOut">
              <a:rPr lang="en-US" smtClean="0"/>
              <a:t>4/30/2020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F681E2-AEDF-49E2-885E-1ED50299C670}" type="slidenum">
              <a:rPr lang="en-US" smtClean="0"/>
              <a:t>‹#›</a:t>
            </a:fld>
            <a:endParaRPr lang="en-US"/>
          </a:p>
        </p:txBody>
      </p:sp>
    </p:spTree>
    <p:extLst>
      <p:ext uri="{BB962C8B-B14F-4D97-AF65-F5344CB8AC3E}">
        <p14:creationId xmlns:p14="http://schemas.microsoft.com/office/powerpoint/2010/main" val="8545450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AF7A381-4BD6-4D16-9A5E-6D60323C25CC}" type="datetimeFigureOut">
              <a:rPr lang="en-US" smtClean="0"/>
              <a:t>4/30/2020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F681E2-AEDF-49E2-885E-1ED50299C670}" type="slidenum">
              <a:rPr lang="en-US" smtClean="0"/>
              <a:t>‹#›</a:t>
            </a:fld>
            <a:endParaRPr lang="en-US"/>
          </a:p>
        </p:txBody>
      </p:sp>
    </p:spTree>
    <p:extLst>
      <p:ext uri="{BB962C8B-B14F-4D97-AF65-F5344CB8AC3E}">
        <p14:creationId xmlns:p14="http://schemas.microsoft.com/office/powerpoint/2010/main" val="6193161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AF7A381-4BD6-4D16-9A5E-6D60323C25CC}" type="datetimeFigureOut">
              <a:rPr lang="en-US" smtClean="0"/>
              <a:t>4/30/2020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F681E2-AEDF-49E2-885E-1ED50299C670}" type="slidenum">
              <a:rPr lang="en-US" smtClean="0"/>
              <a:t>‹#›</a:t>
            </a:fld>
            <a:endParaRPr lang="en-US"/>
          </a:p>
        </p:txBody>
      </p:sp>
    </p:spTree>
    <p:extLst>
      <p:ext uri="{BB962C8B-B14F-4D97-AF65-F5344CB8AC3E}">
        <p14:creationId xmlns:p14="http://schemas.microsoft.com/office/powerpoint/2010/main" val="23879590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AF7A381-4BD6-4D16-9A5E-6D60323C25CC}" type="datetimeFigureOut">
              <a:rPr lang="en-US" smtClean="0"/>
              <a:t>4/30/2020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EF681E2-AEDF-49E2-885E-1ED50299C670}" type="slidenum">
              <a:rPr lang="en-US" smtClean="0"/>
              <a:t>‹#›</a:t>
            </a:fld>
            <a:endParaRPr lang="en-US"/>
          </a:p>
        </p:txBody>
      </p:sp>
    </p:spTree>
    <p:extLst>
      <p:ext uri="{BB962C8B-B14F-4D97-AF65-F5344CB8AC3E}">
        <p14:creationId xmlns:p14="http://schemas.microsoft.com/office/powerpoint/2010/main" val="35176482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AF7A381-4BD6-4D16-9A5E-6D60323C25CC}" type="datetimeFigureOut">
              <a:rPr lang="en-US" smtClean="0"/>
              <a:t>4/30/2020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EF681E2-AEDF-49E2-885E-1ED50299C670}" type="slidenum">
              <a:rPr lang="en-US" smtClean="0"/>
              <a:t>‹#›</a:t>
            </a:fld>
            <a:endParaRPr lang="en-US"/>
          </a:p>
        </p:txBody>
      </p:sp>
    </p:spTree>
    <p:extLst>
      <p:ext uri="{BB962C8B-B14F-4D97-AF65-F5344CB8AC3E}">
        <p14:creationId xmlns:p14="http://schemas.microsoft.com/office/powerpoint/2010/main" val="4843547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AF7A381-4BD6-4D16-9A5E-6D60323C25CC}" type="datetimeFigureOut">
              <a:rPr lang="en-US" smtClean="0"/>
              <a:t>4/30/2020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EF681E2-AEDF-49E2-885E-1ED50299C670}" type="slidenum">
              <a:rPr lang="en-US" smtClean="0"/>
              <a:t>‹#›</a:t>
            </a:fld>
            <a:endParaRPr lang="en-US"/>
          </a:p>
        </p:txBody>
      </p:sp>
    </p:spTree>
    <p:extLst>
      <p:ext uri="{BB962C8B-B14F-4D97-AF65-F5344CB8AC3E}">
        <p14:creationId xmlns:p14="http://schemas.microsoft.com/office/powerpoint/2010/main" val="22025578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F7A381-4BD6-4D16-9A5E-6D60323C25CC}" type="datetimeFigureOut">
              <a:rPr lang="en-US" smtClean="0"/>
              <a:t>4/30/2020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EF681E2-AEDF-49E2-885E-1ED50299C670}" type="slidenum">
              <a:rPr lang="en-US" smtClean="0"/>
              <a:t>‹#›</a:t>
            </a:fld>
            <a:endParaRPr lang="en-US"/>
          </a:p>
        </p:txBody>
      </p:sp>
    </p:spTree>
    <p:extLst>
      <p:ext uri="{BB962C8B-B14F-4D97-AF65-F5344CB8AC3E}">
        <p14:creationId xmlns:p14="http://schemas.microsoft.com/office/powerpoint/2010/main" val="42804507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AF7A381-4BD6-4D16-9A5E-6D60323C25CC}" type="datetimeFigureOut">
              <a:rPr lang="en-US" smtClean="0"/>
              <a:t>4/30/2020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EF681E2-AEDF-49E2-885E-1ED50299C670}" type="slidenum">
              <a:rPr lang="en-US" smtClean="0"/>
              <a:t>‹#›</a:t>
            </a:fld>
            <a:endParaRPr lang="en-US"/>
          </a:p>
        </p:txBody>
      </p:sp>
    </p:spTree>
    <p:extLst>
      <p:ext uri="{BB962C8B-B14F-4D97-AF65-F5344CB8AC3E}">
        <p14:creationId xmlns:p14="http://schemas.microsoft.com/office/powerpoint/2010/main" val="42637542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AF7A381-4BD6-4D16-9A5E-6D60323C25CC}" type="datetimeFigureOut">
              <a:rPr lang="en-US" smtClean="0"/>
              <a:t>4/30/2020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EF681E2-AEDF-49E2-885E-1ED50299C670}" type="slidenum">
              <a:rPr lang="en-US" smtClean="0"/>
              <a:t>‹#›</a:t>
            </a:fld>
            <a:endParaRPr lang="en-US"/>
          </a:p>
        </p:txBody>
      </p:sp>
    </p:spTree>
    <p:extLst>
      <p:ext uri="{BB962C8B-B14F-4D97-AF65-F5344CB8AC3E}">
        <p14:creationId xmlns:p14="http://schemas.microsoft.com/office/powerpoint/2010/main" val="16807565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AF7A381-4BD6-4D16-9A5E-6D60323C25CC}" type="datetimeFigureOut">
              <a:rPr lang="en-US" smtClean="0"/>
              <a:t>4/30/2020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F681E2-AEDF-49E2-885E-1ED50299C670}" type="slidenum">
              <a:rPr lang="en-US" smtClean="0"/>
              <a:t>‹#›</a:t>
            </a:fld>
            <a:endParaRPr lang="en-US"/>
          </a:p>
        </p:txBody>
      </p:sp>
    </p:spTree>
    <p:extLst>
      <p:ext uri="{BB962C8B-B14F-4D97-AF65-F5344CB8AC3E}">
        <p14:creationId xmlns:p14="http://schemas.microsoft.com/office/powerpoint/2010/main" val="19425361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AF7A381-4BD6-4D16-9A5E-6D60323C25CC}" type="datetimeFigureOut">
              <a:rPr lang="en-US" smtClean="0"/>
              <a:t>4/30/2020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F681E2-AEDF-49E2-885E-1ED50299C670}" type="slidenum">
              <a:rPr lang="en-US" smtClean="0"/>
              <a:t>‹#›</a:t>
            </a:fld>
            <a:endParaRPr lang="en-US"/>
          </a:p>
        </p:txBody>
      </p:sp>
    </p:spTree>
    <p:extLst>
      <p:ext uri="{BB962C8B-B14F-4D97-AF65-F5344CB8AC3E}">
        <p14:creationId xmlns:p14="http://schemas.microsoft.com/office/powerpoint/2010/main" val="32189614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AF7A381-4BD6-4D16-9A5E-6D60323C25CC}" type="datetimeFigureOut">
              <a:rPr lang="en-US" smtClean="0"/>
              <a:t>4/30/2020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F681E2-AEDF-49E2-885E-1ED50299C670}" type="slidenum">
              <a:rPr lang="en-US" smtClean="0"/>
              <a:t>‹#›</a:t>
            </a:fld>
            <a:endParaRPr lang="en-US"/>
          </a:p>
        </p:txBody>
      </p:sp>
    </p:spTree>
    <p:extLst>
      <p:ext uri="{BB962C8B-B14F-4D97-AF65-F5344CB8AC3E}">
        <p14:creationId xmlns:p14="http://schemas.microsoft.com/office/powerpoint/2010/main" val="31696851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42737738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72358"/>
            <a:ext cx="9144000" cy="2387600"/>
          </a:xfrm>
        </p:spPr>
        <p:txBody>
          <a:bodyPr>
            <a:normAutofit fontScale="90000"/>
          </a:bodyPr>
          <a:lstStyle/>
          <a:p>
            <a:pPr rtl="1"/>
            <a:r>
              <a:rPr lang="fa-IR" dirty="0" smtClean="0">
                <a:cs typeface="B Titr" panose="00000700000000000000" pitchFamily="2" charset="-78"/>
              </a:rPr>
              <a:t>مراقبت های پرستاری در منزل بیمار مبتلا به کانسر معده</a:t>
            </a:r>
            <a:endParaRPr lang="en-US" dirty="0">
              <a:cs typeface="B Titr" panose="00000700000000000000" pitchFamily="2" charset="-78"/>
            </a:endParaRPr>
          </a:p>
        </p:txBody>
      </p:sp>
    </p:spTree>
    <p:extLst>
      <p:ext uri="{BB962C8B-B14F-4D97-AF65-F5344CB8AC3E}">
        <p14:creationId xmlns:p14="http://schemas.microsoft.com/office/powerpoint/2010/main" val="7772760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lstStyle/>
          <a:p>
            <a:pPr algn="ctr" rtl="1"/>
            <a:r>
              <a:rPr lang="fa-IR" b="1" dirty="0"/>
              <a:t>کانسر معده</a:t>
            </a:r>
            <a:endParaRPr lang="en-US" dirty="0"/>
          </a:p>
        </p:txBody>
      </p:sp>
      <p:sp>
        <p:nvSpPr>
          <p:cNvPr id="3" name="Content Placeholder 2"/>
          <p:cNvSpPr>
            <a:spLocks noGrp="1"/>
          </p:cNvSpPr>
          <p:nvPr>
            <p:ph idx="1"/>
          </p:nvPr>
        </p:nvSpPr>
        <p:spPr>
          <a:xfrm>
            <a:off x="838200" y="1081824"/>
            <a:ext cx="10515600" cy="5525037"/>
          </a:xfrm>
        </p:spPr>
        <p:txBody>
          <a:bodyPr>
            <a:normAutofit/>
          </a:bodyPr>
          <a:lstStyle/>
          <a:p>
            <a:pPr marL="0" indent="0" algn="r" rtl="1">
              <a:lnSpc>
                <a:spcPct val="150000"/>
              </a:lnSpc>
              <a:buNone/>
            </a:pPr>
            <a:r>
              <a:rPr lang="fa-IR" sz="2100" b="1" dirty="0"/>
              <a:t>سلولهای سرطانی</a:t>
            </a:r>
            <a:endParaRPr lang="en-US" sz="2100" dirty="0"/>
          </a:p>
          <a:p>
            <a:pPr marL="0" indent="0" algn="justLow" rtl="1">
              <a:lnSpc>
                <a:spcPct val="150000"/>
              </a:lnSpc>
              <a:buNone/>
            </a:pPr>
            <a:r>
              <a:rPr lang="fa-IR" sz="2100" dirty="0"/>
              <a:t>سرطان ازسلولهایی منشاء میگیرند که اجزای سازنده ی بافتها هستند بافت ها ارگان های مختلف بدن را میسازند سلولهای طبیعی رشد کرده و طبق نیاز بدن به آنها تقسیم میشوند هنگامی که سلولهای طبیعی بدن پیر میشوند یا آسیب میبینند سلولهای سالم  جای آنهارا میگیرند. </a:t>
            </a:r>
            <a:endParaRPr lang="en-US" sz="2100" dirty="0"/>
          </a:p>
          <a:p>
            <a:pPr marL="0" indent="0" algn="justLow" rtl="1">
              <a:lnSpc>
                <a:spcPct val="150000"/>
              </a:lnSpc>
              <a:buNone/>
            </a:pPr>
            <a:r>
              <a:rPr lang="fa-IR" sz="2100" dirty="0"/>
              <a:t>گاهی اوقات اختلالی در این روند ایجاد میشود و سلولهای جدیدی که بدن به آنها احتیاج ندارد به وجود می آیند یا سلولهای آسیب دیده و پیر ازبین نمیروند تجمع این سلولهای اضافی سبب ایجاد توده ای میشود که پولیپ یا تومور نام دارد .</a:t>
            </a:r>
            <a:endParaRPr lang="en-US" sz="2100" dirty="0"/>
          </a:p>
          <a:p>
            <a:pPr marL="0" indent="0" algn="justLow" rtl="1">
              <a:lnSpc>
                <a:spcPct val="150000"/>
              </a:lnSpc>
              <a:buNone/>
            </a:pPr>
            <a:r>
              <a:rPr lang="fa-IR" sz="2100" dirty="0"/>
              <a:t>معده عضوی کیسه مانند که کیسه ای عضلانی دارای 5 قسمت مختلف میباشد که ترشحات مختلفی برای هضم اولیه غذا ترشح میشوند سرطان در هرکدام ازاین مناطق پنج گانه ممکن است شروع شود دیواره معده از 5لایه تشکیل شده است که داخلی ترین لایه که از اهمیت خاصی برخوردار است لایه مخاطی نامیده میشود واکثر سرطانهای معده دراین قسمت شروع میشوند هرچه سرطان به بافت های زیرین نفوذ کند احتمال بهبودی کاهش می یابد.</a:t>
            </a:r>
            <a:endParaRPr lang="en-US" sz="2100" dirty="0"/>
          </a:p>
        </p:txBody>
      </p:sp>
    </p:spTree>
    <p:extLst>
      <p:ext uri="{BB962C8B-B14F-4D97-AF65-F5344CB8AC3E}">
        <p14:creationId xmlns:p14="http://schemas.microsoft.com/office/powerpoint/2010/main" val="30874140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57577"/>
            <a:ext cx="10515600" cy="6336406"/>
          </a:xfrm>
        </p:spPr>
        <p:txBody>
          <a:bodyPr>
            <a:normAutofit lnSpcReduction="10000"/>
          </a:bodyPr>
          <a:lstStyle/>
          <a:p>
            <a:pPr marL="0" indent="0" algn="justLow" rtl="1">
              <a:lnSpc>
                <a:spcPct val="150000"/>
              </a:lnSpc>
              <a:buNone/>
            </a:pPr>
            <a:r>
              <a:rPr lang="fa-IR" sz="2000" b="1" dirty="0"/>
              <a:t>سرطان معده</a:t>
            </a:r>
            <a:endParaRPr lang="en-US" sz="2000" dirty="0"/>
          </a:p>
          <a:p>
            <a:pPr marL="0" indent="0" algn="justLow" rtl="1">
              <a:lnSpc>
                <a:spcPct val="150000"/>
              </a:lnSpc>
              <a:buNone/>
            </a:pPr>
            <a:r>
              <a:rPr lang="fa-IR" sz="2000" dirty="0"/>
              <a:t>به زمانی گفته میشود که این سلولهای سرطانی روی پوشش داخلی معده ایجاد </a:t>
            </a:r>
            <a:r>
              <a:rPr lang="fa-IR" sz="2000" dirty="0" smtClean="0"/>
              <a:t>میشوند وحتی </a:t>
            </a:r>
            <a:r>
              <a:rPr lang="fa-IR" sz="2000" dirty="0"/>
              <a:t>در بافتها و ارگانهای نزدیک </a:t>
            </a:r>
            <a:r>
              <a:rPr lang="fa-IR" sz="2000" dirty="0" smtClean="0"/>
              <a:t>و دور منتشرمیشوند</a:t>
            </a:r>
            <a:r>
              <a:rPr lang="fa-IR" sz="2000" dirty="0"/>
              <a:t>. </a:t>
            </a:r>
            <a:endParaRPr lang="en-US" sz="2000" dirty="0"/>
          </a:p>
          <a:p>
            <a:pPr marL="0" indent="0" algn="justLow" rtl="1">
              <a:lnSpc>
                <a:spcPct val="150000"/>
              </a:lnSpc>
              <a:buNone/>
            </a:pPr>
            <a:r>
              <a:rPr lang="fa-IR" sz="2000" b="1" dirty="0"/>
              <a:t>پاتوفیزیولوژی و ریسک فاکتورها</a:t>
            </a:r>
            <a:endParaRPr lang="en-US" sz="2000" dirty="0"/>
          </a:p>
          <a:p>
            <a:pPr marL="0" indent="0" algn="justLow" rtl="1">
              <a:lnSpc>
                <a:spcPct val="150000"/>
              </a:lnSpc>
              <a:buNone/>
            </a:pPr>
            <a:r>
              <a:rPr lang="fa-IR" sz="2000" dirty="0"/>
              <a:t>_ معمولی ترین عامل این بیماری عفونت بوسیله باکتری هلیکو باکتری پیلوری است که دلیل بیش از60درصد از موارد ابتلا به بیماری میباشد</a:t>
            </a:r>
            <a:endParaRPr lang="en-US" sz="2000" dirty="0"/>
          </a:p>
          <a:p>
            <a:pPr marL="0" indent="0" algn="justLow" rtl="1">
              <a:lnSpc>
                <a:spcPct val="150000"/>
              </a:lnSpc>
              <a:buNone/>
            </a:pPr>
            <a:r>
              <a:rPr lang="fa-IR" sz="2000" dirty="0"/>
              <a:t>_ دیگرعوامل این بیماری مواردی همچون خوردن ترشی و سبزیجات کم و سیگار کشیدن است.</a:t>
            </a:r>
            <a:endParaRPr lang="en-US" sz="2000" dirty="0"/>
          </a:p>
          <a:p>
            <a:pPr marL="0" indent="0" algn="justLow" rtl="1">
              <a:lnSpc>
                <a:spcPct val="150000"/>
              </a:lnSpc>
              <a:buNone/>
            </a:pPr>
            <a:r>
              <a:rPr lang="fa-IR" sz="2000" dirty="0"/>
              <a:t>_حدود 10درصد این بیماری در خانواده ها ایجاد میشود وبین 3-1درصد ازموارد به دلیل سندرم های ژنتیکی به ارث رسیده از والدین شخص بوجود می آیند.</a:t>
            </a:r>
            <a:endParaRPr lang="en-US" sz="2000" dirty="0"/>
          </a:p>
          <a:p>
            <a:pPr marL="0" indent="0" algn="justLow" rtl="1">
              <a:lnSpc>
                <a:spcPct val="150000"/>
              </a:lnSpc>
              <a:buNone/>
            </a:pPr>
            <a:r>
              <a:rPr lang="fa-IR" sz="2000" dirty="0"/>
              <a:t>#عفونت معده با باکتری هلیکوباکترپیلوری- ابتلا به گاستریت مزمن معده-سن بالا(بیش از 50سال)-جنس مذکر-رژیم غذایی (پرنمک-کم میوه-کم سبزیجات) کم خونی –سیگار کشیدن-مصرف غذاهای حاوی نیترات بالا مثل فست فودها- مصرف غذاهای نمکی ودودی شده –آماده سازی نامناسب غذا با غذاهای مانده که از مهمترین عوامل خطر ابتلا به سرطان معده هستند.</a:t>
            </a:r>
            <a:endParaRPr lang="en-US" sz="2000" dirty="0"/>
          </a:p>
        </p:txBody>
      </p:sp>
    </p:spTree>
    <p:extLst>
      <p:ext uri="{BB962C8B-B14F-4D97-AF65-F5344CB8AC3E}">
        <p14:creationId xmlns:p14="http://schemas.microsoft.com/office/powerpoint/2010/main" val="37978035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5910" y="115910"/>
            <a:ext cx="11925836" cy="6619741"/>
          </a:xfrm>
        </p:spPr>
        <p:txBody>
          <a:bodyPr/>
          <a:lstStyle/>
          <a:p>
            <a:pPr marL="0" indent="0" algn="justLow" rtl="1">
              <a:lnSpc>
                <a:spcPct val="150000"/>
              </a:lnSpc>
              <a:buNone/>
            </a:pPr>
            <a:r>
              <a:rPr lang="fa-IR" sz="2000" b="1" dirty="0"/>
              <a:t>علائم ونشانه های سرطان معده:</a:t>
            </a:r>
            <a:endParaRPr lang="en-US" sz="2000" dirty="0"/>
          </a:p>
          <a:p>
            <a:pPr marL="0" indent="0" algn="justLow" rtl="1">
              <a:lnSpc>
                <a:spcPct val="150000"/>
              </a:lnSpc>
              <a:buNone/>
            </a:pPr>
            <a:r>
              <a:rPr lang="fa-IR" sz="2000" dirty="0"/>
              <a:t>مرحله اولیه:سوهاضمه وناراحتی معده/احساس نفخ وبادکردن بعدازغذاخوردن/تهوع خفیف/کاهش اشتها وسوزش سردل/خونریزی معده/توده قابل لمس </a:t>
            </a:r>
            <a:r>
              <a:rPr lang="fa-IR" sz="2000" dirty="0" smtClean="0"/>
              <a:t>درشکم/درد استخوانی </a:t>
            </a:r>
            <a:r>
              <a:rPr lang="fa-IR" sz="2000" dirty="0"/>
              <a:t>بدلیل متاستاز</a:t>
            </a:r>
            <a:endParaRPr lang="en-US" sz="2000" dirty="0"/>
          </a:p>
          <a:p>
            <a:pPr marL="0" indent="0" algn="justLow" rtl="1">
              <a:lnSpc>
                <a:spcPct val="150000"/>
              </a:lnSpc>
              <a:buNone/>
            </a:pPr>
            <a:r>
              <a:rPr lang="fa-IR" sz="2000" dirty="0"/>
              <a:t>مرحله پیشرفته:خون درمدفوع/استفراغ/کاهش وزن بدن بدون علت قابل توجیه/درمعده/زردی/تجمع آب درداخل شکم(آسیت)/اختلال بلع(دیسفاژی)/انسدادمجرای گوارشی/آنمی بدلیل ازدست دادن خون</a:t>
            </a:r>
            <a:endParaRPr lang="en-US" sz="2000" dirty="0"/>
          </a:p>
          <a:p>
            <a:pPr marL="0" indent="0" algn="justLow" rtl="1">
              <a:lnSpc>
                <a:spcPct val="150000"/>
              </a:lnSpc>
              <a:buNone/>
            </a:pPr>
            <a:r>
              <a:rPr lang="fa-IR" sz="2000" b="1" dirty="0"/>
              <a:t>انواع سرطان معده:</a:t>
            </a:r>
            <a:endParaRPr lang="en-US" sz="2000" dirty="0"/>
          </a:p>
          <a:p>
            <a:pPr marL="0" indent="0" algn="justLow" rtl="1">
              <a:lnSpc>
                <a:spcPct val="150000"/>
              </a:lnSpc>
              <a:buNone/>
            </a:pPr>
            <a:r>
              <a:rPr lang="fa-IR" sz="2000" dirty="0"/>
              <a:t>شکل وجنس سلولهایی که هسته ی اولیه سرطان راتشکیل میدهندنوع آن را مشخص میکنند</a:t>
            </a:r>
            <a:endParaRPr lang="en-US" sz="2000" dirty="0"/>
          </a:p>
          <a:p>
            <a:pPr marL="0" indent="0" algn="justLow" rtl="1">
              <a:lnSpc>
                <a:spcPct val="150000"/>
              </a:lnSpc>
              <a:buNone/>
            </a:pPr>
            <a:r>
              <a:rPr lang="fa-IR" sz="2000" b="1" dirty="0"/>
              <a:t>1)آدنوکارسینوما:</a:t>
            </a:r>
            <a:r>
              <a:rPr lang="fa-IR" sz="2000" dirty="0"/>
              <a:t>سرطانی که ازسلولهای غددی یاترشحی معده منشاء میگیرند-شایعترین نوع سرطان معده است</a:t>
            </a:r>
            <a:endParaRPr lang="en-US" sz="2000" dirty="0"/>
          </a:p>
          <a:p>
            <a:pPr marL="0" indent="0" algn="justLow" rtl="1">
              <a:lnSpc>
                <a:spcPct val="150000"/>
              </a:lnSpc>
              <a:buNone/>
            </a:pPr>
            <a:r>
              <a:rPr lang="fa-IR" sz="2000" b="1" dirty="0"/>
              <a:t>2)لنفوم:</a:t>
            </a:r>
            <a:r>
              <a:rPr lang="fa-IR" sz="2000" dirty="0"/>
              <a:t>سرطانی که از سلولهای ایمنی موجود درجدار معده منشاء </a:t>
            </a:r>
            <a:r>
              <a:rPr lang="fa-IR" sz="2000" dirty="0" smtClean="0"/>
              <a:t>میگیرند لنفوم </a:t>
            </a:r>
            <a:r>
              <a:rPr lang="fa-IR" sz="2000" dirty="0"/>
              <a:t>نامیده </a:t>
            </a:r>
            <a:r>
              <a:rPr lang="fa-IR" sz="2000" dirty="0" smtClean="0"/>
              <a:t>میشود و شیوعش </a:t>
            </a:r>
            <a:r>
              <a:rPr lang="fa-IR" sz="2000" dirty="0"/>
              <a:t>نادراست.</a:t>
            </a:r>
            <a:endParaRPr lang="en-US" sz="2000" dirty="0"/>
          </a:p>
          <a:p>
            <a:pPr marL="0" indent="0" algn="justLow" rtl="1">
              <a:lnSpc>
                <a:spcPct val="150000"/>
              </a:lnSpc>
              <a:buNone/>
            </a:pPr>
            <a:r>
              <a:rPr lang="fa-IR" sz="2000" b="1" dirty="0"/>
              <a:t>3)تومورکارسینوئید:</a:t>
            </a:r>
            <a:r>
              <a:rPr lang="fa-IR" sz="2000" dirty="0"/>
              <a:t>سرطانی که از سلولهای تولید کننده ی هورمون منشاءگرفته باشد.</a:t>
            </a:r>
            <a:endParaRPr lang="en-US" sz="2000" dirty="0"/>
          </a:p>
          <a:p>
            <a:pPr marL="0" indent="0" algn="justLow" rtl="1">
              <a:lnSpc>
                <a:spcPct val="150000"/>
              </a:lnSpc>
              <a:buNone/>
            </a:pPr>
            <a:r>
              <a:rPr lang="fa-IR" sz="2000" dirty="0"/>
              <a:t>4)سرطان دیگری وجود دارد که از سیستم وسلولهای عصبی موجود در معده منشاءگرفته </a:t>
            </a:r>
            <a:r>
              <a:rPr lang="fa-IR" sz="2000" dirty="0" smtClean="0"/>
              <a:t>و به  </a:t>
            </a:r>
            <a:r>
              <a:rPr lang="fa-IR" sz="2000" dirty="0"/>
              <a:t>لحاظ شیوع نادرترین نوع سرطان است.</a:t>
            </a:r>
            <a:endParaRPr lang="en-US" sz="2000" dirty="0"/>
          </a:p>
          <a:p>
            <a:pPr marL="0" indent="0" algn="r" rtl="1">
              <a:buNone/>
            </a:pPr>
            <a:endParaRPr lang="en-US" dirty="0"/>
          </a:p>
        </p:txBody>
      </p:sp>
    </p:spTree>
    <p:extLst>
      <p:ext uri="{BB962C8B-B14F-4D97-AF65-F5344CB8AC3E}">
        <p14:creationId xmlns:p14="http://schemas.microsoft.com/office/powerpoint/2010/main" val="21044370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3031" y="0"/>
            <a:ext cx="11964473" cy="6709893"/>
          </a:xfrm>
        </p:spPr>
        <p:txBody>
          <a:bodyPr>
            <a:normAutofit fontScale="92500"/>
          </a:bodyPr>
          <a:lstStyle/>
          <a:p>
            <a:pPr marL="0" indent="0" algn="r" rtl="1">
              <a:lnSpc>
                <a:spcPct val="150000"/>
              </a:lnSpc>
              <a:buNone/>
            </a:pPr>
            <a:r>
              <a:rPr lang="fa-IR" sz="2000" b="1" dirty="0"/>
              <a:t>درمان سرطان معده:</a:t>
            </a:r>
            <a:endParaRPr lang="en-US" sz="2000" dirty="0"/>
          </a:p>
          <a:p>
            <a:pPr marL="0" indent="0" algn="r" rtl="1">
              <a:lnSpc>
                <a:spcPct val="150000"/>
              </a:lnSpc>
              <a:buNone/>
            </a:pPr>
            <a:r>
              <a:rPr lang="fa-IR" sz="2000" dirty="0"/>
              <a:t>درمان سرطان معده به وسعت ودرجه ی این بیماری بستگی دارد</a:t>
            </a:r>
            <a:endParaRPr lang="en-US" sz="2000" dirty="0"/>
          </a:p>
          <a:p>
            <a:pPr marL="0" indent="0" algn="r" rtl="1">
              <a:lnSpc>
                <a:spcPct val="150000"/>
              </a:lnSpc>
              <a:buNone/>
            </a:pPr>
            <a:r>
              <a:rPr lang="fa-IR" sz="2000" b="1" dirty="0"/>
              <a:t>1)درمان جراحی:</a:t>
            </a:r>
            <a:endParaRPr lang="en-US" sz="2000" dirty="0"/>
          </a:p>
          <a:p>
            <a:pPr marL="0" indent="0" algn="r" rtl="1">
              <a:lnSpc>
                <a:spcPct val="150000"/>
              </a:lnSpc>
              <a:buNone/>
            </a:pPr>
            <a:r>
              <a:rPr lang="fa-IR" sz="2000" dirty="0"/>
              <a:t>برداشتن کامل تومور/برداشتن آندوسکوپیک تومور باحاشیه ی سالم آن(درسرطانهای بسیار کوچک محدودبه مخاط)/لاپاراتومی(بازکردن شکم)وبرداشتن وسیع تومور باحاشیه مطمئن</a:t>
            </a:r>
            <a:endParaRPr lang="en-US" sz="2000" dirty="0"/>
          </a:p>
          <a:p>
            <a:pPr marL="0" indent="0" algn="r" rtl="1">
              <a:lnSpc>
                <a:spcPct val="150000"/>
              </a:lnSpc>
              <a:buNone/>
            </a:pPr>
            <a:r>
              <a:rPr lang="fa-IR" sz="2000" dirty="0"/>
              <a:t>درمواردی که سرطان بخش وسیعی ازمعده را گرفتار کرده باشدکل معده به روش جراحی برداشته شده وروده ی کوچک رامستقیمابه مری پیوند میزنند.</a:t>
            </a:r>
            <a:endParaRPr lang="en-US" sz="2000" dirty="0"/>
          </a:p>
          <a:p>
            <a:pPr marL="0" indent="0" algn="r" rtl="1">
              <a:lnSpc>
                <a:spcPct val="150000"/>
              </a:lnSpc>
              <a:buNone/>
            </a:pPr>
            <a:r>
              <a:rPr lang="fa-IR" sz="2000" dirty="0"/>
              <a:t>جراح برای ارزیابی گرفتاری غدد لنفاوی وشکم از آنها نمونه برداری میکند.</a:t>
            </a:r>
            <a:endParaRPr lang="en-US" sz="2000" dirty="0"/>
          </a:p>
          <a:p>
            <a:pPr marL="0" indent="0" algn="r" rtl="1">
              <a:lnSpc>
                <a:spcPct val="150000"/>
              </a:lnSpc>
              <a:buNone/>
            </a:pPr>
            <a:r>
              <a:rPr lang="fa-IR" sz="2000" dirty="0"/>
              <a:t>جراحی نقش درمانی کامل نداشته وبه منظور کاهش عوارض سرطان انجام میشود.</a:t>
            </a:r>
            <a:endParaRPr lang="en-US" sz="2000" dirty="0"/>
          </a:p>
          <a:p>
            <a:pPr marL="0" indent="0" algn="r" rtl="1">
              <a:lnSpc>
                <a:spcPct val="150000"/>
              </a:lnSpc>
              <a:buNone/>
            </a:pPr>
            <a:r>
              <a:rPr lang="fa-IR" sz="2000" b="1" dirty="0"/>
              <a:t>2)درمان رادیوتراپی:</a:t>
            </a:r>
            <a:endParaRPr lang="en-US" sz="2000" dirty="0"/>
          </a:p>
          <a:p>
            <a:pPr marL="0" indent="0" algn="r" rtl="1">
              <a:lnSpc>
                <a:spcPct val="150000"/>
              </a:lnSpc>
              <a:buNone/>
            </a:pPr>
            <a:r>
              <a:rPr lang="fa-IR" sz="2000" dirty="0"/>
              <a:t>به منظور ازبین بردن سلولهای سرطانی بکار برده میشود.</a:t>
            </a:r>
            <a:endParaRPr lang="en-US" sz="2000" dirty="0"/>
          </a:p>
          <a:p>
            <a:pPr marL="0" indent="0" algn="r" rtl="1">
              <a:lnSpc>
                <a:spcPct val="150000"/>
              </a:lnSpc>
              <a:buNone/>
            </a:pPr>
            <a:r>
              <a:rPr lang="fa-IR" sz="2000" dirty="0"/>
              <a:t>درسرطانهای وسیع معده باهدف کوچک کردن سلولهای سرطانی وآماده کردن شرایط بیمار برای جراحی نیزرادیوتراپی انجام میشود.</a:t>
            </a:r>
            <a:endParaRPr lang="en-US" sz="2000" dirty="0"/>
          </a:p>
          <a:p>
            <a:pPr marL="0" indent="0" algn="r" rtl="1">
              <a:lnSpc>
                <a:spcPct val="150000"/>
              </a:lnSpc>
              <a:buNone/>
            </a:pPr>
            <a:r>
              <a:rPr lang="fa-IR" sz="2000" dirty="0"/>
              <a:t>درمواردی بعداز عمل جراحی برای ازبین بردن سلولهای سرطانی باقیمانده رادیوتراپی بعمل می آید.</a:t>
            </a:r>
            <a:endParaRPr lang="en-US" sz="2000" dirty="0"/>
          </a:p>
          <a:p>
            <a:pPr marL="0" indent="0" algn="r">
              <a:lnSpc>
                <a:spcPct val="150000"/>
              </a:lnSpc>
              <a:buNone/>
            </a:pPr>
            <a:endParaRPr lang="en-US" sz="2000" dirty="0"/>
          </a:p>
        </p:txBody>
      </p:sp>
    </p:spTree>
    <p:extLst>
      <p:ext uri="{BB962C8B-B14F-4D97-AF65-F5344CB8AC3E}">
        <p14:creationId xmlns:p14="http://schemas.microsoft.com/office/powerpoint/2010/main" val="18133259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تاریخ و ساعت شرح حال</a:t>
            </a:r>
            <a:endParaRPr lang="en-US" dirty="0"/>
          </a:p>
        </p:txBody>
      </p:sp>
      <p:sp>
        <p:nvSpPr>
          <p:cNvPr id="3" name="Content Placeholder 2"/>
          <p:cNvSpPr>
            <a:spLocks noGrp="1"/>
          </p:cNvSpPr>
          <p:nvPr>
            <p:ph idx="1"/>
          </p:nvPr>
        </p:nvSpPr>
        <p:spPr/>
        <p:txBody>
          <a:bodyPr/>
          <a:lstStyle/>
          <a:p>
            <a:pPr marL="0" indent="0" algn="r" rtl="1">
              <a:buNone/>
            </a:pPr>
            <a:r>
              <a:rPr lang="fa-IR" dirty="0" smtClean="0"/>
              <a:t>پنج شنبه 1398/03/02 ساعت 14 الی 18:30</a:t>
            </a:r>
            <a:endParaRPr lang="en-US" dirty="0"/>
          </a:p>
        </p:txBody>
      </p:sp>
    </p:spTree>
    <p:extLst>
      <p:ext uri="{BB962C8B-B14F-4D97-AF65-F5344CB8AC3E}">
        <p14:creationId xmlns:p14="http://schemas.microsoft.com/office/powerpoint/2010/main" val="34235256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 مشخصات بیمار</a:t>
            </a:r>
            <a:endParaRPr lang="en-US" dirty="0"/>
          </a:p>
        </p:txBody>
      </p:sp>
      <p:sp>
        <p:nvSpPr>
          <p:cNvPr id="3" name="Content Placeholder 2"/>
          <p:cNvSpPr>
            <a:spLocks noGrp="1"/>
          </p:cNvSpPr>
          <p:nvPr>
            <p:ph idx="1"/>
          </p:nvPr>
        </p:nvSpPr>
        <p:spPr>
          <a:xfrm>
            <a:off x="838200" y="1825624"/>
            <a:ext cx="10515600" cy="4575175"/>
          </a:xfrm>
        </p:spPr>
        <p:txBody>
          <a:bodyPr>
            <a:normAutofit/>
          </a:bodyPr>
          <a:lstStyle/>
          <a:p>
            <a:pPr marL="0" indent="0" algn="r" rtl="1">
              <a:lnSpc>
                <a:spcPct val="150000"/>
              </a:lnSpc>
              <a:buNone/>
            </a:pPr>
            <a:r>
              <a:rPr lang="fa-IR" dirty="0" smtClean="0"/>
              <a:t>نام : لطیفه محمد زاده اصل</a:t>
            </a:r>
          </a:p>
          <a:p>
            <a:pPr marL="0" indent="0" algn="r" rtl="1">
              <a:lnSpc>
                <a:spcPct val="150000"/>
              </a:lnSpc>
              <a:buNone/>
            </a:pPr>
            <a:r>
              <a:rPr lang="fa-IR" dirty="0" smtClean="0"/>
              <a:t>سن : 64</a:t>
            </a:r>
          </a:p>
          <a:p>
            <a:pPr marL="0" indent="0" algn="r" rtl="1">
              <a:lnSpc>
                <a:spcPct val="150000"/>
              </a:lnSpc>
              <a:buNone/>
            </a:pPr>
            <a:r>
              <a:rPr lang="fa-IR" dirty="0" smtClean="0"/>
              <a:t>وضعیت تاهل : متاهل ( همسر در قید حیات )</a:t>
            </a:r>
          </a:p>
          <a:p>
            <a:pPr marL="0" indent="0" algn="r" rtl="1">
              <a:lnSpc>
                <a:spcPct val="150000"/>
              </a:lnSpc>
              <a:buNone/>
            </a:pPr>
            <a:r>
              <a:rPr lang="fa-IR" dirty="0" smtClean="0"/>
              <a:t>تعداد فرزندان : 8 ( 3 دختر و 5 پسر )</a:t>
            </a:r>
          </a:p>
          <a:p>
            <a:pPr marL="0" indent="0" algn="r" rtl="1">
              <a:lnSpc>
                <a:spcPct val="150000"/>
              </a:lnSpc>
              <a:buNone/>
            </a:pPr>
            <a:r>
              <a:rPr lang="fa-IR" dirty="0" smtClean="0"/>
              <a:t>وضعیت تحصیلی : بی سواد</a:t>
            </a:r>
          </a:p>
          <a:p>
            <a:pPr marL="0" indent="0" algn="r" rtl="1">
              <a:lnSpc>
                <a:spcPct val="150000"/>
              </a:lnSpc>
              <a:buNone/>
            </a:pPr>
            <a:r>
              <a:rPr lang="fa-IR" dirty="0" smtClean="0"/>
              <a:t>شغل : کشاورز</a:t>
            </a:r>
            <a:endParaRPr lang="en-US" dirty="0"/>
          </a:p>
        </p:txBody>
      </p:sp>
    </p:spTree>
    <p:extLst>
      <p:ext uri="{BB962C8B-B14F-4D97-AF65-F5344CB8AC3E}">
        <p14:creationId xmlns:p14="http://schemas.microsoft.com/office/powerpoint/2010/main" val="15489798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تاریخچه بیماری فعلی</a:t>
            </a:r>
            <a:endParaRPr lang="en-US" dirty="0"/>
          </a:p>
        </p:txBody>
      </p:sp>
      <p:sp>
        <p:nvSpPr>
          <p:cNvPr id="3" name="Content Placeholder 2"/>
          <p:cNvSpPr>
            <a:spLocks noGrp="1"/>
          </p:cNvSpPr>
          <p:nvPr>
            <p:ph idx="1"/>
          </p:nvPr>
        </p:nvSpPr>
        <p:spPr>
          <a:xfrm>
            <a:off x="838200" y="1825624"/>
            <a:ext cx="10515600" cy="4665327"/>
          </a:xfrm>
        </p:spPr>
        <p:txBody>
          <a:bodyPr>
            <a:normAutofit/>
          </a:bodyPr>
          <a:lstStyle/>
          <a:p>
            <a:pPr marL="0" indent="0" algn="r" rtl="1">
              <a:lnSpc>
                <a:spcPct val="150000"/>
              </a:lnSpc>
              <a:buNone/>
            </a:pPr>
            <a:r>
              <a:rPr lang="fa-IR" dirty="0" smtClean="0"/>
              <a:t>شکایت اصلی ( </a:t>
            </a:r>
            <a:r>
              <a:rPr lang="en-US" dirty="0" smtClean="0"/>
              <a:t>Chief complaint</a:t>
            </a:r>
            <a:r>
              <a:rPr lang="fa-IR" dirty="0" smtClean="0"/>
              <a:t> ) :</a:t>
            </a:r>
          </a:p>
          <a:p>
            <a:pPr marL="0" indent="0" algn="r" rtl="1">
              <a:lnSpc>
                <a:spcPct val="150000"/>
              </a:lnSpc>
              <a:buNone/>
            </a:pPr>
            <a:r>
              <a:rPr lang="fa-IR" dirty="0" smtClean="0"/>
              <a:t>احساس می کنم که سر معده ام سفت شده است .</a:t>
            </a:r>
          </a:p>
          <a:p>
            <a:pPr marL="0" indent="0" algn="r" rtl="1">
              <a:lnSpc>
                <a:spcPct val="150000"/>
              </a:lnSpc>
              <a:buNone/>
            </a:pPr>
            <a:r>
              <a:rPr lang="fa-IR" dirty="0" smtClean="0"/>
              <a:t>تشخیص پزشکی :</a:t>
            </a:r>
            <a:endParaRPr lang="fa-IR" dirty="0"/>
          </a:p>
          <a:p>
            <a:pPr algn="r" rtl="1">
              <a:lnSpc>
                <a:spcPct val="150000"/>
              </a:lnSpc>
              <a:buFontTx/>
              <a:buChar char="-"/>
            </a:pPr>
            <a:r>
              <a:rPr lang="fa-IR" dirty="0" smtClean="0"/>
              <a:t>اولیه : کانسر معده</a:t>
            </a:r>
          </a:p>
          <a:p>
            <a:pPr algn="r" rtl="1">
              <a:lnSpc>
                <a:spcPct val="150000"/>
              </a:lnSpc>
              <a:buFontTx/>
              <a:buChar char="-"/>
            </a:pPr>
            <a:r>
              <a:rPr lang="fa-IR" dirty="0" smtClean="0"/>
              <a:t>حین درمان : کانسر معده</a:t>
            </a:r>
          </a:p>
          <a:p>
            <a:pPr algn="r" rtl="1">
              <a:lnSpc>
                <a:spcPct val="150000"/>
              </a:lnSpc>
              <a:buFontTx/>
              <a:buChar char="-"/>
            </a:pPr>
            <a:r>
              <a:rPr lang="fa-IR" dirty="0" smtClean="0"/>
              <a:t>نهایی : کانسر معده</a:t>
            </a:r>
          </a:p>
        </p:txBody>
      </p:sp>
    </p:spTree>
    <p:extLst>
      <p:ext uri="{BB962C8B-B14F-4D97-AF65-F5344CB8AC3E}">
        <p14:creationId xmlns:p14="http://schemas.microsoft.com/office/powerpoint/2010/main" val="18512744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71943"/>
            <a:ext cx="10515600" cy="716700"/>
          </a:xfrm>
        </p:spPr>
        <p:txBody>
          <a:bodyPr/>
          <a:lstStyle/>
          <a:p>
            <a:pPr algn="r" rtl="1"/>
            <a:r>
              <a:rPr lang="fa-IR" dirty="0" smtClean="0"/>
              <a:t>ریسک فاکتورهای بیماری حاضر</a:t>
            </a:r>
            <a:endParaRPr lang="en-US" dirty="0"/>
          </a:p>
        </p:txBody>
      </p:sp>
      <p:sp>
        <p:nvSpPr>
          <p:cNvPr id="3" name="Content Placeholder 2"/>
          <p:cNvSpPr>
            <a:spLocks noGrp="1"/>
          </p:cNvSpPr>
          <p:nvPr>
            <p:ph idx="1"/>
          </p:nvPr>
        </p:nvSpPr>
        <p:spPr>
          <a:xfrm>
            <a:off x="838200" y="1120462"/>
            <a:ext cx="10515600" cy="5056501"/>
          </a:xfrm>
        </p:spPr>
        <p:txBody>
          <a:bodyPr>
            <a:normAutofit/>
          </a:bodyPr>
          <a:lstStyle/>
          <a:p>
            <a:pPr marL="0" indent="0" algn="justLow" rtl="1">
              <a:lnSpc>
                <a:spcPct val="150000"/>
              </a:lnSpc>
              <a:buNone/>
            </a:pPr>
            <a:r>
              <a:rPr lang="fa-IR" sz="2000" dirty="0"/>
              <a:t>معمولی ترین عامل این بیماری عفونت بوسیله باکتری هلیکو باکتری پیلوری است که دلیل بیش از60درصد از موارد ابتلا به بیماری میباشد</a:t>
            </a:r>
            <a:endParaRPr lang="en-US" sz="2000" dirty="0"/>
          </a:p>
          <a:p>
            <a:pPr marL="0" indent="0" algn="justLow" rtl="1">
              <a:lnSpc>
                <a:spcPct val="150000"/>
              </a:lnSpc>
              <a:buNone/>
            </a:pPr>
            <a:r>
              <a:rPr lang="fa-IR" sz="2000" dirty="0"/>
              <a:t>_ دیگرعوامل این بیماری مواردی همچون خوردن ترشی و سبزیجات کم و سیگار کشیدن است.</a:t>
            </a:r>
            <a:endParaRPr lang="en-US" sz="2000" dirty="0"/>
          </a:p>
          <a:p>
            <a:pPr marL="0" indent="0" algn="justLow" rtl="1">
              <a:lnSpc>
                <a:spcPct val="150000"/>
              </a:lnSpc>
              <a:buNone/>
            </a:pPr>
            <a:r>
              <a:rPr lang="fa-IR" sz="2000" dirty="0"/>
              <a:t>_حدود 10درصد این بیماری در خانواده ها ایجاد میشود وبین 3-1درصد ازموارد به دلیل سندرم های ژنتیکی به ارث رسیده از والدین شخص بوجود می آیند.</a:t>
            </a:r>
            <a:endParaRPr lang="en-US" sz="2000" dirty="0"/>
          </a:p>
          <a:p>
            <a:pPr marL="0" indent="0" algn="justLow" rtl="1">
              <a:lnSpc>
                <a:spcPct val="150000"/>
              </a:lnSpc>
              <a:buNone/>
            </a:pPr>
            <a:r>
              <a:rPr lang="fa-IR" sz="2000" dirty="0"/>
              <a:t>#عفونت معده با باکتری هلیکوباکترپیلوری- ابتلا به گاستریت مزمن معده-سن بالا(بیش از 50سال)-جنس مذکر-رژیم غذایی (پرنمک-کم میوه-کم سبزیجات) کم خونی –سیگار کشیدن-مصرف غذاهای حاوی نیترات بالا مثل فست فودها- مصرف غذاهای نمکی ودودی شده –آماده سازی نامناسب غذا با غذاهای مانده که از مهمترین عوامل خطر ابتلا به سرطان معده هستند.</a:t>
            </a:r>
            <a:endParaRPr lang="en-US" sz="2000" dirty="0"/>
          </a:p>
          <a:p>
            <a:pPr marL="0" indent="0" algn="r">
              <a:lnSpc>
                <a:spcPct val="150000"/>
              </a:lnSpc>
              <a:buNone/>
            </a:pPr>
            <a:endParaRPr lang="en-US" sz="2000" dirty="0"/>
          </a:p>
        </p:txBody>
      </p:sp>
    </p:spTree>
    <p:extLst>
      <p:ext uri="{BB962C8B-B14F-4D97-AF65-F5344CB8AC3E}">
        <p14:creationId xmlns:p14="http://schemas.microsoft.com/office/powerpoint/2010/main" val="13082116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27279"/>
          </a:xfrm>
        </p:spPr>
        <p:txBody>
          <a:bodyPr>
            <a:normAutofit/>
          </a:bodyPr>
          <a:lstStyle/>
          <a:p>
            <a:pPr algn="r" rtl="1"/>
            <a:r>
              <a:rPr lang="fa-IR" dirty="0" smtClean="0"/>
              <a:t>عوارض جانبی و اختلالات بیماری</a:t>
            </a:r>
            <a:endParaRPr lang="en-US" dirty="0"/>
          </a:p>
        </p:txBody>
      </p:sp>
      <p:sp>
        <p:nvSpPr>
          <p:cNvPr id="3" name="Content Placeholder 2"/>
          <p:cNvSpPr>
            <a:spLocks noGrp="1"/>
          </p:cNvSpPr>
          <p:nvPr>
            <p:ph idx="1"/>
          </p:nvPr>
        </p:nvSpPr>
        <p:spPr>
          <a:xfrm>
            <a:off x="838200" y="1081825"/>
            <a:ext cx="10515600" cy="5095138"/>
          </a:xfrm>
        </p:spPr>
        <p:txBody>
          <a:bodyPr>
            <a:normAutofit fontScale="92500" lnSpcReduction="20000"/>
          </a:bodyPr>
          <a:lstStyle/>
          <a:p>
            <a:pPr algn="r" rtl="1">
              <a:lnSpc>
                <a:spcPct val="150000"/>
              </a:lnSpc>
            </a:pPr>
            <a:r>
              <a:rPr lang="fa-IR" b="1" dirty="0"/>
              <a:t>عوارض رادیوتراپی:</a:t>
            </a:r>
            <a:endParaRPr lang="en-US" dirty="0"/>
          </a:p>
          <a:p>
            <a:pPr algn="r" rtl="1">
              <a:lnSpc>
                <a:spcPct val="150000"/>
              </a:lnSpc>
            </a:pPr>
            <a:r>
              <a:rPr lang="fa-IR" dirty="0"/>
              <a:t>سوء هاضمه/اسهال/تهوع واستفراغ/خستگی/ریزش مو/تغییراتی دردهان</a:t>
            </a:r>
            <a:endParaRPr lang="en-US" dirty="0"/>
          </a:p>
          <a:p>
            <a:pPr algn="r" rtl="1">
              <a:lnSpc>
                <a:spcPct val="150000"/>
              </a:lnSpc>
            </a:pPr>
            <a:r>
              <a:rPr lang="fa-IR" b="1" dirty="0"/>
              <a:t>عوارض بعدازجراحی معده:</a:t>
            </a:r>
            <a:endParaRPr lang="en-US" dirty="0"/>
          </a:p>
          <a:p>
            <a:pPr algn="r" rtl="1">
              <a:lnSpc>
                <a:spcPct val="150000"/>
              </a:lnSpc>
            </a:pPr>
            <a:r>
              <a:rPr lang="fa-IR" dirty="0"/>
              <a:t>احساس پری/سندرم دامپینگ/اسهال/استفراغ صبحگاهی/سو</a:t>
            </a:r>
            <a:r>
              <a:rPr lang="fa-IR" b="1" dirty="0"/>
              <a:t>ء  </a:t>
            </a:r>
            <a:r>
              <a:rPr lang="fa-IR" dirty="0"/>
              <a:t>هاضمه ونفخ</a:t>
            </a:r>
            <a:r>
              <a:rPr lang="fa-IR" b="1" dirty="0"/>
              <a:t> </a:t>
            </a:r>
            <a:endParaRPr lang="en-US" dirty="0"/>
          </a:p>
          <a:p>
            <a:pPr algn="r" rtl="1">
              <a:lnSpc>
                <a:spcPct val="150000"/>
              </a:lnSpc>
            </a:pPr>
            <a:r>
              <a:rPr lang="fa-IR" b="1" dirty="0"/>
              <a:t>سندرم دامپینگ:</a:t>
            </a:r>
            <a:endParaRPr lang="en-US" dirty="0"/>
          </a:p>
          <a:p>
            <a:pPr algn="r" rtl="1">
              <a:lnSpc>
                <a:spcPct val="150000"/>
              </a:lnSpc>
            </a:pPr>
            <a:r>
              <a:rPr lang="fa-IR" dirty="0"/>
              <a:t>مستقیم بعد ازجراحی رخ میده-دلیلش حرکت سریع ومستقیم غذا ازروده ی کوچک است-از آنجا که غذا ازمایع درون روده غلیظ تر است روده شروع به جذب آب میکندتا غذا را رقیق کندکه باعث کاهش ناگهانی فشار-ضعف-سرگیجه وحتی لرزش میشود.</a:t>
            </a:r>
            <a:endParaRPr lang="en-US" dirty="0"/>
          </a:p>
          <a:p>
            <a:pPr marL="0" indent="0" algn="r" rtl="1">
              <a:lnSpc>
                <a:spcPct val="150000"/>
              </a:lnSpc>
              <a:buNone/>
            </a:pPr>
            <a:endParaRPr lang="en-US" dirty="0"/>
          </a:p>
        </p:txBody>
      </p:sp>
    </p:spTree>
    <p:extLst>
      <p:ext uri="{BB962C8B-B14F-4D97-AF65-F5344CB8AC3E}">
        <p14:creationId xmlns:p14="http://schemas.microsoft.com/office/powerpoint/2010/main" val="24379436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1668" y="115909"/>
            <a:ext cx="11887200" cy="6742091"/>
          </a:xfrm>
        </p:spPr>
        <p:txBody>
          <a:bodyPr>
            <a:normAutofit fontScale="70000" lnSpcReduction="20000"/>
          </a:bodyPr>
          <a:lstStyle/>
          <a:p>
            <a:pPr algn="r" rtl="1">
              <a:lnSpc>
                <a:spcPct val="170000"/>
              </a:lnSpc>
            </a:pPr>
            <a:r>
              <a:rPr lang="fa-IR" b="1" dirty="0"/>
              <a:t>نوع دیگرش:</a:t>
            </a:r>
            <a:r>
              <a:rPr lang="fa-IR" dirty="0"/>
              <a:t>که بعدازخوردن غذا بروز میکند دلیلش افزایش ناگهانی قندخون است</a:t>
            </a:r>
            <a:endParaRPr lang="en-US" dirty="0"/>
          </a:p>
          <a:p>
            <a:pPr algn="r" rtl="1">
              <a:lnSpc>
                <a:spcPct val="170000"/>
              </a:lnSpc>
            </a:pPr>
            <a:r>
              <a:rPr lang="fa-IR" dirty="0"/>
              <a:t>-جذب شکر غذا موجب واکنش ناگهانی بدن باتولید هورمون انسولین میشود که این ترشح ناگهانی انسولین قند خون را کاهش میدهد.</a:t>
            </a:r>
            <a:endParaRPr lang="en-US" dirty="0"/>
          </a:p>
          <a:p>
            <a:pPr algn="r" rtl="1">
              <a:lnSpc>
                <a:spcPct val="170000"/>
              </a:lnSpc>
            </a:pPr>
            <a:r>
              <a:rPr lang="fa-IR" b="1" dirty="0"/>
              <a:t>جهت کاهش سندرم دامپینگ</a:t>
            </a:r>
            <a:r>
              <a:rPr lang="fa-IR" dirty="0"/>
              <a:t>:آرام خوردن غذا-خوردن غذاهایی که شکر کمتری دارند-خوردن غذاها دروعده های کوچک-نخوردن سوپ وغذاهای مایع</a:t>
            </a:r>
            <a:endParaRPr lang="en-US" dirty="0"/>
          </a:p>
          <a:p>
            <a:pPr algn="r" rtl="1">
              <a:lnSpc>
                <a:spcPct val="170000"/>
              </a:lnSpc>
            </a:pPr>
            <a:r>
              <a:rPr lang="fa-IR" b="1" dirty="0"/>
              <a:t>اسهال:</a:t>
            </a:r>
            <a:r>
              <a:rPr lang="fa-IR" dirty="0"/>
              <a:t>بعد ازجراحی معده بسیار رایج است- دلیلش هم قطع شدن عصب واگ حین جراحی است</a:t>
            </a:r>
            <a:endParaRPr lang="en-US" dirty="0"/>
          </a:p>
          <a:p>
            <a:pPr algn="r" rtl="1">
              <a:lnSpc>
                <a:spcPct val="170000"/>
              </a:lnSpc>
            </a:pPr>
            <a:r>
              <a:rPr lang="fa-IR" dirty="0"/>
              <a:t>-عصب واگ حرکت دودی سیستم گوارشی وترشح شیره ی معده را کنترل میکند.</a:t>
            </a:r>
            <a:endParaRPr lang="en-US" dirty="0"/>
          </a:p>
          <a:p>
            <a:pPr algn="r" rtl="1">
              <a:lnSpc>
                <a:spcPct val="170000"/>
              </a:lnSpc>
            </a:pPr>
            <a:r>
              <a:rPr lang="fa-IR" dirty="0"/>
              <a:t>-مصرف قرصهای ضداسهال ناشتا بادستور پزشک اغلب موثرمیباشد.</a:t>
            </a:r>
            <a:endParaRPr lang="en-US" dirty="0"/>
          </a:p>
          <a:p>
            <a:pPr algn="r" rtl="1">
              <a:lnSpc>
                <a:spcPct val="170000"/>
              </a:lnSpc>
            </a:pPr>
            <a:r>
              <a:rPr lang="fa-IR" b="1" dirty="0"/>
              <a:t>استفراغ صبحگاهی:</a:t>
            </a:r>
            <a:r>
              <a:rPr lang="fa-IR" dirty="0"/>
              <a:t>صفرا وشیره ی معده که شبانه دردوازدهه ترشح میشوندبه باقیمانده ی معده برمیگردندکه این اتفاق موجب احساس پری وحالت تهوع میشود</a:t>
            </a:r>
            <a:endParaRPr lang="en-US" dirty="0"/>
          </a:p>
          <a:p>
            <a:pPr algn="r" rtl="1">
              <a:lnSpc>
                <a:spcPct val="170000"/>
              </a:lnSpc>
            </a:pPr>
            <a:r>
              <a:rPr lang="fa-IR" dirty="0"/>
              <a:t>-بالا آوردن مایع اضافی ناراحتی راتسکین میدهد.</a:t>
            </a:r>
            <a:endParaRPr lang="en-US" dirty="0"/>
          </a:p>
          <a:p>
            <a:pPr algn="r" rtl="1">
              <a:lnSpc>
                <a:spcPct val="170000"/>
              </a:lnSpc>
            </a:pPr>
            <a:r>
              <a:rPr lang="fa-IR" dirty="0"/>
              <a:t>درمان:مصرف ناشتای قرصهای معده(آلومینیوم ام جی)تهوع صبحگاهی را کاهش میدهد</a:t>
            </a:r>
            <a:r>
              <a:rPr lang="fa-IR" dirty="0" smtClean="0"/>
              <a:t>.</a:t>
            </a:r>
            <a:endParaRPr lang="en-US" dirty="0"/>
          </a:p>
        </p:txBody>
      </p:sp>
    </p:spTree>
    <p:extLst>
      <p:ext uri="{BB962C8B-B14F-4D97-AF65-F5344CB8AC3E}">
        <p14:creationId xmlns:p14="http://schemas.microsoft.com/office/powerpoint/2010/main" val="31482722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3031" y="103030"/>
            <a:ext cx="11977351" cy="6658377"/>
          </a:xfrm>
        </p:spPr>
        <p:txBody>
          <a:bodyPr>
            <a:normAutofit fontScale="85000" lnSpcReduction="20000"/>
          </a:bodyPr>
          <a:lstStyle/>
          <a:p>
            <a:pPr algn="r" rtl="1">
              <a:lnSpc>
                <a:spcPct val="170000"/>
              </a:lnSpc>
            </a:pPr>
            <a:r>
              <a:rPr lang="fa-IR" b="1" dirty="0" smtClean="0"/>
              <a:t>سوء هاضمه ونفخ:به صورت دوره ای ممکنه درگیرش شوند</a:t>
            </a:r>
            <a:endParaRPr lang="en-US" dirty="0" smtClean="0"/>
          </a:p>
          <a:p>
            <a:pPr algn="r" rtl="1">
              <a:lnSpc>
                <a:spcPct val="170000"/>
              </a:lnSpc>
            </a:pPr>
            <a:r>
              <a:rPr lang="fa-IR" dirty="0" smtClean="0"/>
              <a:t>-نوشیدنیهای گازدار-الکل وغذاهای خیلی تندومرکبات موجب سوء هاضمه میشوند</a:t>
            </a:r>
            <a:endParaRPr lang="en-US" dirty="0" smtClean="0"/>
          </a:p>
          <a:p>
            <a:pPr algn="r" rtl="1">
              <a:lnSpc>
                <a:spcPct val="170000"/>
              </a:lnSpc>
            </a:pPr>
            <a:r>
              <a:rPr lang="fa-IR" dirty="0" smtClean="0"/>
              <a:t>درمان:عرق نعنا نفخ رابرطرف ودردرا کاهش میدهد.</a:t>
            </a:r>
            <a:endParaRPr lang="en-US" dirty="0" smtClean="0"/>
          </a:p>
          <a:p>
            <a:pPr algn="r" rtl="1">
              <a:lnSpc>
                <a:spcPct val="170000"/>
              </a:lnSpc>
            </a:pPr>
            <a:r>
              <a:rPr lang="fa-IR" b="1" dirty="0" smtClean="0"/>
              <a:t>اسهال:</a:t>
            </a:r>
            <a:r>
              <a:rPr lang="fa-IR" dirty="0" smtClean="0"/>
              <a:t>ممکنه درهر زمانی هنگام رادیوتراپی رخ دهد-مدفوع نرم وآبکی وشل باشد.</a:t>
            </a:r>
            <a:endParaRPr lang="en-US" dirty="0" smtClean="0"/>
          </a:p>
          <a:p>
            <a:pPr algn="r" rtl="1">
              <a:lnSpc>
                <a:spcPct val="170000"/>
              </a:lnSpc>
            </a:pPr>
            <a:r>
              <a:rPr lang="fa-IR" b="1" dirty="0" smtClean="0"/>
              <a:t>علت:</a:t>
            </a:r>
            <a:r>
              <a:rPr lang="fa-IR" dirty="0" smtClean="0"/>
              <a:t>رادیوتراپی به لگن /معده وشکم میتواندباعث اسهال شود-بخاطر آسیبی که پرتوبه سلولهای سالم روده کوچک وبزرگ وارد میکند دچار اسهال میشوند.</a:t>
            </a:r>
            <a:endParaRPr lang="en-US" dirty="0" smtClean="0"/>
          </a:p>
          <a:p>
            <a:pPr algn="r" rtl="1">
              <a:lnSpc>
                <a:spcPct val="170000"/>
              </a:lnSpc>
            </a:pPr>
            <a:r>
              <a:rPr lang="fa-IR" b="1" dirty="0" smtClean="0"/>
              <a:t>راههای کنترل آن:</a:t>
            </a:r>
            <a:r>
              <a:rPr lang="fa-IR" dirty="0" smtClean="0"/>
              <a:t>بهتراست وقتی فرد دچار اسهال میشود:12-8لیوان آب یا مایعات سبک بنوشد.</a:t>
            </a:r>
            <a:endParaRPr lang="en-US" dirty="0" smtClean="0"/>
          </a:p>
          <a:p>
            <a:pPr algn="r" rtl="1">
              <a:lnSpc>
                <a:spcPct val="170000"/>
              </a:lnSpc>
            </a:pPr>
            <a:r>
              <a:rPr lang="fa-IR" dirty="0" smtClean="0"/>
              <a:t>-غذاهای کم حجم مصرف کند.</a:t>
            </a:r>
            <a:endParaRPr lang="en-US" dirty="0" smtClean="0"/>
          </a:p>
          <a:p>
            <a:pPr algn="r" rtl="1">
              <a:lnSpc>
                <a:spcPct val="170000"/>
              </a:lnSpc>
            </a:pPr>
            <a:r>
              <a:rPr lang="fa-IR" dirty="0" smtClean="0"/>
              <a:t>-بعد از مدفوع از کاغذ توالت برای پاک کردن خود استفاده نکند.</a:t>
            </a:r>
            <a:endParaRPr lang="en-US" dirty="0" smtClean="0"/>
          </a:p>
          <a:p>
            <a:pPr algn="r" rtl="1">
              <a:lnSpc>
                <a:spcPct val="170000"/>
              </a:lnSpc>
            </a:pPr>
            <a:r>
              <a:rPr lang="fa-IR" dirty="0" smtClean="0"/>
              <a:t>-ازخوردن شیر-لبنیات-بستنی-خامه-پنیر-غذاهای تند وادویه دار-فست فود-نوشیدنیهای گازدار-سرخ کرده اجتناب کند.</a:t>
            </a:r>
            <a:endParaRPr lang="en-US" dirty="0" smtClean="0"/>
          </a:p>
          <a:p>
            <a:pPr marL="0" indent="0" algn="r" rtl="1">
              <a:buNone/>
            </a:pPr>
            <a:endParaRPr lang="en-US" dirty="0"/>
          </a:p>
        </p:txBody>
      </p:sp>
    </p:spTree>
    <p:extLst>
      <p:ext uri="{BB962C8B-B14F-4D97-AF65-F5344CB8AC3E}">
        <p14:creationId xmlns:p14="http://schemas.microsoft.com/office/powerpoint/2010/main" val="12006809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5910" y="103030"/>
            <a:ext cx="11951594" cy="6645499"/>
          </a:xfrm>
        </p:spPr>
        <p:txBody>
          <a:bodyPr>
            <a:normAutofit fontScale="77500" lnSpcReduction="20000"/>
          </a:bodyPr>
          <a:lstStyle/>
          <a:p>
            <a:pPr marL="0" indent="0" algn="r" rtl="1">
              <a:lnSpc>
                <a:spcPct val="170000"/>
              </a:lnSpc>
              <a:buNone/>
            </a:pPr>
            <a:r>
              <a:rPr lang="fa-IR" b="1" dirty="0"/>
              <a:t>خستگی:</a:t>
            </a:r>
            <a:r>
              <a:rPr lang="fa-IR" dirty="0"/>
              <a:t>میتواندکم یاشدید باشد-بسیاری از افراد خستگی را تلفیقی از ضعف.کسالت.فرسودگی وسنگینی میدانند.</a:t>
            </a:r>
            <a:endParaRPr lang="en-US" dirty="0"/>
          </a:p>
          <a:p>
            <a:pPr marL="0" indent="0" algn="r" rtl="1">
              <a:lnSpc>
                <a:spcPct val="170000"/>
              </a:lnSpc>
              <a:buNone/>
            </a:pPr>
            <a:r>
              <a:rPr lang="fa-IR" b="1" dirty="0"/>
              <a:t>علت خستگی:</a:t>
            </a:r>
            <a:r>
              <a:rPr lang="fa-IR" dirty="0"/>
              <a:t>آنمی(کم خونی)-نگرانی واضطراب-افسرگی- عفونت-کاهش فعالیت-بعضی داروها</a:t>
            </a:r>
            <a:endParaRPr lang="en-US" dirty="0"/>
          </a:p>
          <a:p>
            <a:pPr marL="0" indent="0" algn="r" rtl="1">
              <a:lnSpc>
                <a:spcPct val="170000"/>
              </a:lnSpc>
              <a:buNone/>
            </a:pPr>
            <a:r>
              <a:rPr lang="fa-IR" b="1" dirty="0"/>
              <a:t>تاچه زمانی ادامه دارد:</a:t>
            </a:r>
            <a:r>
              <a:rPr lang="fa-IR" dirty="0"/>
              <a:t>احساس خستگی به بعضی فاکتورها مانند سن-وضعیت سلامتی –میزان سلامتی-وضعیت بیمار قبل از آنکه رادیوتراپی شود بستگی دارد.</a:t>
            </a:r>
            <a:endParaRPr lang="en-US" dirty="0"/>
          </a:p>
          <a:p>
            <a:pPr marL="0" indent="0" algn="r" rtl="1">
              <a:lnSpc>
                <a:spcPct val="170000"/>
              </a:lnSpc>
              <a:buNone/>
            </a:pPr>
            <a:r>
              <a:rPr lang="fa-IR" dirty="0"/>
              <a:t>-میتواند6هفته تا12ماه بعداز آخرین رادیوتراپی ادامه داشته باشد.</a:t>
            </a:r>
            <a:endParaRPr lang="en-US" dirty="0"/>
          </a:p>
          <a:p>
            <a:pPr marL="0" indent="0" algn="r" rtl="1">
              <a:lnSpc>
                <a:spcPct val="170000"/>
              </a:lnSpc>
              <a:buNone/>
            </a:pPr>
            <a:r>
              <a:rPr lang="fa-IR" b="1" dirty="0"/>
              <a:t>راههای کنترل:</a:t>
            </a:r>
            <a:r>
              <a:rPr lang="fa-IR" dirty="0"/>
              <a:t>هرشب حداقل 8ساعت بخوابد-درطول روز پیاده روی کند-یوگا انجام دهد-دوچرخه سواری کند-کارهای مهمتر را انجام دهد بیش از اندازه فعالیت نکند.</a:t>
            </a:r>
            <a:endParaRPr lang="en-US" dirty="0"/>
          </a:p>
          <a:p>
            <a:pPr marL="0" indent="0" algn="r" rtl="1">
              <a:lnSpc>
                <a:spcPct val="170000"/>
              </a:lnSpc>
              <a:buNone/>
            </a:pPr>
            <a:r>
              <a:rPr lang="fa-IR" b="1" dirty="0"/>
              <a:t>ریزش مو(آلوپسیا):</a:t>
            </a:r>
            <a:r>
              <a:rPr lang="fa-IR" dirty="0"/>
              <a:t>به مواقعی میگویند که گروهی یاتمام موی سر بریزند.</a:t>
            </a:r>
            <a:endParaRPr lang="en-US" dirty="0"/>
          </a:p>
          <a:p>
            <a:pPr marL="0" indent="0" algn="r" rtl="1">
              <a:lnSpc>
                <a:spcPct val="170000"/>
              </a:lnSpc>
              <a:buNone/>
            </a:pPr>
            <a:r>
              <a:rPr lang="fa-IR" b="1" dirty="0"/>
              <a:t>علت:</a:t>
            </a:r>
            <a:r>
              <a:rPr lang="fa-IR" dirty="0"/>
              <a:t>بخاطر آسیب به سلولهایی که رشد بالایی دارند مثل سلولهای موجود درریشه موباعث ریزش مومیشوند.</a:t>
            </a:r>
            <a:endParaRPr lang="en-US" dirty="0"/>
          </a:p>
          <a:p>
            <a:pPr marL="0" indent="0" algn="r" rtl="1">
              <a:lnSpc>
                <a:spcPct val="170000"/>
              </a:lnSpc>
              <a:buNone/>
            </a:pPr>
            <a:r>
              <a:rPr lang="fa-IR" b="1" dirty="0"/>
              <a:t>تاچه زمانی ادامه دارد:</a:t>
            </a:r>
            <a:r>
              <a:rPr lang="fa-IR" dirty="0"/>
              <a:t>3-2هفته بعداز شروع رادیوتراپی شروع به ریزش میکنند-1هفته طول میکشد تاتمام موهای ناحیه ی درمان بریزند-6-3ماه بعد ازاتمام درمان موها دوباره شروع به رشد میکنند-گاهی اگردوز پرتوبالا باشدموها دیگر رشد نمیکنند.</a:t>
            </a:r>
            <a:endParaRPr lang="en-US" dirty="0"/>
          </a:p>
          <a:p>
            <a:pPr marL="0" indent="0" algn="r" rtl="1">
              <a:lnSpc>
                <a:spcPct val="170000"/>
              </a:lnSpc>
              <a:buNone/>
            </a:pPr>
            <a:endParaRPr lang="en-US" dirty="0"/>
          </a:p>
        </p:txBody>
      </p:sp>
    </p:spTree>
    <p:extLst>
      <p:ext uri="{BB962C8B-B14F-4D97-AF65-F5344CB8AC3E}">
        <p14:creationId xmlns:p14="http://schemas.microsoft.com/office/powerpoint/2010/main" val="36457017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idx="1"/>
          </p:nvPr>
        </p:nvSpPr>
        <p:spPr>
          <a:xfrm>
            <a:off x="103188" y="115888"/>
            <a:ext cx="11977687" cy="6607175"/>
          </a:xfrm>
        </p:spPr>
        <p:txBody>
          <a:bodyPr>
            <a:noAutofit/>
          </a:bodyPr>
          <a:lstStyle/>
          <a:p>
            <a:pPr algn="r" rtl="1">
              <a:lnSpc>
                <a:spcPct val="120000"/>
              </a:lnSpc>
            </a:pPr>
            <a:r>
              <a:rPr lang="fa-IR" sz="1800" b="1" dirty="0">
                <a:cs typeface="B Nazanin" panose="00000400000000000000" pitchFamily="2" charset="-78"/>
              </a:rPr>
              <a:t>تغییراتی که رادیوتراپی دردهان ایجاد میکند:</a:t>
            </a:r>
            <a:endParaRPr lang="en-US" sz="1800" dirty="0">
              <a:cs typeface="B Nazanin" panose="00000400000000000000" pitchFamily="2" charset="-78"/>
            </a:endParaRPr>
          </a:p>
          <a:p>
            <a:pPr algn="r" rtl="1">
              <a:lnSpc>
                <a:spcPct val="120000"/>
              </a:lnSpc>
            </a:pPr>
            <a:r>
              <a:rPr lang="fa-IR" sz="1800" dirty="0">
                <a:cs typeface="B Nazanin" panose="00000400000000000000" pitchFamily="2" charset="-78"/>
              </a:rPr>
              <a:t>-جراحتهای دهانی(بریدگی یازخمهای دهان)</a:t>
            </a:r>
            <a:endParaRPr lang="en-US" sz="1800" dirty="0">
              <a:cs typeface="B Nazanin" panose="00000400000000000000" pitchFamily="2" charset="-78"/>
            </a:endParaRPr>
          </a:p>
          <a:p>
            <a:pPr algn="r" rtl="1">
              <a:lnSpc>
                <a:spcPct val="120000"/>
              </a:lnSpc>
            </a:pPr>
            <a:r>
              <a:rPr lang="fa-IR" sz="1800" dirty="0">
                <a:cs typeface="B Nazanin" panose="00000400000000000000" pitchFamily="2" charset="-78"/>
              </a:rPr>
              <a:t>-خشکی دهان(رزوستومیا)وخشکی گلو</a:t>
            </a:r>
            <a:endParaRPr lang="en-US" sz="1800" dirty="0">
              <a:cs typeface="B Nazanin" panose="00000400000000000000" pitchFamily="2" charset="-78"/>
            </a:endParaRPr>
          </a:p>
          <a:p>
            <a:pPr algn="r" rtl="1">
              <a:lnSpc>
                <a:spcPct val="120000"/>
              </a:lnSpc>
            </a:pPr>
            <a:r>
              <a:rPr lang="fa-IR" sz="1800" dirty="0">
                <a:cs typeface="B Nazanin" panose="00000400000000000000" pitchFamily="2" charset="-78"/>
              </a:rPr>
              <a:t>-کاهش یا ازدست دادن حس چشایی</a:t>
            </a:r>
            <a:endParaRPr lang="en-US" sz="1800" dirty="0">
              <a:cs typeface="B Nazanin" panose="00000400000000000000" pitchFamily="2" charset="-78"/>
            </a:endParaRPr>
          </a:p>
          <a:p>
            <a:pPr algn="r" rtl="1">
              <a:lnSpc>
                <a:spcPct val="120000"/>
              </a:lnSpc>
            </a:pPr>
            <a:r>
              <a:rPr lang="fa-IR" sz="1800" dirty="0">
                <a:cs typeface="B Nazanin" panose="00000400000000000000" pitchFamily="2" charset="-78"/>
              </a:rPr>
              <a:t>-خرابی دندانها</a:t>
            </a:r>
            <a:endParaRPr lang="en-US" sz="1800" dirty="0">
              <a:cs typeface="B Nazanin" panose="00000400000000000000" pitchFamily="2" charset="-78"/>
            </a:endParaRPr>
          </a:p>
          <a:p>
            <a:pPr algn="r" rtl="1">
              <a:lnSpc>
                <a:spcPct val="120000"/>
              </a:lnSpc>
            </a:pPr>
            <a:r>
              <a:rPr lang="fa-IR" sz="1800" dirty="0">
                <a:cs typeface="B Nazanin" panose="00000400000000000000" pitchFamily="2" charset="-78"/>
              </a:rPr>
              <a:t>-تغییر درحس چشایی(احساس طعم فلز وقتی گوشت میخورد)</a:t>
            </a:r>
            <a:endParaRPr lang="en-US" sz="1800" dirty="0">
              <a:cs typeface="B Nazanin" panose="00000400000000000000" pitchFamily="2" charset="-78"/>
            </a:endParaRPr>
          </a:p>
          <a:p>
            <a:pPr algn="r" rtl="1">
              <a:lnSpc>
                <a:spcPct val="120000"/>
              </a:lnSpc>
            </a:pPr>
            <a:r>
              <a:rPr lang="fa-IR" sz="1800" dirty="0">
                <a:cs typeface="B Nazanin" panose="00000400000000000000" pitchFamily="2" charset="-78"/>
              </a:rPr>
              <a:t>-عفونت لثه ها.دندان وزبان</a:t>
            </a:r>
            <a:endParaRPr lang="en-US" sz="1800" dirty="0">
              <a:cs typeface="B Nazanin" panose="00000400000000000000" pitchFamily="2" charset="-78"/>
            </a:endParaRPr>
          </a:p>
          <a:p>
            <a:pPr algn="r" rtl="1">
              <a:lnSpc>
                <a:spcPct val="120000"/>
              </a:lnSpc>
            </a:pPr>
            <a:r>
              <a:rPr lang="fa-IR" sz="1800" dirty="0">
                <a:cs typeface="B Nazanin" panose="00000400000000000000" pitchFamily="2" charset="-78"/>
              </a:rPr>
              <a:t>-خشکی وسفتی فک هاوتغییر دراستخوانها</a:t>
            </a:r>
            <a:endParaRPr lang="en-US" sz="1800" dirty="0">
              <a:cs typeface="B Nazanin" panose="00000400000000000000" pitchFamily="2" charset="-78"/>
            </a:endParaRPr>
          </a:p>
          <a:p>
            <a:pPr algn="r" rtl="1">
              <a:lnSpc>
                <a:spcPct val="120000"/>
              </a:lnSpc>
            </a:pPr>
            <a:r>
              <a:rPr lang="fa-IR" sz="1800" dirty="0">
                <a:cs typeface="B Nazanin" panose="00000400000000000000" pitchFamily="2" charset="-78"/>
              </a:rPr>
              <a:t>-بزاق غلیظ طناب مانند</a:t>
            </a:r>
            <a:endParaRPr lang="en-US" sz="1800" dirty="0">
              <a:cs typeface="B Nazanin" panose="00000400000000000000" pitchFamily="2" charset="-78"/>
            </a:endParaRPr>
          </a:p>
          <a:p>
            <a:pPr algn="r" rtl="1">
              <a:lnSpc>
                <a:spcPct val="120000"/>
              </a:lnSpc>
            </a:pPr>
            <a:r>
              <a:rPr lang="fa-IR" sz="1800" b="1" dirty="0">
                <a:cs typeface="B Nazanin" panose="00000400000000000000" pitchFamily="2" charset="-78"/>
              </a:rPr>
              <a:t>علت:</a:t>
            </a:r>
            <a:r>
              <a:rPr lang="fa-IR" sz="1800" dirty="0">
                <a:cs typeface="B Nazanin" panose="00000400000000000000" pitchFamily="2" charset="-78"/>
              </a:rPr>
              <a:t>رادیوتراپی علاوه بر اینکه سلولهای سرطانی را ازبین میبرد ممکنه به سلولهای سالم در غدد بزاقی نیزآسیب بزند.</a:t>
            </a:r>
            <a:endParaRPr lang="en-US" sz="1800" dirty="0">
              <a:cs typeface="B Nazanin" panose="00000400000000000000" pitchFamily="2" charset="-78"/>
            </a:endParaRPr>
          </a:p>
          <a:p>
            <a:pPr algn="r" rtl="1">
              <a:lnSpc>
                <a:spcPct val="120000"/>
              </a:lnSpc>
            </a:pPr>
            <a:r>
              <a:rPr lang="fa-IR" sz="1800" b="1" dirty="0">
                <a:cs typeface="B Nazanin" panose="00000400000000000000" pitchFamily="2" charset="-78"/>
              </a:rPr>
              <a:t>تاچه زمانی ادامه دارد:</a:t>
            </a:r>
            <a:r>
              <a:rPr lang="fa-IR" sz="1800" dirty="0">
                <a:cs typeface="B Nazanin" panose="00000400000000000000" pitchFamily="2" charset="-78"/>
              </a:rPr>
              <a:t>بعضی ازمشکلات مثل زخمهای دهانی بعد ازاتمام درمان ازبین میروندوبعضی دیگر مثل حس چشایی ممکن است تا ماهها یاحتی سالها نیز باقی بمانند-بعضی مشکلات هم مثل خشکی دهان هیچوقت برطرف نشوند.</a:t>
            </a:r>
            <a:endParaRPr lang="en-US" sz="1800" dirty="0">
              <a:cs typeface="B Nazanin" panose="00000400000000000000" pitchFamily="2" charset="-78"/>
            </a:endParaRPr>
          </a:p>
          <a:p>
            <a:pPr algn="r" rtl="1">
              <a:lnSpc>
                <a:spcPct val="120000"/>
              </a:lnSpc>
            </a:pPr>
            <a:r>
              <a:rPr lang="fa-IR" sz="1800" b="1" dirty="0">
                <a:cs typeface="B Nazanin" panose="00000400000000000000" pitchFamily="2" charset="-78"/>
              </a:rPr>
              <a:t>راههای کنترل:</a:t>
            </a:r>
            <a:r>
              <a:rPr lang="fa-IR" sz="1800" dirty="0">
                <a:cs typeface="B Nazanin" panose="00000400000000000000" pitchFamily="2" charset="-78"/>
              </a:rPr>
              <a:t>حداقل دوهفته قبل رادیوتراپی سروگردن به دندانپزشک مراجعه کند تا از سلامت دهان ودندان بیمار قبل رادیوتراپی اطمینان حاصل کند</a:t>
            </a:r>
            <a:endParaRPr lang="en-US" sz="1800" dirty="0">
              <a:cs typeface="B Nazanin" panose="00000400000000000000" pitchFamily="2" charset="-78"/>
            </a:endParaRPr>
          </a:p>
          <a:p>
            <a:pPr algn="r" rtl="1">
              <a:lnSpc>
                <a:spcPct val="120000"/>
              </a:lnSpc>
            </a:pPr>
            <a:r>
              <a:rPr lang="fa-IR" sz="1800" dirty="0">
                <a:cs typeface="B Nazanin" panose="00000400000000000000" pitchFamily="2" charset="-78"/>
              </a:rPr>
              <a:t>-دهان خودرا مرطوب نگه دارد(بوسیله ی آب گرداندن دردهان-مکیدن تکه ها وچیپس های یخی-جویدن آدامس بدون قند-استفاده از آبنباتهای بدون قند-استفاده از بعضی داروها بانظر پزشک که بزاق را افزایش میدهند-عدم استفاده از دهانشویه های حاوی الکل-استفاده روزانه از نخ دندان)</a:t>
            </a:r>
            <a:endParaRPr lang="en-US" sz="1800" dirty="0">
              <a:cs typeface="B Nazanin" panose="00000400000000000000" pitchFamily="2" charset="-78"/>
            </a:endParaRPr>
          </a:p>
        </p:txBody>
      </p:sp>
    </p:spTree>
    <p:extLst>
      <p:ext uri="{BB962C8B-B14F-4D97-AF65-F5344CB8AC3E}">
        <p14:creationId xmlns:p14="http://schemas.microsoft.com/office/powerpoint/2010/main" val="40758964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1669" y="141668"/>
            <a:ext cx="11848562" cy="6581104"/>
          </a:xfrm>
        </p:spPr>
        <p:txBody>
          <a:bodyPr>
            <a:normAutofit lnSpcReduction="10000"/>
          </a:bodyPr>
          <a:lstStyle/>
          <a:p>
            <a:pPr algn="r" rtl="1">
              <a:lnSpc>
                <a:spcPct val="150000"/>
              </a:lnSpc>
            </a:pPr>
            <a:r>
              <a:rPr lang="fa-IR" dirty="0"/>
              <a:t>تهوع واستفراغ:رادیوتراپی میتواندباعث تهوع یااستفراغ یاهردوشود-همچنین ممکنه بیماربااینکه معده اش خالی است شروع به عق زدن بکند.</a:t>
            </a:r>
            <a:endParaRPr lang="en-US" dirty="0"/>
          </a:p>
          <a:p>
            <a:pPr algn="r" rtl="1">
              <a:lnSpc>
                <a:spcPct val="150000"/>
              </a:lnSpc>
            </a:pPr>
            <a:r>
              <a:rPr lang="fa-IR" b="1" dirty="0"/>
              <a:t>علت:</a:t>
            </a:r>
            <a:r>
              <a:rPr lang="fa-IR" dirty="0"/>
              <a:t>وقتی معده-روده ی کوچک وبزرگ یاقسمتی از مغزتحت رادیوتراپی قراربگیرندبیماردچار حالت تهوع واستفراغ میشوداحتمال بروزش به مقدار پرتوی که فرد میگیردواینکه آیا شیمی درمانی کرده است یانه بستگی دارد.</a:t>
            </a:r>
            <a:endParaRPr lang="en-US" dirty="0"/>
          </a:p>
          <a:p>
            <a:pPr algn="r" rtl="1">
              <a:lnSpc>
                <a:spcPct val="150000"/>
              </a:lnSpc>
            </a:pPr>
            <a:r>
              <a:rPr lang="fa-IR" b="1" dirty="0"/>
              <a:t>تاچه زمانی ادامه دارد:</a:t>
            </a:r>
            <a:r>
              <a:rPr lang="fa-IR" dirty="0"/>
              <a:t>ممکنه تا30دقیقه تاچندساعت بعد رادیوتراپی ادامه داشته باشد</a:t>
            </a:r>
            <a:endParaRPr lang="en-US" dirty="0"/>
          </a:p>
          <a:p>
            <a:pPr algn="r" rtl="1">
              <a:lnSpc>
                <a:spcPct val="150000"/>
              </a:lnSpc>
            </a:pPr>
            <a:r>
              <a:rPr lang="fa-IR" b="1" dirty="0"/>
              <a:t>راههای کنترل وبرخورد با آن:</a:t>
            </a:r>
            <a:r>
              <a:rPr lang="fa-IR" dirty="0"/>
              <a:t>جهت پیشگیری ازتهوع:خوردن ونوشیدن غذاهای کم حجم-بی ادویه وآسان هضم ونوشیدنی هایی که معده راتحریک نمیکنند-هرچقدر بیمار قبل ازرادیوتراپی اعصاب آرامتری داشته باشد تهوع کمتری خواهد داشت-خوردن ونوشیدنیهای ولرم(نه خیلی داغ نه خیلی سرد)</a:t>
            </a:r>
            <a:endParaRPr lang="en-US" dirty="0"/>
          </a:p>
        </p:txBody>
      </p:sp>
    </p:spTree>
    <p:extLst>
      <p:ext uri="{BB962C8B-B14F-4D97-AF65-F5344CB8AC3E}">
        <p14:creationId xmlns:p14="http://schemas.microsoft.com/office/powerpoint/2010/main" val="40922090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سابقه بیماری های قبلی</a:t>
            </a:r>
            <a:endParaRPr lang="en-US" dirty="0"/>
          </a:p>
        </p:txBody>
      </p:sp>
      <p:sp>
        <p:nvSpPr>
          <p:cNvPr id="3" name="Content Placeholder 2"/>
          <p:cNvSpPr>
            <a:spLocks noGrp="1"/>
          </p:cNvSpPr>
          <p:nvPr>
            <p:ph idx="1"/>
          </p:nvPr>
        </p:nvSpPr>
        <p:spPr>
          <a:xfrm>
            <a:off x="838200" y="1825624"/>
            <a:ext cx="10515600" cy="4922905"/>
          </a:xfrm>
        </p:spPr>
        <p:txBody>
          <a:bodyPr/>
          <a:lstStyle/>
          <a:p>
            <a:pPr marL="0" indent="0" algn="r" rtl="1">
              <a:buNone/>
            </a:pPr>
            <a:r>
              <a:rPr lang="fa-IR" dirty="0" smtClean="0"/>
              <a:t>بیمار سابقه بیماری فشار خون ندارد</a:t>
            </a:r>
          </a:p>
          <a:p>
            <a:pPr marL="0" indent="0" algn="r" rtl="1">
              <a:buNone/>
            </a:pPr>
            <a:r>
              <a:rPr lang="fa-IR" dirty="0" smtClean="0"/>
              <a:t>بیمار سابقه بیماری ریوی ندارد </a:t>
            </a:r>
          </a:p>
          <a:p>
            <a:pPr marL="0" indent="0" algn="r" rtl="1">
              <a:buNone/>
            </a:pPr>
            <a:r>
              <a:rPr lang="fa-IR" dirty="0" smtClean="0"/>
              <a:t>بیمار سابقه بیماری قلبی ندارد </a:t>
            </a:r>
          </a:p>
          <a:p>
            <a:pPr marL="0" indent="0" algn="r" rtl="1">
              <a:buNone/>
            </a:pPr>
            <a:r>
              <a:rPr lang="fa-IR" dirty="0" smtClean="0"/>
              <a:t>بیمار سابقه وجود زخم در معده و دوازدهه ندارد</a:t>
            </a:r>
          </a:p>
          <a:p>
            <a:pPr marL="0" indent="0" algn="r" rtl="1">
              <a:buNone/>
            </a:pPr>
            <a:r>
              <a:rPr lang="fa-IR" dirty="0" smtClean="0"/>
              <a:t>بیمار سابقه بیماری کبدی دارد : کبد چرب </a:t>
            </a:r>
            <a:r>
              <a:rPr lang="en-US" dirty="0" smtClean="0"/>
              <a:t>Grade II</a:t>
            </a:r>
            <a:r>
              <a:rPr lang="fa-IR" dirty="0" smtClean="0"/>
              <a:t> ( که از رژیم غذایی مناسب (( خوردن ترب و سبزیجات و پرهیز از مصرف روغن حتی روغن زیتون )) و شربت </a:t>
            </a:r>
            <a:r>
              <a:rPr lang="en-US" dirty="0" smtClean="0"/>
              <a:t>Liver aid</a:t>
            </a:r>
            <a:r>
              <a:rPr lang="fa-IR" dirty="0" smtClean="0"/>
              <a:t> برای برطرف نمودن این اختلال استفاده می نموده است )</a:t>
            </a:r>
          </a:p>
          <a:p>
            <a:pPr marL="0" indent="0" algn="r" rtl="1">
              <a:buNone/>
            </a:pPr>
            <a:r>
              <a:rPr lang="fa-IR" dirty="0" smtClean="0"/>
              <a:t>بیمار سابقه بیماری سیستم عصبی ندارد</a:t>
            </a:r>
          </a:p>
          <a:p>
            <a:pPr marL="0" indent="0" algn="r" rtl="1">
              <a:buNone/>
            </a:pPr>
            <a:r>
              <a:rPr lang="fa-IR" dirty="0" smtClean="0"/>
              <a:t>بیمار سابقه بیماری کلیوی و مجاری ادراری ندارد</a:t>
            </a:r>
          </a:p>
          <a:p>
            <a:pPr marL="0" indent="0" algn="r" rtl="1">
              <a:buNone/>
            </a:pPr>
            <a:r>
              <a:rPr lang="fa-IR" dirty="0" smtClean="0"/>
              <a:t>بیمار سابقه بیماری های خاصی همچون تیروئید و دیابت و ... ندارد .</a:t>
            </a:r>
            <a:endParaRPr lang="en-US" dirty="0"/>
          </a:p>
        </p:txBody>
      </p:sp>
    </p:spTree>
    <p:extLst>
      <p:ext uri="{BB962C8B-B14F-4D97-AF65-F5344CB8AC3E}">
        <p14:creationId xmlns:p14="http://schemas.microsoft.com/office/powerpoint/2010/main" val="24086932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سابقه مصرف دارو</a:t>
            </a:r>
            <a:endParaRPr lang="en-US" dirty="0"/>
          </a:p>
        </p:txBody>
      </p:sp>
      <p:sp>
        <p:nvSpPr>
          <p:cNvPr id="3" name="Content Placeholder 2"/>
          <p:cNvSpPr>
            <a:spLocks noGrp="1"/>
          </p:cNvSpPr>
          <p:nvPr>
            <p:ph idx="1"/>
          </p:nvPr>
        </p:nvSpPr>
        <p:spPr>
          <a:xfrm>
            <a:off x="838200" y="1690688"/>
            <a:ext cx="10515600" cy="4993447"/>
          </a:xfrm>
        </p:spPr>
        <p:txBody>
          <a:bodyPr>
            <a:normAutofit/>
          </a:bodyPr>
          <a:lstStyle/>
          <a:p>
            <a:pPr marL="0" indent="0" algn="r" rtl="1">
              <a:lnSpc>
                <a:spcPct val="150000"/>
              </a:lnSpc>
              <a:buNone/>
            </a:pPr>
            <a:r>
              <a:rPr lang="fa-IR" dirty="0" smtClean="0"/>
              <a:t>دارو هایی که برای بیماری خاص استفاده می نموده است :</a:t>
            </a:r>
          </a:p>
          <a:p>
            <a:pPr marL="0" indent="0" algn="r" rtl="1">
              <a:lnSpc>
                <a:spcPct val="150000"/>
              </a:lnSpc>
              <a:buNone/>
            </a:pPr>
            <a:r>
              <a:rPr lang="fa-IR" dirty="0" smtClean="0"/>
              <a:t>شربت </a:t>
            </a:r>
            <a:r>
              <a:rPr lang="en-US" dirty="0" smtClean="0"/>
              <a:t>Liver aid</a:t>
            </a:r>
            <a:r>
              <a:rPr lang="fa-IR" dirty="0" smtClean="0"/>
              <a:t> به منظور رفع نمودن کبد چرب و قرص ژلوفن به منظور برطرف کردن دردهای بدنی دوره ای بیمار ( البته به صورت خود درمانی )</a:t>
            </a:r>
          </a:p>
          <a:p>
            <a:pPr marL="0" indent="0" algn="r" rtl="1">
              <a:lnSpc>
                <a:spcPct val="150000"/>
              </a:lnSpc>
              <a:buNone/>
            </a:pPr>
            <a:r>
              <a:rPr lang="fa-IR" dirty="0" smtClean="0"/>
              <a:t>داروهایی که در بیمارستان استفاده می نماید :</a:t>
            </a:r>
          </a:p>
          <a:p>
            <a:pPr marL="0" indent="0" algn="l">
              <a:lnSpc>
                <a:spcPct val="150000"/>
              </a:lnSpc>
              <a:buNone/>
            </a:pPr>
            <a:r>
              <a:rPr lang="en-US" dirty="0" smtClean="0"/>
              <a:t>Amp </a:t>
            </a:r>
            <a:r>
              <a:rPr lang="en-US" dirty="0" err="1" smtClean="0"/>
              <a:t>Lecoverin</a:t>
            </a:r>
            <a:r>
              <a:rPr lang="en-US" dirty="0" smtClean="0"/>
              <a:t> 600 mg + Amp 5 </a:t>
            </a:r>
            <a:r>
              <a:rPr lang="en-US" dirty="0" err="1" smtClean="0"/>
              <a:t>fu</a:t>
            </a:r>
            <a:r>
              <a:rPr lang="en-US" dirty="0" smtClean="0"/>
              <a:t> 600 mg + Amp 5 </a:t>
            </a:r>
            <a:r>
              <a:rPr lang="en-US" dirty="0" err="1" smtClean="0"/>
              <a:t>fu</a:t>
            </a:r>
            <a:r>
              <a:rPr lang="en-US" dirty="0" smtClean="0"/>
              <a:t> 1500 mg + Amp </a:t>
            </a:r>
            <a:r>
              <a:rPr lang="en-US" dirty="0" err="1" smtClean="0"/>
              <a:t>Oxaliplatin</a:t>
            </a:r>
            <a:r>
              <a:rPr lang="en-US" dirty="0" smtClean="0"/>
              <a:t> 130 mg + Amp </a:t>
            </a:r>
            <a:r>
              <a:rPr lang="en-US" dirty="0" err="1" smtClean="0"/>
              <a:t>Kytril</a:t>
            </a:r>
            <a:r>
              <a:rPr lang="en-US" dirty="0" smtClean="0"/>
              <a:t> + Amp Dexamethasone + Amp </a:t>
            </a:r>
            <a:r>
              <a:rPr lang="en-US" dirty="0" err="1" smtClean="0"/>
              <a:t>Pethidin</a:t>
            </a:r>
            <a:r>
              <a:rPr lang="en-US" dirty="0" smtClean="0"/>
              <a:t> 25 mg </a:t>
            </a:r>
            <a:endParaRPr lang="en-US" dirty="0"/>
          </a:p>
        </p:txBody>
      </p:sp>
    </p:spTree>
    <p:extLst>
      <p:ext uri="{BB962C8B-B14F-4D97-AF65-F5344CB8AC3E}">
        <p14:creationId xmlns:p14="http://schemas.microsoft.com/office/powerpoint/2010/main" val="37285474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0151" y="115910"/>
            <a:ext cx="11990231" cy="6606862"/>
          </a:xfrm>
        </p:spPr>
        <p:txBody>
          <a:bodyPr>
            <a:normAutofit lnSpcReduction="10000"/>
          </a:bodyPr>
          <a:lstStyle/>
          <a:p>
            <a:pPr algn="r" rtl="1"/>
            <a:r>
              <a:rPr lang="fa-IR" b="1" dirty="0"/>
              <a:t>نام داروهای سرطان معده :</a:t>
            </a:r>
            <a:endParaRPr lang="en-US" dirty="0"/>
          </a:p>
          <a:p>
            <a:pPr algn="r" rtl="1"/>
            <a:r>
              <a:rPr lang="fa-IR" dirty="0"/>
              <a:t>- </a:t>
            </a:r>
            <a:r>
              <a:rPr lang="fa-IR" dirty="0" smtClean="0"/>
              <a:t>تراستوزوماب(هرسپتین)</a:t>
            </a:r>
            <a:endParaRPr lang="en-US" dirty="0" smtClean="0"/>
          </a:p>
          <a:p>
            <a:pPr algn="r" rtl="1"/>
            <a:r>
              <a:rPr lang="fa-IR" dirty="0" smtClean="0"/>
              <a:t>- ایمانیتیب(گلیوک)</a:t>
            </a:r>
            <a:endParaRPr lang="en-US" dirty="0" smtClean="0"/>
          </a:p>
          <a:p>
            <a:pPr algn="r" rtl="1"/>
            <a:r>
              <a:rPr lang="fa-IR" dirty="0" smtClean="0"/>
              <a:t>- </a:t>
            </a:r>
            <a:r>
              <a:rPr lang="fa-IR" dirty="0"/>
              <a:t>سانیتیب(سوتنت)</a:t>
            </a:r>
            <a:endParaRPr lang="en-US" dirty="0"/>
          </a:p>
          <a:p>
            <a:pPr algn="r" rtl="1"/>
            <a:r>
              <a:rPr lang="fa-IR" b="1" dirty="0" smtClean="0"/>
              <a:t>در </a:t>
            </a:r>
            <a:r>
              <a:rPr lang="fa-IR" b="1" dirty="0"/>
              <a:t>رابطه با:</a:t>
            </a:r>
            <a:endParaRPr lang="en-US" dirty="0"/>
          </a:p>
          <a:p>
            <a:pPr lvl="0" algn="r" rtl="1"/>
            <a:r>
              <a:rPr lang="fa-IR" dirty="0"/>
              <a:t>درمان طولانی مدت</a:t>
            </a:r>
            <a:endParaRPr lang="en-US" dirty="0"/>
          </a:p>
          <a:p>
            <a:pPr lvl="0" algn="r" rtl="1"/>
            <a:r>
              <a:rPr lang="fa-IR" dirty="0"/>
              <a:t>سابقه ی حساسیت دارویی</a:t>
            </a:r>
            <a:endParaRPr lang="en-US" dirty="0"/>
          </a:p>
          <a:p>
            <a:pPr lvl="0" algn="r" rtl="1"/>
            <a:r>
              <a:rPr lang="fa-IR" dirty="0"/>
              <a:t>سابقه ی واکنشهای زیان آور نسبت به دارو</a:t>
            </a:r>
            <a:endParaRPr lang="en-US" dirty="0"/>
          </a:p>
          <a:p>
            <a:pPr lvl="0" algn="r" rtl="1"/>
            <a:r>
              <a:rPr lang="fa-IR" dirty="0"/>
              <a:t>مصرف بیش از حد دارو</a:t>
            </a:r>
            <a:endParaRPr lang="en-US" dirty="0"/>
          </a:p>
          <a:p>
            <a:pPr lvl="0" algn="r" rtl="1"/>
            <a:r>
              <a:rPr lang="fa-IR" dirty="0"/>
              <a:t>تداخلات دارویی</a:t>
            </a:r>
            <a:endParaRPr lang="en-US" dirty="0"/>
          </a:p>
          <a:p>
            <a:pPr lvl="0" algn="r" rtl="1"/>
            <a:r>
              <a:rPr lang="fa-IR" dirty="0"/>
              <a:t>ضعف بدن</a:t>
            </a:r>
            <a:endParaRPr lang="en-US" dirty="0"/>
          </a:p>
          <a:p>
            <a:pPr lvl="0" algn="r" rtl="1"/>
            <a:r>
              <a:rPr lang="fa-IR" dirty="0"/>
              <a:t>نارسایی کبد</a:t>
            </a:r>
            <a:endParaRPr lang="en-US" dirty="0"/>
          </a:p>
          <a:p>
            <a:pPr lvl="0" algn="r" rtl="1"/>
            <a:r>
              <a:rPr lang="fa-IR" dirty="0"/>
              <a:t>نارسایی کلیه</a:t>
            </a:r>
            <a:endParaRPr lang="en-US" dirty="0"/>
          </a:p>
          <a:p>
            <a:pPr algn="r" rtl="1"/>
            <a:r>
              <a:rPr lang="fa-IR" dirty="0"/>
              <a:t>بیمار ی یا واکنشهایی که خطر واکنشهای زیان آور را بالا میبرد.</a:t>
            </a:r>
            <a:endParaRPr lang="en-US" dirty="0"/>
          </a:p>
        </p:txBody>
      </p:sp>
    </p:spTree>
    <p:extLst>
      <p:ext uri="{BB962C8B-B14F-4D97-AF65-F5344CB8AC3E}">
        <p14:creationId xmlns:p14="http://schemas.microsoft.com/office/powerpoint/2010/main" val="36027958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idx="1"/>
          </p:nvPr>
        </p:nvSpPr>
        <p:spPr>
          <a:xfrm>
            <a:off x="128588" y="128588"/>
            <a:ext cx="11952287" cy="6619875"/>
          </a:xfrm>
        </p:spPr>
        <p:txBody>
          <a:bodyPr>
            <a:normAutofit/>
          </a:bodyPr>
          <a:lstStyle/>
          <a:p>
            <a:pPr algn="r" rtl="1"/>
            <a:r>
              <a:rPr lang="fa-IR" dirty="0"/>
              <a:t>مشخصات:</a:t>
            </a:r>
            <a:endParaRPr lang="en-US" dirty="0"/>
          </a:p>
          <a:p>
            <a:pPr lvl="0" algn="r" rtl="1"/>
            <a:r>
              <a:rPr lang="fa-IR" dirty="0"/>
              <a:t>حساسیت مفرط به دارو(خارش- تب راش- لرز-اشکال درتنفس-آنافیلاکسی)</a:t>
            </a:r>
            <a:endParaRPr lang="en-US" dirty="0"/>
          </a:p>
          <a:p>
            <a:pPr lvl="0" algn="r" rtl="1"/>
            <a:r>
              <a:rPr lang="fa-IR" dirty="0"/>
              <a:t>آلوپسی</a:t>
            </a:r>
            <a:endParaRPr lang="en-US" dirty="0"/>
          </a:p>
          <a:p>
            <a:pPr lvl="0" algn="r" rtl="1"/>
            <a:r>
              <a:rPr lang="fa-IR" dirty="0"/>
              <a:t>تب</a:t>
            </a:r>
            <a:endParaRPr lang="en-US" dirty="0"/>
          </a:p>
          <a:p>
            <a:pPr lvl="0" algn="r" rtl="1"/>
            <a:r>
              <a:rPr lang="fa-IR" b="1" dirty="0"/>
              <a:t>سردرد</a:t>
            </a:r>
            <a:endParaRPr lang="en-US" dirty="0"/>
          </a:p>
          <a:p>
            <a:pPr lvl="0" algn="r" rtl="1"/>
            <a:r>
              <a:rPr lang="fa-IR" dirty="0"/>
              <a:t>ضعف</a:t>
            </a:r>
            <a:endParaRPr lang="en-US" dirty="0"/>
          </a:p>
          <a:p>
            <a:pPr lvl="0" algn="r" rtl="1"/>
            <a:r>
              <a:rPr lang="fa-IR" dirty="0"/>
              <a:t>لکوپنی </a:t>
            </a:r>
            <a:endParaRPr lang="en-US" dirty="0"/>
          </a:p>
          <a:p>
            <a:pPr lvl="0" algn="r" rtl="1"/>
            <a:r>
              <a:rPr lang="fa-IR" dirty="0"/>
              <a:t>آنمی</a:t>
            </a:r>
            <a:endParaRPr lang="en-US" dirty="0"/>
          </a:p>
          <a:p>
            <a:pPr lvl="0" algn="r" rtl="1"/>
            <a:r>
              <a:rPr lang="fa-IR" dirty="0"/>
              <a:t>ترومبوسیتوپنی</a:t>
            </a:r>
            <a:endParaRPr lang="en-US" dirty="0"/>
          </a:p>
          <a:p>
            <a:pPr lvl="0" algn="r" rtl="1"/>
            <a:r>
              <a:rPr lang="fa-IR" dirty="0"/>
              <a:t>آگرانولوسیتوز</a:t>
            </a:r>
            <a:endParaRPr lang="en-US" dirty="0"/>
          </a:p>
          <a:p>
            <a:pPr lvl="0" algn="r" rtl="1"/>
            <a:r>
              <a:rPr lang="fa-IR" dirty="0"/>
              <a:t>نارسایی احتقانی قلب</a:t>
            </a:r>
            <a:endParaRPr lang="en-US" dirty="0"/>
          </a:p>
          <a:p>
            <a:pPr lvl="0" algn="r" rtl="1"/>
            <a:r>
              <a:rPr lang="fa-IR" dirty="0"/>
              <a:t>دیس ریتمی</a:t>
            </a:r>
            <a:endParaRPr lang="en-US" dirty="0"/>
          </a:p>
          <a:p>
            <a:pPr lvl="0" algn="r" rtl="1"/>
            <a:r>
              <a:rPr lang="fa-IR" dirty="0"/>
              <a:t>فیبروز ریه</a:t>
            </a:r>
            <a:endParaRPr lang="en-US" dirty="0"/>
          </a:p>
          <a:p>
            <a:pPr marL="0" indent="0" algn="r" rtl="1">
              <a:buNone/>
            </a:pPr>
            <a:endParaRPr lang="en-US" dirty="0"/>
          </a:p>
        </p:txBody>
      </p:sp>
    </p:spTree>
    <p:extLst>
      <p:ext uri="{BB962C8B-B14F-4D97-AF65-F5344CB8AC3E}">
        <p14:creationId xmlns:p14="http://schemas.microsoft.com/office/powerpoint/2010/main" val="11455518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199" y="154546"/>
            <a:ext cx="11152031" cy="6503831"/>
          </a:xfrm>
        </p:spPr>
        <p:txBody>
          <a:bodyPr>
            <a:normAutofit lnSpcReduction="10000"/>
          </a:bodyPr>
          <a:lstStyle/>
          <a:p>
            <a:pPr lvl="0" algn="r" rtl="1"/>
            <a:r>
              <a:rPr lang="fa-IR" dirty="0" smtClean="0"/>
              <a:t>کانفیوژن</a:t>
            </a:r>
            <a:endParaRPr lang="en-US" dirty="0" smtClean="0"/>
          </a:p>
          <a:p>
            <a:pPr lvl="0" algn="r" rtl="1"/>
            <a:r>
              <a:rPr lang="fa-IR" dirty="0" smtClean="0"/>
              <a:t>دپرسیون</a:t>
            </a:r>
            <a:endParaRPr lang="en-US" dirty="0" smtClean="0"/>
          </a:p>
          <a:p>
            <a:pPr lvl="0" algn="r" rtl="1"/>
            <a:r>
              <a:rPr lang="fa-IR" dirty="0" smtClean="0"/>
              <a:t>عدم تعادل الکترولیتی</a:t>
            </a:r>
            <a:endParaRPr lang="en-US" dirty="0" smtClean="0"/>
          </a:p>
          <a:p>
            <a:pPr lvl="0" algn="r" rtl="1"/>
            <a:r>
              <a:rPr lang="fa-IR" dirty="0" smtClean="0"/>
              <a:t>تهوع واستفراغ</a:t>
            </a:r>
            <a:endParaRPr lang="en-US" dirty="0" smtClean="0"/>
          </a:p>
          <a:p>
            <a:pPr lvl="0" algn="r" rtl="1"/>
            <a:r>
              <a:rPr lang="fa-IR" dirty="0" smtClean="0"/>
              <a:t>اسهال</a:t>
            </a:r>
            <a:endParaRPr lang="en-US" dirty="0" smtClean="0"/>
          </a:p>
          <a:p>
            <a:pPr lvl="0" algn="r" rtl="1"/>
            <a:r>
              <a:rPr lang="fa-IR" dirty="0" smtClean="0"/>
              <a:t>موکوسیت</a:t>
            </a:r>
            <a:endParaRPr lang="en-US" dirty="0" smtClean="0"/>
          </a:p>
          <a:p>
            <a:pPr lvl="0" algn="r" rtl="1"/>
            <a:r>
              <a:rPr lang="fa-IR" dirty="0" smtClean="0"/>
              <a:t>بی اشتهایی </a:t>
            </a:r>
            <a:endParaRPr lang="en-US" dirty="0" smtClean="0"/>
          </a:p>
          <a:p>
            <a:pPr lvl="0" algn="r" rtl="1"/>
            <a:r>
              <a:rPr lang="fa-IR" dirty="0" smtClean="0"/>
              <a:t>انتریت</a:t>
            </a:r>
            <a:endParaRPr lang="en-US" dirty="0" smtClean="0"/>
          </a:p>
          <a:p>
            <a:pPr lvl="0" algn="r" rtl="1"/>
            <a:r>
              <a:rPr lang="fa-IR" dirty="0" smtClean="0"/>
              <a:t>زخم معده</a:t>
            </a:r>
            <a:endParaRPr lang="en-US" dirty="0" smtClean="0"/>
          </a:p>
          <a:p>
            <a:pPr lvl="0" algn="r" rtl="1"/>
            <a:r>
              <a:rPr lang="fa-IR" dirty="0" smtClean="0"/>
              <a:t>ایلئوس</a:t>
            </a:r>
            <a:endParaRPr lang="en-US" dirty="0" smtClean="0"/>
          </a:p>
          <a:p>
            <a:pPr lvl="0" algn="r" rtl="1"/>
            <a:r>
              <a:rPr lang="fa-IR" dirty="0" smtClean="0"/>
              <a:t>سمیت کبدی</a:t>
            </a:r>
            <a:endParaRPr lang="en-US" dirty="0" smtClean="0"/>
          </a:p>
          <a:p>
            <a:pPr lvl="0" algn="r" rtl="1"/>
            <a:r>
              <a:rPr lang="fa-IR" dirty="0" smtClean="0"/>
              <a:t>نارسایی کلیه وسنگ کلیه</a:t>
            </a:r>
            <a:endParaRPr lang="en-US" dirty="0" smtClean="0"/>
          </a:p>
          <a:p>
            <a:pPr lvl="0" algn="r" rtl="1"/>
            <a:r>
              <a:rPr lang="fa-IR" dirty="0" smtClean="0"/>
              <a:t>آمنوره</a:t>
            </a:r>
            <a:endParaRPr lang="en-US" dirty="0" smtClean="0"/>
          </a:p>
          <a:p>
            <a:endParaRPr lang="en-US" dirty="0"/>
          </a:p>
        </p:txBody>
      </p:sp>
    </p:spTree>
    <p:extLst>
      <p:ext uri="{BB962C8B-B14F-4D97-AF65-F5344CB8AC3E}">
        <p14:creationId xmlns:p14="http://schemas.microsoft.com/office/powerpoint/2010/main" val="27443533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5910" y="90152"/>
            <a:ext cx="11912958" cy="6658378"/>
          </a:xfrm>
        </p:spPr>
        <p:txBody>
          <a:bodyPr/>
          <a:lstStyle/>
          <a:p>
            <a:pPr algn="r" rtl="1">
              <a:lnSpc>
                <a:spcPct val="150000"/>
              </a:lnSpc>
            </a:pPr>
            <a:r>
              <a:rPr lang="fa-IR" b="1" dirty="0"/>
              <a:t>عوامل وابسته:</a:t>
            </a:r>
            <a:endParaRPr lang="en-US" dirty="0"/>
          </a:p>
          <a:p>
            <a:pPr lvl="0" algn="r" rtl="1">
              <a:lnSpc>
                <a:spcPct val="150000"/>
              </a:lnSpc>
            </a:pPr>
            <a:r>
              <a:rPr lang="fa-IR" dirty="0"/>
              <a:t>ضعف شدید-دپرسیون مغزاستخوان-انفیلتراسیون بدخیم کلیه-انفیلتراسیون بدخیم مغز استخوان- بدکاری کبد وکلیه-سالمندی-کودکان</a:t>
            </a:r>
            <a:endParaRPr lang="en-US" dirty="0"/>
          </a:p>
          <a:p>
            <a:pPr algn="r" rtl="1">
              <a:lnSpc>
                <a:spcPct val="150000"/>
              </a:lnSpc>
            </a:pPr>
            <a:r>
              <a:rPr lang="fa-IR" dirty="0"/>
              <a:t> </a:t>
            </a:r>
            <a:endParaRPr lang="en-US" dirty="0"/>
          </a:p>
          <a:p>
            <a:pPr algn="r" rtl="1">
              <a:lnSpc>
                <a:spcPct val="150000"/>
              </a:lnSpc>
            </a:pPr>
            <a:r>
              <a:rPr lang="fa-IR" b="1" dirty="0"/>
              <a:t>برآیند مورد انتظار:</a:t>
            </a:r>
            <a:endParaRPr lang="en-US" dirty="0"/>
          </a:p>
          <a:p>
            <a:pPr lvl="0" algn="r" rtl="1">
              <a:lnSpc>
                <a:spcPct val="150000"/>
              </a:lnSpc>
            </a:pPr>
            <a:r>
              <a:rPr lang="fa-IR" dirty="0"/>
              <a:t>عوارض جانبی حاصل از دارو به حداقل رسیده یا مورد درمان قرار گیرد.</a:t>
            </a:r>
            <a:endParaRPr lang="en-US" dirty="0"/>
          </a:p>
          <a:p>
            <a:pPr algn="r">
              <a:lnSpc>
                <a:spcPct val="150000"/>
              </a:lnSpc>
            </a:pPr>
            <a:endParaRPr lang="en-US" dirty="0"/>
          </a:p>
        </p:txBody>
      </p:sp>
    </p:spTree>
    <p:extLst>
      <p:ext uri="{BB962C8B-B14F-4D97-AF65-F5344CB8AC3E}">
        <p14:creationId xmlns:p14="http://schemas.microsoft.com/office/powerpoint/2010/main" val="13269596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lstStyle/>
          <a:p>
            <a:pPr algn="r" rtl="1"/>
            <a:r>
              <a:rPr lang="fa-IR" b="1" dirty="0"/>
              <a:t>اقدامات </a:t>
            </a:r>
            <a:r>
              <a:rPr lang="fa-IR" b="1" dirty="0" smtClean="0"/>
              <a:t>پرستاری</a:t>
            </a:r>
            <a:endParaRPr lang="en-US" dirty="0"/>
          </a:p>
        </p:txBody>
      </p:sp>
      <p:sp>
        <p:nvSpPr>
          <p:cNvPr id="3" name="Content Placeholder 2"/>
          <p:cNvSpPr>
            <a:spLocks noGrp="1"/>
          </p:cNvSpPr>
          <p:nvPr>
            <p:ph idx="1"/>
          </p:nvPr>
        </p:nvSpPr>
        <p:spPr>
          <a:xfrm>
            <a:off x="128789" y="1210614"/>
            <a:ext cx="11861441" cy="5499279"/>
          </a:xfrm>
        </p:spPr>
        <p:txBody>
          <a:bodyPr/>
          <a:lstStyle/>
          <a:p>
            <a:pPr algn="r" rtl="1"/>
            <a:r>
              <a:rPr lang="fa-IR" dirty="0"/>
              <a:t>1</a:t>
            </a:r>
            <a:r>
              <a:rPr lang="fa-IR" b="1" dirty="0"/>
              <a:t>)مربوط به بررسی بیمار:</a:t>
            </a:r>
            <a:endParaRPr lang="en-US" dirty="0"/>
          </a:p>
          <a:p>
            <a:pPr algn="r" rtl="1"/>
            <a:r>
              <a:rPr lang="fa-IR" dirty="0"/>
              <a:t>**بیمار را از نظر منع مصرف داروهای ضد نئوپلاسم  مورد بررسی قرار دهید.</a:t>
            </a:r>
            <a:endParaRPr lang="en-US" dirty="0"/>
          </a:p>
          <a:p>
            <a:pPr algn="r" rtl="1"/>
            <a:r>
              <a:rPr lang="fa-IR" b="1" dirty="0"/>
              <a:t>- </a:t>
            </a:r>
            <a:r>
              <a:rPr lang="fa-IR" dirty="0"/>
              <a:t>حساسیت مفرط به دارو و رادیو تراپی درخلال هفته ی اول</a:t>
            </a:r>
            <a:r>
              <a:rPr lang="fa-IR" b="1" dirty="0"/>
              <a:t> </a:t>
            </a:r>
            <a:r>
              <a:rPr lang="fa-IR" dirty="0"/>
              <a:t>–دپرسیون شدیدمغز استخوان-شیردهی-سه ماهه ی اول حاملگی</a:t>
            </a:r>
            <a:endParaRPr lang="en-US" dirty="0"/>
          </a:p>
          <a:p>
            <a:pPr algn="r" rtl="1"/>
            <a:r>
              <a:rPr lang="fa-IR" b="1" dirty="0"/>
              <a:t>-</a:t>
            </a:r>
            <a:r>
              <a:rPr lang="fa-IR" dirty="0"/>
              <a:t> داروهای مورد مصرف بیمار را از خطرتداخل روی عملکرد ضدنئوپلاسم هامورد بررسی قرار دهید.</a:t>
            </a:r>
            <a:endParaRPr lang="en-US" dirty="0"/>
          </a:p>
          <a:p>
            <a:pPr algn="r" rtl="1"/>
            <a:r>
              <a:rPr lang="fa-IR" b="1" dirty="0"/>
              <a:t>**به عوارض احتمالی داروها توجه کنید:</a:t>
            </a:r>
            <a:endParaRPr lang="en-US" dirty="0"/>
          </a:p>
          <a:p>
            <a:pPr lvl="0" algn="r" rtl="1"/>
            <a:r>
              <a:rPr lang="fa-IR" dirty="0"/>
              <a:t>عوارض احتمالی هر دارو را براساس فارماکولوژی مورد بررسی قرار دهید.</a:t>
            </a:r>
            <a:endParaRPr lang="en-US" dirty="0"/>
          </a:p>
          <a:p>
            <a:pPr lvl="0" algn="r" rtl="1"/>
            <a:r>
              <a:rPr lang="fa-IR" dirty="0"/>
              <a:t>علائم حساسیت مفرط به دارو را درنظر بگیرید:خارش –تب –لرز-راش-اشکال درتنفس</a:t>
            </a:r>
            <a:endParaRPr lang="en-US" dirty="0"/>
          </a:p>
          <a:p>
            <a:pPr algn="r" rtl="1"/>
            <a:r>
              <a:rPr lang="fa-IR" dirty="0"/>
              <a:t>به عوارض شایع این داروها توجه کنید:تهوع –استفراغ-آلوپسی-بی اشتهایی-استئوماتیت-زخم معده</a:t>
            </a:r>
            <a:endParaRPr lang="en-US" dirty="0"/>
          </a:p>
        </p:txBody>
      </p:sp>
    </p:spTree>
    <p:extLst>
      <p:ext uri="{BB962C8B-B14F-4D97-AF65-F5344CB8AC3E}">
        <p14:creationId xmlns:p14="http://schemas.microsoft.com/office/powerpoint/2010/main" val="26793618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8789" y="141668"/>
            <a:ext cx="11900079" cy="6568225"/>
          </a:xfrm>
        </p:spPr>
        <p:txBody>
          <a:bodyPr>
            <a:normAutofit fontScale="92500" lnSpcReduction="20000"/>
          </a:bodyPr>
          <a:lstStyle/>
          <a:p>
            <a:pPr algn="r" rtl="1">
              <a:lnSpc>
                <a:spcPct val="150000"/>
              </a:lnSpc>
            </a:pPr>
            <a:r>
              <a:rPr lang="fa-IR" dirty="0"/>
              <a:t>2</a:t>
            </a:r>
            <a:r>
              <a:rPr lang="fa-IR" b="1" dirty="0"/>
              <a:t>)مربوط به مراقبتهای پرستاری</a:t>
            </a:r>
            <a:r>
              <a:rPr lang="fa-IR" dirty="0"/>
              <a:t>:</a:t>
            </a:r>
            <a:endParaRPr lang="en-US" dirty="0"/>
          </a:p>
          <a:p>
            <a:pPr algn="r" rtl="1">
              <a:lnSpc>
                <a:spcPct val="150000"/>
              </a:lnSpc>
            </a:pPr>
            <a:r>
              <a:rPr lang="fa-IR" dirty="0"/>
              <a:t>**بیمار را ازنظر عوارض دارویی تحت نظر قرار دهید:</a:t>
            </a:r>
            <a:endParaRPr lang="en-US" dirty="0"/>
          </a:p>
          <a:p>
            <a:pPr lvl="0" algn="r" rtl="1">
              <a:lnSpc>
                <a:spcPct val="150000"/>
              </a:lnSpc>
            </a:pPr>
            <a:r>
              <a:rPr lang="en-US" dirty="0"/>
              <a:t>v/s</a:t>
            </a:r>
            <a:r>
              <a:rPr lang="fa-IR" dirty="0"/>
              <a:t>وریتم قلبی-وزن پایه را اندازه گیری وثبت کنید.</a:t>
            </a:r>
            <a:endParaRPr lang="en-US" dirty="0"/>
          </a:p>
          <a:p>
            <a:pPr lvl="0" algn="r" rtl="1">
              <a:lnSpc>
                <a:spcPct val="150000"/>
              </a:lnSpc>
            </a:pPr>
            <a:r>
              <a:rPr lang="fa-IR" dirty="0"/>
              <a:t>پیش از شروع دارو از انجام آزمایشات الکترولیتها-وبیوشیمی خون وعملکرد مغز استخوان،کبد وکلیه مطمئن شوید.</a:t>
            </a:r>
            <a:endParaRPr lang="en-US" dirty="0"/>
          </a:p>
          <a:p>
            <a:pPr lvl="0" algn="r" rtl="1">
              <a:lnSpc>
                <a:spcPct val="150000"/>
              </a:lnSpc>
            </a:pPr>
            <a:r>
              <a:rPr lang="fa-IR" dirty="0"/>
              <a:t>روش تجویز دارو را قبلا مطالعه کنید.</a:t>
            </a:r>
            <a:endParaRPr lang="en-US" dirty="0"/>
          </a:p>
          <a:p>
            <a:pPr lvl="0" algn="r" rtl="1">
              <a:lnSpc>
                <a:spcPct val="150000"/>
              </a:lnSpc>
            </a:pPr>
            <a:r>
              <a:rPr lang="fa-IR" dirty="0"/>
              <a:t>در خلال اولین شیمی درمانی درکنار بیمار بمانید.</a:t>
            </a:r>
            <a:endParaRPr lang="en-US" dirty="0"/>
          </a:p>
          <a:p>
            <a:pPr lvl="0" algn="r" rtl="1">
              <a:lnSpc>
                <a:spcPct val="150000"/>
              </a:lnSpc>
            </a:pPr>
            <a:r>
              <a:rPr lang="fa-IR" dirty="0"/>
              <a:t>هر 30دقیقه رگ بیمار را از نظر نشت دارو مورد بررسی قرار دهید.</a:t>
            </a:r>
            <a:endParaRPr lang="en-US" dirty="0"/>
          </a:p>
          <a:p>
            <a:pPr lvl="0" algn="r" rtl="1">
              <a:lnSpc>
                <a:spcPct val="150000"/>
              </a:lnSpc>
            </a:pPr>
            <a:r>
              <a:rPr lang="fa-IR" dirty="0"/>
              <a:t>مایعات کافی به بیمار برسانید(حداقل دولیتر در روز)</a:t>
            </a:r>
            <a:endParaRPr lang="en-US" dirty="0"/>
          </a:p>
          <a:p>
            <a:pPr lvl="0" algn="r" rtl="1">
              <a:lnSpc>
                <a:spcPct val="150000"/>
              </a:lnSpc>
            </a:pPr>
            <a:r>
              <a:rPr lang="fa-IR" dirty="0"/>
              <a:t>مراقب علائم اولیه عفونت باشید</a:t>
            </a:r>
            <a:r>
              <a:rPr lang="fa-IR" dirty="0" smtClean="0"/>
              <a:t>.</a:t>
            </a:r>
            <a:endParaRPr lang="en-US" dirty="0"/>
          </a:p>
        </p:txBody>
      </p:sp>
    </p:spTree>
    <p:extLst>
      <p:ext uri="{BB962C8B-B14F-4D97-AF65-F5344CB8AC3E}">
        <p14:creationId xmlns:p14="http://schemas.microsoft.com/office/powerpoint/2010/main" val="8703813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0152" y="103030"/>
            <a:ext cx="11977352" cy="6658377"/>
          </a:xfrm>
        </p:spPr>
        <p:txBody>
          <a:bodyPr>
            <a:normAutofit fontScale="92500" lnSpcReduction="10000"/>
          </a:bodyPr>
          <a:lstStyle/>
          <a:p>
            <a:pPr lvl="0" algn="r" rtl="1">
              <a:lnSpc>
                <a:spcPct val="150000"/>
              </a:lnSpc>
            </a:pPr>
            <a:r>
              <a:rPr lang="fa-IR" dirty="0" smtClean="0"/>
              <a:t>بیمار را ازنظر اختلال در</a:t>
            </a:r>
            <a:r>
              <a:rPr lang="en-US" dirty="0" smtClean="0"/>
              <a:t>Na-K-Mg-Ca-</a:t>
            </a:r>
            <a:r>
              <a:rPr lang="fa-IR" dirty="0" smtClean="0"/>
              <a:t>فسفرمورد بررسی قرار دهید.</a:t>
            </a:r>
            <a:endParaRPr lang="en-US" dirty="0" smtClean="0"/>
          </a:p>
          <a:p>
            <a:pPr lvl="0" algn="r" rtl="1">
              <a:lnSpc>
                <a:spcPct val="150000"/>
              </a:lnSpc>
            </a:pPr>
            <a:r>
              <a:rPr lang="fa-IR" dirty="0" smtClean="0"/>
              <a:t>برون ده وزن مخصوص وسدیم ادرار را کنترل کنید.</a:t>
            </a:r>
            <a:endParaRPr lang="en-US" dirty="0" smtClean="0"/>
          </a:p>
          <a:p>
            <a:pPr lvl="0" algn="r" rtl="1">
              <a:lnSpc>
                <a:spcPct val="150000"/>
              </a:lnSpc>
            </a:pPr>
            <a:r>
              <a:rPr lang="fa-IR" dirty="0" smtClean="0"/>
              <a:t>علائم ایجادسنگ کلیه را بررسی کنید(درد پهلو-تهوع- استفراغ-دردشکمی)</a:t>
            </a:r>
            <a:endParaRPr lang="en-US" dirty="0" smtClean="0"/>
          </a:p>
          <a:p>
            <a:pPr lvl="0" algn="r" rtl="1">
              <a:lnSpc>
                <a:spcPct val="150000"/>
              </a:lnSpc>
            </a:pPr>
            <a:r>
              <a:rPr lang="fa-IR" dirty="0" smtClean="0"/>
              <a:t>سمیت عصبی را تحت کنترل قرار دهید(پارستزی-اختلال درراه رفت –کانفیوژن-افتادگی مچ پا یا مچ دست-اختلال درفعالیت حرکتی)</a:t>
            </a:r>
            <a:endParaRPr lang="en-US" dirty="0" smtClean="0"/>
          </a:p>
          <a:p>
            <a:pPr lvl="0" algn="r" rtl="1">
              <a:lnSpc>
                <a:spcPct val="150000"/>
              </a:lnSpc>
            </a:pPr>
            <a:r>
              <a:rPr lang="fa-IR" dirty="0" smtClean="0"/>
              <a:t>به بیمار آموزش دهید از افراد مبتلا به عفونت دوری کند.</a:t>
            </a:r>
            <a:endParaRPr lang="en-US" dirty="0" smtClean="0"/>
          </a:p>
          <a:p>
            <a:pPr lvl="0" algn="r" rtl="1">
              <a:lnSpc>
                <a:spcPct val="150000"/>
              </a:lnSpc>
            </a:pPr>
            <a:r>
              <a:rPr lang="fa-IR" dirty="0" smtClean="0"/>
              <a:t>آموزش دهید وزن وجذب ودفع مایعات را روزانه اندازه گیری کند.</a:t>
            </a:r>
            <a:endParaRPr lang="en-US" dirty="0" smtClean="0"/>
          </a:p>
          <a:p>
            <a:pPr lvl="0" algn="r" rtl="1">
              <a:lnSpc>
                <a:spcPct val="150000"/>
              </a:lnSpc>
            </a:pPr>
            <a:r>
              <a:rPr lang="fa-IR" dirty="0" smtClean="0"/>
              <a:t>از اوبخواهید تستهای آزمایشگاهی را به موقع انجام دهد.</a:t>
            </a:r>
            <a:endParaRPr lang="en-US" dirty="0" smtClean="0"/>
          </a:p>
          <a:p>
            <a:pPr lvl="0" algn="r" rtl="1">
              <a:lnSpc>
                <a:spcPct val="150000"/>
              </a:lnSpc>
            </a:pPr>
            <a:r>
              <a:rPr lang="fa-IR" dirty="0" smtClean="0"/>
              <a:t>پیش از مصرف هر داروی جدید با پزشک خود مشورت کند.</a:t>
            </a:r>
            <a:endParaRPr lang="en-US" dirty="0" smtClean="0"/>
          </a:p>
          <a:p>
            <a:pPr algn="r" rtl="1">
              <a:lnSpc>
                <a:spcPct val="150000"/>
              </a:lnSpc>
            </a:pPr>
            <a:r>
              <a:rPr lang="fa-IR" dirty="0" smtClean="0"/>
              <a:t>تاکید کنید که هیچ واکسنی تزریق نکند.</a:t>
            </a:r>
            <a:endParaRPr lang="en-US" dirty="0" smtClean="0"/>
          </a:p>
          <a:p>
            <a:pPr marL="0" indent="0" algn="r" rtl="1">
              <a:lnSpc>
                <a:spcPct val="150000"/>
              </a:lnSpc>
              <a:buNone/>
            </a:pPr>
            <a:endParaRPr lang="en-US" dirty="0"/>
          </a:p>
        </p:txBody>
      </p:sp>
    </p:spTree>
    <p:extLst>
      <p:ext uri="{BB962C8B-B14F-4D97-AF65-F5344CB8AC3E}">
        <p14:creationId xmlns:p14="http://schemas.microsoft.com/office/powerpoint/2010/main" val="16671742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a:t>**به بیمار وخانواده ی او اموزش دهید که درصورت مشاهده ی علائم زیر فورا گزارش کند:</a:t>
            </a:r>
            <a:endParaRPr lang="en-US" dirty="0"/>
          </a:p>
        </p:txBody>
      </p:sp>
      <p:sp>
        <p:nvSpPr>
          <p:cNvPr id="3" name="Content Placeholder 2"/>
          <p:cNvSpPr>
            <a:spLocks noGrp="1"/>
          </p:cNvSpPr>
          <p:nvPr>
            <p:ph idx="1"/>
          </p:nvPr>
        </p:nvSpPr>
        <p:spPr>
          <a:xfrm>
            <a:off x="128789" y="1825624"/>
            <a:ext cx="11912957" cy="4922905"/>
          </a:xfrm>
        </p:spPr>
        <p:txBody>
          <a:bodyPr>
            <a:normAutofit fontScale="92500" lnSpcReduction="20000"/>
          </a:bodyPr>
          <a:lstStyle/>
          <a:p>
            <a:pPr lvl="0" algn="r" rtl="1"/>
            <a:r>
              <a:rPr lang="fa-IR" dirty="0"/>
              <a:t>تب بالای 38درجه</a:t>
            </a:r>
            <a:endParaRPr lang="en-US" dirty="0"/>
          </a:p>
          <a:p>
            <a:pPr lvl="0" algn="r" rtl="1"/>
            <a:r>
              <a:rPr lang="fa-IR" dirty="0"/>
              <a:t>تعریق ولرز</a:t>
            </a:r>
            <a:endParaRPr lang="en-US" dirty="0"/>
          </a:p>
          <a:p>
            <a:pPr lvl="0" algn="r" rtl="1"/>
            <a:r>
              <a:rPr lang="fa-IR" dirty="0"/>
              <a:t>اسهال</a:t>
            </a:r>
            <a:endParaRPr lang="en-US" dirty="0"/>
          </a:p>
          <a:p>
            <a:pPr lvl="0" algn="r" rtl="1"/>
            <a:r>
              <a:rPr lang="fa-IR" dirty="0"/>
              <a:t>سرفه ی شدید</a:t>
            </a:r>
            <a:endParaRPr lang="en-US" dirty="0"/>
          </a:p>
          <a:p>
            <a:pPr lvl="0" algn="r" rtl="1"/>
            <a:r>
              <a:rPr lang="fa-IR" dirty="0"/>
              <a:t>زخم گلو ودهان</a:t>
            </a:r>
            <a:endParaRPr lang="en-US" dirty="0"/>
          </a:p>
          <a:p>
            <a:pPr lvl="0" algn="r" rtl="1"/>
            <a:r>
              <a:rPr lang="fa-IR" dirty="0"/>
              <a:t>خونریزی غیر طبیعی</a:t>
            </a:r>
            <a:endParaRPr lang="en-US" dirty="0"/>
          </a:p>
          <a:p>
            <a:pPr lvl="0" algn="r" rtl="1"/>
            <a:r>
              <a:rPr lang="fa-IR" dirty="0"/>
              <a:t>سوزش ادرار </a:t>
            </a:r>
            <a:endParaRPr lang="en-US" dirty="0"/>
          </a:p>
          <a:p>
            <a:pPr lvl="0" algn="r" rtl="1"/>
            <a:r>
              <a:rPr lang="fa-IR" dirty="0"/>
              <a:t>کرامپ عضلانی</a:t>
            </a:r>
            <a:endParaRPr lang="en-US" dirty="0"/>
          </a:p>
          <a:p>
            <a:pPr lvl="0" algn="r" rtl="1"/>
            <a:r>
              <a:rPr lang="fa-IR" dirty="0"/>
              <a:t>درد والتهاب درناحیه ی تزریق</a:t>
            </a:r>
            <a:endParaRPr lang="en-US" dirty="0"/>
          </a:p>
          <a:p>
            <a:pPr lvl="0" algn="r" rtl="1"/>
            <a:r>
              <a:rPr lang="fa-IR" dirty="0"/>
              <a:t>دردشکمی</a:t>
            </a:r>
            <a:endParaRPr lang="en-US" dirty="0"/>
          </a:p>
          <a:p>
            <a:pPr lvl="0" algn="r" rtl="1"/>
            <a:r>
              <a:rPr lang="fa-IR" dirty="0"/>
              <a:t>کانفیوژن وگیجی</a:t>
            </a:r>
            <a:endParaRPr lang="en-US" dirty="0"/>
          </a:p>
          <a:p>
            <a:pPr lvl="0" algn="r" rtl="1"/>
            <a:r>
              <a:rPr lang="fa-IR" dirty="0"/>
              <a:t>کاهش برون ده ادراری</a:t>
            </a:r>
            <a:endParaRPr lang="en-US" dirty="0"/>
          </a:p>
          <a:p>
            <a:pPr marL="0" indent="0" algn="r" rtl="1">
              <a:buNone/>
            </a:pPr>
            <a:endParaRPr lang="en-US" dirty="0"/>
          </a:p>
        </p:txBody>
      </p:sp>
    </p:spTree>
    <p:extLst>
      <p:ext uri="{BB962C8B-B14F-4D97-AF65-F5344CB8AC3E}">
        <p14:creationId xmlns:p14="http://schemas.microsoft.com/office/powerpoint/2010/main" val="7776283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تاریخچه بیماری فامیلی</a:t>
            </a:r>
            <a:endParaRPr lang="en-US" dirty="0"/>
          </a:p>
        </p:txBody>
      </p:sp>
      <p:sp>
        <p:nvSpPr>
          <p:cNvPr id="3" name="Content Placeholder 2"/>
          <p:cNvSpPr>
            <a:spLocks noGrp="1"/>
          </p:cNvSpPr>
          <p:nvPr>
            <p:ph idx="1"/>
          </p:nvPr>
        </p:nvSpPr>
        <p:spPr/>
        <p:txBody>
          <a:bodyPr/>
          <a:lstStyle/>
          <a:p>
            <a:pPr marL="0" indent="0" algn="r" rtl="1">
              <a:lnSpc>
                <a:spcPct val="150000"/>
              </a:lnSpc>
              <a:buNone/>
            </a:pPr>
            <a:r>
              <a:rPr lang="fa-IR" dirty="0" smtClean="0"/>
              <a:t>بیمار سابقه وجود بیماری فامیلی خاصی را ذکر نمی کند و علت مرگ پدر و مادر خویش را کهولت سن و علت مرگ خواهر خویش را صانحه رانندگی بیان می کند .</a:t>
            </a:r>
            <a:endParaRPr lang="en-US" dirty="0"/>
          </a:p>
        </p:txBody>
      </p:sp>
    </p:spTree>
    <p:extLst>
      <p:ext uri="{BB962C8B-B14F-4D97-AF65-F5344CB8AC3E}">
        <p14:creationId xmlns:p14="http://schemas.microsoft.com/office/powerpoint/2010/main" val="28582957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4668"/>
            <a:ext cx="10515600" cy="1325563"/>
          </a:xfrm>
        </p:spPr>
        <p:txBody>
          <a:bodyPr/>
          <a:lstStyle/>
          <a:p>
            <a:pPr algn="r" rtl="1"/>
            <a:r>
              <a:rPr lang="fa-IR" dirty="0" smtClean="0"/>
              <a:t>وضعیت اجتماعی</a:t>
            </a:r>
            <a:endParaRPr lang="en-US" dirty="0"/>
          </a:p>
        </p:txBody>
      </p:sp>
      <p:sp>
        <p:nvSpPr>
          <p:cNvPr id="3" name="Content Placeholder 2"/>
          <p:cNvSpPr>
            <a:spLocks noGrp="1"/>
          </p:cNvSpPr>
          <p:nvPr>
            <p:ph idx="1"/>
          </p:nvPr>
        </p:nvSpPr>
        <p:spPr>
          <a:xfrm>
            <a:off x="838200" y="1555168"/>
            <a:ext cx="10515600" cy="5302831"/>
          </a:xfrm>
        </p:spPr>
        <p:txBody>
          <a:bodyPr>
            <a:normAutofit fontScale="77500" lnSpcReduction="20000"/>
          </a:bodyPr>
          <a:lstStyle/>
          <a:p>
            <a:pPr marL="0" indent="0" algn="r" rtl="1">
              <a:lnSpc>
                <a:spcPct val="160000"/>
              </a:lnSpc>
              <a:buNone/>
            </a:pPr>
            <a:r>
              <a:rPr lang="fa-IR" dirty="0" smtClean="0"/>
              <a:t>شغل : کشاورز </a:t>
            </a:r>
          </a:p>
          <a:p>
            <a:pPr marL="0" indent="0" algn="r" rtl="1">
              <a:lnSpc>
                <a:spcPct val="160000"/>
              </a:lnSpc>
              <a:buNone/>
            </a:pPr>
            <a:r>
              <a:rPr lang="fa-IR" dirty="0" smtClean="0"/>
              <a:t>منبع در آمد : درآمد ناشی از کار کشاورزی به اضافه ی مبلغ دریافتی از بهزیستی ( دختر معلول )</a:t>
            </a:r>
          </a:p>
          <a:p>
            <a:pPr marL="0" indent="0" algn="r" rtl="1">
              <a:lnSpc>
                <a:spcPct val="160000"/>
              </a:lnSpc>
              <a:buNone/>
            </a:pPr>
            <a:r>
              <a:rPr lang="fa-IR" dirty="0" smtClean="0"/>
              <a:t>منبع حمایتی : بهزیستی و گاهی فرزندان </a:t>
            </a:r>
          </a:p>
          <a:p>
            <a:pPr marL="0" indent="0" algn="r" rtl="1">
              <a:lnSpc>
                <a:spcPct val="160000"/>
              </a:lnSpc>
              <a:buNone/>
            </a:pPr>
            <a:r>
              <a:rPr lang="fa-IR" dirty="0" smtClean="0"/>
              <a:t>سطح درآمد : نامتوازن و فصلی ( به دلیل شغل کشاورزی ) بسیار ضعیف ( به اصطلاح بخور و نمیر در بیشتر اوقات )</a:t>
            </a:r>
          </a:p>
          <a:p>
            <a:pPr marL="0" indent="0" algn="r" rtl="1">
              <a:lnSpc>
                <a:spcPct val="160000"/>
              </a:lnSpc>
              <a:buNone/>
            </a:pPr>
            <a:r>
              <a:rPr lang="fa-IR" dirty="0" smtClean="0"/>
              <a:t>با چه کسانی زندگی می کند : با همسر 75 ساله و دختر 19 ساله معلول خود </a:t>
            </a:r>
          </a:p>
          <a:p>
            <a:pPr marL="0" indent="0" algn="r" rtl="1">
              <a:lnSpc>
                <a:spcPct val="160000"/>
              </a:lnSpc>
              <a:buNone/>
            </a:pPr>
            <a:r>
              <a:rPr lang="fa-IR" dirty="0" smtClean="0"/>
              <a:t>منابع فشار روانی – اجتماعی : وجود مشکلات فراوان مالی و سرخوردگی ناشی از معلولیت دختر </a:t>
            </a:r>
          </a:p>
          <a:p>
            <a:pPr marL="0" indent="0" algn="r" rtl="1">
              <a:lnSpc>
                <a:spcPct val="160000"/>
              </a:lnSpc>
              <a:buNone/>
            </a:pPr>
            <a:r>
              <a:rPr lang="fa-IR" dirty="0" smtClean="0"/>
              <a:t>عادات زندگی : بیمار ساقه مصرف الکل و سیگار و ... شغل کم تحرک ندارد </a:t>
            </a:r>
          </a:p>
          <a:p>
            <a:pPr marL="0" indent="0" algn="r" rtl="1">
              <a:lnSpc>
                <a:spcPct val="160000"/>
              </a:lnSpc>
              <a:buNone/>
            </a:pPr>
            <a:r>
              <a:rPr lang="fa-IR" dirty="0" smtClean="0"/>
              <a:t>بنا به وجود بیماری کبد چرب به صورت دوره ای رژیم غدایی مذکور را رعایت می کرده است </a:t>
            </a:r>
            <a:endParaRPr lang="en-US" dirty="0"/>
          </a:p>
        </p:txBody>
      </p:sp>
    </p:spTree>
    <p:extLst>
      <p:ext uri="{BB962C8B-B14F-4D97-AF65-F5344CB8AC3E}">
        <p14:creationId xmlns:p14="http://schemas.microsoft.com/office/powerpoint/2010/main" val="25647110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علائم حیاتی</a:t>
            </a:r>
            <a:endParaRPr lang="en-US"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pPr marL="0" indent="0" algn="r" rtl="1">
                  <a:lnSpc>
                    <a:spcPct val="150000"/>
                  </a:lnSpc>
                  <a:buNone/>
                </a:pPr>
                <a:r>
                  <a:rPr lang="fa-IR" dirty="0" smtClean="0"/>
                  <a:t>فشار خون : </a:t>
                </a:r>
                <a14:m>
                  <m:oMath xmlns:m="http://schemas.openxmlformats.org/officeDocument/2006/math">
                    <m:f>
                      <m:fPr>
                        <m:type m:val="skw"/>
                        <m:ctrlPr>
                          <a:rPr lang="fa-IR" sz="4000" i="1" smtClean="0">
                            <a:latin typeface="Cambria Math"/>
                          </a:rPr>
                        </m:ctrlPr>
                      </m:fPr>
                      <m:num>
                        <m:r>
                          <a:rPr lang="fa-IR" sz="4000" b="0" i="1" smtClean="0">
                            <a:latin typeface="Cambria Math" panose="02040503050406030204" pitchFamily="18" charset="0"/>
                          </a:rPr>
                          <m:t>120</m:t>
                        </m:r>
                      </m:num>
                      <m:den>
                        <m:r>
                          <a:rPr lang="fa-IR" sz="4000" b="0" i="1" smtClean="0">
                            <a:latin typeface="Cambria Math" panose="02040503050406030204" pitchFamily="18" charset="0"/>
                          </a:rPr>
                          <m:t>80</m:t>
                        </m:r>
                      </m:den>
                    </m:f>
                  </m:oMath>
                </a14:m>
                <a:endParaRPr lang="fa-IR" sz="4000" dirty="0" smtClean="0"/>
              </a:p>
              <a:p>
                <a:pPr marL="0" indent="0" algn="r" rtl="1">
                  <a:lnSpc>
                    <a:spcPct val="150000"/>
                  </a:lnSpc>
                  <a:buNone/>
                </a:pPr>
                <a:r>
                  <a:rPr lang="fa-IR" dirty="0" smtClean="0"/>
                  <a:t>نبض : 70</a:t>
                </a:r>
              </a:p>
              <a:p>
                <a:pPr marL="0" indent="0" algn="r" rtl="1">
                  <a:lnSpc>
                    <a:spcPct val="150000"/>
                  </a:lnSpc>
                  <a:buNone/>
                </a:pPr>
                <a:r>
                  <a:rPr lang="fa-IR" dirty="0" smtClean="0"/>
                  <a:t>تعداد تنفس : 18</a:t>
                </a:r>
              </a:p>
              <a:p>
                <a:pPr marL="0" indent="0" algn="r" rtl="1">
                  <a:lnSpc>
                    <a:spcPct val="150000"/>
                  </a:lnSpc>
                  <a:buNone/>
                </a:pPr>
                <a:r>
                  <a:rPr lang="fa-IR" dirty="0" smtClean="0"/>
                  <a:t>دمای بدن : 36.9</a:t>
                </a:r>
              </a:p>
              <a:p>
                <a:pPr marL="0" indent="0" algn="r" rtl="1">
                  <a:lnSpc>
                    <a:spcPct val="150000"/>
                  </a:lnSpc>
                  <a:buNone/>
                </a:pPr>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r="-1159"/>
                </a:stretch>
              </a:blipFill>
            </p:spPr>
            <p:txBody>
              <a:bodyPr/>
              <a:lstStyle/>
              <a:p>
                <a:r>
                  <a:rPr lang="en-US">
                    <a:noFill/>
                  </a:rPr>
                  <a:t> </a:t>
                </a:r>
              </a:p>
            </p:txBody>
          </p:sp>
        </mc:Fallback>
      </mc:AlternateContent>
    </p:spTree>
    <p:extLst>
      <p:ext uri="{BB962C8B-B14F-4D97-AF65-F5344CB8AC3E}">
        <p14:creationId xmlns:p14="http://schemas.microsoft.com/office/powerpoint/2010/main" val="9698930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lstStyle/>
          <a:p>
            <a:pPr algn="r" rtl="1"/>
            <a:r>
              <a:rPr lang="fa-IR" dirty="0" smtClean="0"/>
              <a:t>بررسی درد</a:t>
            </a:r>
            <a:endParaRPr lang="en-US" dirty="0"/>
          </a:p>
        </p:txBody>
      </p:sp>
      <p:sp>
        <p:nvSpPr>
          <p:cNvPr id="3" name="Content Placeholder 2"/>
          <p:cNvSpPr>
            <a:spLocks noGrp="1"/>
          </p:cNvSpPr>
          <p:nvPr>
            <p:ph idx="1"/>
          </p:nvPr>
        </p:nvSpPr>
        <p:spPr>
          <a:xfrm>
            <a:off x="838200" y="1325563"/>
            <a:ext cx="10515600" cy="5384330"/>
          </a:xfrm>
        </p:spPr>
        <p:txBody>
          <a:bodyPr/>
          <a:lstStyle/>
          <a:p>
            <a:pPr marL="0" indent="0" algn="r" rtl="1">
              <a:buNone/>
            </a:pPr>
            <a:r>
              <a:rPr lang="fa-IR" dirty="0"/>
              <a:t>درداستخوانی (درصورت متاستاز</a:t>
            </a:r>
            <a:r>
              <a:rPr lang="fa-IR" dirty="0" smtClean="0"/>
              <a:t>)</a:t>
            </a:r>
          </a:p>
          <a:p>
            <a:pPr marL="0" indent="0" algn="r" rtl="1">
              <a:buNone/>
            </a:pPr>
            <a:r>
              <a:rPr lang="fa-IR" dirty="0" smtClean="0"/>
              <a:t>درد </a:t>
            </a:r>
            <a:r>
              <a:rPr lang="fa-IR" dirty="0"/>
              <a:t>دهان وحلق ومری بدلیل موکوسیت درنتیجه ی عوارض توکسیک داروها ویا رادیوتراپی سروگردن</a:t>
            </a:r>
            <a:endParaRPr lang="en-US" dirty="0"/>
          </a:p>
          <a:p>
            <a:pPr marL="0" lvl="0" indent="0" algn="r" rtl="1">
              <a:buNone/>
            </a:pPr>
            <a:r>
              <a:rPr lang="fa-IR" dirty="0"/>
              <a:t>درد دهان و دیسفاژی در نتیجه ی استئومیلیت و یا تومور</a:t>
            </a:r>
            <a:endParaRPr lang="en-US" dirty="0"/>
          </a:p>
          <a:p>
            <a:pPr marL="0" lvl="0" indent="0" algn="r" rtl="1">
              <a:buNone/>
            </a:pPr>
            <a:r>
              <a:rPr lang="fa-IR" dirty="0"/>
              <a:t>اجتناب از مصرف غذا بدلیل آنکه موجب تشدید درد معده میشود.</a:t>
            </a:r>
            <a:endParaRPr lang="en-US" dirty="0"/>
          </a:p>
          <a:p>
            <a:pPr marL="0" indent="0" algn="r" rtl="1">
              <a:buNone/>
            </a:pPr>
            <a:endParaRPr lang="en-US" dirty="0"/>
          </a:p>
          <a:p>
            <a:pPr marL="0" indent="0" algn="r" rtl="1">
              <a:buNone/>
            </a:pPr>
            <a:endParaRPr lang="en-US" dirty="0"/>
          </a:p>
        </p:txBody>
      </p:sp>
    </p:spTree>
    <p:extLst>
      <p:ext uri="{BB962C8B-B14F-4D97-AF65-F5344CB8AC3E}">
        <p14:creationId xmlns:p14="http://schemas.microsoft.com/office/powerpoint/2010/main" val="29257157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idx="1"/>
          </p:nvPr>
        </p:nvSpPr>
        <p:spPr>
          <a:xfrm>
            <a:off x="103031" y="141288"/>
            <a:ext cx="11951593" cy="6607242"/>
          </a:xfrm>
        </p:spPr>
        <p:txBody>
          <a:bodyPr>
            <a:normAutofit fontScale="70000" lnSpcReduction="20000"/>
          </a:bodyPr>
          <a:lstStyle/>
          <a:p>
            <a:pPr algn="r" rtl="1"/>
            <a:r>
              <a:rPr lang="fa-IR" b="1" dirty="0"/>
              <a:t>درد استخوانی</a:t>
            </a:r>
            <a:endParaRPr lang="en-US" dirty="0"/>
          </a:p>
          <a:p>
            <a:pPr algn="r" rtl="1"/>
            <a:r>
              <a:rPr lang="fa-IR" b="1" dirty="0"/>
              <a:t>در رابطه با:</a:t>
            </a:r>
            <a:endParaRPr lang="en-US" dirty="0"/>
          </a:p>
          <a:p>
            <a:pPr algn="r" rtl="1"/>
            <a:r>
              <a:rPr lang="fa-IR" dirty="0"/>
              <a:t>-شکستگی استخوان- صدمه ی بافت نرم-اسپاسم عضله درناحیه صدمه دیده</a:t>
            </a:r>
            <a:endParaRPr lang="en-US" dirty="0"/>
          </a:p>
          <a:p>
            <a:pPr algn="r" rtl="1"/>
            <a:r>
              <a:rPr lang="fa-IR" dirty="0"/>
              <a:t>-تغییرات دژنراتیو در غضروفهای مفاصل</a:t>
            </a:r>
            <a:endParaRPr lang="en-US" dirty="0"/>
          </a:p>
          <a:p>
            <a:pPr algn="r" rtl="1"/>
            <a:r>
              <a:rPr lang="fa-IR" dirty="0"/>
              <a:t>-تجمع مایع وهماتوم در فضای مفصلی</a:t>
            </a:r>
            <a:endParaRPr lang="en-US" dirty="0"/>
          </a:p>
          <a:p>
            <a:pPr algn="r" rtl="1"/>
            <a:r>
              <a:rPr lang="fa-IR" b="1" dirty="0"/>
              <a:t>تعریف:</a:t>
            </a:r>
            <a:r>
              <a:rPr lang="fa-IR" dirty="0"/>
              <a:t>وضعیتی که درآن بیماراحساس ناراحتی شدید را تجربه کند.</a:t>
            </a:r>
            <a:endParaRPr lang="en-US" dirty="0"/>
          </a:p>
          <a:p>
            <a:pPr algn="r" rtl="1"/>
            <a:r>
              <a:rPr lang="fa-IR" b="1" dirty="0"/>
              <a:t>مشخصات:</a:t>
            </a:r>
            <a:endParaRPr lang="en-US" dirty="0"/>
          </a:p>
          <a:p>
            <a:pPr lvl="0" algn="r" rtl="1"/>
            <a:r>
              <a:rPr lang="fa-IR" dirty="0"/>
              <a:t>بروز رفتارهای کلامی وغیر کلامی برای بیان درد</a:t>
            </a:r>
            <a:endParaRPr lang="en-US" dirty="0"/>
          </a:p>
          <a:p>
            <a:pPr lvl="0" algn="r" rtl="1"/>
            <a:r>
              <a:rPr lang="fa-IR" dirty="0"/>
              <a:t>محافظت از ناحیه ی دردناک</a:t>
            </a:r>
            <a:endParaRPr lang="en-US" dirty="0"/>
          </a:p>
          <a:p>
            <a:pPr lvl="0" algn="r" rtl="1"/>
            <a:r>
              <a:rPr lang="fa-IR" dirty="0"/>
              <a:t>متمرکز شدن روی خود</a:t>
            </a:r>
            <a:endParaRPr lang="en-US" dirty="0"/>
          </a:p>
          <a:p>
            <a:pPr lvl="0" algn="r" rtl="1"/>
            <a:r>
              <a:rPr lang="fa-IR" dirty="0"/>
              <a:t>تغییر در تون عضله</a:t>
            </a:r>
            <a:endParaRPr lang="en-US" dirty="0"/>
          </a:p>
          <a:p>
            <a:pPr lvl="0" algn="r" rtl="1"/>
            <a:r>
              <a:rPr lang="fa-IR" dirty="0"/>
              <a:t>گارد گرفتن درمقابل لمس ناحیه</a:t>
            </a:r>
            <a:endParaRPr lang="en-US" dirty="0"/>
          </a:p>
          <a:p>
            <a:pPr algn="r" rtl="1"/>
            <a:r>
              <a:rPr lang="fa-IR" b="1" dirty="0"/>
              <a:t>برآیند مورد انتظار:</a:t>
            </a:r>
            <a:endParaRPr lang="en-US" dirty="0"/>
          </a:p>
          <a:p>
            <a:pPr algn="r" rtl="1"/>
            <a:r>
              <a:rPr lang="fa-IR" b="1" dirty="0"/>
              <a:t>بیمار علائم رهایی از درد را نشان دهد:</a:t>
            </a:r>
            <a:endParaRPr lang="en-US" dirty="0"/>
          </a:p>
          <a:p>
            <a:pPr lvl="0" algn="r" rtl="1"/>
            <a:r>
              <a:rPr lang="fa-IR" dirty="0"/>
              <a:t>بیان کند که دردندارد.</a:t>
            </a:r>
            <a:endParaRPr lang="en-US" dirty="0"/>
          </a:p>
          <a:p>
            <a:pPr lvl="0" algn="r" rtl="1"/>
            <a:r>
              <a:rPr lang="fa-IR" dirty="0"/>
              <a:t>حالت انقباض وفشردگی در صورت وبدن ازبین برود.</a:t>
            </a:r>
            <a:endParaRPr lang="en-US" dirty="0"/>
          </a:p>
          <a:p>
            <a:pPr lvl="0" algn="r" rtl="1"/>
            <a:r>
              <a:rPr lang="fa-IR" dirty="0"/>
              <a:t>بیمار در فعالیتهای مربوط به مراقبت ازخود شرکت کند.</a:t>
            </a:r>
            <a:endParaRPr lang="en-US" dirty="0"/>
          </a:p>
          <a:p>
            <a:pPr lvl="0" algn="r" rtl="1"/>
            <a:r>
              <a:rPr lang="fa-IR" dirty="0"/>
              <a:t>علائم حیاتی بیمار ثابت ونرمال باشد.</a:t>
            </a:r>
            <a:endParaRPr lang="en-US" dirty="0"/>
          </a:p>
          <a:p>
            <a:pPr lvl="0" algn="r" rtl="1"/>
            <a:r>
              <a:rPr lang="fa-IR" dirty="0"/>
              <a:t>الگوی تنفس بیمار طبیعی شود.</a:t>
            </a:r>
            <a:endParaRPr lang="en-US" dirty="0"/>
          </a:p>
          <a:p>
            <a:pPr marL="0" indent="0" algn="r" rtl="1">
              <a:buNone/>
            </a:pPr>
            <a:endParaRPr lang="en-US" dirty="0"/>
          </a:p>
        </p:txBody>
      </p:sp>
    </p:spTree>
    <p:extLst>
      <p:ext uri="{BB962C8B-B14F-4D97-AF65-F5344CB8AC3E}">
        <p14:creationId xmlns:p14="http://schemas.microsoft.com/office/powerpoint/2010/main" val="600352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7918" y="107576"/>
            <a:ext cx="11914094" cy="6589059"/>
          </a:xfrm>
        </p:spPr>
        <p:txBody>
          <a:bodyPr>
            <a:normAutofit fontScale="70000" lnSpcReduction="20000"/>
          </a:bodyPr>
          <a:lstStyle/>
          <a:p>
            <a:pPr algn="r" rtl="1"/>
            <a:r>
              <a:rPr lang="fa-IR" b="1" dirty="0" smtClean="0"/>
              <a:t>اقدامات پرستاری:</a:t>
            </a:r>
            <a:endParaRPr lang="en-US" dirty="0" smtClean="0"/>
          </a:p>
          <a:p>
            <a:pPr algn="r" rtl="1"/>
            <a:r>
              <a:rPr lang="fa-IR" b="1" dirty="0" smtClean="0"/>
              <a:t>1)مربوط به بررسی بیمار:</a:t>
            </a:r>
            <a:endParaRPr lang="en-US" dirty="0" smtClean="0"/>
          </a:p>
          <a:p>
            <a:pPr algn="r" rtl="1"/>
            <a:r>
              <a:rPr lang="fa-IR" dirty="0" smtClean="0"/>
              <a:t>- پاسخهای معمول بیمار نسبت به دردراجویا شوید.</a:t>
            </a:r>
            <a:endParaRPr lang="en-US" dirty="0" smtClean="0"/>
          </a:p>
          <a:p>
            <a:pPr algn="r" rtl="1"/>
            <a:r>
              <a:rPr lang="fa-IR" dirty="0" smtClean="0"/>
              <a:t>- علائم غیرکلامی حضور دردرامورد بررسی قرار دهید(انقباض صورت- مشت کردن دست- چنگ زدن- بی میلی برای حرکت-ناآرامی –تعریق- رنگ پریدگی یابرافروختگی صورت-تاکیکاردی-تغییرات تنفسی)</a:t>
            </a:r>
            <a:endParaRPr lang="en-US" dirty="0" smtClean="0"/>
          </a:p>
          <a:p>
            <a:pPr algn="r" rtl="1"/>
            <a:r>
              <a:rPr lang="fa-IR" dirty="0" smtClean="0"/>
              <a:t>- ازبیماربخواهید کیفیت محل درد وانتشار درد راتوضیح دهد.</a:t>
            </a:r>
            <a:endParaRPr lang="en-US" dirty="0" smtClean="0"/>
          </a:p>
          <a:p>
            <a:pPr algn="r" rtl="1"/>
            <a:r>
              <a:rPr lang="fa-IR" dirty="0" smtClean="0"/>
              <a:t>- عواملی که موجب تشدیدیابهبود درد میشود را موردبررسی قرار دهید.</a:t>
            </a:r>
            <a:endParaRPr lang="en-US" dirty="0" smtClean="0"/>
          </a:p>
          <a:p>
            <a:pPr algn="r" rtl="1"/>
            <a:r>
              <a:rPr lang="fa-IR" b="1" dirty="0" smtClean="0"/>
              <a:t>2)مربوط به مراقبتهای پرستاری:</a:t>
            </a:r>
            <a:endParaRPr lang="en-US" dirty="0" smtClean="0"/>
          </a:p>
          <a:p>
            <a:pPr algn="r" rtl="1"/>
            <a:r>
              <a:rPr lang="fa-IR" dirty="0" smtClean="0"/>
              <a:t>بطورکلی اقدامات زیررا برای رهایی از درد انجام دهید:</a:t>
            </a:r>
            <a:endParaRPr lang="en-US" dirty="0" smtClean="0"/>
          </a:p>
          <a:p>
            <a:pPr lvl="0" algn="r" rtl="1"/>
            <a:r>
              <a:rPr lang="fa-IR" dirty="0" smtClean="0"/>
              <a:t>پیش از آنکه دردشدید شود ونیز قبل از انجام هرنوع اقدام دردناک(مثل پانسمان یاشستشوی زخم)طبق دستور پزشک مسکن بزنید.</a:t>
            </a:r>
            <a:endParaRPr lang="en-US" dirty="0" smtClean="0"/>
          </a:p>
          <a:p>
            <a:pPr algn="r" rtl="1"/>
            <a:r>
              <a:rPr lang="en-US" dirty="0" smtClean="0"/>
              <a:t> </a:t>
            </a:r>
          </a:p>
          <a:p>
            <a:pPr algn="r" rtl="1"/>
            <a:r>
              <a:rPr lang="fa-IR" dirty="0" smtClean="0"/>
              <a:t>*اقدامات غیر دارویی رابرای رهایی از درد بعمل آورید:-ماساژپشت/تغییر پوزیشن/استفاده از روشهای آرامسازی</a:t>
            </a:r>
            <a:endParaRPr lang="en-US" dirty="0" smtClean="0"/>
          </a:p>
          <a:p>
            <a:pPr algn="r" rtl="1"/>
            <a:r>
              <a:rPr lang="fa-IR" dirty="0" smtClean="0"/>
              <a:t>       *جهت کاهش دردهای معده این اقدامات را انجام دهید:</a:t>
            </a:r>
            <a:endParaRPr lang="en-US" dirty="0" smtClean="0"/>
          </a:p>
          <a:p>
            <a:pPr algn="r" rtl="1"/>
            <a:r>
              <a:rPr lang="fa-IR" dirty="0" smtClean="0"/>
              <a:t>     - جهت تخلیه ترشحات معده </a:t>
            </a:r>
            <a:r>
              <a:rPr lang="en-US" dirty="0" smtClean="0"/>
              <a:t>NGT</a:t>
            </a:r>
            <a:r>
              <a:rPr lang="fa-IR" dirty="0" smtClean="0"/>
              <a:t>تعبیه شود.</a:t>
            </a:r>
            <a:endParaRPr lang="en-US" dirty="0" smtClean="0"/>
          </a:p>
          <a:p>
            <a:pPr algn="r" rtl="1"/>
            <a:r>
              <a:rPr lang="fa-IR" dirty="0" smtClean="0"/>
              <a:t>     - قبل از تجویز داروهای محرک معده مثل کورتیکواستروئیدها باپزشک مشورت کنید،بهتراست که این داروها با آنتی اسید یا همراه غذا تجویز سود.</a:t>
            </a:r>
            <a:endParaRPr lang="en-US" dirty="0" smtClean="0"/>
          </a:p>
          <a:p>
            <a:pPr algn="r" rtl="1"/>
            <a:r>
              <a:rPr lang="fa-IR" dirty="0" smtClean="0"/>
              <a:t>     - به بیمار آموزش دهید که از مصرف غذاهای کافئین دار اجتناب کند.</a:t>
            </a:r>
            <a:endParaRPr lang="en-US" dirty="0" smtClean="0"/>
          </a:p>
          <a:p>
            <a:pPr algn="r" rtl="1"/>
            <a:r>
              <a:rPr lang="fa-IR" dirty="0" smtClean="0"/>
              <a:t>     - به بیمار آموزش دهید که به آرامی ودرستی غذا بخورد.</a:t>
            </a:r>
            <a:endParaRPr lang="en-US" dirty="0" smtClean="0"/>
          </a:p>
          <a:p>
            <a:pPr algn="r" rtl="1"/>
            <a:r>
              <a:rPr lang="fa-IR" dirty="0" smtClean="0"/>
              <a:t>     - به بیمار آموزش دهید که از خوردن غذاهای خیلی گرم وخیلی سرد اجتناب کند.</a:t>
            </a:r>
            <a:endParaRPr lang="en-US" dirty="0" smtClean="0"/>
          </a:p>
          <a:p>
            <a:pPr algn="r" rtl="1"/>
            <a:r>
              <a:rPr lang="fa-IR" dirty="0" smtClean="0"/>
              <a:t>     -اربیمار بخواهیدکه سیگارنکشد.</a:t>
            </a:r>
            <a:endParaRPr lang="en-US" dirty="0" smtClean="0"/>
          </a:p>
          <a:p>
            <a:pPr marL="0" indent="0" algn="r" rtl="1">
              <a:buNone/>
            </a:pPr>
            <a:endParaRPr lang="en-US" dirty="0"/>
          </a:p>
        </p:txBody>
      </p:sp>
    </p:spTree>
    <p:extLst>
      <p:ext uri="{BB962C8B-B14F-4D97-AF65-F5344CB8AC3E}">
        <p14:creationId xmlns:p14="http://schemas.microsoft.com/office/powerpoint/2010/main" val="39575019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1030310"/>
          </a:xfrm>
        </p:spPr>
        <p:txBody>
          <a:bodyPr/>
          <a:lstStyle/>
          <a:p>
            <a:pPr algn="r" rtl="1"/>
            <a:r>
              <a:rPr lang="fa-IR" dirty="0" smtClean="0"/>
              <a:t>بررسی وضعیت خواب</a:t>
            </a:r>
            <a:endParaRPr lang="en-US" dirty="0"/>
          </a:p>
        </p:txBody>
      </p:sp>
      <p:sp>
        <p:nvSpPr>
          <p:cNvPr id="3" name="Content Placeholder 2"/>
          <p:cNvSpPr>
            <a:spLocks noGrp="1"/>
          </p:cNvSpPr>
          <p:nvPr>
            <p:ph idx="1"/>
          </p:nvPr>
        </p:nvSpPr>
        <p:spPr>
          <a:xfrm>
            <a:off x="141668" y="914400"/>
            <a:ext cx="11900078" cy="5834130"/>
          </a:xfrm>
        </p:spPr>
        <p:txBody>
          <a:bodyPr>
            <a:normAutofit fontScale="92500" lnSpcReduction="20000"/>
          </a:bodyPr>
          <a:lstStyle/>
          <a:p>
            <a:pPr marL="0" indent="0" algn="r" rtl="1">
              <a:lnSpc>
                <a:spcPct val="150000"/>
              </a:lnSpc>
              <a:buNone/>
            </a:pPr>
            <a:r>
              <a:rPr lang="fa-IR" dirty="0" smtClean="0"/>
              <a:t>میزان خواب شبانه : 4 ساعت ( از ساعت 12 نیمه شب تا حدود 4 صبح )</a:t>
            </a:r>
          </a:p>
          <a:p>
            <a:pPr marL="0" indent="0" algn="r" rtl="1">
              <a:lnSpc>
                <a:spcPct val="150000"/>
              </a:lnSpc>
              <a:buNone/>
            </a:pPr>
            <a:r>
              <a:rPr lang="fa-IR" dirty="0" smtClean="0"/>
              <a:t>میزان خواب روزانه : نامتوازن ( معمولا به دلیل فعالیت زیاد و مداوم در طول روز فرصتی برای خوابیدن ندارد ) </a:t>
            </a:r>
          </a:p>
          <a:p>
            <a:pPr marL="0" indent="0" algn="r" rtl="1">
              <a:lnSpc>
                <a:spcPct val="150000"/>
              </a:lnSpc>
              <a:buNone/>
            </a:pPr>
            <a:r>
              <a:rPr lang="fa-IR" dirty="0" smtClean="0"/>
              <a:t>بیمار اظهار می دارد که به محض ورود به رختخواب به خواب می رود اما به صورت روتین بعد از گذشت زمان معینی از خواب بیدار می شود و دچار بی خوابی می شود .</a:t>
            </a:r>
          </a:p>
          <a:p>
            <a:pPr marL="0" indent="0" algn="r" rtl="1">
              <a:lnSpc>
                <a:spcPct val="150000"/>
              </a:lnSpc>
              <a:buNone/>
            </a:pPr>
            <a:r>
              <a:rPr lang="fa-IR" dirty="0" smtClean="0"/>
              <a:t>بیمار برای خوابیدن به صورت مداوم از قرص های خواب آور ( دیازپام و لورازپام ) استفاده می نماید که به بیان وی تاثیر چندانی ندارد .</a:t>
            </a:r>
          </a:p>
          <a:p>
            <a:pPr marL="0" indent="0" algn="r" rtl="1">
              <a:lnSpc>
                <a:spcPct val="150000"/>
              </a:lnSpc>
              <a:buNone/>
            </a:pPr>
            <a:r>
              <a:rPr lang="fa-IR" dirty="0" smtClean="0"/>
              <a:t>بیمار از لحاظ فعالیتی از خواب خود شکایت کمی دارد ، زیرا بیان می دارد که حتی با خوابیدن نیز خستگی وی به مقدار کافی برطرف نمی شود ولی از لحاظ روانی از خواب خود کاملا ناراضی است زیرا بیان می دارد که خواب او موجب آرامش وی نمی شود .</a:t>
            </a:r>
            <a:endParaRPr lang="en-US" dirty="0"/>
          </a:p>
        </p:txBody>
      </p:sp>
    </p:spTree>
    <p:extLst>
      <p:ext uri="{BB962C8B-B14F-4D97-AF65-F5344CB8AC3E}">
        <p14:creationId xmlns:p14="http://schemas.microsoft.com/office/powerpoint/2010/main" val="23315237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8789" y="103030"/>
            <a:ext cx="11900079" cy="6645499"/>
          </a:xfrm>
        </p:spPr>
        <p:txBody>
          <a:bodyPr/>
          <a:lstStyle/>
          <a:p>
            <a:pPr marL="0" indent="0" algn="r" rtl="1">
              <a:buNone/>
            </a:pPr>
            <a:r>
              <a:rPr lang="fa-IR" dirty="0" smtClean="0"/>
              <a:t>بیمار بیان می دارد که الگوی خواب وی در مدت بستری تا حدودی رضایت بخش تر شده است .</a:t>
            </a:r>
          </a:p>
          <a:p>
            <a:pPr marL="0" indent="0" algn="r" rtl="1">
              <a:buNone/>
            </a:pPr>
            <a:endParaRPr lang="fa-IR" dirty="0" smtClean="0"/>
          </a:p>
          <a:p>
            <a:pPr marL="0" indent="0" algn="r" rtl="1">
              <a:buNone/>
            </a:pPr>
            <a:r>
              <a:rPr lang="fa-IR" dirty="0" smtClean="0"/>
              <a:t>مراقبت های پرستاری :</a:t>
            </a:r>
          </a:p>
          <a:p>
            <a:pPr algn="r" rtl="1">
              <a:lnSpc>
                <a:spcPct val="150000"/>
              </a:lnSpc>
            </a:pPr>
            <a:r>
              <a:rPr lang="fa-IR" dirty="0"/>
              <a:t>**اقداماتی که موجب افزایش خواب بیمار میشود به انجام برسانید:</a:t>
            </a:r>
            <a:endParaRPr lang="en-US" dirty="0"/>
          </a:p>
          <a:p>
            <a:pPr lvl="0" algn="r" rtl="1">
              <a:lnSpc>
                <a:spcPct val="150000"/>
              </a:lnSpc>
            </a:pPr>
            <a:r>
              <a:rPr lang="fa-IR" dirty="0"/>
              <a:t>ترس واضطراب را کاهش دهید.</a:t>
            </a:r>
            <a:endParaRPr lang="en-US" dirty="0"/>
          </a:p>
          <a:p>
            <a:pPr lvl="0" algn="r" rtl="1">
              <a:lnSpc>
                <a:spcPct val="150000"/>
              </a:lnSpc>
            </a:pPr>
            <a:r>
              <a:rPr lang="fa-IR" dirty="0"/>
              <a:t>از اقداماتی که دربهبود خواب موثر است مثل نوشیدن شیر یامایعات گرم استفاده کنید.</a:t>
            </a:r>
            <a:endParaRPr lang="en-US" dirty="0"/>
          </a:p>
          <a:p>
            <a:pPr lvl="0" algn="r" rtl="1">
              <a:lnSpc>
                <a:spcPct val="150000"/>
              </a:lnSpc>
            </a:pPr>
            <a:r>
              <a:rPr lang="fa-IR" dirty="0"/>
              <a:t>از به خواب رفتن طولانی در روز جلوگیری کنید.</a:t>
            </a:r>
            <a:endParaRPr lang="en-US" dirty="0"/>
          </a:p>
          <a:p>
            <a:pPr lvl="0" algn="r" rtl="1">
              <a:lnSpc>
                <a:spcPct val="150000"/>
              </a:lnSpc>
            </a:pPr>
            <a:r>
              <a:rPr lang="fa-IR" dirty="0"/>
              <a:t>محیط آرام ساکت وگرمی را برای خواب فراهم کنید.</a:t>
            </a:r>
            <a:endParaRPr lang="en-US" dirty="0"/>
          </a:p>
          <a:p>
            <a:pPr algn="r" rtl="1">
              <a:lnSpc>
                <a:spcPct val="150000"/>
              </a:lnSpc>
            </a:pPr>
            <a:r>
              <a:rPr lang="fa-IR" dirty="0"/>
              <a:t>وضعیت تغذیه بیمار رامورد بررسی قرار دهید.</a:t>
            </a:r>
            <a:endParaRPr lang="en-US" dirty="0"/>
          </a:p>
        </p:txBody>
      </p:sp>
    </p:spTree>
    <p:extLst>
      <p:ext uri="{BB962C8B-B14F-4D97-AF65-F5344CB8AC3E}">
        <p14:creationId xmlns:p14="http://schemas.microsoft.com/office/powerpoint/2010/main" val="4870652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1171976"/>
          </a:xfrm>
        </p:spPr>
        <p:txBody>
          <a:bodyPr/>
          <a:lstStyle/>
          <a:p>
            <a:pPr algn="r" rtl="1"/>
            <a:r>
              <a:rPr lang="fa-IR" dirty="0" smtClean="0"/>
              <a:t>بررسی توان خود مراقبتی</a:t>
            </a:r>
            <a:endParaRPr lang="en-US" dirty="0"/>
          </a:p>
        </p:txBody>
      </p:sp>
      <p:sp>
        <p:nvSpPr>
          <p:cNvPr id="3" name="Content Placeholder 2"/>
          <p:cNvSpPr>
            <a:spLocks noGrp="1"/>
          </p:cNvSpPr>
          <p:nvPr>
            <p:ph idx="1"/>
          </p:nvPr>
        </p:nvSpPr>
        <p:spPr>
          <a:xfrm>
            <a:off x="103031" y="1068946"/>
            <a:ext cx="11938715" cy="5653825"/>
          </a:xfrm>
        </p:spPr>
        <p:txBody>
          <a:bodyPr>
            <a:normAutofit fontScale="92500" lnSpcReduction="10000"/>
          </a:bodyPr>
          <a:lstStyle/>
          <a:p>
            <a:pPr marL="0" indent="0" algn="r" rtl="1">
              <a:buNone/>
            </a:pPr>
            <a:r>
              <a:rPr lang="fa-IR" dirty="0" smtClean="0"/>
              <a:t>بیمار تمامی کارهای شخصی از قبیل غذا خوردن ، لباس پوشیدن ، حمام کردن و دستشویی رفتن را به تنهایی انجام می دهد و نیازی به کمک دیگران در انجام این موارد ندارد .</a:t>
            </a:r>
          </a:p>
          <a:p>
            <a:pPr algn="r" rtl="1"/>
            <a:r>
              <a:rPr lang="fa-IR" b="1" dirty="0"/>
              <a:t>ناتوانی</a:t>
            </a:r>
            <a:endParaRPr lang="en-US" dirty="0"/>
          </a:p>
          <a:p>
            <a:pPr algn="r" rtl="1"/>
            <a:r>
              <a:rPr lang="fa-IR" dirty="0"/>
              <a:t>در رابطه با:</a:t>
            </a:r>
            <a:endParaRPr lang="en-US" dirty="0"/>
          </a:p>
          <a:p>
            <a:pPr lvl="0" algn="r" rtl="1"/>
            <a:r>
              <a:rPr lang="fa-IR" dirty="0"/>
              <a:t>عدم تحرک یا محدودیت حرکتی</a:t>
            </a:r>
            <a:endParaRPr lang="en-US" dirty="0"/>
          </a:p>
          <a:p>
            <a:pPr lvl="0" algn="r" rtl="1"/>
            <a:r>
              <a:rPr lang="fa-IR" dirty="0"/>
              <a:t>خود کوچک بینی</a:t>
            </a:r>
            <a:endParaRPr lang="en-US" dirty="0"/>
          </a:p>
          <a:p>
            <a:pPr lvl="0" algn="r" rtl="1"/>
            <a:r>
              <a:rPr lang="fa-IR" dirty="0"/>
              <a:t>نحوه ی زندگی</a:t>
            </a:r>
            <a:endParaRPr lang="en-US" dirty="0"/>
          </a:p>
          <a:p>
            <a:pPr lvl="0" algn="r" rtl="1"/>
            <a:r>
              <a:rPr lang="fa-IR" dirty="0"/>
              <a:t>نا آگاهی ونداشتن مهارت</a:t>
            </a:r>
            <a:endParaRPr lang="en-US" dirty="0"/>
          </a:p>
          <a:p>
            <a:pPr lvl="0" algn="r" rtl="1"/>
            <a:r>
              <a:rPr lang="fa-IR" dirty="0"/>
              <a:t>افزایش وابستگی به دیگران جهت رفع نیازهای اولیه</a:t>
            </a:r>
            <a:endParaRPr lang="en-US" dirty="0"/>
          </a:p>
          <a:p>
            <a:pPr lvl="0" algn="r" rtl="1"/>
            <a:r>
              <a:rPr lang="fa-IR" dirty="0"/>
              <a:t>احساس کاهش کنترل روی عملکرد بدن</a:t>
            </a:r>
            <a:endParaRPr lang="en-US" dirty="0"/>
          </a:p>
          <a:p>
            <a:pPr lvl="0" algn="r" rtl="1"/>
            <a:r>
              <a:rPr lang="fa-IR" dirty="0"/>
              <a:t>نیاز به باز توانی طویل مدت</a:t>
            </a:r>
            <a:endParaRPr lang="en-US" dirty="0"/>
          </a:p>
          <a:p>
            <a:pPr lvl="0" algn="r" rtl="1"/>
            <a:r>
              <a:rPr lang="fa-IR" dirty="0"/>
              <a:t>تغییر شکل عضو</a:t>
            </a:r>
            <a:endParaRPr lang="en-US" dirty="0"/>
          </a:p>
          <a:p>
            <a:pPr algn="r" rtl="1"/>
            <a:r>
              <a:rPr lang="fa-IR" dirty="0"/>
              <a:t>ازدست دادن عملکرد عضوی از بدن</a:t>
            </a:r>
            <a:endParaRPr lang="en-US" dirty="0"/>
          </a:p>
        </p:txBody>
      </p:sp>
    </p:spTree>
    <p:extLst>
      <p:ext uri="{BB962C8B-B14F-4D97-AF65-F5344CB8AC3E}">
        <p14:creationId xmlns:p14="http://schemas.microsoft.com/office/powerpoint/2010/main" val="32948393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3031" y="115910"/>
            <a:ext cx="11964473" cy="6619741"/>
          </a:xfrm>
        </p:spPr>
        <p:txBody>
          <a:bodyPr>
            <a:normAutofit fontScale="85000" lnSpcReduction="20000"/>
          </a:bodyPr>
          <a:lstStyle/>
          <a:p>
            <a:pPr algn="r" rtl="1"/>
            <a:r>
              <a:rPr lang="fa-IR" b="1" dirty="0"/>
              <a:t>تعریف:</a:t>
            </a:r>
            <a:endParaRPr lang="en-US" dirty="0"/>
          </a:p>
          <a:p>
            <a:pPr algn="r" rtl="1"/>
            <a:r>
              <a:rPr lang="fa-IR" dirty="0"/>
              <a:t>وضعیتی که درآن بیمار قدرت کنترل روی موقعیتها یا حوادث خاص را ندارد.</a:t>
            </a:r>
            <a:endParaRPr lang="en-US" dirty="0"/>
          </a:p>
          <a:p>
            <a:pPr algn="r" rtl="1"/>
            <a:r>
              <a:rPr lang="fa-IR" b="1" dirty="0"/>
              <a:t>مشخصات:</a:t>
            </a:r>
            <a:endParaRPr lang="en-US" dirty="0"/>
          </a:p>
          <a:p>
            <a:pPr lvl="0" algn="r" rtl="1"/>
            <a:r>
              <a:rPr lang="fa-IR" dirty="0"/>
              <a:t>بیان اینکه بیمار کنترلی روی موقعیتها ندارد</a:t>
            </a:r>
            <a:endParaRPr lang="en-US" dirty="0"/>
          </a:p>
          <a:p>
            <a:pPr lvl="0" algn="r" rtl="1"/>
            <a:r>
              <a:rPr lang="fa-IR" dirty="0"/>
              <a:t>بیان اینکه کنترل روی پیامدها ندارد</a:t>
            </a:r>
            <a:endParaRPr lang="en-US" dirty="0"/>
          </a:p>
          <a:p>
            <a:pPr lvl="0" algn="r" rtl="1"/>
            <a:r>
              <a:rPr lang="fa-IR" dirty="0"/>
              <a:t>بیمار قدرت مراقبت از خود راندارد.</a:t>
            </a:r>
            <a:endParaRPr lang="en-US" dirty="0"/>
          </a:p>
          <a:p>
            <a:pPr lvl="0" algn="r" rtl="1"/>
            <a:r>
              <a:rPr lang="fa-IR" dirty="0"/>
              <a:t>عدم شرکت در مراقبت از خود وتصمیم گیری ها</a:t>
            </a:r>
            <a:endParaRPr lang="en-US" dirty="0"/>
          </a:p>
          <a:p>
            <a:pPr lvl="0" algn="r" rtl="1"/>
            <a:r>
              <a:rPr lang="fa-IR" dirty="0"/>
              <a:t>وابستگی غیر عادی به دیگران برای مراقبت ازخود</a:t>
            </a:r>
            <a:endParaRPr lang="en-US" dirty="0"/>
          </a:p>
          <a:p>
            <a:pPr lvl="0" algn="r" rtl="1"/>
            <a:r>
              <a:rPr lang="fa-IR" dirty="0"/>
              <a:t>عصبانیت</a:t>
            </a:r>
            <a:endParaRPr lang="en-US" dirty="0"/>
          </a:p>
          <a:p>
            <a:pPr lvl="0" algn="r" rtl="1"/>
            <a:r>
              <a:rPr lang="fa-IR" dirty="0"/>
              <a:t>رفتار خصومت آمیز</a:t>
            </a:r>
            <a:endParaRPr lang="en-US" dirty="0"/>
          </a:p>
          <a:p>
            <a:pPr lvl="0" algn="r" rtl="1"/>
            <a:r>
              <a:rPr lang="fa-IR" dirty="0"/>
              <a:t>اضطراب</a:t>
            </a:r>
            <a:endParaRPr lang="en-US" dirty="0"/>
          </a:p>
          <a:p>
            <a:pPr lvl="0" algn="r" rtl="1"/>
            <a:r>
              <a:rPr lang="fa-IR" dirty="0"/>
              <a:t>افسردگی</a:t>
            </a:r>
            <a:endParaRPr lang="en-US" dirty="0"/>
          </a:p>
          <a:p>
            <a:pPr lvl="0" algn="r" rtl="1"/>
            <a:r>
              <a:rPr lang="fa-IR" dirty="0"/>
              <a:t>بی تفاوتی</a:t>
            </a:r>
            <a:endParaRPr lang="en-US" dirty="0"/>
          </a:p>
          <a:p>
            <a:pPr lvl="0" algn="r" rtl="1"/>
            <a:r>
              <a:rPr lang="fa-IR" dirty="0"/>
              <a:t>عذر خواهی های غیر ضروری</a:t>
            </a:r>
            <a:endParaRPr lang="en-US" dirty="0"/>
          </a:p>
          <a:p>
            <a:pPr lvl="0" algn="r" rtl="1"/>
            <a:r>
              <a:rPr lang="fa-IR" dirty="0"/>
              <a:t>نا امیدی</a:t>
            </a:r>
            <a:endParaRPr lang="en-US" dirty="0"/>
          </a:p>
          <a:p>
            <a:pPr lvl="0" algn="r" rtl="1"/>
            <a:r>
              <a:rPr lang="fa-IR" dirty="0"/>
              <a:t>بی ارزش جلوه دادن نظرات خود</a:t>
            </a:r>
            <a:endParaRPr lang="en-US" dirty="0"/>
          </a:p>
          <a:p>
            <a:pPr lvl="0" algn="r" rtl="1"/>
            <a:r>
              <a:rPr lang="fa-IR" dirty="0"/>
              <a:t>رفتار متغییر</a:t>
            </a:r>
            <a:endParaRPr lang="en-US" dirty="0"/>
          </a:p>
          <a:p>
            <a:pPr marL="0" indent="0" algn="r" rtl="1">
              <a:buNone/>
            </a:pPr>
            <a:endParaRPr lang="en-US" dirty="0"/>
          </a:p>
        </p:txBody>
      </p:sp>
    </p:spTree>
    <p:extLst>
      <p:ext uri="{BB962C8B-B14F-4D97-AF65-F5344CB8AC3E}">
        <p14:creationId xmlns:p14="http://schemas.microsoft.com/office/powerpoint/2010/main" val="11634990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3031" y="90152"/>
            <a:ext cx="11964473" cy="6658378"/>
          </a:xfrm>
        </p:spPr>
        <p:txBody>
          <a:bodyPr/>
          <a:lstStyle/>
          <a:p>
            <a:pPr algn="r" rtl="1">
              <a:lnSpc>
                <a:spcPct val="100000"/>
              </a:lnSpc>
            </a:pPr>
            <a:r>
              <a:rPr lang="fa-IR" b="1" dirty="0"/>
              <a:t>عوامل وابسته:</a:t>
            </a:r>
            <a:endParaRPr lang="en-US" dirty="0"/>
          </a:p>
          <a:p>
            <a:pPr lvl="0" algn="r" rtl="1">
              <a:lnSpc>
                <a:spcPct val="100000"/>
              </a:lnSpc>
            </a:pPr>
            <a:r>
              <a:rPr lang="fa-IR" dirty="0"/>
              <a:t>محدودیتهای مربوط به مراقبت از بیمار </a:t>
            </a:r>
            <a:endParaRPr lang="en-US" dirty="0"/>
          </a:p>
          <a:p>
            <a:pPr lvl="0" algn="r" rtl="1">
              <a:lnSpc>
                <a:spcPct val="100000"/>
              </a:lnSpc>
            </a:pPr>
            <a:r>
              <a:rPr lang="fa-IR" dirty="0"/>
              <a:t>تعاملات بین فردی</a:t>
            </a:r>
            <a:endParaRPr lang="en-US" dirty="0"/>
          </a:p>
          <a:p>
            <a:pPr lvl="0" algn="r" rtl="1">
              <a:lnSpc>
                <a:spcPct val="100000"/>
              </a:lnSpc>
            </a:pPr>
            <a:r>
              <a:rPr lang="fa-IR" dirty="0"/>
              <a:t>رژیمهای وابسته به بیماری</a:t>
            </a:r>
            <a:endParaRPr lang="en-US" dirty="0"/>
          </a:p>
          <a:p>
            <a:pPr lvl="0" algn="r" rtl="1">
              <a:lnSpc>
                <a:spcPct val="100000"/>
              </a:lnSpc>
            </a:pPr>
            <a:r>
              <a:rPr lang="fa-IR" dirty="0"/>
              <a:t>روش زندگی</a:t>
            </a:r>
            <a:endParaRPr lang="en-US" dirty="0"/>
          </a:p>
          <a:p>
            <a:pPr lvl="0" algn="r" rtl="1">
              <a:lnSpc>
                <a:spcPct val="100000"/>
              </a:lnSpc>
            </a:pPr>
            <a:r>
              <a:rPr lang="fa-IR" dirty="0"/>
              <a:t>خصوصی نبودن محیط</a:t>
            </a:r>
            <a:endParaRPr lang="en-US" dirty="0"/>
          </a:p>
          <a:p>
            <a:pPr lvl="0" algn="r" rtl="1">
              <a:lnSpc>
                <a:spcPct val="100000"/>
              </a:lnSpc>
            </a:pPr>
            <a:r>
              <a:rPr lang="fa-IR" dirty="0"/>
              <a:t>مشکلات اقتصادی</a:t>
            </a:r>
            <a:endParaRPr lang="en-US" dirty="0"/>
          </a:p>
          <a:p>
            <a:pPr algn="r" rtl="1">
              <a:lnSpc>
                <a:spcPct val="100000"/>
              </a:lnSpc>
            </a:pPr>
            <a:r>
              <a:rPr lang="en-US" dirty="0"/>
              <a:t> </a:t>
            </a:r>
          </a:p>
          <a:p>
            <a:pPr algn="r" rtl="1">
              <a:lnSpc>
                <a:spcPct val="100000"/>
              </a:lnSpc>
            </a:pPr>
            <a:r>
              <a:rPr lang="fa-IR" b="1" dirty="0"/>
              <a:t>برآیند مورد انتظار:</a:t>
            </a:r>
            <a:endParaRPr lang="en-US" dirty="0"/>
          </a:p>
          <a:p>
            <a:pPr lvl="0" algn="r" rtl="1">
              <a:lnSpc>
                <a:spcPct val="100000"/>
              </a:lnSpc>
            </a:pPr>
            <a:r>
              <a:rPr lang="fa-IR" dirty="0"/>
              <a:t>بیمار وضعیتهایی را که قادر است روی انها کنترل داشته باشد شناسایی کند.</a:t>
            </a:r>
            <a:endParaRPr lang="en-US" dirty="0"/>
          </a:p>
          <a:p>
            <a:pPr lvl="0" algn="r" rtl="1">
              <a:lnSpc>
                <a:spcPct val="100000"/>
              </a:lnSpc>
            </a:pPr>
            <a:r>
              <a:rPr lang="fa-IR" dirty="0"/>
              <a:t>فعالانه دربرنامه مراقبتی ودرمانی شرکت کند</a:t>
            </a:r>
            <a:r>
              <a:rPr lang="fa-IR" dirty="0" smtClean="0"/>
              <a:t>.</a:t>
            </a:r>
            <a:endParaRPr lang="en-US" dirty="0"/>
          </a:p>
        </p:txBody>
      </p:sp>
    </p:spTree>
    <p:extLst>
      <p:ext uri="{BB962C8B-B14F-4D97-AF65-F5344CB8AC3E}">
        <p14:creationId xmlns:p14="http://schemas.microsoft.com/office/powerpoint/2010/main" val="4222262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8789" y="103031"/>
            <a:ext cx="11938715" cy="6632620"/>
          </a:xfrm>
        </p:spPr>
        <p:txBody>
          <a:bodyPr>
            <a:normAutofit fontScale="92500" lnSpcReduction="20000"/>
          </a:bodyPr>
          <a:lstStyle/>
          <a:p>
            <a:pPr algn="r" rtl="1"/>
            <a:r>
              <a:rPr lang="fa-IR" b="1" dirty="0"/>
              <a:t>اقدامات پرستاری</a:t>
            </a:r>
            <a:endParaRPr lang="en-US" dirty="0"/>
          </a:p>
          <a:p>
            <a:pPr algn="r" rtl="1"/>
            <a:r>
              <a:rPr lang="fa-IR" b="1" dirty="0"/>
              <a:t>1)مربوط به بررسی بیمار:</a:t>
            </a:r>
            <a:endParaRPr lang="en-US" dirty="0"/>
          </a:p>
          <a:p>
            <a:pPr algn="r" rtl="1"/>
            <a:r>
              <a:rPr lang="fa-IR" dirty="0"/>
              <a:t>*رفتارهایی که دلالت بر احساس ناتوانی بیمار داردمورد بررسی قرار دهید:</a:t>
            </a:r>
            <a:endParaRPr lang="en-US" dirty="0"/>
          </a:p>
          <a:p>
            <a:pPr algn="r" rtl="1"/>
            <a:r>
              <a:rPr lang="fa-IR" dirty="0"/>
              <a:t>- بیان کاهش کنترل روی موقعیتها</a:t>
            </a:r>
            <a:endParaRPr lang="en-US" dirty="0"/>
          </a:p>
          <a:p>
            <a:pPr algn="r" rtl="1"/>
            <a:r>
              <a:rPr lang="fa-IR" dirty="0"/>
              <a:t>- عصبانیت بیجا</a:t>
            </a:r>
            <a:endParaRPr lang="en-US" dirty="0"/>
          </a:p>
          <a:p>
            <a:pPr algn="r" rtl="1"/>
            <a:r>
              <a:rPr lang="fa-IR" dirty="0"/>
              <a:t>- آپاتی</a:t>
            </a:r>
            <a:endParaRPr lang="en-US" dirty="0"/>
          </a:p>
          <a:p>
            <a:pPr algn="r" rtl="1"/>
            <a:r>
              <a:rPr lang="fa-IR" dirty="0"/>
              <a:t>- خصومت </a:t>
            </a:r>
            <a:endParaRPr lang="en-US" dirty="0"/>
          </a:p>
          <a:p>
            <a:pPr algn="r" rtl="1"/>
            <a:r>
              <a:rPr lang="fa-IR" dirty="0"/>
              <a:t>- وابستگی شدید</a:t>
            </a:r>
            <a:endParaRPr lang="en-US" dirty="0"/>
          </a:p>
          <a:p>
            <a:pPr algn="r" rtl="1"/>
            <a:r>
              <a:rPr lang="fa-IR" dirty="0"/>
              <a:t>- عدم شرکت دربرنامه مراقبت ازخود</a:t>
            </a:r>
            <a:endParaRPr lang="en-US" dirty="0"/>
          </a:p>
          <a:p>
            <a:pPr algn="r" rtl="1"/>
            <a:r>
              <a:rPr lang="fa-IR" dirty="0"/>
              <a:t> </a:t>
            </a:r>
            <a:endParaRPr lang="en-US" dirty="0"/>
          </a:p>
          <a:p>
            <a:pPr algn="r" rtl="1"/>
            <a:r>
              <a:rPr lang="fa-IR" dirty="0"/>
              <a:t>*بیمار راتشویق به بیان احساساتش درمورد خود وموقعیت فعلی اش کنید.</a:t>
            </a:r>
            <a:endParaRPr lang="en-US" dirty="0"/>
          </a:p>
          <a:p>
            <a:pPr algn="r" rtl="1"/>
            <a:r>
              <a:rPr lang="fa-IR" dirty="0"/>
              <a:t>*اهمیت ادامه ی رژیمهای درمانی ونوتوانی را مجددا برای بیمار بازگو کنیدو سوءتفاهم ها واشتباهات اورا رفع نمایید.</a:t>
            </a:r>
            <a:endParaRPr lang="en-US" dirty="0"/>
          </a:p>
          <a:p>
            <a:pPr algn="r" rtl="1"/>
            <a:r>
              <a:rPr lang="fa-IR" dirty="0"/>
              <a:t>*بیمار راتشویق به سوال پیرامون تغییرا حاصله در وضعیت وی وبرنامه مراقبتی ودرمانی کنید.</a:t>
            </a:r>
            <a:endParaRPr lang="en-US" dirty="0"/>
          </a:p>
          <a:p>
            <a:pPr algn="r" rtl="1"/>
            <a:r>
              <a:rPr lang="fa-IR" dirty="0"/>
              <a:t>*اقدامات لازم را درمورد عدم تحرک بیمار به انجام رسانید.</a:t>
            </a:r>
            <a:endParaRPr lang="en-US" dirty="0"/>
          </a:p>
          <a:p>
            <a:pPr algn="r" rtl="1"/>
            <a:r>
              <a:rPr lang="fa-IR" dirty="0"/>
              <a:t>*خانواده واطرافیان راتشویق کنیدکه به بیمار اجازه دهندتاحدممکن خودش به کارهای خود برسد.</a:t>
            </a:r>
            <a:endParaRPr lang="en-US" dirty="0"/>
          </a:p>
        </p:txBody>
      </p:sp>
    </p:spTree>
    <p:extLst>
      <p:ext uri="{BB962C8B-B14F-4D97-AF65-F5344CB8AC3E}">
        <p14:creationId xmlns:p14="http://schemas.microsoft.com/office/powerpoint/2010/main" val="14032276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978794"/>
          </a:xfrm>
        </p:spPr>
        <p:txBody>
          <a:bodyPr/>
          <a:lstStyle/>
          <a:p>
            <a:pPr algn="r" rtl="1"/>
            <a:r>
              <a:rPr lang="fa-IR" dirty="0" smtClean="0"/>
              <a:t>بررسی سیستم قلبی و عروقی</a:t>
            </a:r>
            <a:endParaRPr lang="en-US" dirty="0"/>
          </a:p>
        </p:txBody>
      </p:sp>
      <p:sp>
        <p:nvSpPr>
          <p:cNvPr id="3" name="Content Placeholder 2"/>
          <p:cNvSpPr>
            <a:spLocks noGrp="1"/>
          </p:cNvSpPr>
          <p:nvPr>
            <p:ph idx="1"/>
          </p:nvPr>
        </p:nvSpPr>
        <p:spPr>
          <a:xfrm>
            <a:off x="128789" y="978794"/>
            <a:ext cx="11874321" cy="5756857"/>
          </a:xfrm>
        </p:spPr>
        <p:txBody>
          <a:bodyPr>
            <a:normAutofit lnSpcReduction="10000"/>
          </a:bodyPr>
          <a:lstStyle/>
          <a:p>
            <a:pPr marL="0" indent="0" algn="r" rtl="1">
              <a:buNone/>
            </a:pPr>
            <a:r>
              <a:rPr lang="fa-IR" dirty="0" smtClean="0"/>
              <a:t>بیمار هیچ دردی در قفسه ی سینه ی خود را بیان نمی کند . بیمار وجود طپش قلب را بیان نمی کند . بیمار تنگی تنفس کوششی ، ارتوپنه و وجود کلسترول خون را بیان نمی کند . بیمار فقط سابقه ی وجود چربی در کبد خود را بیان می کند که رفع شده است .</a:t>
            </a:r>
          </a:p>
          <a:p>
            <a:pPr marL="0" indent="0" algn="r" rtl="1">
              <a:buNone/>
            </a:pPr>
            <a:endParaRPr lang="fa-IR" dirty="0" smtClean="0"/>
          </a:p>
          <a:p>
            <a:pPr marL="0" indent="0" algn="r" rtl="1">
              <a:buNone/>
            </a:pPr>
            <a:r>
              <a:rPr lang="fa-IR" dirty="0"/>
              <a:t>برخی داروهای شیمی درمانی سبب ضعیف شدن عضله ی قلب ودرنتیجه کاردیومیوپاتی میشوند ویا باعث آریتمی میشوند-حتی خطر حمله ی قلبی </a:t>
            </a:r>
            <a:r>
              <a:rPr lang="fa-IR" dirty="0" smtClean="0"/>
              <a:t>را نیز </a:t>
            </a:r>
            <a:r>
              <a:rPr lang="fa-IR" dirty="0"/>
              <a:t>افزایش میدهند</a:t>
            </a:r>
            <a:r>
              <a:rPr lang="fa-IR" dirty="0" smtClean="0"/>
              <a:t>.</a:t>
            </a:r>
          </a:p>
          <a:p>
            <a:pPr algn="r" rtl="1"/>
            <a:r>
              <a:rPr lang="fa-IR" b="1" dirty="0"/>
              <a:t>احتمال بروز صدمه (آنمی):</a:t>
            </a:r>
            <a:endParaRPr lang="en-US" dirty="0"/>
          </a:p>
          <a:p>
            <a:pPr algn="r" rtl="1"/>
            <a:r>
              <a:rPr lang="fa-IR" b="1" dirty="0"/>
              <a:t>دررابطه با:</a:t>
            </a:r>
            <a:endParaRPr lang="en-US" dirty="0"/>
          </a:p>
          <a:p>
            <a:pPr algn="r" rtl="1"/>
            <a:r>
              <a:rPr lang="fa-IR" dirty="0"/>
              <a:t>-ضعف وخستگی</a:t>
            </a:r>
            <a:endParaRPr lang="en-US" dirty="0"/>
          </a:p>
          <a:p>
            <a:pPr algn="r" rtl="1"/>
            <a:r>
              <a:rPr lang="fa-IR" dirty="0"/>
              <a:t>- ضعف ناشی از آنمی</a:t>
            </a:r>
            <a:endParaRPr lang="en-US" dirty="0"/>
          </a:p>
          <a:p>
            <a:pPr algn="r" rtl="1"/>
            <a:r>
              <a:rPr lang="fa-IR" dirty="0"/>
              <a:t>- سرگیجه ناشی از هیپوتانسیون وضعیتی</a:t>
            </a:r>
            <a:endParaRPr lang="en-US" dirty="0"/>
          </a:p>
          <a:p>
            <a:pPr algn="r" rtl="1"/>
            <a:r>
              <a:rPr lang="fa-IR" dirty="0"/>
              <a:t>- ضعف ناشی از سوء تغذیه وعدم تعادل الکترولیتی</a:t>
            </a:r>
            <a:endParaRPr lang="en-US" dirty="0"/>
          </a:p>
          <a:p>
            <a:pPr algn="r" rtl="1"/>
            <a:r>
              <a:rPr lang="fa-IR" dirty="0"/>
              <a:t>- احتمال بروز تشنج</a:t>
            </a:r>
            <a:endParaRPr lang="en-US" dirty="0"/>
          </a:p>
        </p:txBody>
      </p:sp>
    </p:spTree>
    <p:extLst>
      <p:ext uri="{BB962C8B-B14F-4D97-AF65-F5344CB8AC3E}">
        <p14:creationId xmlns:p14="http://schemas.microsoft.com/office/powerpoint/2010/main" val="29443265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1669" y="141668"/>
            <a:ext cx="11912956" cy="6555346"/>
          </a:xfrm>
        </p:spPr>
        <p:txBody>
          <a:bodyPr>
            <a:normAutofit fontScale="92500"/>
          </a:bodyPr>
          <a:lstStyle/>
          <a:p>
            <a:pPr marL="0" indent="0" algn="r" rtl="1">
              <a:lnSpc>
                <a:spcPct val="150000"/>
              </a:lnSpc>
              <a:buNone/>
            </a:pPr>
            <a:r>
              <a:rPr lang="fa-IR" b="1" dirty="0"/>
              <a:t>تعریف:</a:t>
            </a:r>
            <a:r>
              <a:rPr lang="fa-IR" dirty="0"/>
              <a:t>وضعیتی که درآن بیمار درمعرض صدمات ناشی از سقوط،سوختگی وعوارض پاتولوژیک بیماریها قرار میگیرد.</a:t>
            </a:r>
            <a:endParaRPr lang="en-US" dirty="0"/>
          </a:p>
          <a:p>
            <a:pPr marL="0" indent="0" algn="r" rtl="1">
              <a:lnSpc>
                <a:spcPct val="150000"/>
              </a:lnSpc>
              <a:buNone/>
            </a:pPr>
            <a:r>
              <a:rPr lang="fa-IR" b="1" dirty="0"/>
              <a:t>مشخصات:</a:t>
            </a:r>
            <a:r>
              <a:rPr lang="fa-IR" dirty="0"/>
              <a:t> وجود ریسک فاکتورهایی نظیر:</a:t>
            </a:r>
            <a:endParaRPr lang="en-US" dirty="0"/>
          </a:p>
          <a:p>
            <a:pPr marL="0" indent="0" algn="r" rtl="1">
              <a:lnSpc>
                <a:spcPct val="150000"/>
              </a:lnSpc>
              <a:buNone/>
            </a:pPr>
            <a:r>
              <a:rPr lang="fa-IR" dirty="0"/>
              <a:t>-ضعف/کاهش حس بینایی/کاهش حس لامسه ودرجه حرارت/اختلال درایجادتعامل بامحیط/کاهش هماهنگی  درعضلات بزرگ یاکوچک</a:t>
            </a:r>
            <a:endParaRPr lang="en-US" dirty="0"/>
          </a:p>
          <a:p>
            <a:pPr marL="0" indent="0" algn="r" rtl="1">
              <a:lnSpc>
                <a:spcPct val="150000"/>
              </a:lnSpc>
              <a:buNone/>
            </a:pPr>
            <a:r>
              <a:rPr lang="fa-IR" b="1" dirty="0"/>
              <a:t>عوامل وابسته:</a:t>
            </a:r>
            <a:endParaRPr lang="en-US" dirty="0"/>
          </a:p>
          <a:p>
            <a:pPr marL="0" indent="0" algn="r" rtl="1">
              <a:lnSpc>
                <a:spcPct val="150000"/>
              </a:lnSpc>
              <a:buNone/>
            </a:pPr>
            <a:r>
              <a:rPr lang="fa-IR" dirty="0"/>
              <a:t>بلند بودن تخت/سطوح لغزنده وخیس ویا واکس خورده/حمام بدون دستگیره/وجود صندلی یاتختهای بدون محافظ/کم نور بودن محیط/بی حفاظ بودن پنجره ها/کمبود اطلاعات درمورد مسائل ایمنی/اختلال در تحرک/سرگیجه/تشنج/صدمات مغز(بینایی-بویایی-چشایی ولامسه)/عدم تعادل الکترولیتی/کاهش عملکرد حسی وحرکتی</a:t>
            </a:r>
            <a:endParaRPr lang="en-US" dirty="0"/>
          </a:p>
        </p:txBody>
      </p:sp>
    </p:spTree>
    <p:extLst>
      <p:ext uri="{BB962C8B-B14F-4D97-AF65-F5344CB8AC3E}">
        <p14:creationId xmlns:p14="http://schemas.microsoft.com/office/powerpoint/2010/main" val="405238537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5910" y="115910"/>
            <a:ext cx="11912958" cy="6619741"/>
          </a:xfrm>
        </p:spPr>
        <p:txBody>
          <a:bodyPr>
            <a:normAutofit/>
          </a:bodyPr>
          <a:lstStyle/>
          <a:p>
            <a:pPr algn="r" rtl="1">
              <a:lnSpc>
                <a:spcPct val="120000"/>
              </a:lnSpc>
            </a:pPr>
            <a:r>
              <a:rPr lang="fa-IR" b="1" dirty="0"/>
              <a:t>برآیند مورد انتظار:</a:t>
            </a:r>
            <a:endParaRPr lang="en-US" dirty="0"/>
          </a:p>
          <a:p>
            <a:pPr algn="r" rtl="1">
              <a:lnSpc>
                <a:spcPct val="120000"/>
              </a:lnSpc>
            </a:pPr>
            <a:r>
              <a:rPr lang="fa-IR" dirty="0"/>
              <a:t>بیمار دچار صدمات حاصل از سقوط،سوختگی،وعوارض پاتولوژیک بیماریها نشود.</a:t>
            </a:r>
            <a:endParaRPr lang="en-US" dirty="0"/>
          </a:p>
          <a:p>
            <a:pPr algn="r" rtl="1">
              <a:lnSpc>
                <a:spcPct val="120000"/>
              </a:lnSpc>
            </a:pPr>
            <a:r>
              <a:rPr lang="fa-IR" b="1" dirty="0"/>
              <a:t>اقدامات پرستاری:</a:t>
            </a:r>
            <a:endParaRPr lang="en-US" dirty="0"/>
          </a:p>
          <a:p>
            <a:pPr algn="r" rtl="1">
              <a:lnSpc>
                <a:spcPct val="120000"/>
              </a:lnSpc>
            </a:pPr>
            <a:r>
              <a:rPr lang="fa-IR" b="1" dirty="0"/>
              <a:t>1)مربوط به بررسی بیمار:</a:t>
            </a:r>
            <a:endParaRPr lang="en-US" dirty="0"/>
          </a:p>
          <a:p>
            <a:pPr algn="r" rtl="1">
              <a:lnSpc>
                <a:spcPct val="120000"/>
              </a:lnSpc>
            </a:pPr>
            <a:r>
              <a:rPr lang="fa-IR" dirty="0"/>
              <a:t>بیماررا ازنظر وجودآسیب مورد بررسی قرار دهید(ضعف-خستگی-هایپوتانسیون وضعیتی-وصل بودن لوله های بلند به بیمار</a:t>
            </a:r>
            <a:r>
              <a:rPr lang="fa-IR" dirty="0" smtClean="0"/>
              <a:t>)</a:t>
            </a:r>
            <a:endParaRPr lang="en-US" dirty="0"/>
          </a:p>
        </p:txBody>
      </p:sp>
    </p:spTree>
    <p:extLst>
      <p:ext uri="{BB962C8B-B14F-4D97-AF65-F5344CB8AC3E}">
        <p14:creationId xmlns:p14="http://schemas.microsoft.com/office/powerpoint/2010/main" val="25496619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5910" y="141668"/>
            <a:ext cx="11977352" cy="6593983"/>
          </a:xfrm>
        </p:spPr>
        <p:txBody>
          <a:bodyPr>
            <a:normAutofit fontScale="92500" lnSpcReduction="20000"/>
          </a:bodyPr>
          <a:lstStyle/>
          <a:p>
            <a:pPr algn="r" rtl="1">
              <a:lnSpc>
                <a:spcPct val="120000"/>
              </a:lnSpc>
            </a:pPr>
            <a:r>
              <a:rPr lang="fa-IR" dirty="0"/>
              <a:t>2</a:t>
            </a:r>
            <a:r>
              <a:rPr lang="fa-IR" b="1" dirty="0"/>
              <a:t>)مربوط به مراقبتهای پرستاری</a:t>
            </a:r>
            <a:r>
              <a:rPr lang="fa-IR" dirty="0"/>
              <a:t>:</a:t>
            </a:r>
            <a:endParaRPr lang="en-US" dirty="0"/>
          </a:p>
          <a:p>
            <a:pPr algn="r" rtl="1">
              <a:lnSpc>
                <a:spcPct val="120000"/>
              </a:lnSpc>
            </a:pPr>
            <a:r>
              <a:rPr lang="fa-IR" dirty="0"/>
              <a:t>اقدامات زیرراجهت جلوگیری از سقوط بیمار انجام دهید:</a:t>
            </a:r>
            <a:endParaRPr lang="en-US" dirty="0"/>
          </a:p>
          <a:p>
            <a:pPr lvl="0" algn="r" rtl="1">
              <a:lnSpc>
                <a:spcPct val="120000"/>
              </a:lnSpc>
            </a:pPr>
            <a:r>
              <a:rPr lang="fa-IR" dirty="0"/>
              <a:t>زمانیکه بیمار درتخت است کناره های تخت بالاباشند.</a:t>
            </a:r>
            <a:endParaRPr lang="en-US" dirty="0"/>
          </a:p>
          <a:p>
            <a:pPr lvl="0" algn="r" rtl="1">
              <a:lnSpc>
                <a:spcPct val="120000"/>
              </a:lnSpc>
            </a:pPr>
            <a:r>
              <a:rPr lang="fa-IR" dirty="0"/>
              <a:t>وسایل مورد نیاز را دردسترس بیمار قرار دهید.</a:t>
            </a:r>
            <a:endParaRPr lang="en-US" dirty="0"/>
          </a:p>
          <a:p>
            <a:pPr lvl="0" algn="r" rtl="1">
              <a:lnSpc>
                <a:spcPct val="120000"/>
              </a:lnSpc>
            </a:pPr>
            <a:r>
              <a:rPr lang="fa-IR" dirty="0"/>
              <a:t>از بیمار بخواهیددر صورت نیاز برای کارهای خود کمک بخواهد.</a:t>
            </a:r>
            <a:endParaRPr lang="en-US" dirty="0"/>
          </a:p>
          <a:p>
            <a:pPr lvl="0" algn="r" rtl="1">
              <a:lnSpc>
                <a:spcPct val="120000"/>
              </a:lnSpc>
            </a:pPr>
            <a:r>
              <a:rPr lang="fa-IR" dirty="0"/>
              <a:t>زنگ اخبار را دردسترس بیمار قرار دهید.</a:t>
            </a:r>
            <a:endParaRPr lang="en-US" dirty="0"/>
          </a:p>
          <a:p>
            <a:pPr lvl="0" algn="r" rtl="1">
              <a:lnSpc>
                <a:spcPct val="120000"/>
              </a:lnSpc>
            </a:pPr>
            <a:r>
              <a:rPr lang="fa-IR" dirty="0"/>
              <a:t>به بیمار در راه رفتن کمک کنید.</a:t>
            </a:r>
            <a:endParaRPr lang="en-US" dirty="0"/>
          </a:p>
          <a:p>
            <a:pPr lvl="0" algn="r" rtl="1">
              <a:lnSpc>
                <a:spcPct val="120000"/>
              </a:lnSpc>
            </a:pPr>
            <a:r>
              <a:rPr lang="fa-IR" dirty="0"/>
              <a:t>هنگام حرکت کردن به بیمار وقت بدهیدواورا هول نکنید.</a:t>
            </a:r>
            <a:endParaRPr lang="en-US" dirty="0"/>
          </a:p>
          <a:p>
            <a:pPr algn="r" rtl="1">
              <a:lnSpc>
                <a:spcPct val="120000"/>
              </a:lnSpc>
            </a:pPr>
            <a:r>
              <a:rPr lang="fa-IR" dirty="0"/>
              <a:t>درصورتیکه بیمار آژیته یا کانفیوز است اقدامات زیر را انجام دهید:</a:t>
            </a:r>
            <a:endParaRPr lang="en-US" dirty="0"/>
          </a:p>
          <a:p>
            <a:pPr lvl="0" algn="r" rtl="1">
              <a:lnSpc>
                <a:spcPct val="120000"/>
              </a:lnSpc>
            </a:pPr>
            <a:r>
              <a:rPr lang="fa-IR" dirty="0"/>
              <a:t>مکررا بیماررانسبت به محیط اطراف خود آشناکنید.</a:t>
            </a:r>
            <a:endParaRPr lang="en-US" dirty="0"/>
          </a:p>
          <a:p>
            <a:pPr lvl="0" algn="r" rtl="1">
              <a:lnSpc>
                <a:spcPct val="120000"/>
              </a:lnSpc>
            </a:pPr>
            <a:r>
              <a:rPr lang="fa-IR" dirty="0"/>
              <a:t>بیمار را دائما تحت نظر قرار دهیدحتی توسط همراهانش.</a:t>
            </a:r>
            <a:endParaRPr lang="en-US" dirty="0"/>
          </a:p>
          <a:p>
            <a:pPr lvl="0" algn="r" rtl="1">
              <a:lnSpc>
                <a:spcPct val="120000"/>
              </a:lnSpc>
            </a:pPr>
            <a:r>
              <a:rPr lang="fa-IR" dirty="0"/>
              <a:t>کلیه اقدامات مربوط به جلوگیری از سقوط ازتخت را به کار بسته وبه خانواده ی بیمار نیز آموزش دهید.</a:t>
            </a:r>
            <a:endParaRPr lang="en-US" dirty="0"/>
          </a:p>
          <a:p>
            <a:pPr marL="0" indent="0" algn="r" rtl="1">
              <a:lnSpc>
                <a:spcPct val="120000"/>
              </a:lnSpc>
              <a:buNone/>
            </a:pPr>
            <a:endParaRPr lang="en-US" dirty="0"/>
          </a:p>
          <a:p>
            <a:pPr marL="0" indent="0" algn="r" rtl="1">
              <a:buNone/>
            </a:pPr>
            <a:endParaRPr lang="en-US" dirty="0"/>
          </a:p>
        </p:txBody>
      </p:sp>
    </p:spTree>
    <p:extLst>
      <p:ext uri="{BB962C8B-B14F-4D97-AF65-F5344CB8AC3E}">
        <p14:creationId xmlns:p14="http://schemas.microsoft.com/office/powerpoint/2010/main" val="8872065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8789"/>
            <a:ext cx="10515600" cy="1081825"/>
          </a:xfrm>
        </p:spPr>
        <p:txBody>
          <a:bodyPr>
            <a:normAutofit/>
          </a:bodyPr>
          <a:lstStyle/>
          <a:p>
            <a:pPr algn="r" rtl="1"/>
            <a:r>
              <a:rPr lang="fa-IR" sz="4000" dirty="0" smtClean="0">
                <a:cs typeface="+mn-cs"/>
              </a:rPr>
              <a:t>بررسی فعالیت ، استراحت ، حرکت و سیستم عضلانی اسکلتی </a:t>
            </a:r>
            <a:endParaRPr lang="en-US" sz="4000" dirty="0">
              <a:cs typeface="+mn-cs"/>
            </a:endParaRPr>
          </a:p>
        </p:txBody>
      </p:sp>
      <p:sp>
        <p:nvSpPr>
          <p:cNvPr id="3" name="Content Placeholder 2"/>
          <p:cNvSpPr>
            <a:spLocks noGrp="1"/>
          </p:cNvSpPr>
          <p:nvPr>
            <p:ph idx="1"/>
          </p:nvPr>
        </p:nvSpPr>
        <p:spPr>
          <a:xfrm>
            <a:off x="128789" y="1120462"/>
            <a:ext cx="11900079" cy="5615189"/>
          </a:xfrm>
        </p:spPr>
        <p:txBody>
          <a:bodyPr/>
          <a:lstStyle/>
          <a:p>
            <a:pPr marL="0" indent="0" algn="r" rtl="1">
              <a:buNone/>
            </a:pPr>
            <a:r>
              <a:rPr lang="fa-IR" dirty="0" smtClean="0"/>
              <a:t>بیمار قبل از بستری شدن در بیمارستان از الگوی فعالیتی بسیار فعالی برخوردار بوده است ( انجام کار کشاورزی و انجام امور خانه داری ) </a:t>
            </a:r>
          </a:p>
          <a:p>
            <a:pPr marL="0" indent="0" algn="r" rtl="1">
              <a:buNone/>
            </a:pPr>
            <a:r>
              <a:rPr lang="fa-IR" dirty="0" smtClean="0"/>
              <a:t>الگوی فعالیتی فعلی بیمار در بیمارستان محدود به انجام فعالیت های مرتبط با رفع نیازهای اولیه و کمک به پیشرفت روند درمان با مشارکت فعال وی از طریق صحبت کردن و بیان پاسخ سوالات تیم درمانی می باشد .</a:t>
            </a:r>
          </a:p>
          <a:p>
            <a:pPr marL="0" indent="0" algn="r" rtl="1">
              <a:buNone/>
            </a:pPr>
            <a:r>
              <a:rPr lang="fa-IR" dirty="0" smtClean="0"/>
              <a:t>بیمار هیچگونه سابقه وجود بیماری های عضلانی – اسکلتی و روماتولوژی را بیان نمی کند .</a:t>
            </a:r>
          </a:p>
          <a:p>
            <a:pPr marL="0" indent="0" algn="r" rtl="1">
              <a:buNone/>
            </a:pPr>
            <a:r>
              <a:rPr lang="fa-IR" dirty="0" smtClean="0"/>
              <a:t>بیمار وجود خستگی را بیان می دارد که این امر را مرتبط با میزان کم خواب خود و اختلال در روند تغذیه خود می داند و بیان می دارد که به دلیل کم خوابی و اختلال تغذیه ، انرژی کمی داشته و در نتیجه زود خسته می شود .</a:t>
            </a:r>
          </a:p>
          <a:p>
            <a:pPr marL="0" indent="0" algn="r" rtl="1">
              <a:buNone/>
            </a:pPr>
            <a:r>
              <a:rPr lang="fa-IR" dirty="0" smtClean="0"/>
              <a:t>بیمار از نظر بررسی تحمل فعالیت مشکل خاصی را بیان نمی دارد . </a:t>
            </a:r>
          </a:p>
          <a:p>
            <a:pPr marL="0" indent="0" algn="r" rtl="1">
              <a:buNone/>
            </a:pPr>
            <a:r>
              <a:rPr lang="fa-IR" dirty="0" smtClean="0"/>
              <a:t>در بررسی وضعیت حرکت مفاصل مختلف بیمار ، هیچگونه نقص و کاستی و اختلال مشاهده نشد .</a:t>
            </a:r>
          </a:p>
          <a:p>
            <a:pPr marL="0" indent="0" algn="r" rtl="1">
              <a:buNone/>
            </a:pPr>
            <a:r>
              <a:rPr lang="fa-IR" dirty="0" smtClean="0"/>
              <a:t>وضعیت استخوان بندی و تقارن اسکلتی بیمار مساعد است ( بیمار خمیدگی کمر و گوژ ندارد )</a:t>
            </a:r>
            <a:endParaRPr lang="en-US" dirty="0"/>
          </a:p>
        </p:txBody>
      </p:sp>
    </p:spTree>
    <p:extLst>
      <p:ext uri="{BB962C8B-B14F-4D97-AF65-F5344CB8AC3E}">
        <p14:creationId xmlns:p14="http://schemas.microsoft.com/office/powerpoint/2010/main" val="329462375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5911" y="90152"/>
            <a:ext cx="11964472" cy="6671256"/>
          </a:xfrm>
        </p:spPr>
        <p:txBody>
          <a:bodyPr>
            <a:normAutofit lnSpcReduction="10000"/>
          </a:bodyPr>
          <a:lstStyle/>
          <a:p>
            <a:pPr algn="r" rtl="1">
              <a:lnSpc>
                <a:spcPct val="150000"/>
              </a:lnSpc>
            </a:pPr>
            <a:r>
              <a:rPr lang="fa-IR" b="1" dirty="0"/>
              <a:t>خستگی:</a:t>
            </a:r>
            <a:endParaRPr lang="en-US" dirty="0"/>
          </a:p>
          <a:p>
            <a:pPr algn="r" rtl="1">
              <a:lnSpc>
                <a:spcPct val="150000"/>
              </a:lnSpc>
            </a:pPr>
            <a:r>
              <a:rPr lang="fa-IR" b="1" dirty="0"/>
              <a:t>در رابطه با:</a:t>
            </a:r>
            <a:endParaRPr lang="en-US" dirty="0"/>
          </a:p>
          <a:p>
            <a:pPr lvl="0" algn="r" rtl="1">
              <a:lnSpc>
                <a:spcPct val="150000"/>
              </a:lnSpc>
            </a:pPr>
            <a:r>
              <a:rPr lang="fa-IR" dirty="0"/>
              <a:t>اختلال در تغذیه بافق در نتیجه نارسایی یه پمپ خونی</a:t>
            </a:r>
            <a:endParaRPr lang="en-US" dirty="0"/>
          </a:p>
          <a:p>
            <a:pPr lvl="0" algn="r" rtl="1">
              <a:lnSpc>
                <a:spcPct val="150000"/>
              </a:lnSpc>
            </a:pPr>
            <a:r>
              <a:rPr lang="fa-IR" dirty="0"/>
              <a:t>اختلال در انتقال اکسیژن به سمت سلولهای بافتی</a:t>
            </a:r>
            <a:endParaRPr lang="en-US" dirty="0"/>
          </a:p>
          <a:p>
            <a:pPr lvl="0" algn="r" rtl="1">
              <a:lnSpc>
                <a:spcPct val="150000"/>
              </a:lnSpc>
            </a:pPr>
            <a:r>
              <a:rPr lang="fa-IR" dirty="0"/>
              <a:t>اختلال در خواب و استراحت در نتیجه ی ترس واضطراب و ناراحتی</a:t>
            </a:r>
            <a:endParaRPr lang="en-US" dirty="0"/>
          </a:p>
          <a:p>
            <a:pPr lvl="0" algn="r" rtl="1">
              <a:lnSpc>
                <a:spcPct val="150000"/>
              </a:lnSpc>
            </a:pPr>
            <a:r>
              <a:rPr lang="fa-IR" dirty="0"/>
              <a:t>افزایش استرس روانی بدلیل سیر منفی علائم و نشانه های بیماری</a:t>
            </a:r>
            <a:endParaRPr lang="en-US" dirty="0"/>
          </a:p>
          <a:p>
            <a:pPr lvl="0" algn="r" rtl="1">
              <a:lnSpc>
                <a:spcPct val="150000"/>
              </a:lnSpc>
            </a:pPr>
            <a:r>
              <a:rPr lang="fa-IR" dirty="0"/>
              <a:t>اضراب ودپرسیون بدلیل تشخیص،روشهای درمانی ،عوارض پیش آگاهی بیماری</a:t>
            </a:r>
            <a:endParaRPr lang="en-US" dirty="0"/>
          </a:p>
          <a:p>
            <a:pPr lvl="0" algn="r" rtl="1">
              <a:lnSpc>
                <a:spcPct val="150000"/>
              </a:lnSpc>
            </a:pPr>
            <a:r>
              <a:rPr lang="fa-IR" dirty="0"/>
              <a:t>تجمع محصولات ضایع سلولی بدلیل تخریب سلولهای سرطانی وطبیعی که در معرض داروهای سیتوتوکسیک یا رادیوتراپی قرار گرفته اند.</a:t>
            </a:r>
            <a:endParaRPr lang="en-US" dirty="0"/>
          </a:p>
          <a:p>
            <a:pPr marL="0" indent="0" algn="r" rtl="1">
              <a:lnSpc>
                <a:spcPct val="150000"/>
              </a:lnSpc>
              <a:buNone/>
            </a:pPr>
            <a:endParaRPr lang="en-US" dirty="0"/>
          </a:p>
        </p:txBody>
      </p:sp>
    </p:spTree>
    <p:extLst>
      <p:ext uri="{BB962C8B-B14F-4D97-AF65-F5344CB8AC3E}">
        <p14:creationId xmlns:p14="http://schemas.microsoft.com/office/powerpoint/2010/main" val="167422179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5911" y="115910"/>
            <a:ext cx="11900078" cy="6632620"/>
          </a:xfrm>
        </p:spPr>
        <p:txBody>
          <a:bodyPr/>
          <a:lstStyle/>
          <a:p>
            <a:pPr algn="r" rtl="1">
              <a:lnSpc>
                <a:spcPct val="150000"/>
              </a:lnSpc>
            </a:pPr>
            <a:r>
              <a:rPr lang="fa-IR" b="1" dirty="0"/>
              <a:t>تعریف:</a:t>
            </a:r>
            <a:endParaRPr lang="en-US" dirty="0"/>
          </a:p>
          <a:p>
            <a:pPr algn="r" rtl="1">
              <a:lnSpc>
                <a:spcPct val="150000"/>
              </a:lnSpc>
            </a:pPr>
            <a:r>
              <a:rPr lang="fa-IR" dirty="0"/>
              <a:t>وضعیتی که درآن بیمار دچار احساس کاهش طاقت ،ظرفیت جسمانی و نیروی روانی میشود.</a:t>
            </a:r>
            <a:endParaRPr lang="en-US" dirty="0"/>
          </a:p>
          <a:p>
            <a:pPr algn="r" rtl="1">
              <a:lnSpc>
                <a:spcPct val="150000"/>
              </a:lnSpc>
            </a:pPr>
            <a:r>
              <a:rPr lang="fa-IR" b="1" dirty="0"/>
              <a:t>مشخصات:</a:t>
            </a:r>
            <a:endParaRPr lang="en-US" dirty="0"/>
          </a:p>
          <a:p>
            <a:pPr algn="r" rtl="1">
              <a:lnSpc>
                <a:spcPct val="150000"/>
              </a:lnSpc>
            </a:pPr>
            <a:r>
              <a:rPr lang="fa-IR" dirty="0"/>
              <a:t>احساس ناتوانی برای انجام کارهای روزمره،کاهش تحرک،خواب آلودگی،عدم علاقه به محیط اطراف ،بیان احساس خستگی و بی طاقتی.</a:t>
            </a:r>
            <a:endParaRPr lang="en-US" dirty="0"/>
          </a:p>
          <a:p>
            <a:pPr algn="r" rtl="1">
              <a:lnSpc>
                <a:spcPct val="150000"/>
              </a:lnSpc>
            </a:pPr>
            <a:r>
              <a:rPr lang="fa-IR" b="1" dirty="0"/>
              <a:t>عوامل وابسته:</a:t>
            </a:r>
            <a:endParaRPr lang="en-US" dirty="0"/>
          </a:p>
          <a:p>
            <a:pPr algn="r" rtl="1">
              <a:lnSpc>
                <a:spcPct val="150000"/>
              </a:lnSpc>
            </a:pPr>
            <a:r>
              <a:rPr lang="fa-IR" dirty="0"/>
              <a:t>افسردگی-استرس شدید-بحران-افزایش دریافت تحریکات حسی-حاملگی-کهنسالی-کار جسمانی شدید-عفونت های حاد-تب-عفونتهای مزمن- بیماری های مزمن- چاقی- عدم تعادل الکترولیتی- کانسر- اختلالات تغذیه- شیمی درمانی و رادیو تراپی</a:t>
            </a:r>
            <a:endParaRPr lang="en-US" dirty="0"/>
          </a:p>
          <a:p>
            <a:pPr marL="0" indent="0" algn="r" rtl="1">
              <a:lnSpc>
                <a:spcPct val="150000"/>
              </a:lnSpc>
              <a:buNone/>
            </a:pPr>
            <a:endParaRPr lang="en-US" dirty="0"/>
          </a:p>
        </p:txBody>
      </p:sp>
    </p:spTree>
    <p:extLst>
      <p:ext uri="{BB962C8B-B14F-4D97-AF65-F5344CB8AC3E}">
        <p14:creationId xmlns:p14="http://schemas.microsoft.com/office/powerpoint/2010/main" val="232958555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5910" y="115910"/>
            <a:ext cx="11951594" cy="6619741"/>
          </a:xfrm>
        </p:spPr>
        <p:txBody>
          <a:bodyPr/>
          <a:lstStyle/>
          <a:p>
            <a:pPr algn="r" rtl="1">
              <a:lnSpc>
                <a:spcPct val="100000"/>
              </a:lnSpc>
            </a:pPr>
            <a:r>
              <a:rPr lang="fa-IR" b="1" dirty="0"/>
              <a:t>برآیند مورد اتظار:</a:t>
            </a:r>
            <a:endParaRPr lang="en-US" dirty="0"/>
          </a:p>
          <a:p>
            <a:pPr lvl="0" algn="r" rtl="1">
              <a:lnSpc>
                <a:spcPct val="100000"/>
              </a:lnSpc>
            </a:pPr>
            <a:r>
              <a:rPr lang="fa-IR" dirty="0"/>
              <a:t>بیماربطور کلامی کاهش احساس خستگی را بیان کند.</a:t>
            </a:r>
            <a:endParaRPr lang="en-US" dirty="0"/>
          </a:p>
          <a:p>
            <a:pPr lvl="0" algn="r" rtl="1">
              <a:lnSpc>
                <a:spcPct val="100000"/>
              </a:lnSpc>
            </a:pPr>
            <a:r>
              <a:rPr lang="fa-IR" dirty="0"/>
              <a:t>اظهار کند که انرژیش افزایش یافته است.</a:t>
            </a:r>
            <a:endParaRPr lang="en-US" dirty="0"/>
          </a:p>
          <a:p>
            <a:pPr lvl="0" algn="r" rtl="1">
              <a:lnSpc>
                <a:spcPct val="100000"/>
              </a:lnSpc>
            </a:pPr>
            <a:r>
              <a:rPr lang="fa-IR" dirty="0"/>
              <a:t>تحریک پذیری روانی بیمار کاهش یافتهد یا از بین رود.</a:t>
            </a:r>
            <a:endParaRPr lang="en-US" dirty="0"/>
          </a:p>
          <a:p>
            <a:pPr lvl="0" algn="r" rtl="1">
              <a:lnSpc>
                <a:spcPct val="100000"/>
              </a:lnSpc>
            </a:pPr>
            <a:r>
              <a:rPr lang="fa-IR" dirty="0"/>
              <a:t>بیمار قادربه انجام فعالیت های روزانه خود باشد.</a:t>
            </a:r>
            <a:endParaRPr lang="en-US" dirty="0"/>
          </a:p>
          <a:p>
            <a:pPr algn="r" rtl="1">
              <a:lnSpc>
                <a:spcPct val="100000"/>
              </a:lnSpc>
            </a:pPr>
            <a:r>
              <a:rPr lang="fa-IR" dirty="0"/>
              <a:t>اقدامات پرستاری:</a:t>
            </a:r>
            <a:endParaRPr lang="en-US" dirty="0"/>
          </a:p>
          <a:p>
            <a:pPr algn="r" rtl="1">
              <a:lnSpc>
                <a:spcPct val="100000"/>
              </a:lnSpc>
            </a:pPr>
            <a:r>
              <a:rPr lang="fa-IR" b="1" dirty="0"/>
              <a:t>الف)اقدامات مربوطه به بررسی بیمار:</a:t>
            </a:r>
            <a:endParaRPr lang="en-US" dirty="0"/>
          </a:p>
          <a:p>
            <a:pPr algn="r" rtl="1">
              <a:lnSpc>
                <a:spcPct val="100000"/>
              </a:lnSpc>
            </a:pPr>
            <a:r>
              <a:rPr lang="fa-IR" dirty="0"/>
              <a:t>-علائم و نشانه های خستگی را مورد بررسی قراردهید(مثل به زبان آوردن احساس کاهش انرژی- کاهش علاقه به محیط اطراف-کاهش تمرکز- کاهش تحمل روانی)</a:t>
            </a:r>
            <a:endParaRPr lang="en-US" dirty="0"/>
          </a:p>
          <a:p>
            <a:pPr algn="r" rtl="1">
              <a:lnSpc>
                <a:spcPct val="100000"/>
              </a:lnSpc>
            </a:pPr>
            <a:r>
              <a:rPr lang="fa-IR" dirty="0"/>
              <a:t>- عوامل ایجاد کننده ی خستگی را در بیمار مورد بررسی قراردهید (مثل اختلال در خواب – تغذیه ی ناکافی – تغییر ناگهانی در روش زندگی – اختلالات فیزیولوژیکی – روشهای درمانی)</a:t>
            </a:r>
            <a:endParaRPr lang="en-US" dirty="0"/>
          </a:p>
          <a:p>
            <a:pPr marL="0" indent="0" algn="r" rtl="1">
              <a:lnSpc>
                <a:spcPct val="100000"/>
              </a:lnSpc>
              <a:buNone/>
            </a:pPr>
            <a:endParaRPr lang="en-US" dirty="0"/>
          </a:p>
        </p:txBody>
      </p:sp>
    </p:spTree>
    <p:extLst>
      <p:ext uri="{BB962C8B-B14F-4D97-AF65-F5344CB8AC3E}">
        <p14:creationId xmlns:p14="http://schemas.microsoft.com/office/powerpoint/2010/main" val="415290960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3031" y="128788"/>
            <a:ext cx="11925837" cy="6593983"/>
          </a:xfrm>
        </p:spPr>
        <p:txBody>
          <a:bodyPr>
            <a:normAutofit fontScale="92500" lnSpcReduction="20000"/>
          </a:bodyPr>
          <a:lstStyle/>
          <a:p>
            <a:pPr algn="r" rtl="1"/>
            <a:r>
              <a:rPr lang="fa-IR" b="1" dirty="0"/>
              <a:t>ب)اقدامات مربوط به مراقبتهای پرستاری:</a:t>
            </a:r>
            <a:endParaRPr lang="en-US" dirty="0"/>
          </a:p>
          <a:p>
            <a:pPr algn="r" rtl="1"/>
            <a:r>
              <a:rPr lang="fa-IR" dirty="0"/>
              <a:t>- علت ایجاد خستگی را برای بیمار توضیح دهید:</a:t>
            </a:r>
            <a:endParaRPr lang="en-US" dirty="0"/>
          </a:p>
          <a:p>
            <a:pPr algn="r" rtl="1"/>
            <a:r>
              <a:rPr lang="fa-IR" dirty="0"/>
              <a:t>- به بیمار جهت شناسایی والگوی ایجادخستگی کمک کنید(مثلاچه زمانی از روز-وباچه حدازفعالیت)</a:t>
            </a:r>
            <a:endParaRPr lang="en-US" dirty="0"/>
          </a:p>
          <a:p>
            <a:pPr algn="r" rtl="1"/>
            <a:r>
              <a:rPr lang="fa-IR" dirty="0"/>
              <a:t>- به بیمار کمک کنید توانایی ها وعلائق خود را شناسایی کند.</a:t>
            </a:r>
            <a:endParaRPr lang="en-US" dirty="0"/>
          </a:p>
          <a:p>
            <a:pPr algn="r" rtl="1"/>
            <a:r>
              <a:rPr lang="fa-IR" dirty="0"/>
              <a:t> **جهت افزایش دوره های استراحت ،اقدامات زیر را بکار ببرید: </a:t>
            </a:r>
            <a:endParaRPr lang="en-US" dirty="0"/>
          </a:p>
          <a:p>
            <a:pPr lvl="0" algn="r" rtl="1"/>
            <a:r>
              <a:rPr lang="fa-IR" dirty="0"/>
              <a:t>در طول روز تعداددفعات استراحت های کوتاه را افزایش دهید.</a:t>
            </a:r>
            <a:endParaRPr lang="en-US" dirty="0"/>
          </a:p>
          <a:p>
            <a:pPr lvl="0" algn="r" rtl="1"/>
            <a:r>
              <a:rPr lang="fa-IR" dirty="0"/>
              <a:t>میزان رفت وآمد وسروصدای محیط را تا جای امکان کاهش دهید.</a:t>
            </a:r>
            <a:endParaRPr lang="en-US" dirty="0"/>
          </a:p>
          <a:p>
            <a:pPr lvl="0" algn="r" rtl="1"/>
            <a:r>
              <a:rPr lang="fa-IR" dirty="0"/>
              <a:t>برنامه یمراقبتهای پرستاری را طوری تنظیم کنید که به دوره های استراحت بیمار لطمه نزند.</a:t>
            </a:r>
            <a:endParaRPr lang="en-US" dirty="0"/>
          </a:p>
          <a:p>
            <a:pPr lvl="0" algn="r" rtl="1"/>
            <a:r>
              <a:rPr lang="fa-IR" dirty="0"/>
              <a:t>تعدادملاقاتها وزمان ملاقات را محدود کنید.</a:t>
            </a:r>
            <a:endParaRPr lang="en-US" dirty="0"/>
          </a:p>
          <a:p>
            <a:pPr lvl="0" algn="r" rtl="1"/>
            <a:r>
              <a:rPr lang="fa-IR" dirty="0"/>
              <a:t>بیمار را درانجام مراقبتهای خود یاری کنید.</a:t>
            </a:r>
            <a:endParaRPr lang="en-US" dirty="0"/>
          </a:p>
          <a:p>
            <a:pPr algn="r" rtl="1"/>
            <a:r>
              <a:rPr lang="fa-IR" dirty="0"/>
              <a:t>**روشهای حفظ ذخیره ی انرژزی را به بیمار آموزش دهید:</a:t>
            </a:r>
            <a:endParaRPr lang="en-US" dirty="0"/>
          </a:p>
          <a:p>
            <a:pPr lvl="0" algn="r" rtl="1"/>
            <a:r>
              <a:rPr lang="fa-IR" dirty="0"/>
              <a:t>استفاده از صندلی برای انجام کارهایی مثل مسواک زدن وحمام کردن.</a:t>
            </a:r>
            <a:endParaRPr lang="en-US" dirty="0"/>
          </a:p>
          <a:p>
            <a:pPr lvl="0" algn="r" rtl="1"/>
            <a:r>
              <a:rPr lang="fa-IR" dirty="0"/>
              <a:t>ایجادتغییراتی درمحیط برای تسهیل انجام کارهای روزانه</a:t>
            </a:r>
            <a:endParaRPr lang="en-US" dirty="0"/>
          </a:p>
          <a:p>
            <a:pPr lvl="0" algn="r" rtl="1"/>
            <a:r>
              <a:rPr lang="fa-IR" dirty="0"/>
              <a:t>استفاده ازموادغذایی به مقدار کم ودفعات زیادجهت کاهش مصرف انرژی برای هضم غذا</a:t>
            </a:r>
            <a:endParaRPr lang="en-US" dirty="0"/>
          </a:p>
          <a:p>
            <a:pPr lvl="0" algn="r" rtl="1"/>
            <a:r>
              <a:rPr lang="fa-IR" dirty="0"/>
              <a:t>به بیمار آموزش دهید از آب داغ برای حمام استفاده نکند.</a:t>
            </a:r>
            <a:endParaRPr lang="en-US" dirty="0"/>
          </a:p>
          <a:p>
            <a:pPr lvl="0" algn="r" rtl="1"/>
            <a:r>
              <a:rPr lang="fa-IR" dirty="0"/>
              <a:t>درصورت پیشرفت علائم با پزشک مشورت کنید.</a:t>
            </a:r>
            <a:endParaRPr lang="en-US" dirty="0"/>
          </a:p>
          <a:p>
            <a:pPr marL="0" indent="0" algn="r">
              <a:buNone/>
            </a:pPr>
            <a:endParaRPr lang="en-US" dirty="0"/>
          </a:p>
        </p:txBody>
      </p:sp>
    </p:spTree>
    <p:extLst>
      <p:ext uri="{BB962C8B-B14F-4D97-AF65-F5344CB8AC3E}">
        <p14:creationId xmlns:p14="http://schemas.microsoft.com/office/powerpoint/2010/main" val="19405975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0152"/>
            <a:ext cx="10515600" cy="1068948"/>
          </a:xfrm>
        </p:spPr>
        <p:txBody>
          <a:bodyPr/>
          <a:lstStyle/>
          <a:p>
            <a:pPr algn="r" rtl="1"/>
            <a:r>
              <a:rPr lang="fa-IR" dirty="0" smtClean="0"/>
              <a:t>بررسی سیستم تنفسی</a:t>
            </a:r>
            <a:endParaRPr lang="en-US" dirty="0"/>
          </a:p>
        </p:txBody>
      </p:sp>
      <p:sp>
        <p:nvSpPr>
          <p:cNvPr id="3" name="Content Placeholder 2"/>
          <p:cNvSpPr>
            <a:spLocks noGrp="1"/>
          </p:cNvSpPr>
          <p:nvPr>
            <p:ph idx="1"/>
          </p:nvPr>
        </p:nvSpPr>
        <p:spPr>
          <a:xfrm>
            <a:off x="141669" y="1159100"/>
            <a:ext cx="11797046" cy="5563672"/>
          </a:xfrm>
        </p:spPr>
        <p:txBody>
          <a:bodyPr/>
          <a:lstStyle/>
          <a:p>
            <a:pPr marL="0" indent="0" algn="r" rtl="1">
              <a:lnSpc>
                <a:spcPct val="150000"/>
              </a:lnSpc>
              <a:buNone/>
            </a:pPr>
            <a:r>
              <a:rPr lang="fa-IR" dirty="0" smtClean="0"/>
              <a:t>میزان ریتم تنفسی بیمار در دقیقه 18 عدد می باشد . شکل قفسه سینه بیمار نرمال بوده و در بیمار علائم دیسترس تنفسی و ناتوانی در انجام تنفس خودبخودی مشاهده نشد .</a:t>
            </a:r>
          </a:p>
          <a:p>
            <a:pPr marL="0" indent="0" algn="r" rtl="1">
              <a:lnSpc>
                <a:spcPct val="150000"/>
              </a:lnSpc>
              <a:buNone/>
            </a:pPr>
            <a:r>
              <a:rPr lang="fa-IR" dirty="0" smtClean="0"/>
              <a:t>در سمع ریه صداهای ریوی طبیعی بودند و صدای غیر طبیعی ( همچون کراکل ، ویز و رال ) به گوش نرسید .</a:t>
            </a:r>
          </a:p>
          <a:p>
            <a:pPr marL="0" indent="0" algn="r" rtl="1">
              <a:lnSpc>
                <a:spcPct val="150000"/>
              </a:lnSpc>
              <a:buNone/>
            </a:pPr>
            <a:r>
              <a:rPr lang="fa-IR" dirty="0" smtClean="0"/>
              <a:t>بیمار مورد نظر اسپیرومتری نداشت .</a:t>
            </a:r>
          </a:p>
          <a:p>
            <a:pPr marL="0" indent="0" algn="r" rtl="1">
              <a:lnSpc>
                <a:spcPct val="150000"/>
              </a:lnSpc>
              <a:buNone/>
            </a:pPr>
            <a:r>
              <a:rPr lang="fa-IR" dirty="0" smtClean="0"/>
              <a:t>میزان گازهای خون شریانی وی نرمال بود . میزان اشباع هموگلوبین نرمال بود .</a:t>
            </a:r>
          </a:p>
          <a:p>
            <a:pPr marL="0" indent="0" algn="r" rtl="1">
              <a:lnSpc>
                <a:spcPct val="150000"/>
              </a:lnSpc>
              <a:buNone/>
            </a:pPr>
            <a:endParaRPr lang="en-US" dirty="0"/>
          </a:p>
        </p:txBody>
      </p:sp>
    </p:spTree>
    <p:extLst>
      <p:ext uri="{BB962C8B-B14F-4D97-AF65-F5344CB8AC3E}">
        <p14:creationId xmlns:p14="http://schemas.microsoft.com/office/powerpoint/2010/main" val="82802335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8789" y="141668"/>
            <a:ext cx="11925835" cy="6568225"/>
          </a:xfrm>
        </p:spPr>
        <p:txBody>
          <a:bodyPr>
            <a:normAutofit lnSpcReduction="10000"/>
          </a:bodyPr>
          <a:lstStyle/>
          <a:p>
            <a:pPr algn="r" rtl="1">
              <a:lnSpc>
                <a:spcPct val="150000"/>
              </a:lnSpc>
            </a:pPr>
            <a:r>
              <a:rPr lang="fa-IR" b="1" dirty="0"/>
              <a:t>احتمال بروز آسپیراسیون در رابطه با:</a:t>
            </a:r>
            <a:endParaRPr lang="en-US" dirty="0"/>
          </a:p>
          <a:p>
            <a:pPr algn="r" rtl="1">
              <a:lnSpc>
                <a:spcPct val="150000"/>
              </a:lnSpc>
            </a:pPr>
            <a:r>
              <a:rPr lang="fa-IR" dirty="0"/>
              <a:t>- کاهش سطح هوشیاری </a:t>
            </a:r>
            <a:endParaRPr lang="en-US" dirty="0"/>
          </a:p>
          <a:p>
            <a:pPr algn="r" rtl="1">
              <a:lnSpc>
                <a:spcPct val="150000"/>
              </a:lnSpc>
            </a:pPr>
            <a:r>
              <a:rPr lang="fa-IR" dirty="0"/>
              <a:t>- کاهش رفلکس </a:t>
            </a:r>
            <a:r>
              <a:rPr lang="en-US" dirty="0" err="1"/>
              <a:t>qaq</a:t>
            </a:r>
            <a:endParaRPr lang="en-US" dirty="0"/>
          </a:p>
          <a:p>
            <a:pPr algn="r" rtl="1">
              <a:lnSpc>
                <a:spcPct val="150000"/>
              </a:lnSpc>
            </a:pPr>
            <a:r>
              <a:rPr lang="fa-IR" dirty="0"/>
              <a:t>- کاهش رفلکس سرفه </a:t>
            </a:r>
            <a:endParaRPr lang="en-US" dirty="0"/>
          </a:p>
          <a:p>
            <a:pPr algn="r" rtl="1">
              <a:lnSpc>
                <a:spcPct val="150000"/>
              </a:lnSpc>
            </a:pPr>
            <a:r>
              <a:rPr lang="fa-IR" dirty="0"/>
              <a:t>- اختلال در عمل بلع</a:t>
            </a:r>
            <a:endParaRPr lang="en-US" dirty="0"/>
          </a:p>
          <a:p>
            <a:pPr algn="r" rtl="1">
              <a:lnSpc>
                <a:spcPct val="150000"/>
              </a:lnSpc>
            </a:pPr>
            <a:r>
              <a:rPr lang="fa-IR" dirty="0"/>
              <a:t>- استفراغ بعد از رادیوتراپی یا شیمی درمانی</a:t>
            </a:r>
            <a:endParaRPr lang="en-US" dirty="0"/>
          </a:p>
          <a:p>
            <a:pPr algn="r" rtl="1">
              <a:lnSpc>
                <a:spcPct val="150000"/>
              </a:lnSpc>
            </a:pPr>
            <a:r>
              <a:rPr lang="fa-IR" b="1" dirty="0"/>
              <a:t>تعریف احتمال بروز آسپیراسیون:</a:t>
            </a:r>
            <a:endParaRPr lang="en-US" dirty="0"/>
          </a:p>
          <a:p>
            <a:pPr algn="r" rtl="1">
              <a:lnSpc>
                <a:spcPct val="150000"/>
              </a:lnSpc>
            </a:pPr>
            <a:r>
              <a:rPr lang="fa-IR" dirty="0"/>
              <a:t>وضعیتی که درآن بیمار در معرض خطر ورود ترشحات معده ای روده ای –ترشحات حلق –بزاق یا مایعات وخون به داخل مجاری تراکئوبرونکیال قرارمیگیرد.</a:t>
            </a:r>
            <a:endParaRPr lang="en-US" dirty="0"/>
          </a:p>
          <a:p>
            <a:pPr marL="0" indent="0" algn="r" rtl="1">
              <a:lnSpc>
                <a:spcPct val="150000"/>
              </a:lnSpc>
              <a:buNone/>
            </a:pPr>
            <a:endParaRPr lang="en-US" dirty="0"/>
          </a:p>
        </p:txBody>
      </p:sp>
    </p:spTree>
    <p:extLst>
      <p:ext uri="{BB962C8B-B14F-4D97-AF65-F5344CB8AC3E}">
        <p14:creationId xmlns:p14="http://schemas.microsoft.com/office/powerpoint/2010/main" val="117520661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1668" y="115910"/>
            <a:ext cx="11771290" cy="6606862"/>
          </a:xfrm>
        </p:spPr>
        <p:txBody>
          <a:bodyPr>
            <a:normAutofit lnSpcReduction="10000"/>
          </a:bodyPr>
          <a:lstStyle/>
          <a:p>
            <a:pPr marL="0" indent="0" algn="r" rtl="1">
              <a:lnSpc>
                <a:spcPct val="110000"/>
              </a:lnSpc>
              <a:buNone/>
            </a:pPr>
            <a:r>
              <a:rPr lang="fa-IR" b="1" dirty="0"/>
              <a:t>مشخصات:</a:t>
            </a:r>
            <a:endParaRPr lang="en-US" dirty="0"/>
          </a:p>
          <a:p>
            <a:pPr marL="0" indent="0" algn="r" rtl="1">
              <a:lnSpc>
                <a:spcPct val="110000"/>
              </a:lnSpc>
              <a:buNone/>
            </a:pPr>
            <a:r>
              <a:rPr lang="fa-IR" dirty="0"/>
              <a:t>حضور عواملی چون سطح هوشیاری-دپرسیون رفلکس </a:t>
            </a:r>
            <a:r>
              <a:rPr lang="en-US" dirty="0" err="1"/>
              <a:t>qaq</a:t>
            </a:r>
            <a:r>
              <a:rPr lang="fa-IR" dirty="0"/>
              <a:t>وسرفه-شل بودن یا بدکاری اسفنکتر تحتانی مری-انسدادلوله ی معده-تغذیه ازراه لوله معده-تجویزداروهایی که دارای عارضه تهوع استفراغ هستند-پوزیشن خوابیده به پشت-افزایش فشار داخل معده-افزایش حجم باقیمانده معده-تاخیر در تخلیه ی معده-کاهش تحرک معدی روده ای-اختلال در </a:t>
            </a:r>
            <a:r>
              <a:rPr lang="fa-IR" dirty="0" smtClean="0"/>
              <a:t>بلع</a:t>
            </a:r>
          </a:p>
          <a:p>
            <a:pPr algn="r" rtl="1"/>
            <a:r>
              <a:rPr lang="fa-IR" b="1" dirty="0"/>
              <a:t>عوامل وابسته:</a:t>
            </a:r>
            <a:endParaRPr lang="en-US" dirty="0"/>
          </a:p>
          <a:p>
            <a:pPr algn="r" rtl="1"/>
            <a:r>
              <a:rPr lang="fa-IR" dirty="0"/>
              <a:t>همان ریسک فاکتورها هستند.</a:t>
            </a:r>
            <a:endParaRPr lang="en-US" dirty="0"/>
          </a:p>
          <a:p>
            <a:pPr algn="r" rtl="1"/>
            <a:r>
              <a:rPr lang="fa-IR" b="1" dirty="0"/>
              <a:t>برآیند مورد انتظار:</a:t>
            </a:r>
            <a:endParaRPr lang="en-US" dirty="0"/>
          </a:p>
          <a:p>
            <a:pPr lvl="0" algn="r" rtl="1"/>
            <a:r>
              <a:rPr lang="fa-IR" dirty="0"/>
              <a:t>بیمارعلائمی دال بر آسپیراسیون،ترشحات،غذا یا مایعات را نشان ندهد:</a:t>
            </a:r>
            <a:endParaRPr lang="en-US" dirty="0"/>
          </a:p>
          <a:p>
            <a:pPr lvl="0" algn="r" rtl="1"/>
            <a:r>
              <a:rPr lang="fa-IR" dirty="0"/>
              <a:t>صداهای تنفسی طبیعی باشد</a:t>
            </a:r>
            <a:endParaRPr lang="en-US" dirty="0"/>
          </a:p>
          <a:p>
            <a:pPr lvl="0" algn="r" rtl="1"/>
            <a:r>
              <a:rPr lang="fa-IR" dirty="0"/>
              <a:t>در دق ریه صدای رزونانس شنیده شود.</a:t>
            </a:r>
            <a:endParaRPr lang="en-US" dirty="0"/>
          </a:p>
          <a:p>
            <a:pPr lvl="0" algn="r" rtl="1"/>
            <a:r>
              <a:rPr lang="fa-IR" dirty="0"/>
              <a:t>تعداد تنفس بین 16-20بار در دقیقه باشد.</a:t>
            </a:r>
            <a:endParaRPr lang="en-US" dirty="0"/>
          </a:p>
          <a:p>
            <a:pPr lvl="0" algn="r" rtl="1"/>
            <a:r>
              <a:rPr lang="fa-IR" dirty="0"/>
              <a:t>دیس پنه نداشته باشد.</a:t>
            </a:r>
            <a:endParaRPr lang="en-US" dirty="0"/>
          </a:p>
          <a:p>
            <a:pPr algn="r" rtl="1"/>
            <a:r>
              <a:rPr lang="fa-IR" dirty="0"/>
              <a:t>سیانوز وجود نداشته باشد.</a:t>
            </a:r>
            <a:endParaRPr lang="en-US" dirty="0"/>
          </a:p>
          <a:p>
            <a:pPr marL="0" indent="0" algn="r" rtl="1">
              <a:buNone/>
            </a:pPr>
            <a:endParaRPr lang="en-US" dirty="0"/>
          </a:p>
        </p:txBody>
      </p:sp>
    </p:spTree>
    <p:extLst>
      <p:ext uri="{BB962C8B-B14F-4D97-AF65-F5344CB8AC3E}">
        <p14:creationId xmlns:p14="http://schemas.microsoft.com/office/powerpoint/2010/main" val="343550194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3031" y="115910"/>
            <a:ext cx="11977351" cy="6619741"/>
          </a:xfrm>
        </p:spPr>
        <p:txBody>
          <a:bodyPr>
            <a:normAutofit fontScale="77500" lnSpcReduction="20000"/>
          </a:bodyPr>
          <a:lstStyle/>
          <a:p>
            <a:pPr algn="r" rtl="1">
              <a:lnSpc>
                <a:spcPct val="120000"/>
              </a:lnSpc>
            </a:pPr>
            <a:r>
              <a:rPr lang="fa-IR" b="1" dirty="0"/>
              <a:t>اقدامات پرستاری:</a:t>
            </a:r>
            <a:endParaRPr lang="en-US" dirty="0"/>
          </a:p>
          <a:p>
            <a:pPr algn="r" rtl="1">
              <a:lnSpc>
                <a:spcPct val="120000"/>
              </a:lnSpc>
            </a:pPr>
            <a:r>
              <a:rPr lang="fa-IR" b="1" dirty="0"/>
              <a:t>-اقدامات مربوط به بیمار (مربوط به بررسی ها)</a:t>
            </a:r>
            <a:endParaRPr lang="en-US" dirty="0"/>
          </a:p>
          <a:p>
            <a:pPr algn="r" rtl="1">
              <a:lnSpc>
                <a:spcPct val="120000"/>
              </a:lnSpc>
            </a:pPr>
            <a:r>
              <a:rPr lang="fa-IR" b="1" dirty="0"/>
              <a:t>-</a:t>
            </a:r>
            <a:r>
              <a:rPr lang="fa-IR" dirty="0"/>
              <a:t>عواملی که دلالت بر احتمال آسپیراسیون دارند مورد بررسی قرار دهید (مثل سطح هشیاری یا فقدان رفلکس بلع)</a:t>
            </a:r>
            <a:endParaRPr lang="en-US" dirty="0"/>
          </a:p>
          <a:p>
            <a:pPr algn="r" rtl="1">
              <a:lnSpc>
                <a:spcPct val="120000"/>
              </a:lnSpc>
            </a:pPr>
            <a:r>
              <a:rPr lang="fa-IR" b="1" dirty="0"/>
              <a:t>-</a:t>
            </a:r>
            <a:r>
              <a:rPr lang="fa-IR" dirty="0"/>
              <a:t>علائم و نشانه های آسپیراسیون ترشحات یا مواد غذایی و مایعات(مثل صدای مات هنگام دق قفسه سینه-تنفس های تند-دیس پنه-سیانوز)را مورد ارزیابی قرار دهید.</a:t>
            </a:r>
            <a:endParaRPr lang="en-US" dirty="0"/>
          </a:p>
          <a:p>
            <a:pPr algn="r" rtl="1">
              <a:lnSpc>
                <a:spcPct val="120000"/>
              </a:lnSpc>
            </a:pPr>
            <a:r>
              <a:rPr lang="fa-IR" b="1" dirty="0"/>
              <a:t>اقدامات مربوط به مراقبتهای پرستاری:</a:t>
            </a:r>
            <a:endParaRPr lang="en-US" dirty="0"/>
          </a:p>
          <a:p>
            <a:pPr algn="r" rtl="1">
              <a:lnSpc>
                <a:spcPct val="120000"/>
              </a:lnSpc>
            </a:pPr>
            <a:r>
              <a:rPr lang="fa-IR" dirty="0"/>
              <a:t>- بیماررا تا زمان هشیاری کامل در وضعیت یک پهلو بخوابانید.</a:t>
            </a:r>
            <a:endParaRPr lang="en-US" dirty="0"/>
          </a:p>
          <a:p>
            <a:pPr algn="r" rtl="1">
              <a:lnSpc>
                <a:spcPct val="120000"/>
              </a:lnSpc>
            </a:pPr>
            <a:r>
              <a:rPr lang="fa-IR" dirty="0"/>
              <a:t>- ابزارهای مربوط به ساکشن کردن را در کنار بیمار آماده نگه دارید.</a:t>
            </a:r>
            <a:endParaRPr lang="en-US" dirty="0"/>
          </a:p>
          <a:p>
            <a:pPr algn="r" rtl="1">
              <a:lnSpc>
                <a:spcPct val="120000"/>
              </a:lnSpc>
            </a:pPr>
            <a:r>
              <a:rPr lang="fa-IR" dirty="0"/>
              <a:t>- در صورت فقدان رفلکس </a:t>
            </a:r>
            <a:r>
              <a:rPr lang="en-US" dirty="0" err="1"/>
              <a:t>qaq</a:t>
            </a:r>
            <a:r>
              <a:rPr lang="fa-IR" dirty="0"/>
              <a:t> ویا عدم هوشیاری کامل بیمار ،تغذیه از راه دهان را شروع نکنید.</a:t>
            </a:r>
            <a:endParaRPr lang="en-US" dirty="0"/>
          </a:p>
          <a:p>
            <a:pPr algn="r" rtl="1">
              <a:lnSpc>
                <a:spcPct val="120000"/>
              </a:lnSpc>
            </a:pPr>
            <a:r>
              <a:rPr lang="fa-IR" dirty="0"/>
              <a:t>- در هنگام و حداقل 30دقیقه بعد از تغذیه بیمار را در وضعیت نیمه نشسته یا نشسته قرار دهید.</a:t>
            </a:r>
            <a:endParaRPr lang="en-US" dirty="0"/>
          </a:p>
          <a:p>
            <a:pPr algn="r" rtl="1">
              <a:lnSpc>
                <a:spcPct val="120000"/>
              </a:lnSpc>
            </a:pPr>
            <a:r>
              <a:rPr lang="fa-IR" dirty="0"/>
              <a:t>- درصورت بروز آسپیراسیون اقدامات زیر را انجام دهید:</a:t>
            </a:r>
            <a:endParaRPr lang="en-US" dirty="0"/>
          </a:p>
          <a:p>
            <a:pPr algn="r" rtl="1">
              <a:lnSpc>
                <a:spcPct val="120000"/>
              </a:lnSpc>
            </a:pPr>
            <a:r>
              <a:rPr lang="fa-IR" dirty="0"/>
              <a:t>الف)ساکشن تراشه ب)خبر کردن پزشک ج)آماده کردن بیمار جهت انجام </a:t>
            </a:r>
            <a:r>
              <a:rPr lang="en-US" dirty="0"/>
              <a:t>CXR</a:t>
            </a:r>
          </a:p>
          <a:p>
            <a:pPr algn="r" rtl="1">
              <a:lnSpc>
                <a:spcPct val="120000"/>
              </a:lnSpc>
            </a:pPr>
            <a:r>
              <a:rPr lang="fa-IR" dirty="0"/>
              <a:t>- وعده های غذایی را به مقدار کم وبه دفعات زیاد در نظر بگیرید تا از خطر برگشت محتویات معده کاسته شود.</a:t>
            </a:r>
            <a:endParaRPr lang="en-US" dirty="0"/>
          </a:p>
          <a:p>
            <a:pPr algn="r" rtl="1">
              <a:lnSpc>
                <a:spcPct val="120000"/>
              </a:lnSpc>
            </a:pPr>
            <a:r>
              <a:rPr lang="fa-IR" dirty="0"/>
              <a:t>- ازبیمار بخواهید هنگام خوردن از حرف زدن و خندیدن خوداری کند.</a:t>
            </a:r>
            <a:endParaRPr lang="en-US" dirty="0"/>
          </a:p>
          <a:p>
            <a:pPr marL="0" indent="0" algn="r">
              <a:lnSpc>
                <a:spcPct val="120000"/>
              </a:lnSpc>
              <a:buNone/>
            </a:pPr>
            <a:endParaRPr lang="en-US" dirty="0"/>
          </a:p>
        </p:txBody>
      </p:sp>
    </p:spTree>
    <p:extLst>
      <p:ext uri="{BB962C8B-B14F-4D97-AF65-F5344CB8AC3E}">
        <p14:creationId xmlns:p14="http://schemas.microsoft.com/office/powerpoint/2010/main" val="68198045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4546"/>
            <a:ext cx="10515600" cy="1004554"/>
          </a:xfrm>
        </p:spPr>
        <p:txBody>
          <a:bodyPr/>
          <a:lstStyle/>
          <a:p>
            <a:pPr algn="r" rtl="1"/>
            <a:r>
              <a:rPr lang="fa-IR" dirty="0" smtClean="0"/>
              <a:t>بررسی سیستم عصبی</a:t>
            </a:r>
            <a:endParaRPr lang="en-US" dirty="0"/>
          </a:p>
        </p:txBody>
      </p:sp>
      <p:sp>
        <p:nvSpPr>
          <p:cNvPr id="3" name="Content Placeholder 2"/>
          <p:cNvSpPr>
            <a:spLocks noGrp="1"/>
          </p:cNvSpPr>
          <p:nvPr>
            <p:ph idx="1"/>
          </p:nvPr>
        </p:nvSpPr>
        <p:spPr>
          <a:xfrm>
            <a:off x="141668" y="1313644"/>
            <a:ext cx="11900078" cy="5409127"/>
          </a:xfrm>
        </p:spPr>
        <p:txBody>
          <a:bodyPr/>
          <a:lstStyle/>
          <a:p>
            <a:pPr marL="0" indent="0" algn="r" rtl="1">
              <a:lnSpc>
                <a:spcPct val="150000"/>
              </a:lnSpc>
              <a:buNone/>
            </a:pPr>
            <a:r>
              <a:rPr lang="fa-IR" dirty="0" smtClean="0"/>
              <a:t>وضعیت سیستم عصبی بیمار نرمال است . بیمار اختلالاتی همچون بی اختیاری ادراری ، احتباس ادراری و اختلال در فرآیندهای تفکر و حافظه و درجه حرارت بدن و ... ندارد . </a:t>
            </a:r>
          </a:p>
          <a:p>
            <a:pPr marL="0" indent="0" algn="r" rtl="1">
              <a:lnSpc>
                <a:spcPct val="150000"/>
              </a:lnSpc>
              <a:buNone/>
            </a:pPr>
            <a:r>
              <a:rPr lang="fa-IR" dirty="0" smtClean="0"/>
              <a:t>وضعیت بدن و حرکات غیر ارادی و حجم عضله تونوس عضلات و قدرت عضلانی بیمار نرمال است . وضعیت ذهنی و شعوری بیمار مساعد است . در بررسی از طریق معیار گلاسکو نمره 15 می گیرد .</a:t>
            </a:r>
          </a:p>
        </p:txBody>
      </p:sp>
    </p:spTree>
    <p:extLst>
      <p:ext uri="{BB962C8B-B14F-4D97-AF65-F5344CB8AC3E}">
        <p14:creationId xmlns:p14="http://schemas.microsoft.com/office/powerpoint/2010/main" val="73037894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4546" y="103030"/>
            <a:ext cx="11874322" cy="6619741"/>
          </a:xfrm>
        </p:spPr>
        <p:txBody>
          <a:bodyPr>
            <a:normAutofit lnSpcReduction="10000"/>
          </a:bodyPr>
          <a:lstStyle/>
          <a:p>
            <a:pPr algn="r" rtl="1">
              <a:lnSpc>
                <a:spcPct val="150000"/>
              </a:lnSpc>
            </a:pPr>
            <a:r>
              <a:rPr lang="fa-IR" b="1" dirty="0"/>
              <a:t>عدم تحمل فعالیت</a:t>
            </a:r>
            <a:endParaRPr lang="en-US" dirty="0"/>
          </a:p>
          <a:p>
            <a:pPr algn="r" rtl="1">
              <a:lnSpc>
                <a:spcPct val="150000"/>
              </a:lnSpc>
            </a:pPr>
            <a:r>
              <a:rPr lang="fa-IR" b="1" dirty="0"/>
              <a:t>در رابطه با:</a:t>
            </a:r>
            <a:endParaRPr lang="en-US" dirty="0"/>
          </a:p>
          <a:p>
            <a:pPr lvl="0" algn="r" rtl="1">
              <a:lnSpc>
                <a:spcPct val="150000"/>
              </a:lnSpc>
            </a:pPr>
            <a:r>
              <a:rPr lang="fa-IR" dirty="0"/>
              <a:t>هایپوکسی بافتی بدلیل آنمی-کاهش </a:t>
            </a:r>
            <a:r>
              <a:rPr lang="en-US" dirty="0"/>
              <a:t>RBC</a:t>
            </a:r>
            <a:r>
              <a:rPr lang="fa-IR" dirty="0"/>
              <a:t>و</a:t>
            </a:r>
            <a:r>
              <a:rPr lang="en-US" dirty="0"/>
              <a:t>HB</a:t>
            </a:r>
          </a:p>
          <a:p>
            <a:pPr lvl="0" algn="r" rtl="1">
              <a:lnSpc>
                <a:spcPct val="150000"/>
              </a:lnSpc>
            </a:pPr>
            <a:r>
              <a:rPr lang="fa-IR" dirty="0"/>
              <a:t>تغذیه ناکافی </a:t>
            </a:r>
            <a:endParaRPr lang="en-US" dirty="0"/>
          </a:p>
          <a:p>
            <a:pPr lvl="0" algn="r" rtl="1">
              <a:lnSpc>
                <a:spcPct val="150000"/>
              </a:lnSpc>
            </a:pPr>
            <a:r>
              <a:rPr lang="fa-IR" dirty="0"/>
              <a:t>اختلال درخواب واستراحت </a:t>
            </a:r>
            <a:endParaRPr lang="en-US" dirty="0"/>
          </a:p>
          <a:p>
            <a:pPr lvl="0" algn="r" rtl="1">
              <a:lnSpc>
                <a:spcPct val="150000"/>
              </a:lnSpc>
            </a:pPr>
            <a:r>
              <a:rPr lang="fa-IR" dirty="0"/>
              <a:t>اختلال درخواب واستراحت ،ترس،اضطراب،محیط نا آشناوبررسیهاومراقبتهای مکرر ازبیمار</a:t>
            </a:r>
            <a:endParaRPr lang="en-US" dirty="0"/>
          </a:p>
          <a:p>
            <a:pPr lvl="0" algn="r" rtl="1">
              <a:lnSpc>
                <a:spcPct val="150000"/>
              </a:lnSpc>
            </a:pPr>
            <a:r>
              <a:rPr lang="fa-IR" dirty="0"/>
              <a:t>کاهش توده وتون وقدرت عضلانی بدلیل سوء تغذیه</a:t>
            </a:r>
            <a:endParaRPr lang="en-US" dirty="0"/>
          </a:p>
          <a:p>
            <a:pPr algn="r" rtl="1">
              <a:lnSpc>
                <a:spcPct val="150000"/>
              </a:lnSpc>
            </a:pPr>
            <a:r>
              <a:rPr lang="fa-IR" b="1" dirty="0"/>
              <a:t>تعریف:</a:t>
            </a:r>
            <a:r>
              <a:rPr lang="fa-IR" dirty="0"/>
              <a:t>وضعیتی که درآن بیمار بصورت فیزیولوژیک یا سایکولوژیک قادر به تامین انرژی برای ادامه یا تکمیل کردن فعالیتهای روزانه ی خود نباشد.</a:t>
            </a:r>
            <a:endParaRPr lang="en-US" dirty="0"/>
          </a:p>
          <a:p>
            <a:pPr marL="0" indent="0" algn="r">
              <a:lnSpc>
                <a:spcPct val="150000"/>
              </a:lnSpc>
              <a:buNone/>
            </a:pPr>
            <a:endParaRPr lang="en-US" dirty="0"/>
          </a:p>
        </p:txBody>
      </p:sp>
    </p:spTree>
    <p:extLst>
      <p:ext uri="{BB962C8B-B14F-4D97-AF65-F5344CB8AC3E}">
        <p14:creationId xmlns:p14="http://schemas.microsoft.com/office/powerpoint/2010/main" val="298380578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5911" y="141668"/>
            <a:ext cx="11938714" cy="6606862"/>
          </a:xfrm>
        </p:spPr>
        <p:txBody>
          <a:bodyPr>
            <a:normAutofit fontScale="85000" lnSpcReduction="20000"/>
          </a:bodyPr>
          <a:lstStyle/>
          <a:p>
            <a:pPr algn="r" rtl="1">
              <a:lnSpc>
                <a:spcPct val="150000"/>
              </a:lnSpc>
            </a:pPr>
            <a:r>
              <a:rPr lang="fa-IR" b="1" dirty="0"/>
              <a:t>مشخصات:</a:t>
            </a:r>
            <a:endParaRPr lang="en-US" dirty="0"/>
          </a:p>
          <a:p>
            <a:pPr algn="r" rtl="1">
              <a:lnSpc>
                <a:spcPct val="150000"/>
              </a:lnSpc>
            </a:pPr>
            <a:r>
              <a:rPr lang="fa-IR" dirty="0"/>
              <a:t>اظهار خستگی یاضعف-تنگی نفس حین فعالیت-غیر طبیعی بودن ریت قلب وفشار خون در پاسخ به انجام فعالیت-تغییرات </a:t>
            </a:r>
            <a:r>
              <a:rPr lang="en-US" dirty="0"/>
              <a:t>ECG</a:t>
            </a:r>
            <a:r>
              <a:rPr lang="fa-IR" dirty="0"/>
              <a:t>بصورت آریتمی</a:t>
            </a:r>
            <a:endParaRPr lang="en-US" dirty="0"/>
          </a:p>
          <a:p>
            <a:pPr algn="r" rtl="1">
              <a:lnSpc>
                <a:spcPct val="150000"/>
              </a:lnSpc>
            </a:pPr>
            <a:r>
              <a:rPr lang="fa-IR" b="1" dirty="0"/>
              <a:t>عوامل وابسته:</a:t>
            </a:r>
            <a:endParaRPr lang="en-US" dirty="0"/>
          </a:p>
          <a:p>
            <a:pPr algn="r" rtl="1">
              <a:lnSpc>
                <a:spcPct val="150000"/>
              </a:lnSpc>
            </a:pPr>
            <a:r>
              <a:rPr lang="fa-IR" dirty="0"/>
              <a:t>استراحت مطلق-عدم تحرک-ضعف عمومی-افزایش کار تنفس-سوءتغذیه بافتی بدلیل آنمی-حوادث زندگی-اختلال درخواب واستراحت-سوءتغذیه</a:t>
            </a:r>
            <a:endParaRPr lang="en-US" dirty="0"/>
          </a:p>
          <a:p>
            <a:pPr algn="r" rtl="1">
              <a:lnSpc>
                <a:spcPct val="150000"/>
              </a:lnSpc>
            </a:pPr>
            <a:r>
              <a:rPr lang="fa-IR" b="1" dirty="0"/>
              <a:t>برآیند مورد انتظار:</a:t>
            </a:r>
            <a:endParaRPr lang="en-US" dirty="0"/>
          </a:p>
          <a:p>
            <a:pPr lvl="0" algn="r" rtl="1">
              <a:lnSpc>
                <a:spcPct val="150000"/>
              </a:lnSpc>
            </a:pPr>
            <a:r>
              <a:rPr lang="fa-IR" dirty="0"/>
              <a:t>بیمار افزایش مقاومت برای فعالیت را بصورت زیر نشان دهد:</a:t>
            </a:r>
            <a:endParaRPr lang="en-US" dirty="0"/>
          </a:p>
          <a:p>
            <a:pPr lvl="0" algn="r" rtl="1">
              <a:lnSpc>
                <a:spcPct val="150000"/>
              </a:lnSpc>
            </a:pPr>
            <a:r>
              <a:rPr lang="fa-IR" dirty="0"/>
              <a:t>بصورت کلامی بگوید که احساس ضعف وخستگی کمتری میکند.</a:t>
            </a:r>
            <a:endParaRPr lang="en-US" dirty="0"/>
          </a:p>
          <a:p>
            <a:pPr algn="r" rtl="1">
              <a:lnSpc>
                <a:spcPct val="150000"/>
              </a:lnSpc>
            </a:pPr>
            <a:r>
              <a:rPr lang="fa-IR" dirty="0"/>
              <a:t>توانایی انجام کارهای روزانه خودرا بدون دیس پنه-دردقفسه سینه-تعریق وگیجی وتغییرات چشمگیر درعلائم حیاتی داشته باشد.</a:t>
            </a:r>
            <a:endParaRPr lang="en-US" dirty="0"/>
          </a:p>
        </p:txBody>
      </p:sp>
    </p:spTree>
    <p:extLst>
      <p:ext uri="{BB962C8B-B14F-4D97-AF65-F5344CB8AC3E}">
        <p14:creationId xmlns:p14="http://schemas.microsoft.com/office/powerpoint/2010/main" val="112473411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0152" y="103030"/>
            <a:ext cx="11925837" cy="6632619"/>
          </a:xfrm>
        </p:spPr>
        <p:txBody>
          <a:bodyPr/>
          <a:lstStyle/>
          <a:p>
            <a:pPr algn="r" rtl="1"/>
            <a:r>
              <a:rPr lang="fa-IR" b="1" dirty="0"/>
              <a:t>اقدامات پرستاری:</a:t>
            </a:r>
            <a:endParaRPr lang="en-US" dirty="0"/>
          </a:p>
          <a:p>
            <a:pPr algn="r" rtl="1"/>
            <a:r>
              <a:rPr lang="fa-IR" b="1" dirty="0"/>
              <a:t>1)مربوط به بررسی بیمار:</a:t>
            </a:r>
            <a:endParaRPr lang="en-US" dirty="0"/>
          </a:p>
          <a:p>
            <a:pPr algn="r" rtl="1"/>
            <a:r>
              <a:rPr lang="fa-IR" dirty="0"/>
              <a:t>-علائم ونشانه های مربوط به عدم تحمل فعالیت رادربیمار مورد بررسی قرار دهید.</a:t>
            </a:r>
            <a:endParaRPr lang="en-US" dirty="0"/>
          </a:p>
          <a:p>
            <a:pPr algn="r" rtl="1"/>
            <a:r>
              <a:rPr lang="fa-IR" dirty="0"/>
              <a:t>- ضعف وخستگی</a:t>
            </a:r>
            <a:endParaRPr lang="en-US" dirty="0"/>
          </a:p>
          <a:p>
            <a:pPr algn="r" rtl="1"/>
            <a:r>
              <a:rPr lang="fa-IR" dirty="0"/>
              <a:t>- تنگی نفس فعالیتی-دردقفسه سینه-تعریق یاگیجی</a:t>
            </a:r>
            <a:endParaRPr lang="en-US" dirty="0"/>
          </a:p>
          <a:p>
            <a:pPr algn="r" rtl="1"/>
            <a:r>
              <a:rPr lang="fa-IR" dirty="0"/>
              <a:t>- افزایش ریت نبض بیشتر از بیست ضربه در دقیقه نسبت به حالت استراحت</a:t>
            </a:r>
            <a:endParaRPr lang="en-US" dirty="0"/>
          </a:p>
          <a:p>
            <a:pPr algn="r" rtl="1"/>
            <a:r>
              <a:rPr lang="fa-IR" dirty="0"/>
              <a:t>- عدم برگشت ریت قلب به میزان پیش از فعالیت درخلال 3دقیقه بعد از قطع فعالیت</a:t>
            </a:r>
            <a:endParaRPr lang="en-US" dirty="0"/>
          </a:p>
          <a:p>
            <a:pPr algn="r" rtl="1"/>
            <a:r>
              <a:rPr lang="fa-IR" b="1" dirty="0"/>
              <a:t>2)مربوط به مراقبتهای پرستاری:</a:t>
            </a:r>
            <a:endParaRPr lang="en-US" dirty="0"/>
          </a:p>
          <a:p>
            <a:pPr algn="r" rtl="1"/>
            <a:r>
              <a:rPr lang="fa-IR" dirty="0"/>
              <a:t>- بیمار راتشویق به انجام به فعالیت همراه با افزایش دوره های استراحت کنید.</a:t>
            </a:r>
            <a:endParaRPr lang="en-US" dirty="0"/>
          </a:p>
          <a:p>
            <a:pPr algn="r" rtl="1"/>
            <a:r>
              <a:rPr lang="fa-IR" dirty="0"/>
              <a:t>- سروصدا وفعالیتهای محیطی را به حداقل برسانید.</a:t>
            </a:r>
            <a:endParaRPr lang="en-US" dirty="0"/>
          </a:p>
          <a:p>
            <a:pPr algn="r" rtl="1"/>
            <a:r>
              <a:rPr lang="fa-IR" dirty="0"/>
              <a:t>- مراقبتهای پرستاری را طوری تنظیم کنید که استراحت بیمار رابهم نزند.</a:t>
            </a:r>
            <a:endParaRPr lang="en-US" dirty="0"/>
          </a:p>
          <a:p>
            <a:pPr algn="r" rtl="1"/>
            <a:r>
              <a:rPr lang="fa-IR" dirty="0"/>
              <a:t>-  تعداد ملاقاتیها وطول مدت ملاقات راکم کنید.</a:t>
            </a:r>
            <a:endParaRPr lang="en-US" dirty="0"/>
          </a:p>
        </p:txBody>
      </p:sp>
    </p:spTree>
    <p:extLst>
      <p:ext uri="{BB962C8B-B14F-4D97-AF65-F5344CB8AC3E}">
        <p14:creationId xmlns:p14="http://schemas.microsoft.com/office/powerpoint/2010/main" val="373645194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بررسی سیستم شکم و کلیه ها</a:t>
            </a:r>
            <a:endParaRPr lang="en-US" dirty="0"/>
          </a:p>
        </p:txBody>
      </p:sp>
      <p:sp>
        <p:nvSpPr>
          <p:cNvPr id="3" name="Content Placeholder 2"/>
          <p:cNvSpPr>
            <a:spLocks noGrp="1"/>
          </p:cNvSpPr>
          <p:nvPr>
            <p:ph idx="1"/>
          </p:nvPr>
        </p:nvSpPr>
        <p:spPr/>
        <p:txBody>
          <a:bodyPr/>
          <a:lstStyle/>
          <a:p>
            <a:pPr marL="0" indent="0" algn="r" rtl="1">
              <a:lnSpc>
                <a:spcPct val="150000"/>
              </a:lnSpc>
              <a:buNone/>
            </a:pPr>
            <a:r>
              <a:rPr lang="fa-IR" dirty="0" smtClean="0"/>
              <a:t>بیمار اختلال در تغذیه کمتر از نیازهای بدن را بیان می دارد . بیمار یبوست و اسهال را بیان نمی دارد . بیمار تا حدودی اختلال در بلع را بیان می دارد .</a:t>
            </a:r>
            <a:endParaRPr lang="en-US" dirty="0"/>
          </a:p>
        </p:txBody>
      </p:sp>
    </p:spTree>
    <p:extLst>
      <p:ext uri="{BB962C8B-B14F-4D97-AF65-F5344CB8AC3E}">
        <p14:creationId xmlns:p14="http://schemas.microsoft.com/office/powerpoint/2010/main" val="399429404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5911" y="128788"/>
            <a:ext cx="11938714" cy="6593983"/>
          </a:xfrm>
        </p:spPr>
        <p:txBody>
          <a:bodyPr>
            <a:normAutofit fontScale="92500" lnSpcReduction="20000"/>
          </a:bodyPr>
          <a:lstStyle/>
          <a:p>
            <a:pPr algn="r" rtl="1"/>
            <a:r>
              <a:rPr lang="fa-IR" b="1" dirty="0"/>
              <a:t>تغذیه :کمتر از نیاز بدن </a:t>
            </a:r>
            <a:endParaRPr lang="en-US" dirty="0"/>
          </a:p>
          <a:p>
            <a:pPr algn="r" rtl="1"/>
            <a:r>
              <a:rPr lang="fa-IR" b="1" dirty="0"/>
              <a:t>در رابطه با:</a:t>
            </a:r>
            <a:endParaRPr lang="en-US" dirty="0"/>
          </a:p>
          <a:p>
            <a:pPr lvl="0" algn="r" rtl="1"/>
            <a:r>
              <a:rPr lang="fa-IR" dirty="0"/>
              <a:t>افزایش ریت متابولسیم در نتیجه ی غفونت </a:t>
            </a:r>
            <a:endParaRPr lang="en-US" dirty="0"/>
          </a:p>
          <a:p>
            <a:pPr lvl="0" algn="r" rtl="1"/>
            <a:r>
              <a:rPr lang="fa-IR" dirty="0"/>
              <a:t>افزایش ریت متابولسیم در نتیجه ی رشد سلولهای سرطانی</a:t>
            </a:r>
            <a:endParaRPr lang="en-US" dirty="0"/>
          </a:p>
          <a:p>
            <a:pPr lvl="0" algn="r" rtl="1"/>
            <a:r>
              <a:rPr lang="fa-IR" dirty="0"/>
              <a:t>کاهش تغذیه از راه دهان در نتیجه ی بی اشتهایی،تهوع،ضعف،خستگی </a:t>
            </a:r>
            <a:endParaRPr lang="en-US" dirty="0"/>
          </a:p>
          <a:p>
            <a:pPr lvl="0" algn="r" rtl="1"/>
            <a:r>
              <a:rPr lang="fa-IR" dirty="0"/>
              <a:t>کاهش تغذیه از راه دهان در نتیجه دیس پنه و درد</a:t>
            </a:r>
            <a:endParaRPr lang="en-US" dirty="0"/>
          </a:p>
          <a:p>
            <a:pPr lvl="0" algn="r" rtl="1"/>
            <a:r>
              <a:rPr lang="fa-IR" dirty="0"/>
              <a:t>کاهش تغذیه از راه دهان بدلیل وجود ترک گوشه ی لب،عفونت زبان و دهان و استئوماتیت</a:t>
            </a:r>
            <a:endParaRPr lang="en-US" dirty="0"/>
          </a:p>
          <a:p>
            <a:pPr lvl="0" algn="r" rtl="1"/>
            <a:r>
              <a:rPr lang="fa-IR" dirty="0"/>
              <a:t>بی اشتهایی در نتیجه کاهش فعالیت و یبوست</a:t>
            </a:r>
            <a:endParaRPr lang="en-US" dirty="0"/>
          </a:p>
          <a:p>
            <a:pPr lvl="0" algn="r" rtl="1"/>
            <a:r>
              <a:rPr lang="fa-IR" dirty="0"/>
              <a:t>بی اشتهایی در نتیجه ترس و اضطراب</a:t>
            </a:r>
            <a:endParaRPr lang="en-US" dirty="0"/>
          </a:p>
          <a:p>
            <a:pPr lvl="0" algn="r" rtl="1"/>
            <a:r>
              <a:rPr lang="fa-IR" dirty="0"/>
              <a:t>از دست رفتن مواد غذایی در نتیجه ی اسهال یا استفراغ</a:t>
            </a:r>
            <a:endParaRPr lang="en-US" dirty="0"/>
          </a:p>
          <a:p>
            <a:pPr lvl="0" algn="r" rtl="1"/>
            <a:r>
              <a:rPr lang="fa-IR" dirty="0"/>
              <a:t>درد دهان و دیسفاژی در نتیجه ی استئومیلیت و یا تومور</a:t>
            </a:r>
            <a:endParaRPr lang="en-US" dirty="0"/>
          </a:p>
          <a:p>
            <a:pPr lvl="0" algn="r" rtl="1"/>
            <a:r>
              <a:rPr lang="fa-IR" dirty="0"/>
              <a:t>اجتناب از مصرف غذا بدلیل آنکه موجب تشدید درد معده میشود.</a:t>
            </a:r>
            <a:endParaRPr lang="en-US" dirty="0"/>
          </a:p>
          <a:p>
            <a:pPr lvl="0" algn="r" rtl="1"/>
            <a:r>
              <a:rPr lang="fa-IR" dirty="0"/>
              <a:t>زود سیر شدن بدلیل فعالیت معده وروده</a:t>
            </a:r>
            <a:endParaRPr lang="en-US" dirty="0"/>
          </a:p>
          <a:p>
            <a:pPr lvl="0" algn="r" rtl="1"/>
            <a:r>
              <a:rPr lang="fa-IR" dirty="0"/>
              <a:t>تغییر در متابولسیم چربی،پروتئین،کربوهیدرات</a:t>
            </a:r>
            <a:endParaRPr lang="en-US" dirty="0"/>
          </a:p>
          <a:p>
            <a:pPr lvl="0" algn="r" rtl="1"/>
            <a:r>
              <a:rPr lang="fa-IR" dirty="0"/>
              <a:t>تغییر در حس چشایی و بویایی</a:t>
            </a:r>
            <a:endParaRPr lang="en-US" dirty="0"/>
          </a:p>
          <a:p>
            <a:pPr lvl="0" algn="r" rtl="1"/>
            <a:r>
              <a:rPr lang="fa-IR" dirty="0"/>
              <a:t>محدودیت نمک،قند،چربی واسانسها</a:t>
            </a:r>
            <a:endParaRPr lang="en-US" dirty="0"/>
          </a:p>
          <a:p>
            <a:pPr marL="0" indent="0" algn="r" rtl="1">
              <a:buNone/>
            </a:pPr>
            <a:endParaRPr lang="en-US" dirty="0"/>
          </a:p>
        </p:txBody>
      </p:sp>
    </p:spTree>
    <p:extLst>
      <p:ext uri="{BB962C8B-B14F-4D97-AF65-F5344CB8AC3E}">
        <p14:creationId xmlns:p14="http://schemas.microsoft.com/office/powerpoint/2010/main" val="418452435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8789" y="154546"/>
            <a:ext cx="11900079" cy="6568226"/>
          </a:xfrm>
        </p:spPr>
        <p:txBody>
          <a:bodyPr>
            <a:normAutofit fontScale="92500" lnSpcReduction="20000"/>
          </a:bodyPr>
          <a:lstStyle/>
          <a:p>
            <a:pPr algn="r" rtl="1">
              <a:lnSpc>
                <a:spcPct val="150000"/>
              </a:lnSpc>
            </a:pPr>
            <a:r>
              <a:rPr lang="fa-IR" b="1" dirty="0"/>
              <a:t>تعریف:</a:t>
            </a:r>
            <a:endParaRPr lang="en-US" dirty="0"/>
          </a:p>
          <a:p>
            <a:pPr algn="r" rtl="1">
              <a:lnSpc>
                <a:spcPct val="150000"/>
              </a:lnSpc>
            </a:pPr>
            <a:r>
              <a:rPr lang="fa-IR" dirty="0"/>
              <a:t>وضعیتی که در آن بیمار مواد غذایی را کمتراز حد نیازهای متابولیک بدن دریافت میکند.</a:t>
            </a:r>
            <a:endParaRPr lang="en-US" dirty="0"/>
          </a:p>
          <a:p>
            <a:pPr algn="r" rtl="1">
              <a:lnSpc>
                <a:spcPct val="150000"/>
              </a:lnSpc>
            </a:pPr>
            <a:r>
              <a:rPr lang="fa-IR" b="1" dirty="0"/>
              <a:t>عوامل وابسته:</a:t>
            </a:r>
            <a:endParaRPr lang="en-US" dirty="0"/>
          </a:p>
          <a:p>
            <a:pPr algn="r" rtl="1">
              <a:lnSpc>
                <a:spcPct val="150000"/>
              </a:lnSpc>
            </a:pPr>
            <a:r>
              <a:rPr lang="fa-IR" dirty="0"/>
              <a:t>-ناتوانی در خوردن هضم و یا جذب مواد غذایی بدلایل بیولوژیکی،روانی یا محیطی- افزایش ریت متابولیسم(کانسر-عفونت)-دیسفاژی-کاهش سطح هشیاری-شیمی درمانی-رادیوتراپی-ناتوانی وضعف</a:t>
            </a:r>
            <a:endParaRPr lang="en-US" dirty="0"/>
          </a:p>
          <a:p>
            <a:pPr algn="r" rtl="1">
              <a:lnSpc>
                <a:spcPct val="150000"/>
              </a:lnSpc>
            </a:pPr>
            <a:r>
              <a:rPr lang="fa-IR" b="1" dirty="0"/>
              <a:t>برآیندموردانتظار:</a:t>
            </a:r>
            <a:endParaRPr lang="en-US" dirty="0"/>
          </a:p>
          <a:p>
            <a:pPr algn="r" rtl="1">
              <a:lnSpc>
                <a:spcPct val="150000"/>
              </a:lnSpc>
            </a:pPr>
            <a:r>
              <a:rPr lang="fa-IR" dirty="0"/>
              <a:t>تغذیه بیمار درحد طبیعی حفظ شود:</a:t>
            </a:r>
            <a:endParaRPr lang="en-US" dirty="0"/>
          </a:p>
          <a:p>
            <a:pPr algn="r" rtl="1">
              <a:lnSpc>
                <a:spcPct val="150000"/>
              </a:lnSpc>
            </a:pPr>
            <a:r>
              <a:rPr lang="fa-IR" dirty="0"/>
              <a:t>-وزن بیمار به حد طبیعی برگردد.</a:t>
            </a:r>
            <a:endParaRPr lang="en-US" dirty="0"/>
          </a:p>
          <a:p>
            <a:pPr algn="r" rtl="1">
              <a:lnSpc>
                <a:spcPct val="150000"/>
              </a:lnSpc>
            </a:pPr>
            <a:r>
              <a:rPr lang="fa-IR" dirty="0"/>
              <a:t>-قدرت وتحمل بیمار برای فعالیت افزایش یابد.</a:t>
            </a:r>
            <a:endParaRPr lang="en-US" dirty="0"/>
          </a:p>
          <a:p>
            <a:pPr algn="r" rtl="1">
              <a:lnSpc>
                <a:spcPct val="150000"/>
              </a:lnSpc>
            </a:pPr>
            <a:r>
              <a:rPr lang="fa-IR" dirty="0"/>
              <a:t>-غشاهای مخاطی سالم باشند.</a:t>
            </a:r>
            <a:endParaRPr lang="en-US" dirty="0"/>
          </a:p>
          <a:p>
            <a:pPr marL="0" indent="0" algn="r" rtl="1">
              <a:lnSpc>
                <a:spcPct val="150000"/>
              </a:lnSpc>
              <a:buNone/>
            </a:pPr>
            <a:endParaRPr lang="en-US" dirty="0"/>
          </a:p>
        </p:txBody>
      </p:sp>
    </p:spTree>
    <p:extLst>
      <p:ext uri="{BB962C8B-B14F-4D97-AF65-F5344CB8AC3E}">
        <p14:creationId xmlns:p14="http://schemas.microsoft.com/office/powerpoint/2010/main" val="362174046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1669" y="154546"/>
            <a:ext cx="11912956" cy="6555347"/>
          </a:xfrm>
        </p:spPr>
        <p:txBody>
          <a:bodyPr/>
          <a:lstStyle/>
          <a:p>
            <a:pPr algn="r" rtl="1">
              <a:lnSpc>
                <a:spcPct val="100000"/>
              </a:lnSpc>
            </a:pPr>
            <a:r>
              <a:rPr lang="fa-IR" b="1" dirty="0"/>
              <a:t>اقدامات پرستاری:</a:t>
            </a:r>
            <a:endParaRPr lang="en-US" dirty="0"/>
          </a:p>
          <a:p>
            <a:pPr algn="r" rtl="1">
              <a:lnSpc>
                <a:spcPct val="100000"/>
              </a:lnSpc>
            </a:pPr>
            <a:r>
              <a:rPr lang="fa-IR" b="1" dirty="0"/>
              <a:t>-مربوط به بررسی بیمار:</a:t>
            </a:r>
            <a:endParaRPr lang="en-US" dirty="0"/>
          </a:p>
          <a:p>
            <a:pPr algn="r" rtl="1">
              <a:lnSpc>
                <a:spcPct val="100000"/>
              </a:lnSpc>
            </a:pPr>
            <a:r>
              <a:rPr lang="fa-IR" dirty="0"/>
              <a:t>1)علائم ونشانه های سوء تغذیه رادربیمارمورد بررسی قرار دهید:</a:t>
            </a:r>
            <a:endParaRPr lang="en-US" dirty="0"/>
          </a:p>
          <a:p>
            <a:pPr algn="r" rtl="1">
              <a:lnSpc>
                <a:spcPct val="100000"/>
              </a:lnSpc>
            </a:pPr>
            <a:r>
              <a:rPr lang="fa-IR" dirty="0"/>
              <a:t>-عدم تطابق وزن با  سن،قد،ساختمان بدن بیمار</a:t>
            </a:r>
            <a:endParaRPr lang="en-US" dirty="0"/>
          </a:p>
          <a:p>
            <a:pPr algn="r" rtl="1">
              <a:lnSpc>
                <a:spcPct val="100000"/>
              </a:lnSpc>
            </a:pPr>
            <a:r>
              <a:rPr lang="fa-IR" dirty="0"/>
              <a:t>-غیر طبیعی بودن مقادیر</a:t>
            </a:r>
            <a:r>
              <a:rPr lang="en-US" dirty="0"/>
              <a:t>Bun-Alb-</a:t>
            </a:r>
            <a:r>
              <a:rPr lang="en-US" dirty="0" err="1"/>
              <a:t>pr</a:t>
            </a:r>
            <a:r>
              <a:rPr lang="en-US" dirty="0"/>
              <a:t>-</a:t>
            </a:r>
            <a:r>
              <a:rPr lang="en-US" dirty="0" err="1"/>
              <a:t>Hct</a:t>
            </a:r>
            <a:r>
              <a:rPr lang="fa-IR" dirty="0"/>
              <a:t>-</a:t>
            </a:r>
            <a:r>
              <a:rPr lang="en-US" dirty="0" err="1"/>
              <a:t>Hb</a:t>
            </a:r>
            <a:r>
              <a:rPr lang="fa-IR" dirty="0"/>
              <a:t>-کلسترول ولنفوسیت خون</a:t>
            </a:r>
            <a:endParaRPr lang="en-US" dirty="0"/>
          </a:p>
          <a:p>
            <a:pPr algn="r" rtl="1">
              <a:lnSpc>
                <a:spcPct val="100000"/>
              </a:lnSpc>
            </a:pPr>
            <a:r>
              <a:rPr lang="fa-IR" dirty="0"/>
              <a:t>-ضعف و خستگی</a:t>
            </a:r>
            <a:endParaRPr lang="en-US" dirty="0"/>
          </a:p>
          <a:p>
            <a:pPr algn="r" rtl="1">
              <a:lnSpc>
                <a:spcPct val="100000"/>
              </a:lnSpc>
            </a:pPr>
            <a:r>
              <a:rPr lang="fa-IR" dirty="0"/>
              <a:t>-استئوماتیت</a:t>
            </a:r>
            <a:endParaRPr lang="en-US" dirty="0"/>
          </a:p>
          <a:p>
            <a:pPr algn="r" rtl="1">
              <a:lnSpc>
                <a:spcPct val="100000"/>
              </a:lnSpc>
            </a:pPr>
            <a:r>
              <a:rPr lang="fa-IR" dirty="0"/>
              <a:t>2)کنترل کنید که بیمار چقدر از غذایش رامصرف میکند.</a:t>
            </a:r>
            <a:endParaRPr lang="en-US" dirty="0"/>
          </a:p>
          <a:p>
            <a:pPr algn="r" rtl="1">
              <a:lnSpc>
                <a:spcPct val="100000"/>
              </a:lnSpc>
            </a:pPr>
            <a:r>
              <a:rPr lang="fa-IR" dirty="0"/>
              <a:t>3)علائمی مثل بی اشتهایی-سوء هاضمه-ضعف-خستگی-درد ودیسفاژی را دربیمار مورد بررسی قرار دهید.</a:t>
            </a:r>
            <a:endParaRPr lang="en-US" dirty="0"/>
          </a:p>
          <a:p>
            <a:pPr algn="r" rtl="1">
              <a:lnSpc>
                <a:spcPct val="100000"/>
              </a:lnSpc>
            </a:pPr>
            <a:r>
              <a:rPr lang="fa-IR" dirty="0"/>
              <a:t>4)میزان اضطراب وترس وافسردگی رادربیمار بررسی کنید.</a:t>
            </a:r>
            <a:endParaRPr lang="en-US" dirty="0"/>
          </a:p>
          <a:p>
            <a:pPr marL="0" indent="0" algn="r" rtl="1">
              <a:lnSpc>
                <a:spcPct val="100000"/>
              </a:lnSpc>
              <a:buNone/>
            </a:pPr>
            <a:endParaRPr lang="en-US" dirty="0"/>
          </a:p>
        </p:txBody>
      </p:sp>
    </p:spTree>
    <p:extLst>
      <p:ext uri="{BB962C8B-B14F-4D97-AF65-F5344CB8AC3E}">
        <p14:creationId xmlns:p14="http://schemas.microsoft.com/office/powerpoint/2010/main" val="405501763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3031" y="128789"/>
            <a:ext cx="11938715" cy="6606862"/>
          </a:xfrm>
        </p:spPr>
        <p:txBody>
          <a:bodyPr/>
          <a:lstStyle/>
          <a:p>
            <a:pPr algn="r" rtl="1">
              <a:lnSpc>
                <a:spcPct val="100000"/>
              </a:lnSpc>
            </a:pPr>
            <a:r>
              <a:rPr lang="fa-IR" b="1" dirty="0"/>
              <a:t>مربوط به مراقبتهای پرستاری:</a:t>
            </a:r>
            <a:endParaRPr lang="en-US" dirty="0"/>
          </a:p>
          <a:p>
            <a:pPr algn="r" rtl="1">
              <a:lnSpc>
                <a:spcPct val="100000"/>
              </a:lnSpc>
            </a:pPr>
            <a:r>
              <a:rPr lang="fa-IR" dirty="0"/>
              <a:t>- قبل از شروع تغذیه مراقبتهای لازم از دهان بیمار را بعمل آورید(نظیر دهانشویه)</a:t>
            </a:r>
            <a:endParaRPr lang="en-US" dirty="0"/>
          </a:p>
          <a:p>
            <a:pPr algn="r" rtl="1">
              <a:lnSpc>
                <a:spcPct val="100000"/>
              </a:lnSpc>
            </a:pPr>
            <a:r>
              <a:rPr lang="fa-IR" dirty="0"/>
              <a:t>- جهت تامین علایق ونیازهای غذایی بیمار بامتخصص تغذیه مشاوره کنید.</a:t>
            </a:r>
            <a:endParaRPr lang="en-US" dirty="0"/>
          </a:p>
          <a:p>
            <a:pPr algn="r" rtl="1">
              <a:lnSpc>
                <a:spcPct val="100000"/>
              </a:lnSpc>
            </a:pPr>
            <a:r>
              <a:rPr lang="fa-IR" dirty="0"/>
              <a:t>- مواد غذایی را به مقدار کم ودفعات زیاد به بیمار بدهید.</a:t>
            </a:r>
            <a:endParaRPr lang="en-US" dirty="0"/>
          </a:p>
          <a:p>
            <a:pPr algn="r" rtl="1">
              <a:lnSpc>
                <a:spcPct val="100000"/>
              </a:lnSpc>
            </a:pPr>
            <a:r>
              <a:rPr lang="fa-IR" dirty="0"/>
              <a:t>- به منظور تحمل رژیمهای کم نمک،از سبزی وادویه جات،آبلیمو ترشی وماست استفاده کنید.</a:t>
            </a:r>
            <a:endParaRPr lang="en-US" dirty="0"/>
          </a:p>
          <a:p>
            <a:pPr algn="r" rtl="1">
              <a:lnSpc>
                <a:spcPct val="100000"/>
              </a:lnSpc>
            </a:pPr>
            <a:r>
              <a:rPr lang="fa-IR" dirty="0"/>
              <a:t>- در صورت اجازه از اطرافیان بخواهید که موادغذایی مورد علاقه ی بیمار رابرای او فراهم کنند.</a:t>
            </a:r>
            <a:endParaRPr lang="en-US" dirty="0"/>
          </a:p>
          <a:p>
            <a:pPr algn="r" rtl="1">
              <a:lnSpc>
                <a:spcPct val="100000"/>
              </a:lnSpc>
            </a:pPr>
            <a:r>
              <a:rPr lang="fa-IR" dirty="0"/>
              <a:t>-جهت به حداقل رساندن خستگی بعدازخوردن غذا بیمار راتشویق به استراحت کنید.</a:t>
            </a:r>
            <a:endParaRPr lang="en-US" dirty="0"/>
          </a:p>
          <a:p>
            <a:pPr algn="r" rtl="1">
              <a:lnSpc>
                <a:spcPct val="100000"/>
              </a:lnSpc>
            </a:pPr>
            <a:r>
              <a:rPr lang="fa-IR" dirty="0"/>
              <a:t>- از غذاهای پرکالری وپرکربوهیدرات استفاده کنید.</a:t>
            </a:r>
            <a:endParaRPr lang="en-US" dirty="0"/>
          </a:p>
          <a:p>
            <a:pPr algn="r" rtl="1">
              <a:lnSpc>
                <a:spcPct val="100000"/>
              </a:lnSpc>
            </a:pPr>
            <a:r>
              <a:rPr lang="fa-IR" dirty="0"/>
              <a:t>- جهت تسهیل بلع اقدامات زیر را انجام دهید:</a:t>
            </a:r>
            <a:endParaRPr lang="en-US" dirty="0"/>
          </a:p>
          <a:p>
            <a:pPr algn="r" rtl="1">
              <a:lnSpc>
                <a:spcPct val="100000"/>
              </a:lnSpc>
            </a:pPr>
            <a:r>
              <a:rPr lang="fa-IR" dirty="0"/>
              <a:t>.بیمار رادر وضعیت نشسته قرار دهید.</a:t>
            </a:r>
            <a:endParaRPr lang="en-US" dirty="0"/>
          </a:p>
          <a:p>
            <a:pPr algn="r" rtl="1">
              <a:lnSpc>
                <a:spcPct val="100000"/>
              </a:lnSpc>
            </a:pPr>
            <a:r>
              <a:rPr lang="fa-IR" dirty="0"/>
              <a:t>. به بیمار کمک کنید تاغذاهایی که از نظر بلع راحتتر هستند را انتخاب کند(مثل فرنی وپوره ها)</a:t>
            </a:r>
            <a:endParaRPr lang="en-US" dirty="0"/>
          </a:p>
          <a:p>
            <a:pPr marL="0" indent="0" algn="r" rtl="1">
              <a:lnSpc>
                <a:spcPct val="100000"/>
              </a:lnSpc>
              <a:buNone/>
            </a:pPr>
            <a:endParaRPr lang="en-US" dirty="0"/>
          </a:p>
        </p:txBody>
      </p:sp>
    </p:spTree>
    <p:extLst>
      <p:ext uri="{BB962C8B-B14F-4D97-AF65-F5344CB8AC3E}">
        <p14:creationId xmlns:p14="http://schemas.microsoft.com/office/powerpoint/2010/main" val="424326207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5910" y="193183"/>
            <a:ext cx="11912957" cy="6529589"/>
          </a:xfrm>
        </p:spPr>
        <p:txBody>
          <a:bodyPr/>
          <a:lstStyle/>
          <a:p>
            <a:pPr algn="r" rtl="1">
              <a:lnSpc>
                <a:spcPct val="100000"/>
              </a:lnSpc>
            </a:pPr>
            <a:r>
              <a:rPr lang="fa-IR" b="1" dirty="0"/>
              <a:t>یبوست: </a:t>
            </a:r>
            <a:endParaRPr lang="en-US" dirty="0"/>
          </a:p>
          <a:p>
            <a:pPr algn="r" rtl="1">
              <a:lnSpc>
                <a:spcPct val="100000"/>
              </a:lnSpc>
            </a:pPr>
            <a:r>
              <a:rPr lang="fa-IR" dirty="0"/>
              <a:t>در رابطه با:</a:t>
            </a:r>
            <a:endParaRPr lang="en-US" dirty="0"/>
          </a:p>
          <a:p>
            <a:pPr lvl="0" algn="r" rtl="1">
              <a:lnSpc>
                <a:spcPct val="100000"/>
              </a:lnSpc>
            </a:pPr>
            <a:r>
              <a:rPr lang="fa-IR" dirty="0"/>
              <a:t>کاهش حرکات دودی روده ومعده بدلیل کاهش فعالیت</a:t>
            </a:r>
            <a:endParaRPr lang="en-US" dirty="0"/>
          </a:p>
          <a:p>
            <a:pPr lvl="0" algn="r" rtl="1">
              <a:lnSpc>
                <a:spcPct val="100000"/>
              </a:lnSpc>
            </a:pPr>
            <a:r>
              <a:rPr lang="fa-IR" dirty="0"/>
              <a:t>ضعف عضلات شکمی بصورت کاهش تون عضلات درنتیجه ی عدم تحرک طولانی مدت</a:t>
            </a:r>
            <a:endParaRPr lang="en-US" dirty="0"/>
          </a:p>
          <a:p>
            <a:pPr lvl="0" algn="r" rtl="1">
              <a:lnSpc>
                <a:spcPct val="100000"/>
              </a:lnSpc>
            </a:pPr>
            <a:r>
              <a:rPr lang="fa-IR" dirty="0"/>
              <a:t>کاهش مصرف غذاهای پرفیبر</a:t>
            </a:r>
            <a:endParaRPr lang="en-US" dirty="0"/>
          </a:p>
          <a:p>
            <a:pPr lvl="0" algn="r" rtl="1">
              <a:lnSpc>
                <a:spcPct val="100000"/>
              </a:lnSpc>
            </a:pPr>
            <a:r>
              <a:rPr lang="fa-IR" dirty="0"/>
              <a:t>کاهش دریافت مایعات</a:t>
            </a:r>
            <a:endParaRPr lang="en-US" dirty="0"/>
          </a:p>
          <a:p>
            <a:pPr algn="r" rtl="1">
              <a:lnSpc>
                <a:spcPct val="100000"/>
              </a:lnSpc>
            </a:pPr>
            <a:r>
              <a:rPr lang="fa-IR" b="1" dirty="0"/>
              <a:t>تعریف:</a:t>
            </a:r>
            <a:endParaRPr lang="en-US" dirty="0"/>
          </a:p>
          <a:p>
            <a:pPr algn="r" rtl="1">
              <a:lnSpc>
                <a:spcPct val="100000"/>
              </a:lnSpc>
            </a:pPr>
            <a:r>
              <a:rPr lang="fa-IR" dirty="0"/>
              <a:t>وضعیتی که درآن بیمار دچار تغییر عادت دردفع بصورت کاهش دفعات دفع وعبور سخت مدفوع خشک میشود.</a:t>
            </a:r>
            <a:endParaRPr lang="en-US" dirty="0"/>
          </a:p>
          <a:p>
            <a:pPr algn="r" rtl="1">
              <a:lnSpc>
                <a:spcPct val="100000"/>
              </a:lnSpc>
            </a:pPr>
            <a:r>
              <a:rPr lang="fa-IR" b="1" dirty="0"/>
              <a:t>مشخصات:</a:t>
            </a:r>
            <a:r>
              <a:rPr lang="fa-IR" dirty="0"/>
              <a:t>دفع کمترازحدطبیعی/مدفوع سخت وشکل گرفته/باقوام سفت/کاهش سطح فعالیت/گزارش احساس فشار وپری در رکتوم/کاهش اشتها/دردشکمی/دردکمر/سردرد/دفع بافشار</a:t>
            </a:r>
            <a:endParaRPr lang="en-US" dirty="0"/>
          </a:p>
        </p:txBody>
      </p:sp>
    </p:spTree>
    <p:extLst>
      <p:ext uri="{BB962C8B-B14F-4D97-AF65-F5344CB8AC3E}">
        <p14:creationId xmlns:p14="http://schemas.microsoft.com/office/powerpoint/2010/main" val="212825626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5910" y="154546"/>
            <a:ext cx="11912958" cy="6606862"/>
          </a:xfrm>
        </p:spPr>
        <p:txBody>
          <a:bodyPr>
            <a:normAutofit fontScale="77500" lnSpcReduction="20000"/>
          </a:bodyPr>
          <a:lstStyle/>
          <a:p>
            <a:pPr algn="r" rtl="1"/>
            <a:r>
              <a:rPr lang="fa-IR" b="1" dirty="0"/>
              <a:t>عوامل وابسته:</a:t>
            </a:r>
            <a:endParaRPr lang="en-US" dirty="0"/>
          </a:p>
          <a:p>
            <a:pPr algn="r" rtl="1"/>
            <a:r>
              <a:rPr lang="fa-IR" dirty="0"/>
              <a:t>صدمات طناب نخاعی-بیماریهای نورولوژیک مثل</a:t>
            </a:r>
            <a:r>
              <a:rPr lang="en-US" dirty="0" err="1"/>
              <a:t>ms</a:t>
            </a:r>
            <a:r>
              <a:rPr lang="fa-IR" dirty="0"/>
              <a:t>وپارکینسون-اورمی-هموروئید(درد)-صدمات کمری-اعمال جراحی شکمی-اعمال جراحی وسیع-عدم تحرک-رژیم غذایی نامناسب </a:t>
            </a:r>
            <a:endParaRPr lang="en-US" dirty="0"/>
          </a:p>
          <a:p>
            <a:pPr algn="r" rtl="1"/>
            <a:r>
              <a:rPr lang="fa-IR" b="1" dirty="0"/>
              <a:t>برآیندموردانتظار</a:t>
            </a:r>
            <a:r>
              <a:rPr lang="fa-IR" dirty="0"/>
              <a:t>:بیمار الگوی دفع طبیعی خود رابدست آورد.</a:t>
            </a:r>
            <a:endParaRPr lang="en-US" dirty="0"/>
          </a:p>
          <a:p>
            <a:pPr algn="r" rtl="1"/>
            <a:r>
              <a:rPr lang="fa-IR" b="1" dirty="0"/>
              <a:t>اقدامات پرستاری:</a:t>
            </a:r>
            <a:endParaRPr lang="en-US" dirty="0"/>
          </a:p>
          <a:p>
            <a:pPr algn="r" rtl="1"/>
            <a:r>
              <a:rPr lang="fa-IR" b="1" dirty="0"/>
              <a:t>1)مربوط به بررسی بیمار:</a:t>
            </a:r>
            <a:endParaRPr lang="en-US" dirty="0"/>
          </a:p>
          <a:p>
            <a:pPr algn="r" rtl="1"/>
            <a:r>
              <a:rPr lang="fa-IR" dirty="0"/>
              <a:t>-عادت طبیعی دفع بیمار را ازاوبپرسید.</a:t>
            </a:r>
            <a:endParaRPr lang="en-US" dirty="0"/>
          </a:p>
          <a:p>
            <a:pPr algn="r" rtl="1"/>
            <a:r>
              <a:rPr lang="fa-IR" dirty="0"/>
              <a:t>- صداهای شکمی را سمع کنید،عدم حضور صدایاصداهای غیرطبیعی راگزارش کنید.</a:t>
            </a:r>
            <a:endParaRPr lang="en-US" dirty="0"/>
          </a:p>
          <a:p>
            <a:pPr algn="r" rtl="1"/>
            <a:r>
              <a:rPr lang="fa-IR" dirty="0"/>
              <a:t>- خصوصیات مدفوع راازنظر دفعات قوام وشکل آن موردبررسی قراردهید.</a:t>
            </a:r>
            <a:endParaRPr lang="en-US" dirty="0"/>
          </a:p>
          <a:p>
            <a:pPr algn="r" rtl="1"/>
            <a:r>
              <a:rPr lang="fa-IR" dirty="0"/>
              <a:t>- علائم ونشانه هایی راکه میتواند دلیل بریبوست باشدبررسی کنید(سردرد-تهوع-دیستانسیون شکم-کرامپ واحساس پری یا فشار دررکتوم وشکم)</a:t>
            </a:r>
            <a:endParaRPr lang="en-US" dirty="0"/>
          </a:p>
          <a:p>
            <a:pPr algn="r" rtl="1"/>
            <a:r>
              <a:rPr lang="fa-IR" b="1" dirty="0"/>
              <a:t>2)اقدامات مربوط به پرستاری:</a:t>
            </a:r>
            <a:endParaRPr lang="en-US" dirty="0"/>
          </a:p>
          <a:p>
            <a:pPr algn="r" rtl="1"/>
            <a:r>
              <a:rPr lang="fa-IR" dirty="0"/>
              <a:t>-فعالیت بیمار را براساس تحمل واجازه پزشک افزایش دهید.</a:t>
            </a:r>
            <a:endParaRPr lang="en-US" dirty="0"/>
          </a:p>
          <a:p>
            <a:pPr algn="r" rtl="1"/>
            <a:r>
              <a:rPr lang="fa-IR" dirty="0"/>
              <a:t>-محیط را کاملا برای بیمار خصوصی کنید.</a:t>
            </a:r>
            <a:endParaRPr lang="en-US" dirty="0"/>
          </a:p>
          <a:p>
            <a:pPr algn="r" rtl="1"/>
            <a:r>
              <a:rPr lang="fa-IR" dirty="0"/>
              <a:t>-از بیمار بخواهید که هرزمان احساس دفع داشت به دستشویی برود یا بدپن بگیرد.</a:t>
            </a:r>
            <a:endParaRPr lang="en-US" dirty="0"/>
          </a:p>
          <a:p>
            <a:pPr algn="r" rtl="1"/>
            <a:r>
              <a:rPr lang="fa-IR" dirty="0"/>
              <a:t>-بیمارراتشویق به مصرف غذاهای پرفیبرنمایید.</a:t>
            </a:r>
            <a:endParaRPr lang="en-US" dirty="0"/>
          </a:p>
          <a:p>
            <a:pPr algn="r" rtl="1"/>
            <a:r>
              <a:rPr lang="fa-IR" dirty="0"/>
              <a:t>- اثرات درمانی وعوارض داروهای مسهل وشیافهارا بررسی کنید.</a:t>
            </a:r>
            <a:endParaRPr lang="en-US" dirty="0"/>
          </a:p>
          <a:p>
            <a:pPr algn="r" rtl="1"/>
            <a:r>
              <a:rPr lang="fa-IR" dirty="0"/>
              <a:t>- درصورت ادامه ی یبوست باپزشک مشورت کنید.</a:t>
            </a:r>
            <a:endParaRPr lang="en-US" dirty="0"/>
          </a:p>
        </p:txBody>
      </p:sp>
    </p:spTree>
    <p:extLst>
      <p:ext uri="{BB962C8B-B14F-4D97-AF65-F5344CB8AC3E}">
        <p14:creationId xmlns:p14="http://schemas.microsoft.com/office/powerpoint/2010/main" val="323012494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بررسی پوست و مو</a:t>
            </a:r>
            <a:endParaRPr lang="en-US" dirty="0"/>
          </a:p>
        </p:txBody>
      </p:sp>
      <p:sp>
        <p:nvSpPr>
          <p:cNvPr id="3" name="Content Placeholder 2"/>
          <p:cNvSpPr>
            <a:spLocks noGrp="1"/>
          </p:cNvSpPr>
          <p:nvPr>
            <p:ph idx="1"/>
          </p:nvPr>
        </p:nvSpPr>
        <p:spPr/>
        <p:txBody>
          <a:bodyPr/>
          <a:lstStyle/>
          <a:p>
            <a:pPr marL="0" indent="0" algn="r" rtl="1">
              <a:lnSpc>
                <a:spcPct val="150000"/>
              </a:lnSpc>
              <a:buNone/>
            </a:pPr>
            <a:r>
              <a:rPr lang="fa-IR" dirty="0" smtClean="0"/>
              <a:t>بیمار ریزش مو ندارد ( البته به صورت فعلی ) . </a:t>
            </a:r>
          </a:p>
          <a:p>
            <a:pPr marL="0" indent="0" algn="r" rtl="1">
              <a:lnSpc>
                <a:spcPct val="150000"/>
              </a:lnSpc>
              <a:buNone/>
            </a:pPr>
            <a:r>
              <a:rPr lang="fa-IR" dirty="0" smtClean="0"/>
              <a:t>بیمار التهاب پوستی ندارد ( البته به صورت فعلی ) </a:t>
            </a:r>
          </a:p>
        </p:txBody>
      </p:sp>
    </p:spTree>
    <p:extLst>
      <p:ext uri="{BB962C8B-B14F-4D97-AF65-F5344CB8AC3E}">
        <p14:creationId xmlns:p14="http://schemas.microsoft.com/office/powerpoint/2010/main" val="298956843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3031" y="128789"/>
            <a:ext cx="11925837" cy="6581104"/>
          </a:xfrm>
        </p:spPr>
        <p:txBody>
          <a:bodyPr/>
          <a:lstStyle/>
          <a:p>
            <a:pPr algn="r" rtl="1">
              <a:lnSpc>
                <a:spcPct val="150000"/>
              </a:lnSpc>
            </a:pPr>
            <a:r>
              <a:rPr lang="fa-IR" b="1" dirty="0"/>
              <a:t>ریزش مو(آلوپسیا):</a:t>
            </a:r>
            <a:r>
              <a:rPr lang="fa-IR" dirty="0"/>
              <a:t>به مواقعی میگویند که گروهی یاتمام موی سر بریزند.</a:t>
            </a:r>
            <a:endParaRPr lang="en-US" dirty="0"/>
          </a:p>
          <a:p>
            <a:pPr algn="r" rtl="1">
              <a:lnSpc>
                <a:spcPct val="150000"/>
              </a:lnSpc>
            </a:pPr>
            <a:r>
              <a:rPr lang="fa-IR" b="1" dirty="0"/>
              <a:t>علت:</a:t>
            </a:r>
            <a:r>
              <a:rPr lang="fa-IR" dirty="0"/>
              <a:t>بخاطر آسیب به سلولهایی که رشد بالایی دارند مثل سلولهای موجود درریشه موباعث ریزش مومیشوند.</a:t>
            </a:r>
            <a:endParaRPr lang="en-US" dirty="0"/>
          </a:p>
          <a:p>
            <a:pPr algn="r" rtl="1">
              <a:lnSpc>
                <a:spcPct val="150000"/>
              </a:lnSpc>
            </a:pPr>
            <a:r>
              <a:rPr lang="fa-IR" b="1" dirty="0"/>
              <a:t>تاچه زمانی ادامه دارد:</a:t>
            </a:r>
            <a:r>
              <a:rPr lang="fa-IR" dirty="0"/>
              <a:t>3-2هفته بعداز شروع رادیوتراپی شروع به ریزش میکنند-1هفته طول میکشد تاتمام موهای ناحیه ی درمان بریزند-6-3ماه بعد ازاتمام درمان موها دوباره شروع به رشد میکنند-گاهی اگردوز پرتوبالا باشدموها دیگر رشد نمیکنند.</a:t>
            </a:r>
            <a:endParaRPr lang="en-US" dirty="0"/>
          </a:p>
        </p:txBody>
      </p:sp>
    </p:spTree>
    <p:extLst>
      <p:ext uri="{BB962C8B-B14F-4D97-AF65-F5344CB8AC3E}">
        <p14:creationId xmlns:p14="http://schemas.microsoft.com/office/powerpoint/2010/main" val="415340292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8789"/>
            <a:ext cx="10515600" cy="1223493"/>
          </a:xfrm>
        </p:spPr>
        <p:txBody>
          <a:bodyPr/>
          <a:lstStyle/>
          <a:p>
            <a:pPr algn="r" rtl="1"/>
            <a:r>
              <a:rPr lang="fa-IR" dirty="0" smtClean="0"/>
              <a:t>بررسی چشم و گوش</a:t>
            </a:r>
            <a:endParaRPr lang="en-US" dirty="0"/>
          </a:p>
        </p:txBody>
      </p:sp>
      <p:sp>
        <p:nvSpPr>
          <p:cNvPr id="3" name="Content Placeholder 2"/>
          <p:cNvSpPr>
            <a:spLocks noGrp="1"/>
          </p:cNvSpPr>
          <p:nvPr>
            <p:ph idx="1"/>
          </p:nvPr>
        </p:nvSpPr>
        <p:spPr>
          <a:xfrm>
            <a:off x="128789" y="1236372"/>
            <a:ext cx="11900079" cy="5499279"/>
          </a:xfrm>
        </p:spPr>
        <p:txBody>
          <a:bodyPr/>
          <a:lstStyle/>
          <a:p>
            <a:pPr marL="0" indent="0" algn="r" rtl="1">
              <a:buNone/>
            </a:pPr>
            <a:r>
              <a:rPr lang="fa-IR" dirty="0" smtClean="0"/>
              <a:t>بیمار از نظر بینایی و شنوایی مشکل خاصی را ذکر نمی کند .</a:t>
            </a:r>
            <a:endParaRPr lang="en-US" dirty="0"/>
          </a:p>
        </p:txBody>
      </p:sp>
    </p:spTree>
    <p:extLst>
      <p:ext uri="{BB962C8B-B14F-4D97-AF65-F5344CB8AC3E}">
        <p14:creationId xmlns:p14="http://schemas.microsoft.com/office/powerpoint/2010/main" val="29980945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219</TotalTime>
  <Words>5598</Words>
  <Application>Microsoft Office PowerPoint</Application>
  <PresentationFormat>Custom</PresentationFormat>
  <Paragraphs>562</Paragraphs>
  <Slides>65</Slides>
  <Notes>0</Notes>
  <HiddenSlides>0</HiddenSlides>
  <MMClips>0</MMClips>
  <ScaleCrop>false</ScaleCrop>
  <HeadingPairs>
    <vt:vector size="4" baseType="variant">
      <vt:variant>
        <vt:lpstr>Theme</vt:lpstr>
      </vt:variant>
      <vt:variant>
        <vt:i4>1</vt:i4>
      </vt:variant>
      <vt:variant>
        <vt:lpstr>Slide Titles</vt:lpstr>
      </vt:variant>
      <vt:variant>
        <vt:i4>65</vt:i4>
      </vt:variant>
    </vt:vector>
  </HeadingPairs>
  <TitlesOfParts>
    <vt:vector size="66" baseType="lpstr">
      <vt:lpstr>Office Theme</vt:lpstr>
      <vt:lpstr>بنام خدا</vt:lpstr>
      <vt:lpstr>مراقبت های پرستاری در منزل بیمار مبتلا به کانسر معده</vt:lpstr>
      <vt:lpstr>کانسر معده</vt:lpstr>
      <vt:lpstr>PowerPoint Presentation</vt:lpstr>
      <vt:lpstr>PowerPoint Presentation</vt:lpstr>
      <vt:lpstr>PowerPoint Presentation</vt:lpstr>
      <vt:lpstr>تاریخ و ساعت شرح حال</vt:lpstr>
      <vt:lpstr> مشخصات بیمار</vt:lpstr>
      <vt:lpstr>تاریخچه بیماری فعلی</vt:lpstr>
      <vt:lpstr>ریسک فاکتورهای بیماری حاضر</vt:lpstr>
      <vt:lpstr>عوارض جانبی و اختلالات بیماری</vt:lpstr>
      <vt:lpstr>PowerPoint Presentation</vt:lpstr>
      <vt:lpstr>PowerPoint Presentation</vt:lpstr>
      <vt:lpstr>PowerPoint Presentation</vt:lpstr>
      <vt:lpstr>PowerPoint Presentation</vt:lpstr>
      <vt:lpstr>PowerPoint Presentation</vt:lpstr>
      <vt:lpstr>سابقه بیماری های قبلی</vt:lpstr>
      <vt:lpstr>سابقه مصرف دارو</vt:lpstr>
      <vt:lpstr>PowerPoint Presentation</vt:lpstr>
      <vt:lpstr>PowerPoint Presentation</vt:lpstr>
      <vt:lpstr>PowerPoint Presentation</vt:lpstr>
      <vt:lpstr>PowerPoint Presentation</vt:lpstr>
      <vt:lpstr>اقدامات پرستاری</vt:lpstr>
      <vt:lpstr>PowerPoint Presentation</vt:lpstr>
      <vt:lpstr>PowerPoint Presentation</vt:lpstr>
      <vt:lpstr>**به بیمار وخانواده ی او اموزش دهید که درصورت مشاهده ی علائم زیر فورا گزارش کند:</vt:lpstr>
      <vt:lpstr>تاریخچه بیماری فامیلی</vt:lpstr>
      <vt:lpstr>وضعیت اجتماعی</vt:lpstr>
      <vt:lpstr>علائم حیاتی</vt:lpstr>
      <vt:lpstr>بررسی درد</vt:lpstr>
      <vt:lpstr>PowerPoint Presentation</vt:lpstr>
      <vt:lpstr>PowerPoint Presentation</vt:lpstr>
      <vt:lpstr>بررسی وضعیت خواب</vt:lpstr>
      <vt:lpstr>PowerPoint Presentation</vt:lpstr>
      <vt:lpstr>بررسی توان خود مراقبتی</vt:lpstr>
      <vt:lpstr>PowerPoint Presentation</vt:lpstr>
      <vt:lpstr>PowerPoint Presentation</vt:lpstr>
      <vt:lpstr>PowerPoint Presentation</vt:lpstr>
      <vt:lpstr>بررسی سیستم قلبی و عروقی</vt:lpstr>
      <vt:lpstr>PowerPoint Presentation</vt:lpstr>
      <vt:lpstr>PowerPoint Presentation</vt:lpstr>
      <vt:lpstr>PowerPoint Presentation</vt:lpstr>
      <vt:lpstr>بررسی فعالیت ، استراحت ، حرکت و سیستم عضلانی اسکلتی </vt:lpstr>
      <vt:lpstr>PowerPoint Presentation</vt:lpstr>
      <vt:lpstr>PowerPoint Presentation</vt:lpstr>
      <vt:lpstr>PowerPoint Presentation</vt:lpstr>
      <vt:lpstr>PowerPoint Presentation</vt:lpstr>
      <vt:lpstr>بررسی سیستم تنفسی</vt:lpstr>
      <vt:lpstr>PowerPoint Presentation</vt:lpstr>
      <vt:lpstr>PowerPoint Presentation</vt:lpstr>
      <vt:lpstr>PowerPoint Presentation</vt:lpstr>
      <vt:lpstr>بررسی سیستم عصبی</vt:lpstr>
      <vt:lpstr>PowerPoint Presentation</vt:lpstr>
      <vt:lpstr>PowerPoint Presentation</vt:lpstr>
      <vt:lpstr>PowerPoint Presentation</vt:lpstr>
      <vt:lpstr>بررسی سیستم شکم و کلیه ها</vt:lpstr>
      <vt:lpstr>PowerPoint Presentation</vt:lpstr>
      <vt:lpstr>PowerPoint Presentation</vt:lpstr>
      <vt:lpstr>PowerPoint Presentation</vt:lpstr>
      <vt:lpstr>PowerPoint Presentation</vt:lpstr>
      <vt:lpstr>PowerPoint Presentation</vt:lpstr>
      <vt:lpstr>PowerPoint Presentation</vt:lpstr>
      <vt:lpstr>بررسی پوست و مو</vt:lpstr>
      <vt:lpstr>PowerPoint Presentation</vt:lpstr>
      <vt:lpstr>بررسی چشم و گوش</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مراقبت های پرستاری در منزل بیمار مبتلا به کانسر معده</dc:title>
  <dc:creator>Basij_parastari</dc:creator>
  <cp:lastModifiedBy>Windows User</cp:lastModifiedBy>
  <cp:revision>33</cp:revision>
  <dcterms:created xsi:type="dcterms:W3CDTF">2019-05-25T17:02:32Z</dcterms:created>
  <dcterms:modified xsi:type="dcterms:W3CDTF">2020-04-30T01:17:03Z</dcterms:modified>
</cp:coreProperties>
</file>