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88"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46" autoAdjust="0"/>
  </p:normalViewPr>
  <p:slideViewPr>
    <p:cSldViewPr snapToGrid="0">
      <p:cViewPr varScale="1">
        <p:scale>
          <a:sx n="69" d="100"/>
          <a:sy n="69" d="100"/>
        </p:scale>
        <p:origin x="-756"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BED1A2-4EFE-405F-8663-BA04F453E38A}" type="datetimeFigureOut">
              <a:rPr lang="en-US" smtClean="0"/>
              <a:t>5/1/2020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BC538F-E824-4603-B6F0-C552F0C8697A}" type="slidenum">
              <a:rPr lang="en-US" smtClean="0"/>
              <a:t>‹#›</a:t>
            </a:fld>
            <a:endParaRPr lang="en-US"/>
          </a:p>
        </p:txBody>
      </p:sp>
    </p:spTree>
    <p:extLst>
      <p:ext uri="{BB962C8B-B14F-4D97-AF65-F5344CB8AC3E}">
        <p14:creationId xmlns:p14="http://schemas.microsoft.com/office/powerpoint/2010/main" val="9391038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CBC538F-E824-4603-B6F0-C552F0C8697A}" type="slidenum">
              <a:rPr lang="en-US" smtClean="0"/>
              <a:t>18</a:t>
            </a:fld>
            <a:endParaRPr lang="en-US"/>
          </a:p>
        </p:txBody>
      </p:sp>
    </p:spTree>
    <p:extLst>
      <p:ext uri="{BB962C8B-B14F-4D97-AF65-F5344CB8AC3E}">
        <p14:creationId xmlns:p14="http://schemas.microsoft.com/office/powerpoint/2010/main" val="3443216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508000" y="4853412"/>
            <a:ext cx="112776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C320E6FA-0EEB-487D-9B5E-220523FF846C}" type="datetimeFigureOut">
              <a:rPr lang="en-US" smtClean="0"/>
              <a:t>5/1/2020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10972800" y="6473952"/>
            <a:ext cx="1011936" cy="246888"/>
          </a:xfrm>
        </p:spPr>
        <p:txBody>
          <a:bodyPr/>
          <a:lstStyle/>
          <a:p>
            <a:fld id="{2A888C42-4C7E-4C8A-B27E-74DCECC06A5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320E6FA-0EEB-487D-9B5E-220523FF846C}" type="datetimeFigureOut">
              <a:rPr lang="en-US" smtClean="0"/>
              <a:t>5/1/2020</a:t>
            </a:fld>
            <a:endParaRPr lang="en-US"/>
          </a:p>
        </p:txBody>
      </p:sp>
      <p:sp>
        <p:nvSpPr>
          <p:cNvPr id="19" name="Footer Placeholder 18"/>
          <p:cNvSpPr>
            <a:spLocks noGrp="1"/>
          </p:cNvSpPr>
          <p:nvPr>
            <p:ph type="ftr" sz="quarter" idx="11"/>
          </p:nvPr>
        </p:nvSpPr>
        <p:spPr>
          <a:xfrm>
            <a:off x="4775200" y="76201"/>
            <a:ext cx="3860800" cy="288925"/>
          </a:xfrm>
        </p:spPr>
        <p:txBody>
          <a:bodyPr/>
          <a:lstStyle/>
          <a:p>
            <a:endParaRPr lang="en-US"/>
          </a:p>
        </p:txBody>
      </p:sp>
      <p:sp>
        <p:nvSpPr>
          <p:cNvPr id="16" name="Slide Number Placeholder 15"/>
          <p:cNvSpPr>
            <a:spLocks noGrp="1"/>
          </p:cNvSpPr>
          <p:nvPr>
            <p:ph type="sldNum" sz="quarter" idx="12"/>
          </p:nvPr>
        </p:nvSpPr>
        <p:spPr>
          <a:xfrm>
            <a:off x="10972800" y="6473952"/>
            <a:ext cx="1011936" cy="246888"/>
          </a:xfrm>
        </p:spPr>
        <p:txBody>
          <a:bodyPr/>
          <a:lstStyle/>
          <a:p>
            <a:fld id="{2A888C42-4C7E-4C8A-B27E-74DCECC06A5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C320E6FA-0EEB-487D-9B5E-220523FF846C}" type="datetimeFigureOut">
              <a:rPr lang="en-US" smtClean="0"/>
              <a:t>5/1/2020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2A888C42-4C7E-4C8A-B27E-74DCECC06A5E}" type="slidenum">
              <a:rPr lang="en-US" smtClean="0"/>
              <a:t>‹#›</a:t>
            </a:fld>
            <a:endParaRPr lang="en-US"/>
          </a:p>
        </p:txBody>
      </p:sp>
      <p:sp>
        <p:nvSpPr>
          <p:cNvPr id="8" name="Title 7"/>
          <p:cNvSpPr>
            <a:spLocks noGrp="1"/>
          </p:cNvSpPr>
          <p:nvPr>
            <p:ph type="title"/>
          </p:nvPr>
        </p:nvSpPr>
        <p:spPr>
          <a:xfrm>
            <a:off x="240633" y="2947086"/>
            <a:ext cx="115824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402336" y="457200"/>
            <a:ext cx="115824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C320E6FA-0EEB-487D-9B5E-220523FF846C}" type="datetimeFigureOut">
              <a:rPr lang="en-US" smtClean="0"/>
              <a:t>5/1/2020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406400" y="5410200"/>
            <a:ext cx="114808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320E6FA-0EEB-487D-9B5E-220523FF846C}" type="datetimeFigureOut">
              <a:rPr lang="en-US" smtClean="0"/>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972800" y="6477000"/>
            <a:ext cx="1016000" cy="246888"/>
          </a:xfrm>
        </p:spPr>
        <p:txBody>
          <a:bodyPr/>
          <a:lstStyle/>
          <a:p>
            <a:fld id="{2A888C42-4C7E-4C8A-B27E-74DCECC06A5E}" type="slidenum">
              <a:rPr lang="en-US" smtClean="0"/>
              <a:t>‹#›</a:t>
            </a:fld>
            <a:endParaRPr lang="en-US"/>
          </a:p>
        </p:txBody>
      </p:sp>
      <p:sp>
        <p:nvSpPr>
          <p:cNvPr id="11" name="Straight Connector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402336" y="457200"/>
            <a:ext cx="115824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C320E6FA-0EEB-487D-9B5E-220523FF846C}" type="datetimeFigureOut">
              <a:rPr lang="en-US" smtClean="0"/>
              <a:t>5/1/2020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320E6FA-0EEB-487D-9B5E-220523FF846C}" type="datetimeFigureOut">
              <a:rPr lang="en-US" smtClean="0"/>
              <a:t>5/1/2020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609600" y="5486400"/>
            <a:ext cx="112776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C320E6FA-0EEB-487D-9B5E-220523FF846C}" type="datetimeFigureOut">
              <a:rPr lang="en-US" smtClean="0"/>
              <a:t>5/1/2020</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320E6FA-0EEB-487D-9B5E-220523FF846C}"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A888C42-4C7E-4C8A-B27E-74DCECC06A5E}" type="slidenum">
              <a:rPr lang="en-US" smtClean="0"/>
              <a:t>‹#›</a:t>
            </a:fld>
            <a:endParaRPr lang="en-US"/>
          </a:p>
        </p:txBody>
      </p:sp>
      <p:sp>
        <p:nvSpPr>
          <p:cNvPr id="17" name="Title 16"/>
          <p:cNvSpPr>
            <a:spLocks noGrp="1"/>
          </p:cNvSpPr>
          <p:nvPr>
            <p:ph type="title"/>
          </p:nvPr>
        </p:nvSpPr>
        <p:spPr>
          <a:xfrm>
            <a:off x="508000" y="4993760"/>
            <a:ext cx="78232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320E6FA-0EEB-487D-9B5E-220523FF846C}"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549277"/>
            <a:ext cx="2438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549277"/>
            <a:ext cx="83312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320E6FA-0EEB-487D-9B5E-220523FF846C}" type="datetimeFigureOut">
              <a:rPr lang="en-US" smtClean="0"/>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A888C42-4C7E-4C8A-B27E-74DCECC06A5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C320E6FA-0EEB-487D-9B5E-220523FF846C}" type="datetimeFigureOut">
              <a:rPr lang="en-US" smtClean="0"/>
              <a:t>5/1/2020</a:t>
            </a:fld>
            <a:endParaRPr lang="en-US"/>
          </a:p>
        </p:txBody>
      </p:sp>
      <p:sp>
        <p:nvSpPr>
          <p:cNvPr id="28" name="Footer Placeholder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A888C42-4C7E-4C8A-B27E-74DCECC06A5E}" type="slidenum">
              <a:rPr lang="en-US" smtClean="0"/>
              <a:t>‹#›</a:t>
            </a:fld>
            <a:endParaRPr lang="en-US"/>
          </a:p>
        </p:txBody>
      </p:sp>
      <p:sp>
        <p:nvSpPr>
          <p:cNvPr id="10" name="Title Placeholder 9"/>
          <p:cNvSpPr>
            <a:spLocks noGrp="1"/>
          </p:cNvSpPr>
          <p:nvPr>
            <p:ph type="title"/>
          </p:nvPr>
        </p:nvSpPr>
        <p:spPr>
          <a:xfrm>
            <a:off x="406400" y="457200"/>
            <a:ext cx="115824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464706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1198" y="651343"/>
            <a:ext cx="10515600" cy="5845710"/>
          </a:xfrm>
        </p:spPr>
        <p:txBody>
          <a:bodyPr>
            <a:noAutofit/>
          </a:bodyPr>
          <a:lstStyle/>
          <a:p>
            <a:r>
              <a:rPr lang="fa-IR" sz="2800" b="1" dirty="0">
                <a:cs typeface="2  Titr" pitchFamily="2" charset="-78"/>
              </a:rPr>
              <a:t>مراقبت هاي پرستاري در بخش مراقبتهاي </a:t>
            </a:r>
            <a:r>
              <a:rPr lang="fa-IR" sz="2800" b="1" dirty="0" smtClean="0">
                <a:cs typeface="2  Titr" pitchFamily="2" charset="-78"/>
              </a:rPr>
              <a:t>ویژه نوزادان</a:t>
            </a:r>
            <a:endParaRPr lang="fa-IR" sz="2800" b="1" dirty="0">
              <a:cs typeface="2  Titr" pitchFamily="2" charset="-78"/>
            </a:endParaRPr>
          </a:p>
          <a:p>
            <a:pPr algn="r"/>
            <a:endParaRPr lang="fa-IR" sz="2000" b="1" dirty="0"/>
          </a:p>
          <a:p>
            <a:pPr algn="r"/>
            <a:r>
              <a:rPr lang="fa-IR" sz="2400" b="1" dirty="0" smtClean="0">
                <a:cs typeface="B Nazanin" pitchFamily="2" charset="-78"/>
              </a:rPr>
              <a:t>ارزیابی </a:t>
            </a:r>
            <a:r>
              <a:rPr lang="fa-IR" sz="2400" b="1" dirty="0">
                <a:cs typeface="B Nazanin" pitchFamily="2" charset="-78"/>
              </a:rPr>
              <a:t>روزانه پرستاري </a:t>
            </a:r>
            <a:endParaRPr lang="fa-IR" sz="2400" b="1" dirty="0" smtClean="0">
              <a:cs typeface="B Nazanin" pitchFamily="2" charset="-78"/>
            </a:endParaRPr>
          </a:p>
          <a:p>
            <a:pPr algn="r"/>
            <a:r>
              <a:rPr lang="en-US" sz="2400" b="1" dirty="0" smtClean="0">
                <a:cs typeface="B Nazanin" pitchFamily="2" charset="-78"/>
              </a:rPr>
              <a:t>NICU </a:t>
            </a:r>
            <a:r>
              <a:rPr lang="fa-IR" sz="2400" b="1" dirty="0">
                <a:cs typeface="B Nazanin" pitchFamily="2" charset="-78"/>
              </a:rPr>
              <a:t>کنترل تجهیزات موجود در </a:t>
            </a:r>
            <a:endParaRPr lang="fa-IR" sz="2400" dirty="0" smtClean="0">
              <a:cs typeface="B Nazanin" pitchFamily="2" charset="-78"/>
            </a:endParaRPr>
          </a:p>
          <a:p>
            <a:pPr algn="r"/>
            <a:r>
              <a:rPr lang="fa-IR" sz="2400" b="1" dirty="0" smtClean="0">
                <a:cs typeface="B Nazanin" pitchFamily="2" charset="-78"/>
              </a:rPr>
              <a:t>تنظیم </a:t>
            </a:r>
            <a:r>
              <a:rPr lang="fa-IR" sz="2400" b="1" dirty="0">
                <a:cs typeface="B Nazanin" pitchFamily="2" charset="-78"/>
              </a:rPr>
              <a:t>حرارتی </a:t>
            </a:r>
            <a:endParaRPr lang="fa-IR" sz="2400" dirty="0" smtClean="0">
              <a:cs typeface="B Nazanin" pitchFamily="2" charset="-78"/>
            </a:endParaRPr>
          </a:p>
          <a:p>
            <a:pPr algn="r"/>
            <a:r>
              <a:rPr lang="fa-IR" sz="2400" b="1" dirty="0" smtClean="0">
                <a:cs typeface="B Nazanin" pitchFamily="2" charset="-78"/>
              </a:rPr>
              <a:t>مراقبت </a:t>
            </a:r>
            <a:r>
              <a:rPr lang="fa-IR" sz="2400" b="1" dirty="0">
                <a:cs typeface="B Nazanin" pitchFamily="2" charset="-78"/>
              </a:rPr>
              <a:t>از پوست نوزاد </a:t>
            </a:r>
            <a:endParaRPr lang="fa-IR" sz="2400" b="1" dirty="0" smtClean="0">
              <a:cs typeface="B Nazanin" pitchFamily="2" charset="-78"/>
            </a:endParaRPr>
          </a:p>
          <a:p>
            <a:r>
              <a:rPr lang="fa-IR" sz="2400" b="1" dirty="0" smtClean="0">
                <a:cs typeface="B Nazanin" pitchFamily="2" charset="-78"/>
              </a:rPr>
              <a:t>وضعیت دادن به نوزاد در </a:t>
            </a:r>
            <a:r>
              <a:rPr lang="en-US" sz="2400" b="1" dirty="0">
                <a:cs typeface="B Nazanin" pitchFamily="2" charset="-78"/>
              </a:rPr>
              <a:t>NICU </a:t>
            </a:r>
            <a:endParaRPr lang="fa-IR" sz="2400" b="1" dirty="0" smtClean="0">
              <a:cs typeface="B Nazanin" pitchFamily="2" charset="-78"/>
            </a:endParaRPr>
          </a:p>
          <a:p>
            <a:pPr algn="r"/>
            <a:r>
              <a:rPr lang="fa-IR" sz="2400" b="1" dirty="0" smtClean="0">
                <a:cs typeface="B Nazanin" pitchFamily="2" charset="-78"/>
              </a:rPr>
              <a:t>مراقبت از نوزاد حین انجام اقدامات درمانی</a:t>
            </a:r>
            <a:endParaRPr lang="fa-IR" sz="2400" dirty="0" smtClean="0">
              <a:cs typeface="B Nazanin" pitchFamily="2" charset="-78"/>
            </a:endParaRPr>
          </a:p>
          <a:p>
            <a:r>
              <a:rPr lang="fa-IR" sz="2400" b="1" dirty="0" smtClean="0">
                <a:cs typeface="B Nazanin" pitchFamily="2" charset="-78"/>
              </a:rPr>
              <a:t>برقراري </a:t>
            </a:r>
            <a:r>
              <a:rPr lang="fa-IR" sz="2400" b="1" dirty="0">
                <a:cs typeface="B Nazanin" pitchFamily="2" charset="-78"/>
              </a:rPr>
              <a:t>محیط فیزیکی مناسب در </a:t>
            </a:r>
            <a:r>
              <a:rPr lang="en-US" sz="2400" b="1" dirty="0">
                <a:cs typeface="B Nazanin" pitchFamily="2" charset="-78"/>
              </a:rPr>
              <a:t>NICU</a:t>
            </a:r>
            <a:endParaRPr lang="fa-IR" sz="2400" dirty="0" smtClean="0">
              <a:cs typeface="B Nazanin" pitchFamily="2" charset="-78"/>
            </a:endParaRPr>
          </a:p>
          <a:p>
            <a:pPr algn="r"/>
            <a:r>
              <a:rPr lang="fa-IR" sz="2400" b="1" dirty="0" smtClean="0">
                <a:cs typeface="B Nazanin" pitchFamily="2" charset="-78"/>
              </a:rPr>
              <a:t>مراقبت </a:t>
            </a:r>
            <a:r>
              <a:rPr lang="fa-IR" sz="2400" b="1" dirty="0">
                <a:cs typeface="B Nazanin" pitchFamily="2" charset="-78"/>
              </a:rPr>
              <a:t>تنفسی از نوزاد بد </a:t>
            </a:r>
            <a:r>
              <a:rPr lang="fa-IR" sz="2400" b="1" dirty="0" smtClean="0">
                <a:cs typeface="B Nazanin" pitchFamily="2" charset="-78"/>
              </a:rPr>
              <a:t>حال</a:t>
            </a:r>
            <a:endParaRPr lang="fa-IR" sz="2400" dirty="0">
              <a:cs typeface="B Nazanin" pitchFamily="2" charset="-78"/>
            </a:endParaRPr>
          </a:p>
          <a:p>
            <a:pPr algn="r"/>
            <a:r>
              <a:rPr lang="fa-IR" sz="2400" b="1" dirty="0">
                <a:cs typeface="B Nazanin" pitchFamily="2" charset="-78"/>
              </a:rPr>
              <a:t>بد حال شدن ناگهانی نوزاد </a:t>
            </a:r>
            <a:endParaRPr lang="fa-IR" sz="2400" b="1" dirty="0" smtClean="0">
              <a:cs typeface="B Nazanin" pitchFamily="2" charset="-78"/>
            </a:endParaRPr>
          </a:p>
          <a:p>
            <a:pPr algn="r"/>
            <a:r>
              <a:rPr lang="fa-IR" sz="2400" b="1" dirty="0" smtClean="0">
                <a:cs typeface="B Nazanin" pitchFamily="2" charset="-78"/>
              </a:rPr>
              <a:t>مراقبت </a:t>
            </a:r>
            <a:r>
              <a:rPr lang="fa-IR" sz="2400" b="1" dirty="0">
                <a:cs typeface="B Nazanin" pitchFamily="2" charset="-78"/>
              </a:rPr>
              <a:t>هاي پرستاري نوزاد تحت </a:t>
            </a:r>
            <a:r>
              <a:rPr lang="fa-IR" sz="2400" b="1" dirty="0" smtClean="0">
                <a:cs typeface="B Nazanin" pitchFamily="2" charset="-78"/>
              </a:rPr>
              <a:t>تهویه</a:t>
            </a:r>
            <a:endParaRPr lang="fa-IR" sz="2400" dirty="0">
              <a:cs typeface="B Nazanin" pitchFamily="2" charset="-78"/>
            </a:endParaRPr>
          </a:p>
          <a:p>
            <a:pPr algn="r"/>
            <a:r>
              <a:rPr lang="fa-IR" sz="2400" b="1" dirty="0">
                <a:cs typeface="B Nazanin" pitchFamily="2" charset="-78"/>
              </a:rPr>
              <a:t>ارتباط با والدین نوزاد </a:t>
            </a:r>
            <a:endParaRPr lang="fa-IR" sz="2400" b="1" dirty="0" smtClean="0">
              <a:cs typeface="B Nazanin" pitchFamily="2" charset="-78"/>
            </a:endParaRPr>
          </a:p>
          <a:p>
            <a:pPr algn="r"/>
            <a:r>
              <a:rPr lang="fa-IR" sz="2400" b="1" dirty="0" smtClean="0">
                <a:cs typeface="B Nazanin" pitchFamily="2" charset="-78"/>
              </a:rPr>
              <a:t>نتیجه </a:t>
            </a:r>
            <a:r>
              <a:rPr lang="fa-IR" sz="2400" b="1" dirty="0">
                <a:cs typeface="B Nazanin" pitchFamily="2" charset="-78"/>
              </a:rPr>
              <a:t>گیري </a:t>
            </a:r>
            <a:r>
              <a:rPr lang="fa-IR" sz="2400" b="1" dirty="0" smtClean="0">
                <a:cs typeface="B Nazanin" pitchFamily="2" charset="-78"/>
              </a:rPr>
              <a:t>نهایی</a:t>
            </a:r>
            <a:endParaRPr lang="en-US" sz="2400" dirty="0">
              <a:cs typeface="B Nazanin" pitchFamily="2" charset="-78"/>
            </a:endParaRPr>
          </a:p>
        </p:txBody>
      </p:sp>
    </p:spTree>
    <p:extLst>
      <p:ext uri="{BB962C8B-B14F-4D97-AF65-F5344CB8AC3E}">
        <p14:creationId xmlns:p14="http://schemas.microsoft.com/office/powerpoint/2010/main" val="1247193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42762"/>
            <a:ext cx="10515600" cy="5734201"/>
          </a:xfrm>
        </p:spPr>
        <p:txBody>
          <a:bodyPr/>
          <a:lstStyle/>
          <a:p>
            <a:pPr algn="r" rtl="1"/>
            <a:r>
              <a:rPr lang="fa-IR" sz="3600" b="1" dirty="0">
                <a:cs typeface="B Nazanin" pitchFamily="2" charset="-78"/>
              </a:rPr>
              <a:t>نوزادان بستري در</a:t>
            </a:r>
            <a:r>
              <a:rPr lang="en-US" sz="3600" b="1" dirty="0">
                <a:cs typeface="B Nazanin" pitchFamily="2" charset="-78"/>
              </a:rPr>
              <a:t>NICU </a:t>
            </a:r>
            <a:r>
              <a:rPr lang="fa-IR" sz="3600" b="1" dirty="0">
                <a:cs typeface="B Nazanin" pitchFamily="2" charset="-78"/>
              </a:rPr>
              <a:t>بخصوص آنها که تحت تهویه مکانیکی هستند نیاز به مراقبت ویژه پرستاري دارند</a:t>
            </a:r>
          </a:p>
          <a:p>
            <a:pPr algn="r" rtl="1"/>
            <a:r>
              <a:rPr lang="fa-IR" sz="3600" b="1" dirty="0">
                <a:cs typeface="B Nazanin" pitchFamily="2" charset="-78"/>
              </a:rPr>
              <a:t>چنانچه پرسنل ورزیده و ماهر در امر نوزادان بد حال به همراه پزشکان مجرب مراقبت از این بیماران پرخطر را به</a:t>
            </a:r>
          </a:p>
          <a:p>
            <a:pPr algn="r" rtl="1"/>
            <a:r>
              <a:rPr lang="fa-IR" sz="3600" b="1" dirty="0">
                <a:cs typeface="B Nazanin" pitchFamily="2" charset="-78"/>
              </a:rPr>
              <a:t>عهده بگیرند موجبات بقاي بیشترآنها را فراهم می سازند.</a:t>
            </a:r>
          </a:p>
          <a:p>
            <a:pPr algn="r" rtl="1"/>
            <a:r>
              <a:rPr lang="fa-IR" sz="3600" b="1" dirty="0">
                <a:cs typeface="B Nazanin" pitchFamily="2" charset="-78"/>
              </a:rPr>
              <a:t>ارزیابی روزانه پرستاري، تنظیم حرارتی، مراقبت پوست و مراقبتهاي تنفسی دراین بخش مختصرا" توضیح داه شده</a:t>
            </a:r>
            <a:r>
              <a:rPr lang="en-US" sz="3600" b="1" dirty="0">
                <a:cs typeface="B Nazanin" pitchFamily="2" charset="-78"/>
              </a:rPr>
              <a:t> </a:t>
            </a:r>
            <a:r>
              <a:rPr lang="fa-IR" sz="3600" b="1" dirty="0">
                <a:cs typeface="B Nazanin" pitchFamily="2" charset="-78"/>
              </a:rPr>
              <a:t>است.</a:t>
            </a:r>
          </a:p>
          <a:p>
            <a:pPr marL="0" indent="0" algn="r" rtl="1">
              <a:buNone/>
            </a:pPr>
            <a:endParaRPr lang="fa-IR" dirty="0"/>
          </a:p>
        </p:txBody>
      </p:sp>
    </p:spTree>
    <p:extLst>
      <p:ext uri="{BB962C8B-B14F-4D97-AF65-F5344CB8AC3E}">
        <p14:creationId xmlns:p14="http://schemas.microsoft.com/office/powerpoint/2010/main" val="30496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3886"/>
            <a:ext cx="10515600" cy="5763077"/>
          </a:xfrm>
        </p:spPr>
        <p:txBody>
          <a:bodyPr>
            <a:normAutofit/>
          </a:bodyPr>
          <a:lstStyle/>
          <a:p>
            <a:pPr algn="r" rtl="1"/>
            <a:r>
              <a:rPr lang="fa-IR" sz="3600" b="1" dirty="0">
                <a:cs typeface="B Nazanin" pitchFamily="2" charset="-78"/>
              </a:rPr>
              <a:t>پرستاران</a:t>
            </a:r>
            <a:r>
              <a:rPr lang="en-US" sz="3600" b="1" dirty="0">
                <a:cs typeface="B Nazanin" pitchFamily="2" charset="-78"/>
              </a:rPr>
              <a:t> NICU</a:t>
            </a:r>
            <a:r>
              <a:rPr lang="fa-IR" sz="3600" b="1" dirty="0">
                <a:cs typeface="B Nazanin" pitchFamily="2" charset="-78"/>
              </a:rPr>
              <a:t> مراقبت مستمرو کنترل دقیق علائم حیاتی را به عهده گرفته و تطابق نوزاد با محیط خارج و ارزیابی پاسخ هاي رفتاري بیمار را جهت تعیین پاسخ هاي فردي به درمان گزارش می دهند. </a:t>
            </a:r>
          </a:p>
          <a:p>
            <a:pPr algn="r" rtl="1"/>
            <a:r>
              <a:rPr lang="fa-IR" sz="3600" b="1" dirty="0">
                <a:cs typeface="B Nazanin" pitchFamily="2" charset="-78"/>
              </a:rPr>
              <a:t>چنانچه هر پرستارمسئول کنترل دو تا سه نوزاد بیمار باشد ارتباط دائمی و نزدیک بیمار با پرستار برقرار خواهد شد. در این صورت</a:t>
            </a:r>
          </a:p>
          <a:p>
            <a:r>
              <a:rPr lang="fa-IR" sz="3600" b="1" dirty="0">
                <a:cs typeface="B Nazanin" pitchFamily="2" charset="-78"/>
              </a:rPr>
              <a:t>گزارشات ارائه شده توسط وي، ارزیابی هاي بعدي توسط تیم پزشکی را هدایت خواهد کرد. گزارش قلبی- عروقی، تنفسی ، گوارشی، ادراري، عصبی- عضلانی و تحمل تغذیه حداقل یک مرتبه در هر شیفت باعثکنترل دقیق نوزاد و یافتن موارد پاتولوژیک از جمله عدم تحمل تغذیه ، نداشتن دفع ادرار و مدفوع و سا یرمشکلات می گردد</a:t>
            </a:r>
            <a:r>
              <a:rPr lang="fa-IR" sz="2800" dirty="0"/>
              <a:t>.</a:t>
            </a:r>
            <a:endParaRPr lang="en-US" sz="2800" dirty="0" smtClean="0"/>
          </a:p>
          <a:p>
            <a:pPr algn="r" rtl="1"/>
            <a:endParaRPr lang="fa-IR" dirty="0" smtClean="0"/>
          </a:p>
          <a:p>
            <a:pPr algn="r" rtl="1"/>
            <a:endParaRPr lang="fa-IR" dirty="0" smtClean="0"/>
          </a:p>
          <a:p>
            <a:pPr algn="r" rtl="1"/>
            <a:endParaRPr lang="fa-IR" dirty="0" smtClean="0"/>
          </a:p>
        </p:txBody>
      </p:sp>
    </p:spTree>
    <p:extLst>
      <p:ext uri="{BB962C8B-B14F-4D97-AF65-F5344CB8AC3E}">
        <p14:creationId xmlns:p14="http://schemas.microsoft.com/office/powerpoint/2010/main" val="527592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3137"/>
            <a:ext cx="10515600" cy="5743826"/>
          </a:xfrm>
        </p:spPr>
        <p:txBody>
          <a:bodyPr>
            <a:noAutofit/>
          </a:bodyPr>
          <a:lstStyle/>
          <a:p>
            <a:pPr algn="r" rtl="1"/>
            <a:r>
              <a:rPr lang="fa-IR" sz="2800" b="1" dirty="0">
                <a:cs typeface="B Nazanin" pitchFamily="2" charset="-78"/>
              </a:rPr>
              <a:t>از طرفی ارزیابی و مراقبت وسایل مورد استفاده در</a:t>
            </a:r>
            <a:r>
              <a:rPr lang="en-US" sz="2800" b="1" dirty="0">
                <a:cs typeface="B Nazanin" pitchFamily="2" charset="-78"/>
              </a:rPr>
              <a:t>NICU</a:t>
            </a:r>
            <a:r>
              <a:rPr lang="fa-IR" sz="2800" b="1" dirty="0">
                <a:cs typeface="B Nazanin" pitchFamily="2" charset="-78"/>
              </a:rPr>
              <a:t> از جمله وسایل مورد نیازجهتتزریق سرم و دارو، لوله ناي با اندازه هاي مختلف، دستگاه ونتیلاتور به عهده پرستاران است. مراقبت از لوله هاي جاگذاري شده در نوزاد مثل</a:t>
            </a:r>
            <a:r>
              <a:rPr lang="en-US" sz="2800" b="1" dirty="0">
                <a:cs typeface="B Nazanin" pitchFamily="2" charset="-78"/>
              </a:rPr>
              <a:t>N/G Tube </a:t>
            </a:r>
            <a:r>
              <a:rPr lang="fa-IR" sz="2800" b="1" dirty="0">
                <a:cs typeface="B Nazanin" pitchFamily="2" charset="-78"/>
              </a:rPr>
              <a:t>و </a:t>
            </a:r>
            <a:r>
              <a:rPr lang="en-US" sz="2800" b="1" dirty="0">
                <a:cs typeface="B Nazanin" pitchFamily="2" charset="-78"/>
              </a:rPr>
              <a:t>Chest tube</a:t>
            </a:r>
            <a:r>
              <a:rPr lang="fa-IR" sz="2800" b="1" dirty="0">
                <a:cs typeface="B Nazanin" pitchFamily="2" charset="-78"/>
              </a:rPr>
              <a:t>از جمله وظایف خطیر پرستاران</a:t>
            </a:r>
            <a:r>
              <a:rPr lang="en-US" sz="2800" b="1" dirty="0">
                <a:cs typeface="B Nazanin" pitchFamily="2" charset="-78"/>
              </a:rPr>
              <a:t>NICU</a:t>
            </a:r>
            <a:r>
              <a:rPr lang="fa-IR" sz="2800" b="1" dirty="0">
                <a:cs typeface="B Nazanin" pitchFamily="2" charset="-78"/>
              </a:rPr>
              <a:t>می باشد.</a:t>
            </a:r>
          </a:p>
          <a:p>
            <a:pPr algn="r" rtl="1"/>
            <a:r>
              <a:rPr lang="fa-IR" sz="2800" b="1" dirty="0">
                <a:cs typeface="B Nazanin" pitchFamily="2" charset="-78"/>
              </a:rPr>
              <a:t>برقراري ارتباط مناسب پرستاران با والدین موجب آشنایی بیشتر آنها با بیماري و مشکلات فرزندشان شده و</a:t>
            </a:r>
          </a:p>
          <a:p>
            <a:pPr algn="r" rtl="1"/>
            <a:r>
              <a:rPr lang="fa-IR" sz="2800" b="1" dirty="0">
                <a:cs typeface="B Nazanin" pitchFamily="2" charset="-78"/>
              </a:rPr>
              <a:t>دخالت دادن والدین در مراقبت هاي روتین نوزاد از جمله حمام دادن و یا تعویض پوشک در ایجاد نزدیکی</a:t>
            </a:r>
          </a:p>
          <a:p>
            <a:pPr algn="r" rtl="1"/>
            <a:r>
              <a:rPr lang="fa-IR" sz="2800" b="1" dirty="0">
                <a:cs typeface="B Nazanin" pitchFamily="2" charset="-78"/>
              </a:rPr>
              <a:t>بیشتر با نوزاد نتایج مثبتی در بر خواهد داشت. با توجه به اینکه نوزادان بخصوص نوزادان نارس به علت ضعف</a:t>
            </a:r>
          </a:p>
          <a:p>
            <a:pPr algn="r" rtl="1"/>
            <a:r>
              <a:rPr lang="fa-IR" sz="2800" b="1" dirty="0">
                <a:cs typeface="B Nazanin" pitchFamily="2" charset="-78"/>
              </a:rPr>
              <a:t>سیستم ایمنی و به علت نیاز به اقدامات تهاجمی و دستکاریهاي فراوان در معرض خطر عفونت هاي کشنده هستند</a:t>
            </a:r>
            <a:endParaRPr lang="en-US" sz="2800" b="1" dirty="0">
              <a:cs typeface="B Nazanin" pitchFamily="2" charset="-78"/>
            </a:endParaRPr>
          </a:p>
        </p:txBody>
      </p:sp>
    </p:spTree>
    <p:extLst>
      <p:ext uri="{BB962C8B-B14F-4D97-AF65-F5344CB8AC3E}">
        <p14:creationId xmlns:p14="http://schemas.microsoft.com/office/powerpoint/2010/main" val="3623007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8575" y="481263"/>
            <a:ext cx="10515600" cy="5714950"/>
          </a:xfrm>
        </p:spPr>
        <p:txBody>
          <a:bodyPr/>
          <a:lstStyle/>
          <a:p>
            <a:pPr algn="r" rtl="1"/>
            <a:r>
              <a:rPr lang="fa-IR" sz="2800" b="1" dirty="0">
                <a:cs typeface="B Nazanin" pitchFamily="2" charset="-78"/>
              </a:rPr>
              <a:t>و عفونت از علل مهم و شایع مرگ در</a:t>
            </a:r>
            <a:r>
              <a:rPr lang="en-US" sz="2800" b="1" dirty="0">
                <a:cs typeface="B Nazanin" pitchFamily="2" charset="-78"/>
              </a:rPr>
              <a:t> NICU</a:t>
            </a:r>
            <a:r>
              <a:rPr lang="fa-IR" sz="2800" b="1" dirty="0">
                <a:cs typeface="B Nazanin" pitchFamily="2" charset="-78"/>
              </a:rPr>
              <a:t> می باشد رعایت اصول کنترل عفونت بخصوص شستن دستها و آموزش آن به سایر افرادي که وارد بخش میشوند، قبل از انجام هر اقدامی توسط پرستاران بخش لازم و ضروري است.</a:t>
            </a:r>
          </a:p>
          <a:p>
            <a:pPr algn="r" rtl="1"/>
            <a:endParaRPr lang="en-US" dirty="0" smtClean="0"/>
          </a:p>
          <a:p>
            <a:pPr algn="r" rtl="1"/>
            <a:r>
              <a:rPr lang="fa-IR" b="1" dirty="0">
                <a:cs typeface="2  Titr" pitchFamily="2" charset="-78"/>
              </a:rPr>
              <a:t>کنترل تجهیزات موجود </a:t>
            </a:r>
            <a:r>
              <a:rPr lang="fa-IR" b="1" dirty="0" smtClean="0">
                <a:cs typeface="2  Titr" pitchFamily="2" charset="-78"/>
              </a:rPr>
              <a:t>در</a:t>
            </a:r>
            <a:r>
              <a:rPr lang="en-US" dirty="0" smtClean="0">
                <a:cs typeface="2  Titr" pitchFamily="2" charset="-78"/>
              </a:rPr>
              <a:t>:</a:t>
            </a:r>
            <a:r>
              <a:rPr lang="en-US" b="1" dirty="0" smtClean="0">
                <a:cs typeface="2  Titr" pitchFamily="2" charset="-78"/>
              </a:rPr>
              <a:t>NICU</a:t>
            </a:r>
            <a:endParaRPr lang="fa-IR" b="1" dirty="0" smtClean="0">
              <a:cs typeface="2  Titr" pitchFamily="2" charset="-78"/>
            </a:endParaRPr>
          </a:p>
          <a:p>
            <a:r>
              <a:rPr lang="fa-IR" sz="2800" b="1" dirty="0">
                <a:cs typeface="B Nazanin" pitchFamily="2" charset="-78"/>
              </a:rPr>
              <a:t>کنترل روزانه تجهیزات موجود در</a:t>
            </a:r>
            <a:r>
              <a:rPr lang="en-US" sz="2800" b="1" dirty="0">
                <a:cs typeface="B Nazanin" pitchFamily="2" charset="-78"/>
              </a:rPr>
              <a:t>NICU</a:t>
            </a:r>
            <a:r>
              <a:rPr lang="fa-IR" sz="2800" b="1" dirty="0">
                <a:cs typeface="B Nazanin" pitchFamily="2" charset="-78"/>
              </a:rPr>
              <a:t>جهت استفاده در نوزادان بد حال یکی از وظایف مهم پرستاران بخش </a:t>
            </a:r>
            <a:r>
              <a:rPr lang="en-US" sz="2800" b="1" dirty="0">
                <a:cs typeface="B Nazanin" pitchFamily="2" charset="-78"/>
              </a:rPr>
              <a:t>NICU</a:t>
            </a:r>
            <a:r>
              <a:rPr lang="fa-IR" sz="2800" b="1" dirty="0">
                <a:cs typeface="B Nazanin" pitchFamily="2" charset="-78"/>
              </a:rPr>
              <a:t>باشد. در هر بخش باید فهرستی از وسایل موجود که بشکل روزانه کنترل می گردند موجود باشد</a:t>
            </a:r>
          </a:p>
          <a:p>
            <a:pPr algn="r" rtl="1"/>
            <a:endParaRPr lang="fa-IR" dirty="0" smtClean="0"/>
          </a:p>
          <a:p>
            <a:pPr algn="r" rtl="1"/>
            <a:endParaRPr lang="fa-IR" dirty="0"/>
          </a:p>
        </p:txBody>
      </p:sp>
    </p:spTree>
    <p:extLst>
      <p:ext uri="{BB962C8B-B14F-4D97-AF65-F5344CB8AC3E}">
        <p14:creationId xmlns:p14="http://schemas.microsoft.com/office/powerpoint/2010/main" val="4052655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0705" y="391460"/>
            <a:ext cx="10515600" cy="6298098"/>
          </a:xfrm>
        </p:spPr>
        <p:txBody>
          <a:bodyPr>
            <a:normAutofit fontScale="32500" lnSpcReduction="20000"/>
          </a:bodyPr>
          <a:lstStyle/>
          <a:p>
            <a:pPr algn="r" rtl="1"/>
            <a:r>
              <a:rPr lang="fa-IR" sz="11200" b="1" dirty="0">
                <a:cs typeface="2  Titr" pitchFamily="2" charset="-78"/>
              </a:rPr>
              <a:t>تنظیم حرارتی</a:t>
            </a:r>
            <a:r>
              <a:rPr lang="fa-IR" sz="11200" dirty="0" smtClean="0">
                <a:cs typeface="2  Titr" pitchFamily="2" charset="-78"/>
              </a:rPr>
              <a:t>:</a:t>
            </a:r>
          </a:p>
          <a:p>
            <a:pPr algn="r" rtl="1"/>
            <a:endParaRPr lang="fa-IR" sz="11200" b="1" dirty="0">
              <a:cs typeface="2  Titr" pitchFamily="2" charset="-78"/>
            </a:endParaRPr>
          </a:p>
          <a:p>
            <a:pPr algn="r" rtl="1"/>
            <a:r>
              <a:rPr lang="fa-IR" sz="7200" b="1" dirty="0" smtClean="0">
                <a:cs typeface="B Nazanin" pitchFamily="2" charset="-78"/>
              </a:rPr>
              <a:t>نوزادان </a:t>
            </a:r>
            <a:r>
              <a:rPr lang="fa-IR" sz="7200" b="1" dirty="0">
                <a:cs typeface="B Nazanin" pitchFamily="2" charset="-78"/>
              </a:rPr>
              <a:t>بستري در</a:t>
            </a:r>
            <a:r>
              <a:rPr lang="en-US" sz="7200" b="1" dirty="0">
                <a:cs typeface="B Nazanin" pitchFamily="2" charset="-78"/>
              </a:rPr>
              <a:t>NICU</a:t>
            </a:r>
            <a:r>
              <a:rPr lang="fa-IR" sz="7200" b="1" dirty="0">
                <a:cs typeface="B Nazanin" pitchFamily="2" charset="-78"/>
              </a:rPr>
              <a:t>بایستی در یک محیط حرارتی خنثی قراربگیرند، یعنی یک محیط با ثبات حرارتی حدود 37-36در</a:t>
            </a:r>
            <a:r>
              <a:rPr lang="fa-IR" sz="8000" b="1" dirty="0">
                <a:cs typeface="B Nazanin" pitchFamily="2" charset="-78"/>
              </a:rPr>
              <a:t>جه سانتی گراد در این درجه حرارت مصرف اکسیژن محیطی و دفع حرارت کاهش می </a:t>
            </a:r>
            <a:r>
              <a:rPr lang="fa-IR" sz="8000" b="1" dirty="0" smtClean="0">
                <a:cs typeface="B Nazanin" pitchFamily="2" charset="-78"/>
              </a:rPr>
              <a:t>یابد</a:t>
            </a:r>
          </a:p>
          <a:p>
            <a:pPr algn="r" rtl="1"/>
            <a:endParaRPr lang="fa-IR" sz="8000" b="1" dirty="0">
              <a:cs typeface="B Nazanin" pitchFamily="2" charset="-78"/>
            </a:endParaRPr>
          </a:p>
          <a:p>
            <a:pPr algn="r" rtl="1"/>
            <a:r>
              <a:rPr lang="fa-IR" sz="8000" b="1" dirty="0">
                <a:cs typeface="B Nazanin" pitchFamily="2" charset="-78"/>
              </a:rPr>
              <a:t>این موضوع در نوزادان نارس بد حال بیشتر اهمیت پیدامی کند، به این علت که این نوزادان بیشتر در معرض خطر</a:t>
            </a:r>
          </a:p>
          <a:p>
            <a:pPr algn="r" rtl="1"/>
            <a:r>
              <a:rPr lang="fa-IR" sz="8000" b="1" dirty="0">
                <a:cs typeface="B Nazanin" pitchFamily="2" charset="-78"/>
              </a:rPr>
              <a:t>هیپوترمی می باشند ( بخصوص آنها که سن حاملگی کمتر از 30 هفته دارند ). نوزادانی که تحت تهویه مکانیکی</a:t>
            </a:r>
          </a:p>
          <a:p>
            <a:pPr algn="r" rtl="1"/>
            <a:r>
              <a:rPr lang="fa-IR" sz="8000" b="1" dirty="0">
                <a:cs typeface="B Nazanin" pitchFamily="2" charset="-78"/>
              </a:rPr>
              <a:t>هستند اغلب جهت ارزیابی و مانیتورینگ بایستی لخت باشند و به علت دسترسی راحت تر زیر وارمر گذاشته می</a:t>
            </a:r>
          </a:p>
          <a:p>
            <a:pPr algn="r" rtl="1"/>
            <a:r>
              <a:rPr lang="fa-IR" sz="8000" b="1" dirty="0">
                <a:cs typeface="B Nazanin" pitchFamily="2" charset="-78"/>
              </a:rPr>
              <a:t>شوند. حداقل مصرف اکسیژن وقتی رخ می دهد که دماي وارمر با سروو کنترل 1 پوست با حرارت پوست شکمی</a:t>
            </a:r>
          </a:p>
          <a:p>
            <a:pPr algn="r" rtl="1"/>
            <a:r>
              <a:rPr lang="fa-IR" sz="8000" b="1" dirty="0">
                <a:cs typeface="B Nazanin" pitchFamily="2" charset="-78"/>
              </a:rPr>
              <a:t> 36.5 تا 36.2 درجه سانتی گراد باشد. البته روش کنترل سروو بخصوص در نوزادان بسیار کم وزن حفظ شده بین 5</a:t>
            </a:r>
          </a:p>
          <a:p>
            <a:pPr algn="r" rtl="1"/>
            <a:r>
              <a:rPr lang="fa-IR" sz="8000" b="1" dirty="0">
                <a:cs typeface="B Nazanin" pitchFamily="2" charset="-78"/>
              </a:rPr>
              <a:t>و یا آنها که تغییر ات دمایی زیادي دارند توصیه می شود. با این روش دماي بدن ثابت می ماند، اما دماي محیط</a:t>
            </a:r>
          </a:p>
          <a:p>
            <a:pPr algn="r" rtl="1"/>
            <a:r>
              <a:rPr lang="fa-IR" sz="8000" b="1" dirty="0">
                <a:cs typeface="B Nazanin" pitchFamily="2" charset="-78"/>
              </a:rPr>
              <a:t>ممکن است تغییر کند. بایستی دقت شود که پروب روي شکم گذاشته شده و روي برجستگی هاي استخوانی و</a:t>
            </a:r>
          </a:p>
          <a:p>
            <a:pPr algn="r" rtl="1"/>
            <a:r>
              <a:rPr lang="fa-IR" sz="8000" b="1" dirty="0">
                <a:cs typeface="B Nazanin" pitchFamily="2" charset="-78"/>
              </a:rPr>
              <a:t>انتهاها قرار نگیرد و دقت شود که نوزاد روي پروب وارمر نخوابد، زیرا به طور کاذب دماي بالاتري را ایجاد</a:t>
            </a:r>
          </a:p>
          <a:p>
            <a:pPr algn="r" rtl="1"/>
            <a:r>
              <a:rPr lang="fa-IR" sz="8000" b="1" dirty="0">
                <a:cs typeface="B Nazanin" pitchFamily="2" charset="-78"/>
              </a:rPr>
              <a:t>میکند که باعث کم شدن اتوماتیک کار گرم کننده وارمر می شود</a:t>
            </a:r>
            <a:endParaRPr lang="en-US" sz="8000" b="1" dirty="0">
              <a:cs typeface="B Nazanin" pitchFamily="2" charset="-78"/>
            </a:endParaRPr>
          </a:p>
        </p:txBody>
      </p:sp>
    </p:spTree>
    <p:extLst>
      <p:ext uri="{BB962C8B-B14F-4D97-AF65-F5344CB8AC3E}">
        <p14:creationId xmlns:p14="http://schemas.microsoft.com/office/powerpoint/2010/main" val="1773160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0632"/>
            <a:ext cx="10515600" cy="5936331"/>
          </a:xfrm>
        </p:spPr>
        <p:txBody>
          <a:bodyPr>
            <a:noAutofit/>
          </a:bodyPr>
          <a:lstStyle/>
          <a:p>
            <a:r>
              <a:rPr lang="fa-IR" sz="2400" b="1" dirty="0">
                <a:cs typeface="B Nazanin" pitchFamily="2" charset="-78"/>
              </a:rPr>
              <a:t>استفاده از پوشش پلاستیکی روي وارمر و یا تشک آب گرم در زیر نوزاد می تواند از هیپوترمی نوزاد جلوگیري</a:t>
            </a:r>
          </a:p>
          <a:p>
            <a:r>
              <a:rPr lang="fa-IR" sz="2400" b="1" dirty="0">
                <a:cs typeface="B Nazanin" pitchFamily="2" charset="-78"/>
              </a:rPr>
              <a:t>کند. به علت استعداد بیشتر نوزادان خیلی نارس ( کمتر از 1000 گرم) به هیپوترمی، تاکید بیشتري می گردد که</a:t>
            </a:r>
          </a:p>
          <a:p>
            <a:r>
              <a:rPr lang="fa-IR" sz="2400" b="1" dirty="0">
                <a:cs typeface="B Nazanin" pitchFamily="2" charset="-78"/>
              </a:rPr>
              <a:t>مراقبت از این نوزادان بهتر است داخل انکوباتورهاي دوجداره صورت گیرد و وارمر نمیتواند درجه حرارت</a:t>
            </a:r>
          </a:p>
          <a:p>
            <a:r>
              <a:rPr lang="fa-IR" sz="2400" b="1" dirty="0">
                <a:cs typeface="B Nazanin" pitchFamily="2" charset="-78"/>
              </a:rPr>
              <a:t>مناسب را در این گروه نوزادان تامین کندافزایش رطوبت محیط به بالاتراز60- 70  درصد در نوزادان نارس کمتر از 28 هفته که پوست نازکتر و تبخیرپوستی وسیعتري دارند به کاهش دفع حرارتی و دفع مایع نامحسوس کمک می کند. استفاده از نرم کننده هاي</a:t>
            </a:r>
          </a:p>
          <a:p>
            <a:r>
              <a:rPr lang="fa-IR" sz="2400" b="1" dirty="0">
                <a:cs typeface="B Nazanin" pitchFamily="2" charset="-78"/>
              </a:rPr>
              <a:t>پوستی نیز میتواند با ایجاد یک لایه محافظ در سطح پوست، سبب کاهش دفع حرارتی و دفع مایع نامحسوس</a:t>
            </a:r>
          </a:p>
          <a:p>
            <a:r>
              <a:rPr lang="fa-IR" sz="2400" b="1" dirty="0">
                <a:cs typeface="B Nazanin" pitchFamily="2" charset="-78"/>
              </a:rPr>
              <a:t>گردد. استفاده ازاین نرم کننده ها در نوزادان با وزن تولد خیلی کم در طی هفته اول عمر توصیه نمی شود.</a:t>
            </a:r>
          </a:p>
          <a:p>
            <a:r>
              <a:rPr lang="fa-IR" sz="2400" b="1" dirty="0">
                <a:cs typeface="B Nazanin" pitchFamily="2" charset="-78"/>
              </a:rPr>
              <a:t>در برخورد با هیپوترمی شدید نوزادان بد حال باید دقت شود که گرم کردن نوزاد به آهستگی انجام شود . </a:t>
            </a:r>
            <a:r>
              <a:rPr lang="fa-IR" sz="2400" b="1" dirty="0" smtClean="0">
                <a:cs typeface="B Nazanin" pitchFamily="2" charset="-78"/>
              </a:rPr>
              <a:t>گرم کردن </a:t>
            </a:r>
            <a:r>
              <a:rPr lang="fa-IR" sz="2400" b="1" dirty="0">
                <a:cs typeface="B Nazanin" pitchFamily="2" charset="-78"/>
              </a:rPr>
              <a:t>سریع نوزاد به علت اتساع عروقی ایجاد شده باعث افت فشار خون و آپنه می شود . با بالا بردن دماي</a:t>
            </a:r>
            <a:endParaRPr lang="en-US" sz="2400" b="1" dirty="0">
              <a:cs typeface="B Nazanin" pitchFamily="2" charset="-78"/>
            </a:endParaRPr>
          </a:p>
          <a:p>
            <a:endParaRPr lang="fa-IR" sz="2400" b="1" dirty="0">
              <a:cs typeface="B Nazanin" pitchFamily="2" charset="-78"/>
            </a:endParaRPr>
          </a:p>
        </p:txBody>
      </p:sp>
    </p:spTree>
    <p:extLst>
      <p:ext uri="{BB962C8B-B14F-4D97-AF65-F5344CB8AC3E}">
        <p14:creationId xmlns:p14="http://schemas.microsoft.com/office/powerpoint/2010/main" val="2514763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6509"/>
            <a:ext cx="10515600" cy="5830454"/>
          </a:xfrm>
        </p:spPr>
        <p:txBody>
          <a:bodyPr>
            <a:normAutofit/>
          </a:bodyPr>
          <a:lstStyle/>
          <a:p>
            <a:pPr algn="r" rtl="1"/>
            <a:r>
              <a:rPr lang="fa-IR" sz="2400" b="1" dirty="0">
                <a:cs typeface="B Nazanin" pitchFamily="2" charset="-78"/>
              </a:rPr>
              <a:t>انکوباتور به حدود 36 درجه و افزایش رطوبت آن به میزان بیش از 70 درصد موجبات گرم کردن تدریجی نوزاد را</a:t>
            </a:r>
          </a:p>
          <a:p>
            <a:pPr algn="r" rtl="1"/>
            <a:r>
              <a:rPr lang="fa-IR" sz="2400" b="1" dirty="0">
                <a:cs typeface="B Nazanin" pitchFamily="2" charset="-78"/>
              </a:rPr>
              <a:t>هاي گرم نیز میتوان استفاده کرد. اما به علت </a:t>
            </a:r>
            <a:r>
              <a:rPr lang="en-US" sz="2400" b="1" dirty="0">
                <a:cs typeface="B Nazanin" pitchFamily="2" charset="-78"/>
              </a:rPr>
              <a:t>pad </a:t>
            </a:r>
            <a:r>
              <a:rPr lang="fa-IR" sz="2400" b="1" dirty="0">
                <a:cs typeface="B Nazanin" pitchFamily="2" charset="-78"/>
              </a:rPr>
              <a:t>فراهم می کنیم. جهت گرم کردن تدریجی از تشک گرم و یا</a:t>
            </a:r>
          </a:p>
          <a:p>
            <a:pPr algn="r" rtl="1"/>
            <a:r>
              <a:rPr lang="fa-IR" sz="2400" b="1" dirty="0">
                <a:cs typeface="B Nazanin" pitchFamily="2" charset="-78"/>
              </a:rPr>
              <a:t>احتمال بروز سوختگی استفاده از بطري هاي آب گرم و یا دستکش هاي پر از آب داغ توصیه نمیشود</a:t>
            </a:r>
          </a:p>
          <a:p>
            <a:pPr algn="r" rtl="1"/>
            <a:r>
              <a:rPr lang="fa-IR" sz="2400" b="1" dirty="0">
                <a:cs typeface="B Nazanin" pitchFamily="2" charset="-78"/>
              </a:rPr>
              <a:t>در مواجهه با هیپرترمی در نوزاد بد حال باید دقت شود که دماي زیر بغل بالا هم زمان با دماي شکمی پایین</a:t>
            </a:r>
          </a:p>
          <a:p>
            <a:pPr algn="r" rtl="1"/>
            <a:r>
              <a:rPr lang="fa-IR" sz="2400" b="1" dirty="0">
                <a:cs typeface="B Nazanin" pitchFamily="2" charset="-78"/>
              </a:rPr>
              <a:t>و ناشی ازسوختن چربیهاي قهوه اي باشد. جهت رفع هیپرترمی نوزاد علاوه </a:t>
            </a:r>
            <a:r>
              <a:rPr lang="en-US" sz="2400" b="1" dirty="0">
                <a:cs typeface="B Nazanin" pitchFamily="2" charset="-78"/>
              </a:rPr>
              <a:t>cold stress </a:t>
            </a:r>
            <a:r>
              <a:rPr lang="fa-IR" sz="2400" b="1" dirty="0">
                <a:cs typeface="B Nazanin" pitchFamily="2" charset="-78"/>
              </a:rPr>
              <a:t>ممکن است دلیل بر</a:t>
            </a:r>
          </a:p>
          <a:p>
            <a:pPr algn="r" rtl="1"/>
            <a:r>
              <a:rPr lang="fa-IR" sz="2400" b="1" dirty="0">
                <a:cs typeface="B Nazanin" pitchFamily="2" charset="-78"/>
              </a:rPr>
              <a:t>بر کم کردن دماي محیط و پوشش نوزاد باید در صورت تداوم تب ازنظر علل زمینه اي از جمله عفو نت و</a:t>
            </a:r>
          </a:p>
          <a:p>
            <a:pPr algn="r" rtl="1"/>
            <a:r>
              <a:rPr lang="fa-IR" sz="2400" b="1" dirty="0">
                <a:cs typeface="B Nazanin" pitchFamily="2" charset="-78"/>
              </a:rPr>
              <a:t>خونریزي بررسی هاي لازم به عمل آید</a:t>
            </a:r>
            <a:endParaRPr lang="en-US" sz="2400" b="1" dirty="0">
              <a:cs typeface="B Nazanin" pitchFamily="2" charset="-78"/>
            </a:endParaRPr>
          </a:p>
        </p:txBody>
      </p:sp>
    </p:spTree>
    <p:extLst>
      <p:ext uri="{BB962C8B-B14F-4D97-AF65-F5344CB8AC3E}">
        <p14:creationId xmlns:p14="http://schemas.microsoft.com/office/powerpoint/2010/main" val="3680694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1830" y="385011"/>
            <a:ext cx="10515600" cy="5358814"/>
          </a:xfrm>
        </p:spPr>
        <p:txBody>
          <a:bodyPr>
            <a:normAutofit/>
          </a:bodyPr>
          <a:lstStyle/>
          <a:p>
            <a:pPr algn="r" rtl="1"/>
            <a:r>
              <a:rPr lang="fa-IR" b="1" dirty="0">
                <a:cs typeface="B Nazanin" pitchFamily="2" charset="-78"/>
              </a:rPr>
              <a:t>دماي طبیعی رکتال و زیر بغل نوزاد 36.5 تا 37.5 درجه سانتی گراد و دماي طبیعی پوست شکم36 تا 36.5 درجه سانتی گراد است. در نوزاد مانیتورینگ دماي</a:t>
            </a:r>
            <a:r>
              <a:rPr lang="en-US" b="1" dirty="0">
                <a:cs typeface="B Nazanin" pitchFamily="2" charset="-78"/>
              </a:rPr>
              <a:t>core</a:t>
            </a:r>
            <a:r>
              <a:rPr lang="fa-IR" b="1" dirty="0">
                <a:cs typeface="B Nazanin" pitchFamily="2" charset="-78"/>
              </a:rPr>
              <a:t>توصیه نمی شود به این علت که کولون سیگمویید در یک زاویه سمت راست در 3 سانتی متري می چرخد و گذاشتن دماسنج کمتر از 3 سانتی متر دماي واقعی</a:t>
            </a:r>
          </a:p>
          <a:p>
            <a:pPr algn="r" rtl="1"/>
            <a:r>
              <a:rPr lang="fa-IR" b="1" dirty="0">
                <a:cs typeface="B Nazanin" pitchFamily="2" charset="-78"/>
              </a:rPr>
              <a:t>نشان نمی دهد و گذاشتن دما سنج بیش از 3 سانتی متر خطر پارگی روده را به همراه دارد. در مجموع گرفتن</a:t>
            </a:r>
          </a:p>
          <a:p>
            <a:pPr algn="r" rtl="1"/>
            <a:r>
              <a:rPr lang="fa-IR" b="1" dirty="0">
                <a:cs typeface="B Nazanin" pitchFamily="2" charset="-78"/>
              </a:rPr>
              <a:t>دماي بدن نوزاد از زیر بغل یک روش بی خطر و عملی در مانیتورینگ درجه حرارت می باشد.</a:t>
            </a:r>
            <a:endParaRPr lang="en-US" b="1" dirty="0">
              <a:cs typeface="B Nazanin" pitchFamily="2" charset="-78"/>
            </a:endParaRPr>
          </a:p>
        </p:txBody>
      </p:sp>
    </p:spTree>
    <p:extLst>
      <p:ext uri="{BB962C8B-B14F-4D97-AF65-F5344CB8AC3E}">
        <p14:creationId xmlns:p14="http://schemas.microsoft.com/office/powerpoint/2010/main" val="2199365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324" y="420337"/>
            <a:ext cx="10515600" cy="5970838"/>
          </a:xfrm>
        </p:spPr>
        <p:txBody>
          <a:bodyPr>
            <a:normAutofit fontScale="92500" lnSpcReduction="20000"/>
          </a:bodyPr>
          <a:lstStyle/>
          <a:p>
            <a:pPr algn="r" rtl="1"/>
            <a:r>
              <a:rPr lang="fa-IR" sz="4100" b="1" dirty="0">
                <a:cs typeface="2  Titr" pitchFamily="2" charset="-78"/>
              </a:rPr>
              <a:t>مراقبت از پوست نوزاد</a:t>
            </a:r>
            <a:r>
              <a:rPr lang="fa-IR" sz="4100" dirty="0" smtClean="0">
                <a:cs typeface="2  Titr" pitchFamily="2" charset="-78"/>
              </a:rPr>
              <a:t>:</a:t>
            </a:r>
          </a:p>
          <a:p>
            <a:pPr algn="r" rtl="1"/>
            <a:r>
              <a:rPr lang="fa-IR" sz="3800" b="1" dirty="0">
                <a:cs typeface="B Nazanin" pitchFamily="2" charset="-78"/>
              </a:rPr>
              <a:t>پوست نوزاد به عنوان یک سد در مقابل عفونت، ورود مواد سمی و دفع مایعات و تنظیم حرارت بدن عمل می</a:t>
            </a:r>
          </a:p>
          <a:p>
            <a:pPr algn="r" rtl="1"/>
            <a:r>
              <a:rPr lang="fa-IR" sz="3800" b="1" dirty="0">
                <a:cs typeface="B Nazanin" pitchFamily="2" charset="-78"/>
              </a:rPr>
              <a:t>کند و هم چنین منبع حس لمس می باشد. در نتیجه سالم بودن پوست نوزاد از جمله مسائل مهم در امر مراقبت</a:t>
            </a:r>
          </a:p>
          <a:p>
            <a:pPr algn="r" rtl="1"/>
            <a:r>
              <a:rPr lang="fa-IR" sz="3800" b="1" dirty="0">
                <a:cs typeface="B Nazanin" pitchFamily="2" charset="-78"/>
              </a:rPr>
              <a:t>نوزادان بد حال می باشد. در حین استفاده از وسایل مانیتورینگ، انجام اعمالی مثل خونگیري و رگ گیري ،</a:t>
            </a:r>
            <a:r>
              <a:rPr lang="en-US" sz="3800" b="1" dirty="0">
                <a:cs typeface="B Nazanin" pitchFamily="2" charset="-78"/>
              </a:rPr>
              <a:t> chest tube</a:t>
            </a:r>
            <a:r>
              <a:rPr lang="fa-IR" sz="3800" b="1" dirty="0">
                <a:cs typeface="B Nazanin" pitchFamily="2" charset="-78"/>
              </a:rPr>
              <a:t>و استفاده از چسب جهت لوله ناي بایستی جهت سالم ماندن این عضو مهم دقتبیشتري شود. به علت تکامل لایه اپیدرمال پوست در سه ماهه سوم بارداري، در نوزادان نارس (بخصوص کمتر از</a:t>
            </a:r>
          </a:p>
          <a:p>
            <a:pPr algn="r" rtl="1"/>
            <a:r>
              <a:rPr lang="fa-IR" sz="3800" b="1" dirty="0">
                <a:cs typeface="B Nazanin" pitchFamily="2" charset="-78"/>
              </a:rPr>
              <a:t>1 کیلو گرم ) لایه اپیدرمال نازکتر بوده و مشکلات فوق شدت بیشتري دارند . آسیب فشاري و ایسکمیک در</a:t>
            </a:r>
          </a:p>
          <a:p>
            <a:pPr algn="r" rtl="1"/>
            <a:r>
              <a:rPr lang="fa-IR" sz="3800" b="1" dirty="0">
                <a:cs typeface="B Nazanin" pitchFamily="2" charset="-78"/>
              </a:rPr>
              <a:t>نوزادان بدحال و ادماتو از مسائل مهم و شایع می باشد. به همین علت چرخش روتین نوزاد و استفاده از سطوحی</a:t>
            </a:r>
          </a:p>
          <a:p>
            <a:pPr algn="r" rtl="1"/>
            <a:r>
              <a:rPr lang="fa-IR" sz="3800" b="1" dirty="0">
                <a:cs typeface="B Nazanin" pitchFamily="2" charset="-78"/>
              </a:rPr>
              <a:t>که آسیب فشاري را به حداقل برساند مثل تشک هاي آب یا ژله اي از شدت این آسیب ها می کاهد.</a:t>
            </a:r>
            <a:endParaRPr lang="en-US" sz="3800" b="1" dirty="0">
              <a:cs typeface="B Nazanin" pitchFamily="2" charset="-78"/>
            </a:endParaRPr>
          </a:p>
        </p:txBody>
      </p:sp>
    </p:spTree>
    <p:extLst>
      <p:ext uri="{BB962C8B-B14F-4D97-AF65-F5344CB8AC3E}">
        <p14:creationId xmlns:p14="http://schemas.microsoft.com/office/powerpoint/2010/main" val="2573832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880"/>
            <a:ext cx="10515600" cy="5994083"/>
          </a:xfrm>
        </p:spPr>
        <p:txBody>
          <a:bodyPr>
            <a:normAutofit fontScale="70000" lnSpcReduction="20000"/>
          </a:bodyPr>
          <a:lstStyle/>
          <a:p>
            <a:pPr algn="r" rtl="1"/>
            <a:r>
              <a:rPr lang="fa-IR" sz="3700" b="1" dirty="0">
                <a:cs typeface="B Nazanin" pitchFamily="2" charset="-78"/>
              </a:rPr>
              <a:t>اسیدي شدن پوست نوزاد ( از بدو تولد پوست نوزادان قلیایی می باشد و در انتهاي هفته اول اسیدي میشود )</a:t>
            </a:r>
          </a:p>
          <a:p>
            <a:pPr algn="r" rtl="1"/>
            <a:r>
              <a:rPr lang="fa-IR" sz="3700" b="1" dirty="0">
                <a:cs typeface="B Nazanin" pitchFamily="2" charset="-78"/>
              </a:rPr>
              <a:t>خاصیت باکتریسیدال(کشتن باکتریها) را در پوست افزایش داده و دفاع در مقابل عفونت ها بهتر می شود. خنثی شدن </a:t>
            </a:r>
            <a:r>
              <a:rPr lang="en-US" sz="3700" b="1" dirty="0" err="1">
                <a:cs typeface="B Nazanin" pitchFamily="2" charset="-78"/>
              </a:rPr>
              <a:t>ph</a:t>
            </a:r>
            <a:r>
              <a:rPr lang="fa-IR" sz="3700" b="1" dirty="0">
                <a:cs typeface="B Nazanin" pitchFamily="2" charset="-78"/>
              </a:rPr>
              <a:t>پوست نوزاد باعث افزایش تعداد باکتریها و افزایش دفع حرارتی نامحسوس از طریق پوست میگردد</a:t>
            </a:r>
            <a:endParaRPr lang="en-US" sz="3700" b="1" dirty="0">
              <a:cs typeface="B Nazanin" pitchFamily="2" charset="-78"/>
            </a:endParaRPr>
          </a:p>
          <a:p>
            <a:pPr algn="r" rtl="1"/>
            <a:r>
              <a:rPr lang="fa-IR" sz="4000" b="1" dirty="0">
                <a:cs typeface="2  Titr" pitchFamily="2" charset="-78"/>
              </a:rPr>
              <a:t>اصول مراقبت ازپوست نوزاد</a:t>
            </a:r>
            <a:r>
              <a:rPr lang="fa-IR" sz="4000" b="1" dirty="0" smtClean="0">
                <a:cs typeface="2  Titr" pitchFamily="2" charset="-78"/>
              </a:rPr>
              <a:t>:</a:t>
            </a:r>
            <a:endParaRPr lang="en-US" sz="4000" b="1" dirty="0" smtClean="0">
              <a:cs typeface="2  Titr" pitchFamily="2" charset="-78"/>
            </a:endParaRPr>
          </a:p>
          <a:p>
            <a:pPr algn="r" rtl="1"/>
            <a:r>
              <a:rPr lang="fa-IR" sz="3700" b="1" dirty="0">
                <a:cs typeface="B Nazanin" pitchFamily="2" charset="-78"/>
              </a:rPr>
              <a:t>پس از زایمان:</a:t>
            </a:r>
          </a:p>
          <a:p>
            <a:pPr algn="r" rtl="1"/>
            <a:r>
              <a:rPr lang="fa-IR" sz="3700" b="1" dirty="0">
                <a:cs typeface="B Nazanin" pitchFamily="2" charset="-78"/>
              </a:rPr>
              <a:t>بلافاصله نوزاد را خشک کنید</a:t>
            </a:r>
          </a:p>
          <a:p>
            <a:pPr algn="r" rtl="1"/>
            <a:r>
              <a:rPr lang="fa-IR" sz="3700" b="1" dirty="0">
                <a:cs typeface="B Nazanin" pitchFamily="2" charset="-78"/>
              </a:rPr>
              <a:t>خون و مکونیوم را از روي پوست بردارید</a:t>
            </a:r>
          </a:p>
          <a:p>
            <a:pPr algn="r" rtl="1"/>
            <a:r>
              <a:rPr lang="fa-IR" sz="3700" b="1" dirty="0">
                <a:cs typeface="B Nazanin" pitchFamily="2" charset="-78"/>
              </a:rPr>
              <a:t>ورنیکس را دست نخورده نگهداشته و اجازه جذب خودبخودي به آن بدهید</a:t>
            </a:r>
          </a:p>
          <a:p>
            <a:pPr algn="r" rtl="1"/>
            <a:r>
              <a:rPr lang="fa-IR" sz="3700" b="1" dirty="0">
                <a:cs typeface="B Nazanin" pitchFamily="2" charset="-78"/>
              </a:rPr>
              <a:t>حمام کردن:</a:t>
            </a:r>
          </a:p>
          <a:p>
            <a:pPr algn="r" rtl="1"/>
            <a:r>
              <a:rPr lang="fa-IR" sz="3700" b="1" dirty="0">
                <a:cs typeface="B Nazanin" pitchFamily="2" charset="-78"/>
              </a:rPr>
              <a:t>نوزاد ترم تا 6 ساعت و نوزاد نارس تا 24 ساعت و تا تثبیت وضعیت نوزاد حمام نشود</a:t>
            </a:r>
          </a:p>
          <a:p>
            <a:pPr algn="r" rtl="1"/>
            <a:r>
              <a:rPr lang="fa-IR" sz="3700" b="1" dirty="0">
                <a:cs typeface="B Nazanin" pitchFamily="2" charset="-78"/>
              </a:rPr>
              <a:t>2 مرتبه در هفته ) - دفعات حمام کردن را محدود کنید( 3</a:t>
            </a:r>
          </a:p>
          <a:p>
            <a:pPr algn="r" rtl="1"/>
            <a:r>
              <a:rPr lang="fa-IR" sz="3700" b="1" dirty="0">
                <a:cs typeface="B Nazanin" pitchFamily="2" charset="-78"/>
              </a:rPr>
              <a:t>از صابونهاي غیر قلیایی ملایم استفاده کنید</a:t>
            </a:r>
            <a:endParaRPr lang="en-US" sz="3700" b="1" dirty="0">
              <a:cs typeface="B Nazanin" pitchFamily="2" charset="-78"/>
            </a:endParaRPr>
          </a:p>
        </p:txBody>
      </p:sp>
    </p:spTree>
    <p:extLst>
      <p:ext uri="{BB962C8B-B14F-4D97-AF65-F5344CB8AC3E}">
        <p14:creationId xmlns:p14="http://schemas.microsoft.com/office/powerpoint/2010/main" val="1281365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sz="4000" dirty="0">
                <a:cs typeface="2  Titr" pitchFamily="2" charset="-78"/>
              </a:rPr>
              <a:t>بند ناف:</a:t>
            </a:r>
          </a:p>
          <a:p>
            <a:pPr algn="r" rtl="1"/>
            <a:r>
              <a:rPr lang="fa-IR" b="1" dirty="0">
                <a:cs typeface="B Nazanin" pitchFamily="2" charset="-78"/>
              </a:rPr>
              <a:t>در اولین نوبت حمام از اب و صابون جهت تمیز کردن اطراف ناف استاده کنید و پس از آن اجازه دهید بند ناف</a:t>
            </a:r>
          </a:p>
          <a:p>
            <a:pPr algn="r" rtl="1"/>
            <a:r>
              <a:rPr lang="fa-IR" b="1" dirty="0">
                <a:cs typeface="B Nazanin" pitchFamily="2" charset="-78"/>
              </a:rPr>
              <a:t>به طور طبیعی خشک شود و از مواد خشک کننده یا ضدعفونی کننده بر روي ناف استفاده نکنید.</a:t>
            </a:r>
          </a:p>
          <a:p>
            <a:pPr algn="r" rtl="1"/>
            <a:r>
              <a:rPr lang="fa-IR" b="1" dirty="0">
                <a:cs typeface="B Nazanin" pitchFamily="2" charset="-78"/>
              </a:rPr>
              <a:t>استفاده روتین از الکل توصیه نمی شود.</a:t>
            </a:r>
          </a:p>
          <a:p>
            <a:pPr algn="r" rtl="1"/>
            <a:r>
              <a:rPr lang="fa-IR" b="1" dirty="0">
                <a:cs typeface="B Nazanin" pitchFamily="2" charset="-78"/>
              </a:rPr>
              <a:t>بند ناف را از نظر تورم یا قرمزي محیط اطراف بررسی کنید.</a:t>
            </a:r>
            <a:endParaRPr lang="en-US" b="1" dirty="0">
              <a:cs typeface="B Nazanin" pitchFamily="2" charset="-78"/>
            </a:endParaRPr>
          </a:p>
        </p:txBody>
      </p:sp>
    </p:spTree>
    <p:extLst>
      <p:ext uri="{BB962C8B-B14F-4D97-AF65-F5344CB8AC3E}">
        <p14:creationId xmlns:p14="http://schemas.microsoft.com/office/powerpoint/2010/main" val="1952701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7634"/>
            <a:ext cx="10515600" cy="5859329"/>
          </a:xfrm>
        </p:spPr>
        <p:txBody>
          <a:bodyPr>
            <a:normAutofit fontScale="25000" lnSpcReduction="20000"/>
          </a:bodyPr>
          <a:lstStyle/>
          <a:p>
            <a:pPr algn="r" rtl="1"/>
            <a:r>
              <a:rPr lang="fa-IR" sz="11100" b="1" dirty="0">
                <a:cs typeface="2  Titr" pitchFamily="2" charset="-78"/>
              </a:rPr>
              <a:t>مرطوب کننده ها</a:t>
            </a:r>
            <a:r>
              <a:rPr lang="fa-IR" sz="11100" dirty="0">
                <a:cs typeface="2  Titr" pitchFamily="2" charset="-78"/>
              </a:rPr>
              <a:t>:</a:t>
            </a:r>
          </a:p>
          <a:p>
            <a:pPr algn="r" rtl="1"/>
            <a:r>
              <a:rPr lang="fa-IR" sz="9600" b="1" dirty="0">
                <a:cs typeface="B Nazanin" pitchFamily="2" charset="-78"/>
              </a:rPr>
              <a:t>روغن ها و کرم هاي نرم کننده و لوسیونها باعث بهبود عملکرد پوست با حفظ چربی داخل سلولی و کاهش دفع</a:t>
            </a:r>
          </a:p>
          <a:p>
            <a:pPr algn="r" rtl="1"/>
            <a:r>
              <a:rPr lang="fa-IR" sz="9600" b="1" dirty="0">
                <a:cs typeface="B Nazanin" pitchFamily="2" charset="-78"/>
              </a:rPr>
              <a:t>حرارتی نامحسوس از طریق پوست میگردد. این مواد شامل کرم هاي نرم کننده ، لانولین ، روغنهاي معدنی و</a:t>
            </a:r>
          </a:p>
          <a:p>
            <a:pPr algn="r" rtl="1"/>
            <a:r>
              <a:rPr lang="fa-IR" sz="9600" b="1" dirty="0">
                <a:cs typeface="B Nazanin" pitchFamily="2" charset="-78"/>
              </a:rPr>
              <a:t>وازلین) میباشند که باعث حفظ آب کافی در ) </a:t>
            </a:r>
            <a:r>
              <a:rPr lang="en-US" sz="9600" b="1" dirty="0">
                <a:cs typeface="B Nazanin" pitchFamily="2" charset="-78"/>
              </a:rPr>
              <a:t>petrolatum </a:t>
            </a:r>
            <a:r>
              <a:rPr lang="fa-IR" sz="9600" b="1" dirty="0">
                <a:cs typeface="B Nazanin" pitchFamily="2" charset="-78"/>
              </a:rPr>
              <a:t>لوسیونهاي مختلف است که بسیاري از آنها حاوي</a:t>
            </a:r>
          </a:p>
          <a:p>
            <a:pPr algn="r" rtl="1"/>
            <a:r>
              <a:rPr lang="fa-IR" sz="9600" b="1" dirty="0">
                <a:cs typeface="B Nazanin" pitchFamily="2" charset="-78"/>
              </a:rPr>
              <a:t>پوست شده و به ترمیم پوست نیز کمک میکند. البته استفاده از این مواد در نوزادان خیلی نارس با وزن بسیار پایین</a:t>
            </a:r>
          </a:p>
          <a:p>
            <a:pPr algn="r" rtl="1"/>
            <a:r>
              <a:rPr lang="fa-IR" sz="9600" b="1" dirty="0">
                <a:cs typeface="B Nazanin" pitchFamily="2" charset="-78"/>
              </a:rPr>
              <a:t>750-1000 گرم ) اثرات متغیري داشته وحتی در بعضی از مطالعات باعث افزایش عفونتهاي خونی ناشی از )</a:t>
            </a:r>
          </a:p>
          <a:p>
            <a:pPr algn="r" rtl="1"/>
            <a:r>
              <a:rPr lang="fa-IR" sz="9600" b="1" dirty="0">
                <a:cs typeface="B Nazanin" pitchFamily="2" charset="-78"/>
              </a:rPr>
              <a:t>برخی میکروارگانیسم ها مثل استافیلوکوك شده است. در این نوزادان بایستی فایده استفاده از این مواد در مقابل</a:t>
            </a:r>
          </a:p>
          <a:p>
            <a:pPr algn="r" rtl="1"/>
            <a:r>
              <a:rPr lang="fa-IR" sz="9600" b="1" dirty="0">
                <a:cs typeface="B Nazanin" pitchFamily="2" charset="-78"/>
              </a:rPr>
              <a:t>خطر عفونت سنجیده شوند. استفاده از نرم کننده ها جهت پیشگیري یا درمان خشکیدگی و ترك خوردگی پوست</a:t>
            </a:r>
          </a:p>
          <a:p>
            <a:pPr algn="r" rtl="1"/>
            <a:r>
              <a:rPr lang="fa-IR" sz="9600" b="1" dirty="0">
                <a:cs typeface="B Nazanin" pitchFamily="2" charset="-78"/>
              </a:rPr>
              <a:t>توصیه میشود. درهنگام استفاده از روغن ها بایستی از روغن هاي بدون بو و رنگ استفاده شود تا باعث مسمومیت</a:t>
            </a:r>
          </a:p>
          <a:p>
            <a:pPr algn="r" rtl="1"/>
            <a:r>
              <a:rPr lang="fa-IR" sz="9600" b="1" dirty="0">
                <a:cs typeface="B Nazanin" pitchFamily="2" charset="-78"/>
              </a:rPr>
              <a:t>وحساسیت نشود</a:t>
            </a:r>
            <a:r>
              <a:rPr lang="fa-IR" sz="6000" b="1" dirty="0">
                <a:cs typeface="B Nazanin" pitchFamily="2" charset="-78"/>
              </a:rPr>
              <a:t>.</a:t>
            </a:r>
            <a:endParaRPr lang="en-US" sz="6000" b="1" dirty="0">
              <a:cs typeface="B Nazanin" pitchFamily="2" charset="-78"/>
            </a:endParaRPr>
          </a:p>
        </p:txBody>
      </p:sp>
    </p:spTree>
    <p:extLst>
      <p:ext uri="{BB962C8B-B14F-4D97-AF65-F5344CB8AC3E}">
        <p14:creationId xmlns:p14="http://schemas.microsoft.com/office/powerpoint/2010/main" val="2048581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0074" y="295207"/>
            <a:ext cx="10515600" cy="5913087"/>
          </a:xfrm>
        </p:spPr>
        <p:txBody>
          <a:bodyPr>
            <a:normAutofit fontScale="85000" lnSpcReduction="20000"/>
          </a:bodyPr>
          <a:lstStyle/>
          <a:p>
            <a:pPr algn="r" rtl="1"/>
            <a:r>
              <a:rPr lang="fa-IR" sz="3800" b="1" dirty="0">
                <a:cs typeface="2  Titr" pitchFamily="2" charset="-78"/>
              </a:rPr>
              <a:t>ضد عفونی کننده هاي پوستی</a:t>
            </a:r>
            <a:r>
              <a:rPr lang="fa-IR" sz="3800" dirty="0">
                <a:cs typeface="2  Titr" pitchFamily="2" charset="-78"/>
              </a:rPr>
              <a:t>:</a:t>
            </a:r>
          </a:p>
          <a:p>
            <a:pPr algn="r" rtl="1"/>
            <a:r>
              <a:rPr lang="fa-IR" sz="3100" b="1" dirty="0" smtClean="0">
                <a:cs typeface="B Nazanin" pitchFamily="2" charset="-78"/>
              </a:rPr>
              <a:t>قبل از انجام اقدامات تهاجمی در</a:t>
            </a:r>
            <a:r>
              <a:rPr lang="en-US" sz="3100" b="1" dirty="0" smtClean="0">
                <a:cs typeface="B Nazanin" pitchFamily="2" charset="-78"/>
              </a:rPr>
              <a:t>NICU</a:t>
            </a:r>
            <a:r>
              <a:rPr lang="fa-IR" sz="3100" b="1" dirty="0" smtClean="0">
                <a:cs typeface="B Nazanin" pitchFamily="2" charset="-78"/>
              </a:rPr>
              <a:t> از </a:t>
            </a:r>
            <a:r>
              <a:rPr lang="fa-IR" sz="3100" b="1" dirty="0">
                <a:cs typeface="B Nazanin" pitchFamily="2" charset="-78"/>
              </a:rPr>
              <a:t>جمله خونگیري و رگ گیري و گذاشتن </a:t>
            </a:r>
            <a:r>
              <a:rPr lang="en-US" sz="3100" b="1" dirty="0" smtClean="0">
                <a:cs typeface="B Nazanin" pitchFamily="2" charset="-78"/>
              </a:rPr>
              <a:t>CHEST TUPE</a:t>
            </a:r>
            <a:r>
              <a:rPr lang="fa-IR" sz="3100" b="1" dirty="0" smtClean="0">
                <a:cs typeface="B Nazanin" pitchFamily="2" charset="-78"/>
              </a:rPr>
              <a:t>و غیره به طور شایع از </a:t>
            </a:r>
            <a:r>
              <a:rPr lang="fa-IR" sz="3100" b="1" dirty="0">
                <a:cs typeface="B Nazanin" pitchFamily="2" charset="-78"/>
              </a:rPr>
              <a:t>ضد عفونی کننده هاي پوستی استفاده میشود. نکروز پوستی، تاول، سوختگی، مسمومیت با الکل و</a:t>
            </a:r>
          </a:p>
          <a:p>
            <a:pPr algn="r" rtl="1"/>
            <a:r>
              <a:rPr lang="en-US" sz="3100" b="1" dirty="0" err="1">
                <a:cs typeface="B Nazanin" pitchFamily="2" charset="-78"/>
              </a:rPr>
              <a:t>povidine</a:t>
            </a:r>
            <a:r>
              <a:rPr lang="en-US" sz="3100" b="1" dirty="0">
                <a:cs typeface="B Nazanin" pitchFamily="2" charset="-78"/>
              </a:rPr>
              <a:t> – iodine </a:t>
            </a:r>
            <a:r>
              <a:rPr lang="fa-IR" sz="3100" b="1" dirty="0">
                <a:cs typeface="B Nazanin" pitchFamily="2" charset="-78"/>
              </a:rPr>
              <a:t>ید از مضرات مصرف این مواد در نوزادان میباشد. احتمال جذب ید ناشی از مصرف</a:t>
            </a:r>
          </a:p>
          <a:p>
            <a:pPr algn="r" rtl="1"/>
            <a:r>
              <a:rPr lang="fa-IR" sz="3100" b="1" dirty="0">
                <a:cs typeface="B Nazanin" pitchFamily="2" charset="-78"/>
              </a:rPr>
              <a:t>بخصوص در نوزادان نارس وجود دارد که باعث اختلال کار تیروئی د میگردد . مصرف کلرهگزیدین نیز با</a:t>
            </a:r>
          </a:p>
          <a:p>
            <a:pPr algn="r" rtl="1"/>
            <a:r>
              <a:rPr lang="fa-IR" sz="3100" b="1" dirty="0">
                <a:cs typeface="B Nazanin" pitchFamily="2" charset="-78"/>
              </a:rPr>
              <a:t>مسمومیتهاي عصبی در نوزاد گزارش شده است. جهت کاهش کلنیزاسیون پوستی و اثر ضد عفونی کنندگی ،</a:t>
            </a:r>
          </a:p>
          <a:p>
            <a:pPr algn="r" rtl="1"/>
            <a:r>
              <a:rPr lang="fa-IR" sz="3100" b="1" dirty="0">
                <a:cs typeface="B Nazanin" pitchFamily="2" charset="-78"/>
              </a:rPr>
              <a:t>اثر بهتري نسبت به ایزوپروپیل الکل 70 % دارد. </a:t>
            </a:r>
            <a:r>
              <a:rPr lang="en-US" sz="3100" b="1" dirty="0" err="1">
                <a:cs typeface="B Nazanin" pitchFamily="2" charset="-78"/>
              </a:rPr>
              <a:t>povidone</a:t>
            </a:r>
            <a:r>
              <a:rPr lang="en-US" sz="3100" b="1" dirty="0">
                <a:cs typeface="B Nazanin" pitchFamily="2" charset="-78"/>
              </a:rPr>
              <a:t> – iodine</a:t>
            </a:r>
          </a:p>
          <a:p>
            <a:pPr algn="r" rtl="1"/>
            <a:r>
              <a:rPr lang="fa-IR" sz="3100" b="1" dirty="0">
                <a:cs typeface="B Nazanin" pitchFamily="2" charset="-78"/>
              </a:rPr>
              <a:t>در هرصورت توصیه میشود که پس از انجام اعمال جراحی در بخش، ماده ضد عفونی کننده توسط آب یا سالین</a:t>
            </a:r>
          </a:p>
          <a:p>
            <a:pPr algn="r" rtl="1"/>
            <a:r>
              <a:rPr lang="fa-IR" sz="3100" b="1" dirty="0">
                <a:cs typeface="B Nazanin" pitchFamily="2" charset="-78"/>
              </a:rPr>
              <a:t>از پوست نوزاد برداشته و شسته شود تاخطر آسیب بعدي پوستی و مسمومیت ناشی از آنها را کاهش دهد.</a:t>
            </a:r>
            <a:endParaRPr lang="en-US" sz="3100" b="1" dirty="0">
              <a:cs typeface="B Nazanin" pitchFamily="2" charset="-78"/>
            </a:endParaRPr>
          </a:p>
        </p:txBody>
      </p:sp>
    </p:spTree>
    <p:extLst>
      <p:ext uri="{BB962C8B-B14F-4D97-AF65-F5344CB8AC3E}">
        <p14:creationId xmlns:p14="http://schemas.microsoft.com/office/powerpoint/2010/main" val="395400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79133"/>
            <a:ext cx="10515600" cy="5897830"/>
          </a:xfrm>
        </p:spPr>
        <p:txBody>
          <a:bodyPr>
            <a:normAutofit lnSpcReduction="10000"/>
          </a:bodyPr>
          <a:lstStyle/>
          <a:p>
            <a:pPr algn="r" rtl="1"/>
            <a:r>
              <a:rPr lang="fa-IR" sz="4000" b="1" dirty="0">
                <a:cs typeface="2  Titr" pitchFamily="2" charset="-78"/>
              </a:rPr>
              <a:t>استفاده از چسب ها:</a:t>
            </a:r>
          </a:p>
          <a:p>
            <a:pPr algn="r" rtl="1"/>
            <a:r>
              <a:rPr lang="fa-IR" sz="2800" b="1" dirty="0">
                <a:cs typeface="B Nazanin" pitchFamily="2" charset="-78"/>
              </a:rPr>
              <a:t>چسبهایی که جهت ثابت نگاه داشتن لوله ناي و الکترودها در نوزادان استفاده میشود سبب تحریکات شیمیایی ،</a:t>
            </a:r>
          </a:p>
          <a:p>
            <a:pPr algn="r" rtl="1"/>
            <a:r>
              <a:rPr lang="fa-IR" sz="2800" b="1" dirty="0">
                <a:cs typeface="B Nazanin" pitchFamily="2" charset="-78"/>
              </a:rPr>
              <a:t>بروزحساسیت، فولیکولیت و آسیب پوستی در حین برداشتن می گردند. تروماي ناشی از برداشتن آنها در نوزادان</a:t>
            </a:r>
          </a:p>
          <a:p>
            <a:pPr algn="r" rtl="1"/>
            <a:r>
              <a:rPr lang="fa-IR" sz="2800" b="1" dirty="0">
                <a:cs typeface="B Nazanin" pitchFamily="2" charset="-78"/>
              </a:rPr>
              <a:t>نارس باعث افزایش نفوذ پذیري پوست و دفع مایع از طریق پوست و قرمزي پوست می گردد.</a:t>
            </a:r>
          </a:p>
          <a:p>
            <a:pPr algn="r" rtl="1"/>
            <a:r>
              <a:rPr lang="fa-IR" sz="2800" b="1" dirty="0">
                <a:cs typeface="B Nazanin" pitchFamily="2" charset="-78"/>
              </a:rPr>
              <a:t>محلولهایی که قبلا" جهت چسباندن توصیه میشد از جمله مشتقات هیدروکربن ها و بنزوئین باعث مسومیت و</a:t>
            </a:r>
          </a:p>
          <a:p>
            <a:pPr algn="r" rtl="1"/>
            <a:r>
              <a:rPr lang="fa-IR" sz="2800" b="1" dirty="0">
                <a:cs typeface="B Nazanin" pitchFamily="2" charset="-78"/>
              </a:rPr>
              <a:t>تحریکات پوستی و آسیب بیشتر پوستی در نوزادان نارس شده و به همین علت هم اکنون توصیه نمی شود .</a:t>
            </a:r>
          </a:p>
          <a:p>
            <a:pPr algn="r" rtl="1"/>
            <a:r>
              <a:rPr lang="fa-IR" sz="2800" b="1" dirty="0">
                <a:cs typeface="B Nazanin" pitchFamily="2" charset="-78"/>
              </a:rPr>
              <a:t>محصولات حاوي پکتین جهت آسیب کمترپوستی می تواند موثر باشد.</a:t>
            </a:r>
          </a:p>
          <a:p>
            <a:pPr algn="r" rtl="1"/>
            <a:r>
              <a:rPr lang="fa-IR" sz="2800" b="1" dirty="0">
                <a:cs typeface="B Nazanin" pitchFamily="2" charset="-78"/>
              </a:rPr>
              <a:t>جهت به حداقل رساندن آسیب ناشی از چسبها:</a:t>
            </a:r>
            <a:endParaRPr lang="en-US" sz="2800" b="1" dirty="0">
              <a:cs typeface="B Nazanin" pitchFamily="2" charset="-78"/>
            </a:endParaRPr>
          </a:p>
        </p:txBody>
      </p:sp>
    </p:spTree>
    <p:extLst>
      <p:ext uri="{BB962C8B-B14F-4D97-AF65-F5344CB8AC3E}">
        <p14:creationId xmlns:p14="http://schemas.microsoft.com/office/powerpoint/2010/main" val="3727075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6509"/>
            <a:ext cx="10515600" cy="5830454"/>
          </a:xfrm>
        </p:spPr>
        <p:txBody>
          <a:bodyPr>
            <a:normAutofit/>
          </a:bodyPr>
          <a:lstStyle/>
          <a:p>
            <a:pPr algn="r" rtl="1"/>
            <a:r>
              <a:rPr lang="fa-IR" b="1" dirty="0">
                <a:cs typeface="B Nazanin" pitchFamily="2" charset="-78"/>
              </a:rPr>
              <a:t>استفاده از چسبهاي هیدروژل جهت الکترودها</a:t>
            </a:r>
          </a:p>
          <a:p>
            <a:pPr algn="r" rtl="1"/>
            <a:r>
              <a:rPr lang="fa-IR" b="1" dirty="0">
                <a:cs typeface="B Nazanin" pitchFamily="2" charset="-78"/>
              </a:rPr>
              <a:t> در صورت امکان عدم تعویض چسب حداقل به مدت 24 ساعت</a:t>
            </a:r>
          </a:p>
          <a:p>
            <a:pPr algn="r" rtl="1"/>
            <a:r>
              <a:rPr lang="fa-IR" b="1" dirty="0">
                <a:cs typeface="B Nazanin" pitchFamily="2" charset="-78"/>
              </a:rPr>
              <a:t> برداشتن آهسته و دقیق چسبها با استفاده از آب گرم و محلولهاي نرم کننده</a:t>
            </a:r>
          </a:p>
          <a:p>
            <a:pPr algn="r" rtl="1"/>
            <a:r>
              <a:rPr lang="fa-IR" b="1" dirty="0">
                <a:cs typeface="B Nazanin" pitchFamily="2" charset="-78"/>
              </a:rPr>
              <a:t>کشیدن چسب بطور عرضی و تا کردن چسب به داخل خودش</a:t>
            </a:r>
          </a:p>
          <a:p>
            <a:pPr algn="r" rtl="1"/>
            <a:r>
              <a:rPr lang="fa-IR" b="1" dirty="0">
                <a:cs typeface="B Nazanin" pitchFamily="2" charset="-78"/>
              </a:rPr>
              <a:t> استفاده از چسبهاي شفاف از جنس مواد غیر قابل نفوذ به آب و باکتري که اجازه ورود هوا را داده و تنفس</a:t>
            </a:r>
          </a:p>
          <a:p>
            <a:pPr algn="r" rtl="1"/>
            <a:r>
              <a:rPr lang="fa-IR" b="1" dirty="0">
                <a:cs typeface="B Nazanin" pitchFamily="2" charset="-78"/>
              </a:rPr>
              <a:t>پوستی را امکان پذیر میکند.</a:t>
            </a:r>
          </a:p>
          <a:p>
            <a:pPr algn="r" rtl="1"/>
            <a:r>
              <a:rPr lang="fa-IR" b="1" dirty="0">
                <a:cs typeface="B Nazanin" pitchFamily="2" charset="-78"/>
              </a:rPr>
              <a:t> استفاده از پانسمان شفاف براي حفظ کاتترهاي وریدي، کانولاي بینی ولوله دهانی معدي</a:t>
            </a:r>
            <a:endParaRPr lang="en-US" b="1" dirty="0">
              <a:cs typeface="B Nazanin" pitchFamily="2" charset="-78"/>
            </a:endParaRPr>
          </a:p>
        </p:txBody>
      </p:sp>
    </p:spTree>
    <p:extLst>
      <p:ext uri="{BB962C8B-B14F-4D97-AF65-F5344CB8AC3E}">
        <p14:creationId xmlns:p14="http://schemas.microsoft.com/office/powerpoint/2010/main" val="417792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002"/>
            <a:ext cx="10515600" cy="6099961"/>
          </a:xfrm>
        </p:spPr>
        <p:txBody>
          <a:bodyPr>
            <a:normAutofit fontScale="62500" lnSpcReduction="20000"/>
          </a:bodyPr>
          <a:lstStyle/>
          <a:p>
            <a:pPr algn="r" rtl="1"/>
            <a:r>
              <a:rPr lang="fa-IR" sz="5100" b="1" dirty="0">
                <a:cs typeface="2  Titr" pitchFamily="2" charset="-78"/>
              </a:rPr>
              <a:t>وضعیت دادن به نوزاد </a:t>
            </a:r>
            <a:r>
              <a:rPr lang="fa-IR" sz="5100" b="1" dirty="0" smtClean="0">
                <a:cs typeface="2  Titr" pitchFamily="2" charset="-78"/>
              </a:rPr>
              <a:t>در</a:t>
            </a:r>
            <a:r>
              <a:rPr lang="en-US" sz="5100" dirty="0" smtClean="0">
                <a:cs typeface="2  Titr" pitchFamily="2" charset="-78"/>
              </a:rPr>
              <a:t>:</a:t>
            </a:r>
            <a:r>
              <a:rPr lang="en-US" sz="5100" b="1" dirty="0" smtClean="0">
                <a:cs typeface="2  Titr" pitchFamily="2" charset="-78"/>
              </a:rPr>
              <a:t>NICU</a:t>
            </a:r>
            <a:endParaRPr lang="fa-IR" sz="5100" b="1" dirty="0" smtClean="0">
              <a:cs typeface="2  Titr" pitchFamily="2" charset="-78"/>
            </a:endParaRPr>
          </a:p>
          <a:p>
            <a:pPr algn="r" rtl="1"/>
            <a:r>
              <a:rPr lang="fa-IR" sz="4600" b="1" dirty="0">
                <a:cs typeface="B Nazanin" pitchFamily="2" charset="-78"/>
              </a:rPr>
              <a:t>با حفظ وضعیت مناسب نوزاد در</a:t>
            </a:r>
            <a:r>
              <a:rPr lang="en-US" sz="4600" b="1" dirty="0">
                <a:cs typeface="B Nazanin" pitchFamily="2" charset="-78"/>
              </a:rPr>
              <a:t>NICU</a:t>
            </a:r>
            <a:r>
              <a:rPr lang="fa-IR" sz="4600" b="1" dirty="0">
                <a:cs typeface="B Nazanin" pitchFamily="2" charset="-78"/>
              </a:rPr>
              <a:t>می توان از بدشکلی هاي وضعیتی مثل ابداکشن واکسترنال روتیشنهیپ، چرخش مچ پا، کشیدگی بیش از حد گردن، و دولیکوسفالی جلوگیري کرد. از طرفی پوزیشن مناسب باعث</a:t>
            </a:r>
          </a:p>
          <a:p>
            <a:pPr algn="r" rtl="1"/>
            <a:r>
              <a:rPr lang="fa-IR" sz="4600" b="1" dirty="0">
                <a:cs typeface="B Nazanin" pitchFamily="2" charset="-78"/>
              </a:rPr>
              <a:t>تغییر فیزیولوژي تنفسی نوزاد بد حال مبتلا به دیسترس تنفسی می گردد. قرار دادن نوزاد در پوزیشن</a:t>
            </a:r>
            <a:r>
              <a:rPr lang="en-US" sz="4600" b="1" dirty="0">
                <a:cs typeface="B Nazanin" pitchFamily="2" charset="-78"/>
              </a:rPr>
              <a:t> prone</a:t>
            </a:r>
            <a:r>
              <a:rPr lang="fa-IR" sz="4600" b="1" dirty="0">
                <a:cs typeface="B Nazanin" pitchFamily="2" charset="-78"/>
              </a:rPr>
              <a:t> باعث بهبود اکسیژناسیون، افزایش کمپلیانس ریوي و کاهش م صرف انرژي میگردد و در مجموع تهویه نوزاد بد حال را بهتر می کند. البته پوزیشن لترال(به پهلوها) روي اکسیژ ناسیون و تهویه اثر قابل</a:t>
            </a:r>
          </a:p>
          <a:p>
            <a:pPr algn="r" rtl="1"/>
            <a:r>
              <a:rPr lang="fa-IR" sz="4600" b="1" dirty="0">
                <a:cs typeface="B Nazanin" pitchFamily="2" charset="-78"/>
              </a:rPr>
              <a:t>توجهی ندارد. پوزیشن مناسب علاوه بر اثرات قابل توجه روي تنفس نوزاد، تخلیه معده، تکامل عصبی و توانایی</a:t>
            </a:r>
          </a:p>
          <a:p>
            <a:pPr algn="r" rtl="1"/>
            <a:r>
              <a:rPr lang="fa-IR" sz="4600" b="1" dirty="0">
                <a:cs typeface="B Nazanin" pitchFamily="2" charset="-78"/>
              </a:rPr>
              <a:t>فعالیت هایی مثل دست به دهان بردن و فلکشن بدن را تسهیل می کند. نگهداشتن سر نوزاد در خط وسط و یا</a:t>
            </a:r>
          </a:p>
          <a:p>
            <a:pPr algn="r" rtl="1"/>
            <a:r>
              <a:rPr lang="fa-IR" sz="4600" b="1" dirty="0">
                <a:cs typeface="B Nazanin" pitchFamily="2" charset="-78"/>
              </a:rPr>
              <a:t>لترال باعث پیشگیري از خونریزي داخل مغزي وافزایش جریان خون مغز می شود.</a:t>
            </a:r>
            <a:endParaRPr lang="en-US" sz="4600" b="1" dirty="0">
              <a:cs typeface="B Nazanin" pitchFamily="2" charset="-78"/>
            </a:endParaRPr>
          </a:p>
        </p:txBody>
      </p:sp>
    </p:spTree>
    <p:extLst>
      <p:ext uri="{BB962C8B-B14F-4D97-AF65-F5344CB8AC3E}">
        <p14:creationId xmlns:p14="http://schemas.microsoft.com/office/powerpoint/2010/main" val="721683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5577" y="372209"/>
            <a:ext cx="10515600" cy="5961213"/>
          </a:xfrm>
        </p:spPr>
        <p:txBody>
          <a:bodyPr>
            <a:normAutofit/>
          </a:bodyPr>
          <a:lstStyle/>
          <a:p>
            <a:pPr algn="r" rtl="1"/>
            <a:r>
              <a:rPr lang="fa-IR" b="1" dirty="0" smtClean="0">
                <a:cs typeface="2  Titr" pitchFamily="2" charset="-78"/>
              </a:rPr>
              <a:t>توصیه هایی براي پوزیشن نوزاد بد حال:</a:t>
            </a:r>
          </a:p>
          <a:p>
            <a:pPr algn="r" rtl="1"/>
            <a:r>
              <a:rPr lang="fa-IR" sz="3100" b="1" dirty="0" smtClean="0">
                <a:cs typeface="B Nazanin" pitchFamily="2" charset="-78"/>
              </a:rPr>
              <a:t>پتو </a:t>
            </a:r>
            <a:r>
              <a:rPr lang="fa-IR" sz="3100" b="1" dirty="0">
                <a:cs typeface="B Nazanin" pitchFamily="2" charset="-78"/>
              </a:rPr>
              <a:t>و یا ملافه را در اطراف نوزاد به شکل آشیانه (لانه) قرار دهید.</a:t>
            </a:r>
          </a:p>
          <a:p>
            <a:pPr algn="r" rtl="1"/>
            <a:r>
              <a:rPr lang="fa-IR" sz="3100" b="1" dirty="0" smtClean="0">
                <a:cs typeface="B Nazanin" pitchFamily="2" charset="-78"/>
              </a:rPr>
              <a:t>هر 3 تا4  </a:t>
            </a:r>
            <a:r>
              <a:rPr lang="fa-IR" sz="3100" b="1" dirty="0">
                <a:cs typeface="B Nazanin" pitchFamily="2" charset="-78"/>
              </a:rPr>
              <a:t>ساعت پوزیشن نوزاد را تغییردهید. </a:t>
            </a:r>
            <a:endParaRPr lang="fa-IR" sz="3100" b="1" dirty="0" smtClean="0">
              <a:cs typeface="B Nazanin" pitchFamily="2" charset="-78"/>
            </a:endParaRPr>
          </a:p>
          <a:p>
            <a:r>
              <a:rPr lang="fa-IR" sz="3100" b="1" dirty="0" smtClean="0">
                <a:cs typeface="B Nazanin" pitchFamily="2" charset="-78"/>
              </a:rPr>
              <a:t>در </a:t>
            </a:r>
            <a:r>
              <a:rPr lang="fa-IR" sz="3100" b="1" dirty="0">
                <a:cs typeface="B Nazanin" pitchFamily="2" charset="-78"/>
              </a:rPr>
              <a:t>صورت امکان بخصوص در نوزادان ترم ونزدیک ترم با خواباندن به پهلوها اجازه حرکت آزاد دستها </a:t>
            </a:r>
            <a:r>
              <a:rPr lang="fa-IR" sz="3100" b="1" dirty="0" smtClean="0">
                <a:cs typeface="B Nazanin" pitchFamily="2" charset="-78"/>
              </a:rPr>
              <a:t>جهت بردن </a:t>
            </a:r>
            <a:r>
              <a:rPr lang="fa-IR" sz="3100" b="1" dirty="0">
                <a:cs typeface="B Nazanin" pitchFamily="2" charset="-78"/>
              </a:rPr>
              <a:t>دست به سمت دهان براي نوزاد فراهم میگردد</a:t>
            </a:r>
            <a:r>
              <a:rPr lang="fa-IR" sz="3100" b="1" dirty="0" smtClean="0">
                <a:cs typeface="B Nazanin" pitchFamily="2" charset="-78"/>
              </a:rPr>
              <a:t>.</a:t>
            </a:r>
            <a:endParaRPr lang="fa-IR" sz="3100" b="1" dirty="0">
              <a:cs typeface="B Nazanin" pitchFamily="2" charset="-78"/>
            </a:endParaRPr>
          </a:p>
          <a:p>
            <a:r>
              <a:rPr lang="fa-IR" sz="3100" b="1" dirty="0" smtClean="0">
                <a:cs typeface="B Nazanin" pitchFamily="2" charset="-78"/>
              </a:rPr>
              <a:t>مراقبت </a:t>
            </a:r>
            <a:r>
              <a:rPr lang="fa-IR" sz="3100" b="1" dirty="0">
                <a:cs typeface="B Nazanin" pitchFamily="2" charset="-78"/>
              </a:rPr>
              <a:t>جهت حفظ پوزیشن مناسب هیپ و مچ پا (در وضعیت خوابیده بر شکم یک ملافه را زیر هیپ </a:t>
            </a:r>
            <a:r>
              <a:rPr lang="fa-IR" sz="3100" b="1" dirty="0" smtClean="0">
                <a:cs typeface="B Nazanin" pitchFamily="2" charset="-78"/>
              </a:rPr>
              <a:t>قراردهید )</a:t>
            </a:r>
            <a:r>
              <a:rPr lang="fa-IR" sz="3100" b="1" dirty="0">
                <a:cs typeface="B Nazanin" pitchFamily="2" charset="-78"/>
              </a:rPr>
              <a:t> و به جلو چرخاندن شانه ( جلوگیري از اکستنشن </a:t>
            </a:r>
            <a:r>
              <a:rPr lang="fa-IR" sz="3100" b="1" dirty="0" smtClean="0">
                <a:cs typeface="B Nazanin" pitchFamily="2" charset="-78"/>
              </a:rPr>
              <a:t>شانه</a:t>
            </a:r>
            <a:r>
              <a:rPr lang="fa-IR" sz="3100" b="1" dirty="0">
                <a:cs typeface="B Nazanin" pitchFamily="2" charset="-78"/>
              </a:rPr>
              <a:t> بایستی انجام شود </a:t>
            </a:r>
          </a:p>
        </p:txBody>
      </p:sp>
    </p:spTree>
    <p:extLst>
      <p:ext uri="{BB962C8B-B14F-4D97-AF65-F5344CB8AC3E}">
        <p14:creationId xmlns:p14="http://schemas.microsoft.com/office/powerpoint/2010/main" val="630989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4636"/>
            <a:ext cx="10515600" cy="5782327"/>
          </a:xfrm>
        </p:spPr>
        <p:txBody>
          <a:bodyPr>
            <a:noAutofit/>
          </a:bodyPr>
          <a:lstStyle/>
          <a:p>
            <a:pPr algn="r" rtl="1"/>
            <a:r>
              <a:rPr lang="fa-IR" sz="2800" b="1" dirty="0">
                <a:cs typeface="B Nazanin" pitchFamily="2" charset="-78"/>
              </a:rPr>
              <a:t>در صورت امکان استفاده از بالش هاي پر از هوا و مایع زیر سر جهت جلوگیري از</a:t>
            </a:r>
            <a:r>
              <a:rPr lang="en-US" sz="2800" b="1" dirty="0">
                <a:cs typeface="B Nazanin" pitchFamily="2" charset="-78"/>
              </a:rPr>
              <a:t> Molding</a:t>
            </a:r>
            <a:r>
              <a:rPr lang="fa-IR" sz="2800" b="1" dirty="0">
                <a:cs typeface="B Nazanin" pitchFamily="2" charset="-78"/>
              </a:rPr>
              <a:t> سر و تغییر - پوزیشن سر3-4 ساعت توصیه میشود</a:t>
            </a:r>
          </a:p>
          <a:p>
            <a:pPr algn="r" rtl="1"/>
            <a:r>
              <a:rPr lang="fa-IR" sz="2800" b="1" dirty="0">
                <a:cs typeface="B Nazanin" pitchFamily="2" charset="-78"/>
              </a:rPr>
              <a:t>در نوزاد با حال عمومی خوب، جهت ایجاد پوزیشن مناسب، قنداق کردن میتواند مفید باشد.</a:t>
            </a:r>
          </a:p>
          <a:p>
            <a:pPr algn="r" rtl="1"/>
            <a:r>
              <a:rPr lang="fa-IR" sz="2800" b="1" dirty="0" smtClean="0">
                <a:cs typeface="B Nazanin" pitchFamily="2" charset="-78"/>
              </a:rPr>
              <a:t>ماساژ </a:t>
            </a:r>
            <a:r>
              <a:rPr lang="fa-IR" sz="2800" b="1" dirty="0">
                <a:cs typeface="B Nazanin" pitchFamily="2" charset="-78"/>
              </a:rPr>
              <a:t>نوزاد به افزایش جریان خون پوست کمک می کند و نوزاد را هر 2 ساعت یکبار تغییر پوزیشن دهید.</a:t>
            </a:r>
          </a:p>
          <a:p>
            <a:pPr algn="r" rtl="1"/>
            <a:r>
              <a:rPr lang="fa-IR" sz="2800" b="1" dirty="0">
                <a:cs typeface="B Nazanin" pitchFamily="2" charset="-78"/>
              </a:rPr>
              <a:t>و یا خوابیده به راست تخلیه معده را تسهیل کرده و ریفلاکس معدي راکاهش میدهد. </a:t>
            </a:r>
            <a:r>
              <a:rPr lang="en-US" sz="2800" b="1" dirty="0">
                <a:cs typeface="B Nazanin" pitchFamily="2" charset="-78"/>
              </a:rPr>
              <a:t>prone </a:t>
            </a:r>
            <a:r>
              <a:rPr lang="fa-IR" sz="2800" b="1" dirty="0" smtClean="0">
                <a:cs typeface="B Nazanin" pitchFamily="2" charset="-78"/>
              </a:rPr>
              <a:t>پوزیشن</a:t>
            </a:r>
            <a:endParaRPr lang="fa-IR" sz="2800" b="1" dirty="0">
              <a:cs typeface="B Nazanin" pitchFamily="2" charset="-78"/>
            </a:endParaRPr>
          </a:p>
          <a:p>
            <a:pPr algn="r" rtl="1"/>
            <a:r>
              <a:rPr lang="fa-IR" sz="2800" b="1" dirty="0" smtClean="0">
                <a:cs typeface="B Nazanin" pitchFamily="2" charset="-78"/>
              </a:rPr>
              <a:t>بالا </a:t>
            </a:r>
            <a:r>
              <a:rPr lang="fa-IR" sz="2800" b="1" dirty="0">
                <a:cs typeface="B Nazanin" pitchFamily="2" charset="-78"/>
              </a:rPr>
              <a:t>بردن سرتخت نوزاد بخصوص پس از تغذیه جهت کاهش فشار معده به دیافراگم و بهبود ظرفیت تنفسی</a:t>
            </a:r>
          </a:p>
          <a:p>
            <a:pPr algn="r" rtl="1"/>
            <a:r>
              <a:rPr lang="fa-IR" sz="2800" b="1" dirty="0">
                <a:cs typeface="B Nazanin" pitchFamily="2" charset="-78"/>
              </a:rPr>
              <a:t>مناسب است.</a:t>
            </a:r>
          </a:p>
          <a:p>
            <a:pPr algn="r" rtl="1"/>
            <a:r>
              <a:rPr lang="fa-IR" sz="2800" b="1" dirty="0" smtClean="0">
                <a:cs typeface="B Nazanin" pitchFamily="2" charset="-78"/>
              </a:rPr>
              <a:t>نوازش </a:t>
            </a:r>
            <a:r>
              <a:rPr lang="fa-IR" sz="2800" b="1" dirty="0">
                <a:cs typeface="B Nazanin" pitchFamily="2" charset="-78"/>
              </a:rPr>
              <a:t>و نجوا با نوزاد به ادامه تحریک وستیبولار مشابه دوران جنینی کمک میکند.</a:t>
            </a:r>
            <a:endParaRPr lang="en-US" sz="2800" b="1" dirty="0">
              <a:cs typeface="B Nazanin" pitchFamily="2" charset="-78"/>
            </a:endParaRPr>
          </a:p>
        </p:txBody>
      </p:sp>
    </p:spTree>
    <p:extLst>
      <p:ext uri="{BB962C8B-B14F-4D97-AF65-F5344CB8AC3E}">
        <p14:creationId xmlns:p14="http://schemas.microsoft.com/office/powerpoint/2010/main" val="989748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4453" y="131578"/>
            <a:ext cx="10515600" cy="6403975"/>
          </a:xfrm>
        </p:spPr>
        <p:txBody>
          <a:bodyPr>
            <a:normAutofit fontScale="25000" lnSpcReduction="20000"/>
          </a:bodyPr>
          <a:lstStyle/>
          <a:p>
            <a:pPr algn="r" rtl="1"/>
            <a:r>
              <a:rPr lang="fa-IR" sz="8600" b="1" dirty="0" smtClean="0">
                <a:cs typeface="2  Titr" pitchFamily="2" charset="-78"/>
              </a:rPr>
              <a:t>مراقبت </a:t>
            </a:r>
            <a:r>
              <a:rPr lang="fa-IR" sz="8600" b="1" dirty="0">
                <a:cs typeface="2  Titr" pitchFamily="2" charset="-78"/>
              </a:rPr>
              <a:t>از نوزاد حین انجام اقدامات </a:t>
            </a:r>
            <a:r>
              <a:rPr lang="fa-IR" sz="8600" b="1" dirty="0" smtClean="0">
                <a:cs typeface="2  Titr" pitchFamily="2" charset="-78"/>
              </a:rPr>
              <a:t>درمانی</a:t>
            </a:r>
          </a:p>
          <a:p>
            <a:pPr algn="r" rtl="1"/>
            <a:endParaRPr lang="fa-IR" sz="8600" b="1" dirty="0">
              <a:cs typeface="2  Titr" pitchFamily="2" charset="-78"/>
            </a:endParaRPr>
          </a:p>
          <a:p>
            <a:pPr algn="r" rtl="1"/>
            <a:r>
              <a:rPr lang="fa-IR" sz="8000" b="1" dirty="0">
                <a:cs typeface="B Nazanin" pitchFamily="2" charset="-78"/>
              </a:rPr>
              <a:t>امروزه ثابت شده است که حتی نارس ترین نوزادان نیز درد را حس کرده وعدم دقت به کنترل درد باعث عواقب</a:t>
            </a:r>
          </a:p>
          <a:p>
            <a:pPr algn="r" rtl="1"/>
            <a:r>
              <a:rPr lang="fa-IR" sz="8000" b="1" dirty="0">
                <a:cs typeface="B Nazanin" pitchFamily="2" charset="-78"/>
              </a:rPr>
              <a:t>فیزیولوژیک متعددي میگردد. بنابراین توجهات بیشتري به کنترل درد در بخشهاي نوزادان میشود.</a:t>
            </a:r>
          </a:p>
          <a:p>
            <a:pPr algn="r" rtl="1"/>
            <a:r>
              <a:rPr lang="fa-IR" sz="8000" b="1" dirty="0">
                <a:cs typeface="B Nazanin" pitchFamily="2" charset="-78"/>
              </a:rPr>
              <a:t>مکررا" متحمل اقدامات تشخیصی و درمانی دردناك هستند واین اقدامات </a:t>
            </a:r>
            <a:r>
              <a:rPr lang="en-US" sz="8000" b="1" dirty="0">
                <a:cs typeface="B Nazanin" pitchFamily="2" charset="-78"/>
              </a:rPr>
              <a:t>NICU </a:t>
            </a:r>
            <a:r>
              <a:rPr lang="fa-IR" sz="8000" b="1" dirty="0">
                <a:cs typeface="B Nazanin" pitchFamily="2" charset="-78"/>
              </a:rPr>
              <a:t>نوزادان بد حال بستري در</a:t>
            </a:r>
          </a:p>
          <a:p>
            <a:pPr algn="r" rtl="1"/>
            <a:r>
              <a:rPr lang="fa-IR" sz="8000" b="1" dirty="0">
                <a:cs typeface="B Nazanin" pitchFamily="2" charset="-78"/>
              </a:rPr>
              <a:t>اثرات منفی روي اکسیژناسیون و متعاقبا" وزن گیري آنها می گذارد. توصیه میشود که تمامی اقدامات از جمله</a:t>
            </a:r>
          </a:p>
          <a:p>
            <a:pPr algn="r" rtl="1"/>
            <a:r>
              <a:rPr lang="fa-IR" sz="8000" b="1" dirty="0">
                <a:cs typeface="B Nazanin" pitchFamily="2" charset="-78"/>
              </a:rPr>
              <a:t>خونگیري، رگ گیري، لوله گذاري ناي ، ساکشن لوله ناي ، وزن کردن و حمام کردن درحالی انجام شود که نوزاد</a:t>
            </a:r>
          </a:p>
          <a:p>
            <a:pPr algn="r" rtl="1"/>
            <a:r>
              <a:rPr lang="fa-IR" sz="8000" b="1" dirty="0">
                <a:cs typeface="B Nazanin" pitchFamily="2" charset="-78"/>
              </a:rPr>
              <a:t>تحت مانتیورینگ ثابت از طریق پالس اکسی متري بوده و چنانچه اختلالاتی مشاهده شد ، اقدامات لازم درمانی</a:t>
            </a:r>
          </a:p>
          <a:p>
            <a:pPr algn="r" rtl="1"/>
            <a:r>
              <a:rPr lang="fa-IR" sz="8000" b="1" dirty="0">
                <a:cs typeface="B Nazanin" pitchFamily="2" charset="-78"/>
              </a:rPr>
              <a:t>فورا" انجام شود. حفظ پوزیشن مناسب بدن نوزاد میتواند اثرات استرس زایاي اقدامات تشخیصی، درمانی را کم</a:t>
            </a:r>
          </a:p>
          <a:p>
            <a:pPr algn="r" rtl="1"/>
            <a:r>
              <a:rPr lang="fa-IR" sz="8000" b="1" dirty="0">
                <a:cs typeface="B Nazanin" pitchFamily="2" charset="-78"/>
              </a:rPr>
              <a:t>کند. جهت کاهش درد نوزاد به عنوان یک علت پایین آورنده میزان اشباع اکسیژن، توصیه می شود که در حین</a:t>
            </a:r>
          </a:p>
          <a:p>
            <a:pPr algn="r" rtl="1"/>
            <a:r>
              <a:rPr lang="fa-IR" sz="8000" b="1" dirty="0">
                <a:cs typeface="B Nazanin" pitchFamily="2" charset="-78"/>
              </a:rPr>
              <a:t>انجام اقدامات دردناك از پستانک، سوکروز خوراکی ( البته نه در نوزادان نارس بسیار بد حال )، یا مواد ضد درد</a:t>
            </a:r>
          </a:p>
          <a:p>
            <a:pPr algn="r" rtl="1"/>
            <a:r>
              <a:rPr lang="fa-IR" sz="8000" b="1" dirty="0">
                <a:cs typeface="B Nazanin" pitchFamily="2" charset="-78"/>
              </a:rPr>
              <a:t>و آرام بخش(مورفین)استفاده کرد. تجویز مواد خواب آور و مخدرها به عنوان ضد درد بخصوص در مرحله</a:t>
            </a:r>
          </a:p>
          <a:p>
            <a:pPr algn="r" rtl="1"/>
            <a:r>
              <a:rPr lang="fa-IR" sz="8000" b="1" dirty="0">
                <a:cs typeface="B Nazanin" pitchFamily="2" charset="-78"/>
              </a:rPr>
              <a:t>جداسازي از ونتیلاتور توصیه نمی شود زیرا باعث کاهش بیشتر هیپوکسمی، دیسترس و تاخیر در جداسا زي از</a:t>
            </a:r>
          </a:p>
          <a:p>
            <a:pPr algn="r" rtl="1"/>
            <a:r>
              <a:rPr lang="fa-IR" sz="8000" b="1" dirty="0">
                <a:cs typeface="B Nazanin" pitchFamily="2" charset="-78"/>
              </a:rPr>
              <a:t>ونتیلاتور میگردد.</a:t>
            </a:r>
            <a:endParaRPr lang="en-US" sz="8000" b="1" dirty="0">
              <a:cs typeface="B Nazanin" pitchFamily="2" charset="-78"/>
            </a:endParaRPr>
          </a:p>
        </p:txBody>
      </p:sp>
    </p:spTree>
    <p:extLst>
      <p:ext uri="{BB962C8B-B14F-4D97-AF65-F5344CB8AC3E}">
        <p14:creationId xmlns:p14="http://schemas.microsoft.com/office/powerpoint/2010/main" val="2678116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4452" y="227831"/>
            <a:ext cx="10515600" cy="6442475"/>
          </a:xfrm>
        </p:spPr>
        <p:txBody>
          <a:bodyPr>
            <a:normAutofit fontScale="92500" lnSpcReduction="10000"/>
          </a:bodyPr>
          <a:lstStyle/>
          <a:p>
            <a:pPr algn="r" rtl="1"/>
            <a:r>
              <a:rPr lang="fa-IR" b="1" dirty="0">
                <a:cs typeface="2  Titr" pitchFamily="2" charset="-78"/>
              </a:rPr>
              <a:t>برقراري محیط فیزیکی مناسب </a:t>
            </a:r>
            <a:r>
              <a:rPr lang="fa-IR" b="1" dirty="0" smtClean="0">
                <a:cs typeface="2  Titr" pitchFamily="2" charset="-78"/>
              </a:rPr>
              <a:t>در</a:t>
            </a:r>
            <a:r>
              <a:rPr lang="en-US" b="1" dirty="0" smtClean="0">
                <a:cs typeface="2  Titr" pitchFamily="2" charset="-78"/>
              </a:rPr>
              <a:t>NICU</a:t>
            </a:r>
            <a:endParaRPr lang="fa-IR" b="1" dirty="0" smtClean="0">
              <a:cs typeface="2  Titr" pitchFamily="2" charset="-78"/>
            </a:endParaRPr>
          </a:p>
          <a:p>
            <a:pPr marL="0" indent="0" algn="r" rtl="1">
              <a:buNone/>
            </a:pPr>
            <a:r>
              <a:rPr lang="en-US" b="1" dirty="0" smtClean="0">
                <a:cs typeface="2  Titr" pitchFamily="2" charset="-78"/>
              </a:rPr>
              <a:t> </a:t>
            </a:r>
            <a:r>
              <a:rPr lang="fa-IR" b="1" dirty="0" smtClean="0">
                <a:cs typeface="2  Titr" pitchFamily="2" charset="-78"/>
              </a:rPr>
              <a:t>سرو صدا در</a:t>
            </a:r>
            <a:r>
              <a:rPr lang="en-US" b="1" dirty="0" smtClean="0">
                <a:cs typeface="2  Titr" pitchFamily="2" charset="-78"/>
              </a:rPr>
              <a:t> NICU</a:t>
            </a:r>
            <a:endParaRPr lang="fa-IR" b="1" dirty="0" smtClean="0">
              <a:cs typeface="2  Titr" pitchFamily="2" charset="-78"/>
            </a:endParaRPr>
          </a:p>
          <a:p>
            <a:pPr algn="r" rtl="1"/>
            <a:r>
              <a:rPr lang="fa-IR" sz="2600" b="1" dirty="0">
                <a:cs typeface="B Nazanin" pitchFamily="2" charset="-78"/>
              </a:rPr>
              <a:t>با توجه به زیاد بودن سرو صدا در</a:t>
            </a:r>
            <a:r>
              <a:rPr lang="en-US" sz="2600" b="1" dirty="0">
                <a:cs typeface="B Nazanin" pitchFamily="2" charset="-78"/>
              </a:rPr>
              <a:t>NICU</a:t>
            </a:r>
            <a:r>
              <a:rPr lang="fa-IR" sz="2600" b="1" dirty="0">
                <a:cs typeface="B Nazanin" pitchFamily="2" charset="-78"/>
              </a:rPr>
              <a:t>و اثرات منفی صداي زیاد روي سیستمشنوایی نوزادان و از آنجائیکه نوزادان بد حال و نارس به علت نارسی واستفاده از داروهاي اتوتوکسیک واتصال</a:t>
            </a:r>
          </a:p>
          <a:p>
            <a:pPr algn="r" rtl="1"/>
            <a:r>
              <a:rPr lang="fa-IR" sz="2600" b="1" dirty="0">
                <a:cs typeface="B Nazanin" pitchFamily="2" charset="-78"/>
              </a:rPr>
              <a:t>به رسپیراتور در معرض خطر کاهش شنوایی هستند، باید اقدامات مناسب جهت کاهش صدا در بخشهاي نوزادانصورت گیرد. وجود سروصدا در</a:t>
            </a:r>
            <a:r>
              <a:rPr lang="en-US" sz="2600" b="1" dirty="0">
                <a:cs typeface="B Nazanin" pitchFamily="2" charset="-78"/>
              </a:rPr>
              <a:t>NICU</a:t>
            </a:r>
            <a:r>
              <a:rPr lang="fa-IR" sz="2600" b="1" dirty="0">
                <a:cs typeface="B Nazanin" pitchFamily="2" charset="-78"/>
              </a:rPr>
              <a:t>منجر به بیقراري نوزاد، گریه طولانی و جنگیدن با ونتیلاتور شده کهسبب کاهش اکسیژناسیون، افزایش فشار داخل مغزي، افزایش ضربان قلب و تعداد تنفس گشته و سیکل خواب و</a:t>
            </a:r>
          </a:p>
          <a:p>
            <a:pPr algn="r" rtl="1"/>
            <a:r>
              <a:rPr lang="fa-IR" sz="2600" b="1" dirty="0">
                <a:cs typeface="B Nazanin" pitchFamily="2" charset="-78"/>
              </a:rPr>
              <a:t>بیداري نوزاد را مختل میکند و در مجموع بهبودي نوزاد را به تاخیر می اندازد. توصیه اکید میگردد در بالین نوزاد</a:t>
            </a:r>
          </a:p>
          <a:p>
            <a:pPr algn="r" rtl="1"/>
            <a:r>
              <a:rPr lang="fa-IR" sz="2600" b="1" dirty="0">
                <a:cs typeface="B Nazanin" pitchFamily="2" charset="-78"/>
              </a:rPr>
              <a:t>بد حال، سرو صداي کمتري ایجاد شود و ازدحام کمترگردد و مراقبت هاي روتین نوزاد در نهایت آرامش انجام</a:t>
            </a:r>
          </a:p>
          <a:p>
            <a:pPr algn="r" rtl="1"/>
            <a:r>
              <a:rPr lang="fa-IR" sz="2600" b="1" dirty="0">
                <a:cs typeface="B Nazanin" pitchFamily="2" charset="-78"/>
              </a:rPr>
              <a:t>گیرد. از جمله این اقدامات بازکردن آرام در انکوباتور، پایین آوردن صداي آلارمها تا حداقل قابل سمع براي</a:t>
            </a:r>
          </a:p>
          <a:p>
            <a:pPr algn="r" rtl="1"/>
            <a:r>
              <a:rPr lang="fa-IR" sz="2600" b="1" dirty="0">
                <a:cs typeface="B Nazanin" pitchFamily="2" charset="-78"/>
              </a:rPr>
              <a:t>پرسنل بخش و استفاده از وسایل مخصوص پوشاندن گوش نوزاد می باشد. در هر صورت بایستی توجه شود کهسطح سروصدا در</a:t>
            </a:r>
            <a:r>
              <a:rPr lang="en-US" sz="2600" b="1" dirty="0">
                <a:cs typeface="B Nazanin" pitchFamily="2" charset="-78"/>
              </a:rPr>
              <a:t>NICU</a:t>
            </a:r>
            <a:r>
              <a:rPr lang="fa-IR" sz="2600" b="1" dirty="0">
                <a:cs typeface="B Nazanin" pitchFamily="2" charset="-78"/>
              </a:rPr>
              <a:t>در حدود کمتر از 45 دسی بل حفظ گردد.</a:t>
            </a:r>
          </a:p>
          <a:p>
            <a:pPr algn="r" rtl="1"/>
            <a:endParaRPr lang="fa-IR" b="1" dirty="0" smtClean="0"/>
          </a:p>
          <a:p>
            <a:pPr algn="r" rtl="1"/>
            <a:endParaRPr lang="fa-IR" b="1" dirty="0" smtClean="0"/>
          </a:p>
          <a:p>
            <a:pPr marL="0" indent="0" algn="r" rtl="1">
              <a:buNone/>
            </a:pPr>
            <a:endParaRPr lang="fa-IR" b="1" dirty="0" smtClean="0"/>
          </a:p>
        </p:txBody>
      </p:sp>
    </p:spTree>
    <p:extLst>
      <p:ext uri="{BB962C8B-B14F-4D97-AF65-F5344CB8AC3E}">
        <p14:creationId xmlns:p14="http://schemas.microsoft.com/office/powerpoint/2010/main" val="1028241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1638"/>
            <a:ext cx="10515600" cy="5705325"/>
          </a:xfrm>
        </p:spPr>
        <p:txBody>
          <a:bodyPr>
            <a:normAutofit/>
          </a:bodyPr>
          <a:lstStyle/>
          <a:p>
            <a:pPr algn="r" rtl="1"/>
            <a:r>
              <a:rPr lang="fa-IR" sz="4000" b="1" dirty="0">
                <a:cs typeface="2  Titr" pitchFamily="2" charset="-78"/>
              </a:rPr>
              <a:t>توصیه هایی براي کاهش سروصدا </a:t>
            </a:r>
            <a:r>
              <a:rPr lang="fa-IR" sz="4000" b="1" dirty="0" smtClean="0">
                <a:cs typeface="2  Titr" pitchFamily="2" charset="-78"/>
              </a:rPr>
              <a:t>در</a:t>
            </a:r>
            <a:r>
              <a:rPr lang="en-US" sz="4000" b="1" dirty="0" smtClean="0">
                <a:cs typeface="2  Titr" pitchFamily="2" charset="-78"/>
              </a:rPr>
              <a:t>:NICU</a:t>
            </a:r>
            <a:endParaRPr lang="fa-IR" sz="4000" b="1" dirty="0" smtClean="0">
              <a:cs typeface="2  Titr" pitchFamily="2" charset="-78"/>
            </a:endParaRPr>
          </a:p>
          <a:p>
            <a:pPr algn="r" rtl="1"/>
            <a:r>
              <a:rPr lang="fa-IR" sz="2800" b="1" dirty="0">
                <a:cs typeface="B Nazanin" pitchFamily="2" charset="-78"/>
              </a:rPr>
              <a:t>اصلاح رفتار پرسنل از جمله بلند صحبت کردن، روشن کردن رادیو در نزدیکی نوزاد بستري در بخش</a:t>
            </a:r>
          </a:p>
          <a:p>
            <a:pPr algn="r" rtl="1"/>
            <a:r>
              <a:rPr lang="en-US" sz="2800" b="1" dirty="0">
                <a:cs typeface="B Nazanin" pitchFamily="2" charset="-78"/>
              </a:rPr>
              <a:t> </a:t>
            </a:r>
            <a:r>
              <a:rPr lang="fa-IR" sz="2800" b="1" dirty="0">
                <a:cs typeface="B Nazanin" pitchFamily="2" charset="-78"/>
              </a:rPr>
              <a:t>اندازه گیري سطح دسی بل صدا در</a:t>
            </a:r>
            <a:r>
              <a:rPr lang="en-US" sz="2800" b="1" dirty="0">
                <a:cs typeface="B Nazanin" pitchFamily="2" charset="-78"/>
              </a:rPr>
              <a:t> NICU</a:t>
            </a:r>
            <a:endParaRPr lang="fa-IR" sz="2800" b="1" dirty="0">
              <a:cs typeface="B Nazanin" pitchFamily="2" charset="-78"/>
            </a:endParaRPr>
          </a:p>
          <a:p>
            <a:pPr algn="r" rtl="1"/>
            <a:r>
              <a:rPr lang="fa-IR" sz="2800" b="1" dirty="0">
                <a:cs typeface="B Nazanin" pitchFamily="2" charset="-78"/>
              </a:rPr>
              <a:t>اجتناب از سیستم</a:t>
            </a:r>
            <a:r>
              <a:rPr lang="en-US" sz="2800" b="1" dirty="0">
                <a:cs typeface="B Nazanin" pitchFamily="2" charset="-78"/>
              </a:rPr>
              <a:t> paging</a:t>
            </a:r>
            <a:endParaRPr lang="fa-IR" sz="2800" b="1" dirty="0">
              <a:cs typeface="B Nazanin" pitchFamily="2" charset="-78"/>
            </a:endParaRPr>
          </a:p>
          <a:p>
            <a:pPr algn="r" rtl="1"/>
            <a:r>
              <a:rPr lang="fa-IR" sz="2800" b="1" dirty="0">
                <a:cs typeface="B Nazanin" pitchFamily="2" charset="-78"/>
              </a:rPr>
              <a:t>برداشتن وسایل با صداي بلند از کنار نوزاد</a:t>
            </a:r>
          </a:p>
          <a:p>
            <a:pPr algn="r" rtl="1"/>
            <a:r>
              <a:rPr lang="fa-IR" sz="2800" b="1" dirty="0">
                <a:cs typeface="B Nazanin" pitchFamily="2" charset="-78"/>
              </a:rPr>
              <a:t>باز وبسته کردن ملایم درهاي انکوباتور</a:t>
            </a:r>
          </a:p>
          <a:p>
            <a:pPr algn="r" rtl="1"/>
            <a:endParaRPr lang="fa-IR" sz="2800" b="1" dirty="0">
              <a:cs typeface="B Nazanin" pitchFamily="2" charset="-78"/>
            </a:endParaRPr>
          </a:p>
          <a:p>
            <a:pPr algn="r" rtl="1"/>
            <a:r>
              <a:rPr lang="fa-IR" sz="2800" b="1" dirty="0">
                <a:cs typeface="B Nazanin" pitchFamily="2" charset="-78"/>
              </a:rPr>
              <a:t>گذاشتن ضرب گیر</a:t>
            </a:r>
            <a:r>
              <a:rPr lang="en-US" sz="2800" b="1" dirty="0">
                <a:cs typeface="B Nazanin" pitchFamily="2" charset="-78"/>
              </a:rPr>
              <a:t>pad</a:t>
            </a:r>
            <a:r>
              <a:rPr lang="fa-IR" sz="2800" b="1" dirty="0">
                <a:cs typeface="B Nazanin" pitchFamily="2" charset="-78"/>
              </a:rPr>
              <a:t> در درها و کشوهاي موجود </a:t>
            </a:r>
          </a:p>
          <a:p>
            <a:pPr algn="r" rtl="1"/>
            <a:r>
              <a:rPr lang="fa-IR" sz="2800" b="1" dirty="0">
                <a:cs typeface="B Nazanin" pitchFamily="2" charset="-78"/>
              </a:rPr>
              <a:t>طرح ریزي دیوارهاي با مواد جاذب صدا </a:t>
            </a:r>
          </a:p>
          <a:p>
            <a:pPr algn="r" rtl="1"/>
            <a:endParaRPr lang="en-US" dirty="0"/>
          </a:p>
        </p:txBody>
      </p:sp>
    </p:spTree>
    <p:extLst>
      <p:ext uri="{BB962C8B-B14F-4D97-AF65-F5344CB8AC3E}">
        <p14:creationId xmlns:p14="http://schemas.microsoft.com/office/powerpoint/2010/main" val="11700614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7516"/>
            <a:ext cx="10515600" cy="5599447"/>
          </a:xfrm>
        </p:spPr>
        <p:txBody>
          <a:bodyPr>
            <a:normAutofit/>
          </a:bodyPr>
          <a:lstStyle/>
          <a:p>
            <a:pPr algn="r" rtl="1"/>
            <a:r>
              <a:rPr lang="fa-IR" sz="4000" b="1" dirty="0" smtClean="0">
                <a:cs typeface="2  Titr" pitchFamily="2" charset="-78"/>
              </a:rPr>
              <a:t>نور در</a:t>
            </a:r>
            <a:r>
              <a:rPr lang="en-US" sz="4000" b="1" dirty="0" err="1" smtClean="0">
                <a:cs typeface="2  Titr" pitchFamily="2" charset="-78"/>
              </a:rPr>
              <a:t>nicu</a:t>
            </a:r>
            <a:endParaRPr lang="en-US" sz="4000" b="1" dirty="0" smtClean="0">
              <a:cs typeface="2  Titr" pitchFamily="2" charset="-78"/>
            </a:endParaRPr>
          </a:p>
          <a:p>
            <a:r>
              <a:rPr lang="fa-IR" sz="3000" b="1" dirty="0">
                <a:cs typeface="B Nazanin" pitchFamily="2" charset="-78"/>
              </a:rPr>
              <a:t>با توجه به اینکه تماس با نور ثابت زیاد در</a:t>
            </a:r>
            <a:r>
              <a:rPr lang="en-US" sz="3000" b="1" dirty="0">
                <a:cs typeface="B Nazanin" pitchFamily="2" charset="-78"/>
              </a:rPr>
              <a:t>NICU</a:t>
            </a:r>
            <a:r>
              <a:rPr lang="fa-IR" sz="3000" b="1" dirty="0">
                <a:cs typeface="B Nazanin" pitchFamily="2" charset="-78"/>
              </a:rPr>
              <a:t>ممکن است اثرات منفی روي ساختمانهاي</a:t>
            </a:r>
          </a:p>
          <a:p>
            <a:r>
              <a:rPr lang="fa-IR" sz="3000" b="1" dirty="0">
                <a:cs typeface="B Nazanin" pitchFamily="2" charset="-78"/>
              </a:rPr>
              <a:t>چشم، رتین وکورتکس بینایی داشته و وزن گیري نوزاد، فعالیتهاي حرکتی و ضربان قلب را مختل میکند، اقداماتی، جهت کم کردن نور در</a:t>
            </a:r>
            <a:r>
              <a:rPr lang="en-US" sz="3000" b="1" dirty="0">
                <a:cs typeface="B Nazanin" pitchFamily="2" charset="-78"/>
              </a:rPr>
              <a:t> NICU </a:t>
            </a:r>
            <a:endParaRPr lang="fa-IR" sz="3000" b="1" dirty="0">
              <a:cs typeface="B Nazanin" pitchFamily="2" charset="-78"/>
            </a:endParaRPr>
          </a:p>
          <a:p>
            <a:endParaRPr lang="fa-IR" sz="3000" b="1" dirty="0">
              <a:cs typeface="B Nazanin" pitchFamily="2" charset="-78"/>
            </a:endParaRPr>
          </a:p>
          <a:p>
            <a:r>
              <a:rPr lang="fa-IR" sz="3000" b="1" dirty="0">
                <a:cs typeface="B Nazanin" pitchFamily="2" charset="-78"/>
              </a:rPr>
              <a:t>بصورت پریودیک ومتناوب میتواند در شروع تنظیم سیکلهاي خواب و بیداري طولانی تر کردن ساعات خواب نوزاد و افزایش وزن گیري او، کاهش سطح فعالیت حرکتی و کم کردن ضربان واحتمالا"در کمتر کردن رتینوپاتی نارسی وسایر مشکلات موثر باشد.</a:t>
            </a:r>
            <a:endParaRPr lang="en-US" sz="3000" b="1" dirty="0">
              <a:cs typeface="B Nazanin" pitchFamily="2" charset="-78"/>
            </a:endParaRPr>
          </a:p>
        </p:txBody>
      </p:sp>
    </p:spTree>
    <p:extLst>
      <p:ext uri="{BB962C8B-B14F-4D97-AF65-F5344CB8AC3E}">
        <p14:creationId xmlns:p14="http://schemas.microsoft.com/office/powerpoint/2010/main" val="1112754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9389"/>
            <a:ext cx="10515600" cy="5647574"/>
          </a:xfrm>
        </p:spPr>
        <p:txBody>
          <a:bodyPr/>
          <a:lstStyle/>
          <a:p>
            <a:pPr algn="r" rtl="1"/>
            <a:r>
              <a:rPr lang="fa-IR" b="1" dirty="0" smtClean="0">
                <a:cs typeface="2  Titr" pitchFamily="2" charset="-78"/>
              </a:rPr>
              <a:t>توصیه </a:t>
            </a:r>
            <a:r>
              <a:rPr lang="fa-IR" b="1" dirty="0">
                <a:cs typeface="2  Titr" pitchFamily="2" charset="-78"/>
              </a:rPr>
              <a:t>هایی جهت کاهش نور </a:t>
            </a:r>
            <a:r>
              <a:rPr lang="fa-IR" b="1" dirty="0" smtClean="0">
                <a:cs typeface="2  Titr" pitchFamily="2" charset="-78"/>
              </a:rPr>
              <a:t>در</a:t>
            </a:r>
            <a:r>
              <a:rPr lang="en-US" b="1" dirty="0" smtClean="0">
                <a:cs typeface="2  Titr" pitchFamily="2" charset="-78"/>
              </a:rPr>
              <a:t> :NICU </a:t>
            </a:r>
            <a:endParaRPr lang="fa-IR" b="1" dirty="0" smtClean="0">
              <a:cs typeface="2  Titr" pitchFamily="2" charset="-78"/>
            </a:endParaRPr>
          </a:p>
          <a:p>
            <a:r>
              <a:rPr lang="fa-IR" sz="3600" b="1" dirty="0">
                <a:cs typeface="B Nazanin" pitchFamily="2" charset="-78"/>
              </a:rPr>
              <a:t>درصورت امکان انکوباتور، کات وتخت بستري نوزاد با استفاده از پوشش هاي مناسب پوشیده شود.</a:t>
            </a:r>
          </a:p>
          <a:p>
            <a:r>
              <a:rPr lang="fa-IR" sz="3600" b="1" dirty="0">
                <a:cs typeface="B Nazanin" pitchFamily="2" charset="-78"/>
              </a:rPr>
              <a:t>در صورت پایدار بودن نوزاد سطح نور در</a:t>
            </a:r>
            <a:r>
              <a:rPr lang="en-US" sz="3600" b="1" dirty="0">
                <a:cs typeface="B Nazanin" pitchFamily="2" charset="-78"/>
              </a:rPr>
              <a:t> NICU</a:t>
            </a:r>
            <a:r>
              <a:rPr lang="fa-IR" sz="3600" b="1" dirty="0">
                <a:cs typeface="B Nazanin" pitchFamily="2" charset="-78"/>
              </a:rPr>
              <a:t> در فواصل 12 ساعته در هر روز کاهش داده شود.</a:t>
            </a:r>
          </a:p>
          <a:p>
            <a:r>
              <a:rPr lang="fa-IR" sz="3600" b="1" dirty="0">
                <a:cs typeface="B Nazanin" pitchFamily="2" charset="-78"/>
              </a:rPr>
              <a:t>سیستم نوررسانی فردي توسط کلید جهت تنظیم شدت نور براي هر بیمار در نظر گرفته شود</a:t>
            </a:r>
          </a:p>
          <a:p>
            <a:pPr algn="r" rtl="1"/>
            <a:endParaRPr lang="en-US" dirty="0"/>
          </a:p>
        </p:txBody>
      </p:sp>
    </p:spTree>
    <p:extLst>
      <p:ext uri="{BB962C8B-B14F-4D97-AF65-F5344CB8AC3E}">
        <p14:creationId xmlns:p14="http://schemas.microsoft.com/office/powerpoint/2010/main" val="2088025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618" y="435616"/>
            <a:ext cx="10515600" cy="6253965"/>
          </a:xfrm>
        </p:spPr>
        <p:txBody>
          <a:bodyPr>
            <a:normAutofit fontScale="62500" lnSpcReduction="20000"/>
          </a:bodyPr>
          <a:lstStyle/>
          <a:p>
            <a:pPr algn="r" rtl="1"/>
            <a:r>
              <a:rPr lang="fa-IR" sz="5800" b="1" dirty="0">
                <a:cs typeface="2  Titr" pitchFamily="2" charset="-78"/>
              </a:rPr>
              <a:t>مراقبت تنفسی از نوزاد بد </a:t>
            </a:r>
            <a:r>
              <a:rPr lang="fa-IR" sz="5800" b="1" dirty="0" smtClean="0">
                <a:cs typeface="2  Titr" pitchFamily="2" charset="-78"/>
              </a:rPr>
              <a:t>حال</a:t>
            </a:r>
          </a:p>
          <a:p>
            <a:pPr algn="r" rtl="1"/>
            <a:r>
              <a:rPr lang="fa-IR" sz="4600" b="1" dirty="0">
                <a:cs typeface="B Nazanin" pitchFamily="2" charset="-78"/>
              </a:rPr>
              <a:t>مراقبت از تجهیزات تهویه و سیستم هاي تحویل اکسیژن، مراقبت و حفظ لوله نا ي ، نازال</a:t>
            </a:r>
            <a:r>
              <a:rPr lang="en-US" sz="4600" b="1" dirty="0">
                <a:cs typeface="B Nazanin" pitchFamily="2" charset="-78"/>
              </a:rPr>
              <a:t> CPAP</a:t>
            </a:r>
            <a:r>
              <a:rPr lang="fa-IR" sz="4600" b="1" dirty="0">
                <a:cs typeface="B Nazanin" pitchFamily="2" charset="-78"/>
              </a:rPr>
              <a:t> و کانولاي اکسیژن، حفظ راه هوایی بازو ساکشن ناي از مسائل مهم و ضروري در مراقبت پرستاري در </a:t>
            </a:r>
            <a:r>
              <a:rPr lang="en-US" sz="4600" b="1" dirty="0">
                <a:cs typeface="B Nazanin" pitchFamily="2" charset="-78"/>
              </a:rPr>
              <a:t>NICU</a:t>
            </a:r>
            <a:r>
              <a:rPr lang="fa-IR" sz="4600" b="1" dirty="0">
                <a:cs typeface="B Nazanin" pitchFamily="2" charset="-78"/>
              </a:rPr>
              <a:t> می باشد. </a:t>
            </a:r>
          </a:p>
          <a:p>
            <a:pPr algn="r" rtl="1"/>
            <a:r>
              <a:rPr lang="fa-IR" sz="4000" b="1" dirty="0">
                <a:cs typeface="2  Titr" pitchFamily="2" charset="-78"/>
              </a:rPr>
              <a:t>مراقبت از وسایل تحویل اکسیژن</a:t>
            </a:r>
            <a:r>
              <a:rPr lang="fa-IR" sz="4000" dirty="0">
                <a:cs typeface="2  Titr" pitchFamily="2" charset="-78"/>
              </a:rPr>
              <a:t>:</a:t>
            </a:r>
          </a:p>
          <a:p>
            <a:pPr algn="r" rtl="1"/>
            <a:r>
              <a:rPr lang="fa-IR" sz="4000" b="1" dirty="0">
                <a:cs typeface="2  Titr" pitchFamily="2" charset="-78"/>
              </a:rPr>
              <a:t>کلاهک(هود)</a:t>
            </a:r>
            <a:r>
              <a:rPr lang="fa-IR" sz="4000" dirty="0">
                <a:cs typeface="2  Titr" pitchFamily="2" charset="-78"/>
              </a:rPr>
              <a:t>: </a:t>
            </a:r>
            <a:r>
              <a:rPr lang="fa-IR" sz="4600" b="1" dirty="0">
                <a:cs typeface="B Nazanin" pitchFamily="2" charset="-78"/>
              </a:rPr>
              <a:t>اکسیژن گرم ومرطوب (جهت جلوگیري از دفع حرارتی ) بایستی از طریق کلاهک به بیمار</a:t>
            </a:r>
          </a:p>
          <a:p>
            <a:pPr algn="r" rtl="1"/>
            <a:r>
              <a:rPr lang="fa-IR" sz="4600" b="1" dirty="0">
                <a:cs typeface="B Nazanin" pitchFamily="2" charset="-78"/>
              </a:rPr>
              <a:t>تحویل داده شود و در صورت امکان میزان اکسیژن مورد نیاز با استفاده از مخلوط کننده اکسیژن (بلندر ) تنظیم</a:t>
            </a:r>
          </a:p>
          <a:p>
            <a:pPr algn="r" rtl="1"/>
            <a:r>
              <a:rPr lang="fa-IR" sz="4600" b="1" dirty="0">
                <a:cs typeface="B Nazanin" pitchFamily="2" charset="-78"/>
              </a:rPr>
              <a:t>گردد. باید درصد اکسیژن داخل کلاهک توسط آنالیزر اکسیژن مانیتور شود و از کلاهک با اندازه مناسب در هر</a:t>
            </a:r>
          </a:p>
          <a:p>
            <a:pPr algn="r" rtl="1"/>
            <a:r>
              <a:rPr lang="fa-IR" sz="4600" b="1" dirty="0">
                <a:cs typeface="B Nazanin" pitchFamily="2" charset="-78"/>
              </a:rPr>
              <a:t>سوراخ هاي هوا نبایستی بسته شوند و جریان کافی اکسیژن </a:t>
            </a:r>
            <a:r>
              <a:rPr lang="en-US" sz="4600" b="1" dirty="0">
                <a:cs typeface="B Nazanin" pitchFamily="2" charset="-78"/>
              </a:rPr>
              <a:t>co </a:t>
            </a:r>
            <a:r>
              <a:rPr lang="fa-IR" sz="4600" b="1" dirty="0">
                <a:cs typeface="B Nazanin" pitchFamily="2" charset="-78"/>
              </a:rPr>
              <a:t>نوزاد استفاده شود. جهت جلوگیري از احتباس 2</a:t>
            </a:r>
            <a:r>
              <a:rPr lang="en-US" sz="4600" b="1" dirty="0">
                <a:cs typeface="B Nazanin" pitchFamily="2" charset="-78"/>
              </a:rPr>
              <a:t>co</a:t>
            </a:r>
            <a:r>
              <a:rPr lang="fa-IR" sz="4600" b="1" dirty="0">
                <a:cs typeface="B Nazanin" pitchFamily="2" charset="-78"/>
              </a:rPr>
              <a:t> سوراخ هاي هوا نبایستی بسته شوند و جریان کافی اکسیژن حدود 5 تا 7 لیتر در داخل کلاهک برقرار شود. تمیز کردن و تعویض کلاهک باید به شکل مرتب انجام شود.</a:t>
            </a:r>
            <a:endParaRPr lang="en-US" sz="4600" b="1" dirty="0">
              <a:cs typeface="B Nazanin" pitchFamily="2" charset="-78"/>
            </a:endParaRPr>
          </a:p>
        </p:txBody>
      </p:sp>
    </p:spTree>
    <p:extLst>
      <p:ext uri="{BB962C8B-B14F-4D97-AF65-F5344CB8AC3E}">
        <p14:creationId xmlns:p14="http://schemas.microsoft.com/office/powerpoint/2010/main" val="16178447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b="1" dirty="0">
                <a:cs typeface="2  Titr" pitchFamily="2" charset="-78"/>
              </a:rPr>
              <a:t>کانولاي بینی</a:t>
            </a:r>
            <a:r>
              <a:rPr lang="fa-IR" dirty="0">
                <a:cs typeface="2  Titr" pitchFamily="2" charset="-78"/>
              </a:rPr>
              <a:t>: </a:t>
            </a:r>
            <a:r>
              <a:rPr lang="fa-IR" sz="2900" b="1" dirty="0">
                <a:cs typeface="B Nazanin" pitchFamily="2" charset="-78"/>
              </a:rPr>
              <a:t>حداقل هر4 تا 6 ساعت ترشحات برداشته و تمیز شوند، ازلحاظ آسیب فشاري وارده به بافتهاي اطراف مشاهده شده و در صورت شروع ناگهانی دیسترس تنفسی از لحاظ وجود ترشحات کنترل شوند و ساکشن نازوفارنکس انجام شود.</a:t>
            </a:r>
          </a:p>
          <a:p>
            <a:pPr algn="r" rtl="1"/>
            <a:r>
              <a:rPr lang="fa-IR" b="1" dirty="0">
                <a:cs typeface="2  Titr" pitchFamily="2" charset="-78"/>
              </a:rPr>
              <a:t>بد حال شدن ناگهانی نوزاد</a:t>
            </a:r>
            <a:r>
              <a:rPr lang="fa-IR" dirty="0" smtClean="0">
                <a:cs typeface="2  Titr" pitchFamily="2" charset="-78"/>
              </a:rPr>
              <a:t>:</a:t>
            </a:r>
          </a:p>
          <a:p>
            <a:pPr algn="r" rtl="1"/>
            <a:r>
              <a:rPr lang="fa-IR" sz="2900" b="1" dirty="0">
                <a:cs typeface="B Nazanin" pitchFamily="2" charset="-78"/>
              </a:rPr>
              <a:t>در صورت بد حال شدن ناگهانی نوزاد بستري در</a:t>
            </a:r>
            <a:r>
              <a:rPr lang="en-US" sz="2900" b="1" dirty="0">
                <a:cs typeface="B Nazanin" pitchFamily="2" charset="-78"/>
              </a:rPr>
              <a:t> NICU</a:t>
            </a:r>
            <a:r>
              <a:rPr lang="fa-IR" sz="2900" b="1" dirty="0">
                <a:cs typeface="B Nazanin" pitchFamily="2" charset="-78"/>
              </a:rPr>
              <a:t> پرستاران به علت حضور دائمی در بخش اغلب اولین ، افرادي هستند که متوجه تغییر حال عمومی وي شده و بایستی تا حاضر شدن پزشکان اقدامات اولیه جهت رفع مشکل وي را انجام می دهند</a:t>
            </a:r>
          </a:p>
        </p:txBody>
      </p:sp>
    </p:spTree>
    <p:extLst>
      <p:ext uri="{BB962C8B-B14F-4D97-AF65-F5344CB8AC3E}">
        <p14:creationId xmlns:p14="http://schemas.microsoft.com/office/powerpoint/2010/main" val="19554803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2204" y="352960"/>
            <a:ext cx="10515600" cy="6365474"/>
          </a:xfrm>
        </p:spPr>
        <p:txBody>
          <a:bodyPr>
            <a:normAutofit fontScale="92500" lnSpcReduction="10000"/>
          </a:bodyPr>
          <a:lstStyle/>
          <a:p>
            <a:pPr algn="r" rtl="1"/>
            <a:r>
              <a:rPr lang="fa-IR" b="1" dirty="0">
                <a:cs typeface="2  Titr" pitchFamily="2" charset="-78"/>
              </a:rPr>
              <a:t>مراقبت هاي پرستاري نوزاد تحت تهویه</a:t>
            </a:r>
          </a:p>
          <a:p>
            <a:r>
              <a:rPr lang="fa-IR" sz="3100" b="1" dirty="0">
                <a:cs typeface="B Nazanin" pitchFamily="2" charset="-78"/>
              </a:rPr>
              <a:t>ارزیابی و مراقبت هاي پرستاري نوزاد تحت تهویه پرتواتر نسبت به تهویه معمولی متفاوت و مشکلتر میباشد .</a:t>
            </a:r>
          </a:p>
          <a:p>
            <a:r>
              <a:rPr lang="fa-IR" sz="3100" b="1" dirty="0">
                <a:cs typeface="B Nazanin" pitchFamily="2" charset="-78"/>
              </a:rPr>
              <a:t>ارزیابی حرکت قفسه سینه، ضربان نوك قلب، و سمع صداهاي تنفسی در این نوزادان به علت حرکات زیادترقفسه</a:t>
            </a:r>
          </a:p>
          <a:p>
            <a:r>
              <a:rPr lang="fa-IR" sz="3100" b="1" dirty="0">
                <a:cs typeface="B Nazanin" pitchFamily="2" charset="-78"/>
              </a:rPr>
              <a:t>سینه به سختی انجام می گیرد و جهت بررسی آنها نیاز به جداکردن موقتی نوزاد از رسپیراتور می باشد. ساکشن</a:t>
            </a:r>
          </a:p>
          <a:p>
            <a:r>
              <a:rPr lang="fa-IR" sz="3100" b="1" dirty="0">
                <a:cs typeface="B Nazanin" pitchFamily="2" charset="-78"/>
              </a:rPr>
              <a:t>بایستی به طور بسته انجام شود یعنی با استفاده از آداپترهاي مخصوص </a:t>
            </a:r>
            <a:r>
              <a:rPr lang="en-US" sz="3100" b="1" dirty="0">
                <a:cs typeface="B Nazanin" pitchFamily="2" charset="-78"/>
              </a:rPr>
              <a:t>High frequency </a:t>
            </a:r>
            <a:r>
              <a:rPr lang="fa-IR" sz="3100" b="1" dirty="0">
                <a:cs typeface="B Nazanin" pitchFamily="2" charset="-78"/>
              </a:rPr>
              <a:t>نوزاد تحت تهویه</a:t>
            </a:r>
          </a:p>
          <a:p>
            <a:r>
              <a:rPr lang="fa-IR" sz="3100" b="1" dirty="0">
                <a:cs typeface="B Nazanin" pitchFamily="2" charset="-78"/>
              </a:rPr>
              <a:t>همانگونه که تهویه مکانیکی ادامه می یابد ساکشن انجام میشود. وزن کردن نوزاد بطور مکرر قابل انجام نیست</a:t>
            </a:r>
          </a:p>
          <a:p>
            <a:r>
              <a:rPr lang="fa-IR" sz="3100" b="1" dirty="0">
                <a:cs typeface="B Nazanin" pitchFamily="2" charset="-78"/>
              </a:rPr>
              <a:t>زیرا لازمه توزین، جدا کردن نوزاد از رسپیراتور است که باعث بد حال شدن وي میشود.</a:t>
            </a:r>
            <a:endParaRPr lang="en-US" sz="3100" b="1" dirty="0">
              <a:cs typeface="B Nazanin" pitchFamily="2" charset="-78"/>
            </a:endParaRPr>
          </a:p>
        </p:txBody>
      </p:sp>
    </p:spTree>
    <p:extLst>
      <p:ext uri="{BB962C8B-B14F-4D97-AF65-F5344CB8AC3E}">
        <p14:creationId xmlns:p14="http://schemas.microsoft.com/office/powerpoint/2010/main" val="29590778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054" y="243694"/>
            <a:ext cx="10515600" cy="5974832"/>
          </a:xfrm>
        </p:spPr>
        <p:txBody>
          <a:bodyPr>
            <a:normAutofit fontScale="47500" lnSpcReduction="20000"/>
          </a:bodyPr>
          <a:lstStyle/>
          <a:p>
            <a:pPr algn="r" rtl="1"/>
            <a:r>
              <a:rPr lang="fa-IR" sz="7600" b="1" dirty="0">
                <a:cs typeface="2  Titr" pitchFamily="2" charset="-78"/>
              </a:rPr>
              <a:t>ارتباط با والدین نوزاد</a:t>
            </a:r>
            <a:r>
              <a:rPr lang="fa-IR" sz="7600" dirty="0">
                <a:cs typeface="2  Titr" pitchFamily="2" charset="-78"/>
              </a:rPr>
              <a:t>:</a:t>
            </a:r>
          </a:p>
          <a:p>
            <a:pPr algn="r" rtl="1"/>
            <a:r>
              <a:rPr lang="fa-IR" sz="5100" b="1" dirty="0">
                <a:cs typeface="B Nazanin" pitchFamily="2" charset="-78"/>
              </a:rPr>
              <a:t>برقراي ارتباط با والدین توسط تیم پزشکی درگیر در مسائل نوزاد از قبل از زایمان می تواند مفید باشد. چنانچه در</a:t>
            </a:r>
          </a:p>
          <a:p>
            <a:pPr algn="r" rtl="1"/>
            <a:r>
              <a:rPr lang="fa-IR" sz="5100" b="1" dirty="0">
                <a:cs typeface="B Nazanin" pitchFamily="2" charset="-78"/>
              </a:rPr>
              <a:t>بررسیهاي قبل از تولد مسئله قابل توجهی در جنین یافت شود، اطلاع والدین در جهت اخذ تصمیمات درمانی</a:t>
            </a:r>
          </a:p>
          <a:p>
            <a:pPr algn="r" rtl="1"/>
            <a:r>
              <a:rPr lang="fa-IR" sz="5100" b="1" dirty="0">
                <a:cs typeface="B Nazanin" pitchFamily="2" charset="-78"/>
              </a:rPr>
              <a:t>برقراري ارتباط نزدیک والدین با </a:t>
            </a:r>
            <a:r>
              <a:rPr lang="en-US" sz="5100" b="1" dirty="0">
                <a:cs typeface="B Nazanin" pitchFamily="2" charset="-78"/>
              </a:rPr>
              <a:t>NICU </a:t>
            </a:r>
            <a:r>
              <a:rPr lang="fa-IR" sz="5100" b="1" dirty="0">
                <a:cs typeface="B Nazanin" pitchFamily="2" charset="-78"/>
              </a:rPr>
              <a:t>لازم اهمیت قابل توجهی پیدا خواهد کرد. در حین بستري نوزاد در</a:t>
            </a:r>
          </a:p>
          <a:p>
            <a:pPr algn="r" rtl="1"/>
            <a:r>
              <a:rPr lang="fa-IR" sz="5100" b="1" dirty="0">
                <a:cs typeface="B Nazanin" pitchFamily="2" charset="-78"/>
              </a:rPr>
              <a:t>پرسنل درگیر مسائل درمانی اهمیت زیادي داشته و بهتر است والدین راجع به محیط اطراف نوزاد، انواع مانیتورها</a:t>
            </a:r>
          </a:p>
          <a:p>
            <a:pPr algn="r" rtl="1"/>
            <a:r>
              <a:rPr lang="fa-IR" sz="5100" b="1" dirty="0">
                <a:cs typeface="B Nazanin" pitchFamily="2" charset="-78"/>
              </a:rPr>
              <a:t>و تجهیزات مورد استفاده اطلاع داشته باشند وحتی دخالت والدین در مراقبت هاي فیزیکی نوزاد از جمله حمام</a:t>
            </a:r>
          </a:p>
          <a:p>
            <a:pPr algn="r" rtl="1"/>
            <a:r>
              <a:rPr lang="fa-IR" sz="5100" b="1" dirty="0">
                <a:cs typeface="B Nazanin" pitchFamily="2" charset="-78"/>
              </a:rPr>
              <a:t>کردن، تعویض پوشک، گرفتن درجه حرارت مفید است. برقراري تماس پوستی با نوزاد یک مسئله مهم در</a:t>
            </a:r>
          </a:p>
          <a:p>
            <a:pPr algn="r" rtl="1"/>
            <a:r>
              <a:rPr lang="fa-IR" sz="5100" b="1" dirty="0">
                <a:cs typeface="B Nazanin" pitchFamily="2" charset="-78"/>
              </a:rPr>
              <a:t>همبستگی و نزدیکی والدین با نوزاد میباشد. در سال هاي اخیر به تماس هاي پوستی نوزاد تحت رسپیراتور با</a:t>
            </a:r>
          </a:p>
          <a:p>
            <a:r>
              <a:rPr lang="fa-IR" sz="5100" b="1" dirty="0">
                <a:cs typeface="B Nazanin" pitchFamily="2" charset="-78"/>
              </a:rPr>
              <a:t>والدین توجه فراوانی شده است و سعی شده است که تماس پوست به پوست والدین و نوزاد فراهم گردد</a:t>
            </a:r>
            <a:endParaRPr lang="en-US" sz="5100" b="1" dirty="0">
              <a:cs typeface="B Nazanin" pitchFamily="2" charset="-78"/>
            </a:endParaRPr>
          </a:p>
        </p:txBody>
      </p:sp>
    </p:spTree>
    <p:extLst>
      <p:ext uri="{BB962C8B-B14F-4D97-AF65-F5344CB8AC3E}">
        <p14:creationId xmlns:p14="http://schemas.microsoft.com/office/powerpoint/2010/main" val="108562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473" y="886837"/>
            <a:ext cx="10515600" cy="5830454"/>
          </a:xfrm>
        </p:spPr>
        <p:txBody>
          <a:bodyPr>
            <a:normAutofit/>
          </a:bodyPr>
          <a:lstStyle/>
          <a:p>
            <a:pPr algn="r" rtl="1"/>
            <a:r>
              <a:rPr lang="fa-IR" sz="2800" b="1" dirty="0">
                <a:cs typeface="B Nazanin" pitchFamily="2" charset="-78"/>
              </a:rPr>
              <a:t>جهت</a:t>
            </a:r>
          </a:p>
          <a:p>
            <a:pPr algn="r" rtl="1"/>
            <a:r>
              <a:rPr lang="fa-IR" sz="2800" b="1" dirty="0">
                <a:cs typeface="B Nazanin" pitchFamily="2" charset="-78"/>
              </a:rPr>
              <a:t>این تماس بایستی نوزاد لخت در تماس مستقیم با پوست بدن مادر و یا پدر قرار گرفته و جهت اجتناب از هیپوترمی، نوزاد توسط لباس والدین و یا پتو پوشیده شود.</a:t>
            </a:r>
          </a:p>
          <a:p>
            <a:pPr marL="0" indent="0" algn="r" rtl="1">
              <a:buNone/>
            </a:pPr>
            <a:r>
              <a:rPr lang="fa-IR" sz="2800" b="1" dirty="0">
                <a:cs typeface="B Nazanin" pitchFamily="2" charset="-78"/>
              </a:rPr>
              <a:t> مانیتورینگ مداوم با پالس اکسی متري - حتی در حین تماس هاي پوست به پوست بایستی ادامه یابد تا در صورت بروز مشکل اقدامات لازم انجام گیرد.</a:t>
            </a:r>
          </a:p>
          <a:p>
            <a:pPr algn="r" rtl="1"/>
            <a:r>
              <a:rPr lang="fa-IR" sz="2800" b="1" dirty="0">
                <a:cs typeface="B Nazanin" pitchFamily="2" charset="-78"/>
              </a:rPr>
              <a:t>تماس هاي پوست به پوست در برقراري آرامش والدین و بهبود شیردهی بسیار مناسب میباشد. اثر این تماسها در</a:t>
            </a:r>
          </a:p>
          <a:p>
            <a:pPr algn="r" rtl="1"/>
            <a:r>
              <a:rPr lang="fa-IR" sz="2800" b="1" dirty="0">
                <a:cs typeface="B Nazanin" pitchFamily="2" charset="-78"/>
              </a:rPr>
              <a:t>بدرستی مشخص نیست. حتی در بعضی مطالعات به بروز مشکلاتی هم چون برادي </a:t>
            </a:r>
            <a:r>
              <a:rPr lang="en-US" sz="2800" b="1" dirty="0">
                <a:cs typeface="B Nazanin" pitchFamily="2" charset="-78"/>
              </a:rPr>
              <a:t>NICU </a:t>
            </a:r>
            <a:r>
              <a:rPr lang="fa-IR" sz="2800" b="1" dirty="0">
                <a:cs typeface="B Nazanin" pitchFamily="2" charset="-78"/>
              </a:rPr>
              <a:t>نوزادان بد حال در</a:t>
            </a:r>
          </a:p>
          <a:p>
            <a:pPr algn="r" rtl="1"/>
            <a:r>
              <a:rPr lang="fa-IR" sz="2800" b="1" dirty="0">
                <a:cs typeface="B Nazanin" pitchFamily="2" charset="-78"/>
              </a:rPr>
              <a:t>کاردي و هیپوکسمی گذرا اشاره شده که با مانیتورینگ دقیق نوزاد قابل پیشگیري است.</a:t>
            </a:r>
          </a:p>
          <a:p>
            <a:pPr algn="r" rtl="1"/>
            <a:r>
              <a:rPr lang="fa-IR" sz="2800" b="1" dirty="0">
                <a:cs typeface="B Nazanin" pitchFamily="2" charset="-78"/>
              </a:rPr>
              <a:t>اصول کلیدي در مراقبتهاي خانواده محورعبارتند از:</a:t>
            </a:r>
            <a:endParaRPr lang="en-US" sz="2800" b="1" dirty="0">
              <a:cs typeface="B Nazanin" pitchFamily="2" charset="-78"/>
            </a:endParaRPr>
          </a:p>
        </p:txBody>
      </p:sp>
    </p:spTree>
    <p:extLst>
      <p:ext uri="{BB962C8B-B14F-4D97-AF65-F5344CB8AC3E}">
        <p14:creationId xmlns:p14="http://schemas.microsoft.com/office/powerpoint/2010/main" val="14344588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8008"/>
            <a:ext cx="10515600" cy="5868955"/>
          </a:xfrm>
        </p:spPr>
        <p:txBody>
          <a:bodyPr>
            <a:normAutofit/>
          </a:bodyPr>
          <a:lstStyle/>
          <a:p>
            <a:r>
              <a:rPr lang="fa-IR" sz="2800" b="1" dirty="0">
                <a:cs typeface="B Nazanin" pitchFamily="2" charset="-78"/>
              </a:rPr>
              <a:t>-مجموعه سیاستها و کارکرد هر سیستم بر مبناي آن باشد که خانواده در زندگی نوزاد نقش دائمی را دارد ولی</a:t>
            </a:r>
          </a:p>
          <a:p>
            <a:r>
              <a:rPr lang="fa-IR" sz="2800" b="1" dirty="0">
                <a:cs typeface="B Nazanin" pitchFamily="2" charset="-78"/>
              </a:rPr>
              <a:t>پرسنل پزشکی در حال تغییر میباشند</a:t>
            </a:r>
          </a:p>
          <a:p>
            <a:r>
              <a:rPr lang="fa-IR" sz="2800" b="1" dirty="0">
                <a:cs typeface="B Nazanin" pitchFamily="2" charset="-78"/>
              </a:rPr>
              <a:t>-تسهیل ارتباط نزدیک خانواده با پرسنل پزشکی در همه سطوح بیمارستان، خانه و جامعه پس از ترخیص</a:t>
            </a:r>
          </a:p>
          <a:p>
            <a:r>
              <a:rPr lang="fa-IR" sz="2800" b="1" dirty="0">
                <a:cs typeface="B Nazanin" pitchFamily="2" charset="-78"/>
              </a:rPr>
              <a:t>-دادن اطلاعات کامل و بدون شبهه با روش حمایت از خانواده در طول مدت بستري</a:t>
            </a:r>
          </a:p>
          <a:p>
            <a:r>
              <a:rPr lang="fa-IR" sz="2800" b="1" dirty="0">
                <a:cs typeface="B Nazanin" pitchFamily="2" charset="-78"/>
              </a:rPr>
              <a:t>-شناسایی و احترام گذاشتن به تفاوتهاي فرهنگی، توانائی ها و فردیت افراد از جمله تفاوتهاي نژادي، قومی، دینی،</a:t>
            </a:r>
          </a:p>
          <a:p>
            <a:r>
              <a:rPr lang="fa-IR" sz="2800" b="1" dirty="0">
                <a:cs typeface="B Nazanin" pitchFamily="2" charset="-78"/>
              </a:rPr>
              <a:t>اجتماعی، اقتصادي و تحصیلی حین برخورد خانواده با مشکلات</a:t>
            </a:r>
          </a:p>
          <a:p>
            <a:r>
              <a:rPr lang="fa-IR" sz="2800" b="1" dirty="0">
                <a:cs typeface="B Nazanin" pitchFamily="2" charset="-78"/>
              </a:rPr>
              <a:t>-کمک به برقراري سیاستهایی که حمایتهاي لازم آموزشی، احساسی، محیطی و تکاملی را در اختیارخانواده بگذارد</a:t>
            </a:r>
          </a:p>
          <a:p>
            <a:r>
              <a:rPr lang="fa-IR" sz="2800" b="1" dirty="0">
                <a:cs typeface="B Nazanin" pitchFamily="2" charset="-78"/>
              </a:rPr>
              <a:t>-تشویق و تسهیل حمایتهاي خانواده-به -خانواده و شبکه هاي حمایتی</a:t>
            </a:r>
            <a:endParaRPr lang="en-US" sz="2800" b="1" dirty="0">
              <a:cs typeface="B Nazanin" pitchFamily="2" charset="-78"/>
            </a:endParaRPr>
          </a:p>
        </p:txBody>
      </p:sp>
    </p:spTree>
    <p:extLst>
      <p:ext uri="{BB962C8B-B14F-4D97-AF65-F5344CB8AC3E}">
        <p14:creationId xmlns:p14="http://schemas.microsoft.com/office/powerpoint/2010/main" val="4278475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8265"/>
            <a:ext cx="10515600" cy="5618698"/>
          </a:xfrm>
        </p:spPr>
        <p:txBody>
          <a:bodyPr/>
          <a:lstStyle/>
          <a:p>
            <a:r>
              <a:rPr lang="fa-IR" dirty="0"/>
              <a:t>-</a:t>
            </a:r>
            <a:r>
              <a:rPr lang="fa-IR" sz="4000" b="1" dirty="0">
                <a:cs typeface="B Nazanin" pitchFamily="2" charset="-78"/>
              </a:rPr>
              <a:t>اطمینان پیدا کنید که خدمات بیمارستان، خانه و جامعه براي شیرخوارانی که نیاز به مراقبتهاي ویژه دارند، در</a:t>
            </a:r>
          </a:p>
          <a:p>
            <a:r>
              <a:rPr lang="fa-IR" sz="4000" b="1" dirty="0">
                <a:cs typeface="B Nazanin" pitchFamily="2" charset="-78"/>
              </a:rPr>
              <a:t>دسترس و قابل انعطاف است و میتواند کلیه نیازهاي خانواده را تامین کند</a:t>
            </a:r>
          </a:p>
          <a:p>
            <a:r>
              <a:rPr lang="fa-IR" sz="4000" b="1" dirty="0">
                <a:cs typeface="B Nazanin" pitchFamily="2" charset="-78"/>
              </a:rPr>
              <a:t>-درك این موضوع که خانواده و شیرخوار در درجه اول انسان هستند و طیف وسیعی از نگرانیها، توانائی ها،</a:t>
            </a:r>
          </a:p>
          <a:p>
            <a:r>
              <a:rPr lang="fa-IR" sz="4000" b="1" dirty="0">
                <a:cs typeface="B Nazanin" pitchFamily="2" charset="-78"/>
              </a:rPr>
              <a:t>احساسات و توقعات را دارند که ممکن است خارج از چهارچوب خدمات بهداشتی آنها باشد</a:t>
            </a:r>
            <a:endParaRPr lang="en-US" sz="4000" b="1" dirty="0">
              <a:cs typeface="B Nazanin" pitchFamily="2" charset="-78"/>
            </a:endParaRPr>
          </a:p>
        </p:txBody>
      </p:sp>
    </p:spTree>
    <p:extLst>
      <p:ext uri="{BB962C8B-B14F-4D97-AF65-F5344CB8AC3E}">
        <p14:creationId xmlns:p14="http://schemas.microsoft.com/office/powerpoint/2010/main" val="12864126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6017"/>
            <a:ext cx="10515600" cy="5560946"/>
          </a:xfrm>
        </p:spPr>
        <p:txBody>
          <a:bodyPr>
            <a:normAutofit lnSpcReduction="10000"/>
          </a:bodyPr>
          <a:lstStyle/>
          <a:p>
            <a:pPr>
              <a:lnSpc>
                <a:spcPct val="90000"/>
              </a:lnSpc>
            </a:pPr>
            <a:r>
              <a:rPr lang="fa-IR" sz="4400" b="1" dirty="0">
                <a:cs typeface="2  Titr" pitchFamily="2" charset="-78"/>
              </a:rPr>
              <a:t>نتیجه گیري نهایی:</a:t>
            </a:r>
          </a:p>
          <a:p>
            <a:pPr algn="r" rtl="1"/>
            <a:r>
              <a:rPr lang="fa-IR" sz="4000" b="1" dirty="0">
                <a:cs typeface="B Nazanin" pitchFamily="2" charset="-78"/>
              </a:rPr>
              <a:t>مراقبت روزانه از نوزادانی که تحت تهویه مکانیکی قرار دارند، بسیار حساس و ظریف بوده و نیاز به داشتن</a:t>
            </a:r>
          </a:p>
          <a:p>
            <a:pPr algn="r" rtl="1"/>
            <a:r>
              <a:rPr lang="fa-IR" sz="4000" b="1" dirty="0">
                <a:cs typeface="B Nazanin" pitchFamily="2" charset="-78"/>
              </a:rPr>
              <a:t>اطلاعات گسترده درباره نحوه کارکرد ونتیلاتور، عملکرد ارگانهاي متفاوت نوزاد و تفکر بر مبناي حل مسئله دارد.</a:t>
            </a:r>
          </a:p>
          <a:p>
            <a:pPr algn="r" rtl="1"/>
            <a:r>
              <a:rPr lang="fa-IR" sz="4000" b="1" dirty="0">
                <a:cs typeface="B Nazanin" pitchFamily="2" charset="-78"/>
              </a:rPr>
              <a:t>همچنین جهت بهبود نتایج دراز مدت نگاهداري از نوزادان نارس در مرحله بسیار بحرانی هفته هاي اول تولد،</a:t>
            </a:r>
          </a:p>
          <a:p>
            <a:pPr algn="r" rtl="1"/>
            <a:r>
              <a:rPr lang="fa-IR" sz="4000" b="1" dirty="0">
                <a:cs typeface="B Nazanin" pitchFamily="2" charset="-78"/>
              </a:rPr>
              <a:t>لازم است مراقبتها با برقراري ارتباط نزدیک با والدین نوزاد و بر مبناي توجه به جنبه هاي تکاملی او شکل پذیرند</a:t>
            </a:r>
            <a:endParaRPr lang="en-US" sz="4000" b="1" dirty="0">
              <a:cs typeface="B Nazanin" pitchFamily="2" charset="-78"/>
            </a:endParaRPr>
          </a:p>
        </p:txBody>
      </p:sp>
    </p:spTree>
    <p:extLst>
      <p:ext uri="{BB962C8B-B14F-4D97-AF65-F5344CB8AC3E}">
        <p14:creationId xmlns:p14="http://schemas.microsoft.com/office/powerpoint/2010/main" val="25787619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126</TotalTime>
  <Words>3984</Words>
  <Application>Microsoft Office PowerPoint</Application>
  <PresentationFormat>Custom</PresentationFormat>
  <Paragraphs>228</Paragraphs>
  <Slides>33</Slides>
  <Notes>1</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Trek</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Windows User</cp:lastModifiedBy>
  <cp:revision>53</cp:revision>
  <dcterms:created xsi:type="dcterms:W3CDTF">2016-10-22T06:34:15Z</dcterms:created>
  <dcterms:modified xsi:type="dcterms:W3CDTF">2020-05-01T17:59:45Z</dcterms:modified>
</cp:coreProperties>
</file>