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6" r:id="rId1"/>
  </p:sldMasterIdLst>
  <p:sldIdLst>
    <p:sldId id="28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1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9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905000"/>
            <a:ext cx="4038600" cy="4114800"/>
          </a:xfrm>
        </p:spPr>
        <p:txBody>
          <a:bodyPr>
            <a:normAutofit/>
          </a:bodyPr>
          <a:lstStyle/>
          <a:p>
            <a:pPr lvl="0"/>
            <a:endParaRPr lang="fa-I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24995-286A-4C44-8814-A4BB5B533E5D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05000"/>
            <a:ext cx="8229600" cy="4114800"/>
          </a:xfrm>
        </p:spPr>
        <p:txBody>
          <a:bodyPr>
            <a:normAutofit/>
          </a:bodyPr>
          <a:lstStyle/>
          <a:p>
            <a:pPr lvl="0"/>
            <a:endParaRPr lang="fa-IR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71828-8776-450D-88C6-C0363AD7D04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534BFDF-70A9-4C66-90CA-00362B5DD935}" type="datetimeFigureOut">
              <a:rPr lang="fa-IR" smtClean="0"/>
              <a:pPr/>
              <a:t>22/09/1441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D0E4D8-C2C5-4A69-8D80-FFE4D3466C9B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24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46245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794" name="Rectangle 2"/>
          <p:cNvSpPr>
            <a:spLocks noGrp="1" noChangeArrowheads="1"/>
          </p:cNvSpPr>
          <p:nvPr>
            <p:ph idx="1"/>
          </p:nvPr>
        </p:nvSpPr>
        <p:spPr>
          <a:xfrm>
            <a:off x="539750" y="2276475"/>
            <a:ext cx="8229600" cy="4114800"/>
          </a:xfrm>
          <a:ln>
            <a:solidFill>
              <a:srgbClr val="FF0066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مجري مراقبت ها </a:t>
            </a:r>
            <a:r>
              <a:rPr lang="fa-IR" sz="3600" dirty="0" smtClean="0">
                <a:cs typeface="B Nazanin" pitchFamily="2" charset="-78"/>
              </a:rPr>
              <a:t>پزشكان و</a:t>
            </a:r>
            <a:r>
              <a:rPr lang="ar-SA" sz="3600" dirty="0" smtClean="0">
                <a:cs typeface="B Nazanin" pitchFamily="2" charset="-78"/>
              </a:rPr>
              <a:t>غيرپزشكان مي</a:t>
            </a:r>
            <a:r>
              <a:rPr lang="fa-IR" sz="3600" dirty="0" smtClean="0">
                <a:cs typeface="B Nazanin" pitchFamily="2" charset="-78"/>
              </a:rPr>
              <a:t>باشند</a:t>
            </a:r>
            <a:r>
              <a:rPr lang="ar-SA" sz="3600" dirty="0" smtClean="0">
                <a:cs typeface="B Nazanin" pitchFamily="2" charset="-78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دستور</a:t>
            </a:r>
            <a:r>
              <a:rPr lang="fa-IR" sz="3600" dirty="0" smtClean="0">
                <a:cs typeface="B Nazanin" pitchFamily="2" charset="-78"/>
              </a:rPr>
              <a:t>ال</a:t>
            </a:r>
            <a:r>
              <a:rPr lang="ar-SA" sz="3600" dirty="0" smtClean="0">
                <a:cs typeface="B Nazanin" pitchFamily="2" charset="-78"/>
              </a:rPr>
              <a:t>عمل ها وراهنما كاملا روشن وشفاف است.</a:t>
            </a:r>
          </a:p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هم چون برنامه مانا،بوكلت چارت وكتاب راهنما دارد.</a:t>
            </a:r>
          </a:p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رنگ هاي قرمز،سبز</a:t>
            </a:r>
            <a:r>
              <a:rPr lang="en-US" sz="3600" dirty="0" smtClean="0">
                <a:cs typeface="B Nazanin" pitchFamily="2" charset="-78"/>
              </a:rPr>
              <a:t> </a:t>
            </a:r>
            <a:r>
              <a:rPr lang="ar-SA" sz="3600" dirty="0" smtClean="0">
                <a:cs typeface="B Nazanin" pitchFamily="2" charset="-78"/>
              </a:rPr>
              <a:t>و</a:t>
            </a:r>
            <a:r>
              <a:rPr lang="en-US" sz="3600" dirty="0" smtClean="0">
                <a:cs typeface="B Nazanin" pitchFamily="2" charset="-78"/>
              </a:rPr>
              <a:t> </a:t>
            </a:r>
            <a:r>
              <a:rPr lang="ar-SA" sz="3600" dirty="0" smtClean="0">
                <a:cs typeface="B Nazanin" pitchFamily="2" charset="-78"/>
              </a:rPr>
              <a:t>زرد،مشابه بوكلت چارت مانا است.</a:t>
            </a:r>
            <a:endParaRPr lang="en-US" sz="3600" dirty="0" smtClean="0">
              <a:cs typeface="B Nazanin" pitchFamily="2" charset="-78"/>
            </a:endParaRPr>
          </a:p>
        </p:txBody>
      </p:sp>
      <p:sp useBgFill="1">
        <p:nvSpPr>
          <p:cNvPr id="33795" name="AutoShape 3"/>
          <p:cNvSpPr>
            <a:spLocks noChangeArrowheads="1"/>
          </p:cNvSpPr>
          <p:nvPr/>
        </p:nvSpPr>
        <p:spPr bwMode="auto">
          <a:xfrm rot="5374165">
            <a:off x="3506788" y="-3197225"/>
            <a:ext cx="2279650" cy="8991600"/>
          </a:xfrm>
          <a:custGeom>
            <a:avLst/>
            <a:gdLst>
              <a:gd name="G0" fmla="+- 11251 0 0"/>
              <a:gd name="G1" fmla="+- 2794 0 0"/>
              <a:gd name="G2" fmla="+- 21600 0 2794"/>
              <a:gd name="G3" fmla="+- 10800 0 2794"/>
              <a:gd name="G4" fmla="+- 21600 0 11251"/>
              <a:gd name="G5" fmla="*/ G4 G3 10800"/>
              <a:gd name="G6" fmla="+- 21600 0 G5"/>
              <a:gd name="T0" fmla="*/ 11251 w 21600"/>
              <a:gd name="T1" fmla="*/ 0 h 21600"/>
              <a:gd name="T2" fmla="*/ 0 w 21600"/>
              <a:gd name="T3" fmla="*/ 10800 h 21600"/>
              <a:gd name="T4" fmla="*/ 11251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1251" y="0"/>
                </a:moveTo>
                <a:lnTo>
                  <a:pt x="11251" y="2794"/>
                </a:lnTo>
                <a:lnTo>
                  <a:pt x="3375" y="2794"/>
                </a:lnTo>
                <a:lnTo>
                  <a:pt x="3375" y="18806"/>
                </a:lnTo>
                <a:lnTo>
                  <a:pt x="11251" y="18806"/>
                </a:lnTo>
                <a:lnTo>
                  <a:pt x="11251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2794"/>
                </a:moveTo>
                <a:lnTo>
                  <a:pt x="1350" y="18806"/>
                </a:lnTo>
                <a:lnTo>
                  <a:pt x="2700" y="18806"/>
                </a:lnTo>
                <a:lnTo>
                  <a:pt x="2700" y="2794"/>
                </a:lnTo>
                <a:close/>
              </a:path>
              <a:path w="21600" h="21600">
                <a:moveTo>
                  <a:pt x="0" y="2794"/>
                </a:moveTo>
                <a:lnTo>
                  <a:pt x="0" y="18806"/>
                </a:lnTo>
                <a:lnTo>
                  <a:pt x="675" y="18806"/>
                </a:lnTo>
                <a:lnTo>
                  <a:pt x="675" y="2794"/>
                </a:lnTo>
                <a:close/>
              </a:path>
            </a:pathLst>
          </a:custGeom>
          <a:ln w="9525">
            <a:miter lim="800000"/>
            <a:headEnd/>
            <a:tailEnd/>
          </a:ln>
          <a:effectLst/>
          <a:scene3d>
            <a:camera prst="legacyObliqueTopLef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rot="10800000" vert="eaVert" wrap="none" anchor="ctr">
            <a:flatTx/>
          </a:bodyPr>
          <a:lstStyle/>
          <a:p>
            <a:pPr algn="ctr" rtl="0">
              <a:defRPr/>
            </a:pPr>
            <a:r>
              <a:rPr lang="ar-SA" sz="4400" b="1" dirty="0">
                <a:solidFill>
                  <a:srgbClr val="FF0000"/>
                </a:solidFill>
                <a:latin typeface="Tahoma" pitchFamily="34" charset="0"/>
                <a:cs typeface="Traffic" pitchFamily="2" charset="-78"/>
              </a:rPr>
              <a:t>مراقبت كودك سالم. </a:t>
            </a:r>
            <a:endParaRPr lang="en-US" sz="4400" b="1" dirty="0">
              <a:solidFill>
                <a:srgbClr val="FF0000"/>
              </a:solidFill>
              <a:latin typeface="Tahoma" pitchFamily="34" charset="0"/>
              <a:cs typeface="Traffic" pitchFamily="2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68CB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68CB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68CB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68CB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 autoUpdateAnimBg="0"/>
      <p:bldP spid="33795" grpId="0" build="p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602" name="AutoShape 2"/>
          <p:cNvSpPr>
            <a:spLocks noChangeArrowheads="1"/>
          </p:cNvSpPr>
          <p:nvPr/>
        </p:nvSpPr>
        <p:spPr bwMode="auto">
          <a:xfrm>
            <a:off x="0" y="1905000"/>
            <a:ext cx="8715404" cy="3810016"/>
          </a:xfrm>
          <a:prstGeom prst="cloudCallout">
            <a:avLst>
              <a:gd name="adj1" fmla="val -32958"/>
              <a:gd name="adj2" fmla="val 9824"/>
            </a:avLst>
          </a:prstGeom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800100" lvl="1" indent="-342900">
              <a:lnSpc>
                <a:spcPct val="90000"/>
              </a:lnSpc>
              <a:spcBef>
                <a:spcPct val="20000"/>
              </a:spcBef>
              <a:buClr>
                <a:srgbClr val="FF3399"/>
              </a:buClr>
              <a:buFont typeface="Wingdings" pitchFamily="2" charset="2"/>
              <a:buChar char="ü"/>
              <a:defRPr/>
            </a:pPr>
            <a:r>
              <a:rPr lang="ar-SA" sz="4500" b="1" dirty="0">
                <a:solidFill>
                  <a:srgbClr val="FFCC00"/>
                </a:solidFill>
                <a:latin typeface="Tahoma" pitchFamily="34" charset="0"/>
                <a:cs typeface="Traffic" pitchFamily="2" charset="-78"/>
              </a:rPr>
              <a:t>مصاحبه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Clr>
                <a:srgbClr val="FF3399"/>
              </a:buClr>
              <a:buFont typeface="Wingdings" pitchFamily="2" charset="2"/>
              <a:buChar char="ü"/>
              <a:defRPr/>
            </a:pPr>
            <a:r>
              <a:rPr lang="ar-SA" sz="4500" b="1" dirty="0">
                <a:solidFill>
                  <a:srgbClr val="FFCC00"/>
                </a:solidFill>
                <a:latin typeface="Tahoma" pitchFamily="34" charset="0"/>
                <a:cs typeface="Traffic" pitchFamily="2" charset="-78"/>
              </a:rPr>
              <a:t>معاينه باليني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Clr>
                <a:srgbClr val="FF3399"/>
              </a:buClr>
              <a:buFont typeface="Wingdings" pitchFamily="2" charset="2"/>
              <a:buChar char="ü"/>
              <a:defRPr/>
            </a:pPr>
            <a:r>
              <a:rPr lang="ar-SA" sz="4500" b="1" dirty="0">
                <a:solidFill>
                  <a:srgbClr val="FFCC00"/>
                </a:solidFill>
                <a:latin typeface="Tahoma" pitchFamily="34" charset="0"/>
                <a:cs typeface="Traffic" pitchFamily="2" charset="-78"/>
              </a:rPr>
              <a:t>تست هاي آزمايشگاهي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Clr>
                <a:srgbClr val="FF3399"/>
              </a:buClr>
              <a:buFont typeface="Wingdings" pitchFamily="2" charset="2"/>
              <a:buChar char="ü"/>
              <a:defRPr/>
            </a:pPr>
            <a:r>
              <a:rPr lang="ar-SA" sz="4500" b="1" dirty="0">
                <a:solidFill>
                  <a:srgbClr val="FFCC00"/>
                </a:solidFill>
                <a:latin typeface="Tahoma" pitchFamily="34" charset="0"/>
                <a:cs typeface="Traffic" pitchFamily="2" charset="-78"/>
              </a:rPr>
              <a:t>آموزش و مشاوره</a:t>
            </a: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Clr>
                <a:srgbClr val="FF3399"/>
              </a:buClr>
              <a:buFont typeface="Wingdings" pitchFamily="2" charset="2"/>
              <a:buChar char="ü"/>
              <a:defRPr/>
            </a:pPr>
            <a:r>
              <a:rPr lang="ar-SA" sz="4500" b="1" dirty="0">
                <a:solidFill>
                  <a:srgbClr val="FFCC00"/>
                </a:solidFill>
                <a:latin typeface="Tahoma" pitchFamily="34" charset="0"/>
                <a:cs typeface="Traffic" pitchFamily="2" charset="-78"/>
              </a:rPr>
              <a:t>واكسيناسيون و مكمل هاي دارويي</a:t>
            </a:r>
          </a:p>
          <a:p>
            <a:pPr marL="342900" indent="-342900" eaLnBrk="0" hangingPunct="0">
              <a:buClr>
                <a:srgbClr val="FF3399"/>
              </a:buClr>
              <a:buFont typeface="Wingdings" pitchFamily="2" charset="2"/>
              <a:buChar char="ü"/>
              <a:defRPr/>
            </a:pPr>
            <a:endParaRPr lang="en-US" sz="4400" dirty="0">
              <a:solidFill>
                <a:srgbClr val="FFFF00"/>
              </a:solidFill>
              <a:latin typeface="Times New Roman" pitchFamily="18" charset="0"/>
              <a:cs typeface="Lotus" pitchFamily="2" charset="-78"/>
            </a:endParaRPr>
          </a:p>
        </p:txBody>
      </p:sp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457200" y="139700"/>
            <a:ext cx="8229600" cy="546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"/>
                <a:cs typeface="Arial"/>
              </a:rPr>
              <a:t>Well Baby Care</a:t>
            </a:r>
            <a:endParaRPr lang="fa-IR" sz="36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Arial"/>
              <a:cs typeface="Arial"/>
            </a:endParaRPr>
          </a:p>
        </p:txBody>
      </p:sp>
      <p:sp>
        <p:nvSpPr>
          <p:cNvPr id="8196" name="Freeform 32"/>
          <p:cNvSpPr>
            <a:spLocks/>
          </p:cNvSpPr>
          <p:nvPr/>
        </p:nvSpPr>
        <p:spPr bwMode="auto">
          <a:xfrm>
            <a:off x="374650" y="6354763"/>
            <a:ext cx="1295400" cy="385762"/>
          </a:xfrm>
          <a:custGeom>
            <a:avLst/>
            <a:gdLst>
              <a:gd name="T0" fmla="*/ 2147483647 w 816"/>
              <a:gd name="T1" fmla="*/ 0 h 243"/>
              <a:gd name="T2" fmla="*/ 2147483647 w 816"/>
              <a:gd name="T3" fmla="*/ 2147483647 h 243"/>
              <a:gd name="T4" fmla="*/ 2147483647 w 816"/>
              <a:gd name="T5" fmla="*/ 2147483647 h 243"/>
              <a:gd name="T6" fmla="*/ 2147483647 w 816"/>
              <a:gd name="T7" fmla="*/ 2147483647 h 243"/>
              <a:gd name="T8" fmla="*/ 2147483647 w 816"/>
              <a:gd name="T9" fmla="*/ 2147483647 h 243"/>
              <a:gd name="T10" fmla="*/ 2147483647 w 816"/>
              <a:gd name="T11" fmla="*/ 2147483647 h 243"/>
              <a:gd name="T12" fmla="*/ 2147483647 w 816"/>
              <a:gd name="T13" fmla="*/ 2147483647 h 243"/>
              <a:gd name="T14" fmla="*/ 2147483647 w 816"/>
              <a:gd name="T15" fmla="*/ 2147483647 h 243"/>
              <a:gd name="T16" fmla="*/ 2147483647 w 816"/>
              <a:gd name="T17" fmla="*/ 2147483647 h 243"/>
              <a:gd name="T18" fmla="*/ 2147483647 w 816"/>
              <a:gd name="T19" fmla="*/ 2147483647 h 243"/>
              <a:gd name="T20" fmla="*/ 2147483647 w 816"/>
              <a:gd name="T21" fmla="*/ 2147483647 h 243"/>
              <a:gd name="T22" fmla="*/ 2147483647 w 816"/>
              <a:gd name="T23" fmla="*/ 2147483647 h 243"/>
              <a:gd name="T24" fmla="*/ 2147483647 w 816"/>
              <a:gd name="T25" fmla="*/ 2147483647 h 243"/>
              <a:gd name="T26" fmla="*/ 2147483647 w 816"/>
              <a:gd name="T27" fmla="*/ 2147483647 h 243"/>
              <a:gd name="T28" fmla="*/ 2147483647 w 816"/>
              <a:gd name="T29" fmla="*/ 2147483647 h 243"/>
              <a:gd name="T30" fmla="*/ 2147483647 w 816"/>
              <a:gd name="T31" fmla="*/ 2147483647 h 243"/>
              <a:gd name="T32" fmla="*/ 2147483647 w 816"/>
              <a:gd name="T33" fmla="*/ 2147483647 h 243"/>
              <a:gd name="T34" fmla="*/ 2147483647 w 816"/>
              <a:gd name="T35" fmla="*/ 2147483647 h 243"/>
              <a:gd name="T36" fmla="*/ 2147483647 w 816"/>
              <a:gd name="T37" fmla="*/ 2147483647 h 243"/>
              <a:gd name="T38" fmla="*/ 2147483647 w 816"/>
              <a:gd name="T39" fmla="*/ 2147483647 h 243"/>
              <a:gd name="T40" fmla="*/ 2147483647 w 816"/>
              <a:gd name="T41" fmla="*/ 2147483647 h 243"/>
              <a:gd name="T42" fmla="*/ 2147483647 w 816"/>
              <a:gd name="T43" fmla="*/ 2147483647 h 243"/>
              <a:gd name="T44" fmla="*/ 0 w 816"/>
              <a:gd name="T45" fmla="*/ 2147483647 h 243"/>
              <a:gd name="T46" fmla="*/ 2147483647 w 816"/>
              <a:gd name="T47" fmla="*/ 2147483647 h 243"/>
              <a:gd name="T48" fmla="*/ 2147483647 w 816"/>
              <a:gd name="T49" fmla="*/ 2147483647 h 243"/>
              <a:gd name="T50" fmla="*/ 2147483647 w 816"/>
              <a:gd name="T51" fmla="*/ 2147483647 h 243"/>
              <a:gd name="T52" fmla="*/ 2147483647 w 816"/>
              <a:gd name="T53" fmla="*/ 2147483647 h 243"/>
              <a:gd name="T54" fmla="*/ 2147483647 w 816"/>
              <a:gd name="T55" fmla="*/ 2147483647 h 243"/>
              <a:gd name="T56" fmla="*/ 2147483647 w 816"/>
              <a:gd name="T57" fmla="*/ 2147483647 h 243"/>
              <a:gd name="T58" fmla="*/ 2147483647 w 816"/>
              <a:gd name="T59" fmla="*/ 2147483647 h 243"/>
              <a:gd name="T60" fmla="*/ 2147483647 w 816"/>
              <a:gd name="T61" fmla="*/ 2147483647 h 243"/>
              <a:gd name="T62" fmla="*/ 2147483647 w 816"/>
              <a:gd name="T63" fmla="*/ 2147483647 h 243"/>
              <a:gd name="T64" fmla="*/ 2147483647 w 816"/>
              <a:gd name="T65" fmla="*/ 0 h 243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816"/>
              <a:gd name="T100" fmla="*/ 0 h 243"/>
              <a:gd name="T101" fmla="*/ 816 w 816"/>
              <a:gd name="T102" fmla="*/ 243 h 243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816" h="243">
                <a:moveTo>
                  <a:pt x="389" y="0"/>
                </a:moveTo>
                <a:lnTo>
                  <a:pt x="442" y="10"/>
                </a:lnTo>
                <a:lnTo>
                  <a:pt x="485" y="29"/>
                </a:lnTo>
                <a:lnTo>
                  <a:pt x="529" y="54"/>
                </a:lnTo>
                <a:lnTo>
                  <a:pt x="595" y="78"/>
                </a:lnTo>
                <a:lnTo>
                  <a:pt x="641" y="78"/>
                </a:lnTo>
                <a:lnTo>
                  <a:pt x="704" y="96"/>
                </a:lnTo>
                <a:lnTo>
                  <a:pt x="757" y="115"/>
                </a:lnTo>
                <a:lnTo>
                  <a:pt x="812" y="142"/>
                </a:lnTo>
                <a:lnTo>
                  <a:pt x="816" y="176"/>
                </a:lnTo>
                <a:lnTo>
                  <a:pt x="793" y="212"/>
                </a:lnTo>
                <a:lnTo>
                  <a:pt x="745" y="236"/>
                </a:lnTo>
                <a:lnTo>
                  <a:pt x="686" y="241"/>
                </a:lnTo>
                <a:lnTo>
                  <a:pt x="487" y="243"/>
                </a:lnTo>
                <a:lnTo>
                  <a:pt x="413" y="236"/>
                </a:lnTo>
                <a:lnTo>
                  <a:pt x="339" y="228"/>
                </a:lnTo>
                <a:lnTo>
                  <a:pt x="271" y="204"/>
                </a:lnTo>
                <a:lnTo>
                  <a:pt x="231" y="193"/>
                </a:lnTo>
                <a:lnTo>
                  <a:pt x="231" y="223"/>
                </a:lnTo>
                <a:lnTo>
                  <a:pt x="49" y="225"/>
                </a:lnTo>
                <a:lnTo>
                  <a:pt x="21" y="194"/>
                </a:lnTo>
                <a:lnTo>
                  <a:pt x="4" y="142"/>
                </a:lnTo>
                <a:lnTo>
                  <a:pt x="0" y="104"/>
                </a:lnTo>
                <a:lnTo>
                  <a:pt x="4" y="49"/>
                </a:lnTo>
                <a:lnTo>
                  <a:pt x="11" y="8"/>
                </a:lnTo>
                <a:lnTo>
                  <a:pt x="54" y="8"/>
                </a:lnTo>
                <a:lnTo>
                  <a:pt x="111" y="34"/>
                </a:lnTo>
                <a:lnTo>
                  <a:pt x="171" y="58"/>
                </a:lnTo>
                <a:lnTo>
                  <a:pt x="215" y="60"/>
                </a:lnTo>
                <a:lnTo>
                  <a:pt x="262" y="49"/>
                </a:lnTo>
                <a:lnTo>
                  <a:pt x="316" y="34"/>
                </a:lnTo>
                <a:lnTo>
                  <a:pt x="415" y="52"/>
                </a:lnTo>
                <a:lnTo>
                  <a:pt x="389" y="0"/>
                </a:lnTo>
                <a:close/>
              </a:path>
            </a:pathLst>
          </a:custGeom>
          <a:solidFill>
            <a:srgbClr val="606060"/>
          </a:solidFill>
          <a:ln w="14288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8197" name="Freeform 33"/>
          <p:cNvSpPr>
            <a:spLocks/>
          </p:cNvSpPr>
          <p:nvPr/>
        </p:nvSpPr>
        <p:spPr bwMode="auto">
          <a:xfrm>
            <a:off x="392113" y="6475413"/>
            <a:ext cx="1293812" cy="382587"/>
          </a:xfrm>
          <a:custGeom>
            <a:avLst/>
            <a:gdLst>
              <a:gd name="T0" fmla="*/ 2147483647 w 815"/>
              <a:gd name="T1" fmla="*/ 0 h 241"/>
              <a:gd name="T2" fmla="*/ 2147483647 w 815"/>
              <a:gd name="T3" fmla="*/ 2147483647 h 241"/>
              <a:gd name="T4" fmla="*/ 2147483647 w 815"/>
              <a:gd name="T5" fmla="*/ 2147483647 h 241"/>
              <a:gd name="T6" fmla="*/ 2147483647 w 815"/>
              <a:gd name="T7" fmla="*/ 2147483647 h 241"/>
              <a:gd name="T8" fmla="*/ 2147483647 w 815"/>
              <a:gd name="T9" fmla="*/ 2147483647 h 241"/>
              <a:gd name="T10" fmla="*/ 2147483647 w 815"/>
              <a:gd name="T11" fmla="*/ 2147483647 h 241"/>
              <a:gd name="T12" fmla="*/ 2147483647 w 815"/>
              <a:gd name="T13" fmla="*/ 2147483647 h 241"/>
              <a:gd name="T14" fmla="*/ 2147483647 w 815"/>
              <a:gd name="T15" fmla="*/ 2147483647 h 241"/>
              <a:gd name="T16" fmla="*/ 2147483647 w 815"/>
              <a:gd name="T17" fmla="*/ 2147483647 h 241"/>
              <a:gd name="T18" fmla="*/ 2147483647 w 815"/>
              <a:gd name="T19" fmla="*/ 2147483647 h 241"/>
              <a:gd name="T20" fmla="*/ 2147483647 w 815"/>
              <a:gd name="T21" fmla="*/ 2147483647 h 241"/>
              <a:gd name="T22" fmla="*/ 2147483647 w 815"/>
              <a:gd name="T23" fmla="*/ 2147483647 h 241"/>
              <a:gd name="T24" fmla="*/ 2147483647 w 815"/>
              <a:gd name="T25" fmla="*/ 2147483647 h 241"/>
              <a:gd name="T26" fmla="*/ 2147483647 w 815"/>
              <a:gd name="T27" fmla="*/ 2147483647 h 241"/>
              <a:gd name="T28" fmla="*/ 2147483647 w 815"/>
              <a:gd name="T29" fmla="*/ 2147483647 h 241"/>
              <a:gd name="T30" fmla="*/ 2147483647 w 815"/>
              <a:gd name="T31" fmla="*/ 2147483647 h 241"/>
              <a:gd name="T32" fmla="*/ 2147483647 w 815"/>
              <a:gd name="T33" fmla="*/ 2147483647 h 241"/>
              <a:gd name="T34" fmla="*/ 2147483647 w 815"/>
              <a:gd name="T35" fmla="*/ 2147483647 h 241"/>
              <a:gd name="T36" fmla="*/ 2147483647 w 815"/>
              <a:gd name="T37" fmla="*/ 2147483647 h 241"/>
              <a:gd name="T38" fmla="*/ 2147483647 w 815"/>
              <a:gd name="T39" fmla="*/ 2147483647 h 241"/>
              <a:gd name="T40" fmla="*/ 2147483647 w 815"/>
              <a:gd name="T41" fmla="*/ 2147483647 h 241"/>
              <a:gd name="T42" fmla="*/ 2147483647 w 815"/>
              <a:gd name="T43" fmla="*/ 2147483647 h 241"/>
              <a:gd name="T44" fmla="*/ 0 w 815"/>
              <a:gd name="T45" fmla="*/ 2147483647 h 241"/>
              <a:gd name="T46" fmla="*/ 2147483647 w 815"/>
              <a:gd name="T47" fmla="*/ 2147483647 h 241"/>
              <a:gd name="T48" fmla="*/ 2147483647 w 815"/>
              <a:gd name="T49" fmla="*/ 2147483647 h 241"/>
              <a:gd name="T50" fmla="*/ 2147483647 w 815"/>
              <a:gd name="T51" fmla="*/ 2147483647 h 241"/>
              <a:gd name="T52" fmla="*/ 2147483647 w 815"/>
              <a:gd name="T53" fmla="*/ 2147483647 h 241"/>
              <a:gd name="T54" fmla="*/ 2147483647 w 815"/>
              <a:gd name="T55" fmla="*/ 2147483647 h 241"/>
              <a:gd name="T56" fmla="*/ 2147483647 w 815"/>
              <a:gd name="T57" fmla="*/ 2147483647 h 241"/>
              <a:gd name="T58" fmla="*/ 2147483647 w 815"/>
              <a:gd name="T59" fmla="*/ 2147483647 h 241"/>
              <a:gd name="T60" fmla="*/ 2147483647 w 815"/>
              <a:gd name="T61" fmla="*/ 2147483647 h 241"/>
              <a:gd name="T62" fmla="*/ 2147483647 w 815"/>
              <a:gd name="T63" fmla="*/ 2147483647 h 241"/>
              <a:gd name="T64" fmla="*/ 2147483647 w 815"/>
              <a:gd name="T65" fmla="*/ 0 h 24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815"/>
              <a:gd name="T100" fmla="*/ 0 h 241"/>
              <a:gd name="T101" fmla="*/ 815 w 815"/>
              <a:gd name="T102" fmla="*/ 241 h 241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815" h="241">
                <a:moveTo>
                  <a:pt x="389" y="0"/>
                </a:moveTo>
                <a:lnTo>
                  <a:pt x="441" y="10"/>
                </a:lnTo>
                <a:lnTo>
                  <a:pt x="484" y="29"/>
                </a:lnTo>
                <a:lnTo>
                  <a:pt x="529" y="54"/>
                </a:lnTo>
                <a:lnTo>
                  <a:pt x="594" y="78"/>
                </a:lnTo>
                <a:lnTo>
                  <a:pt x="639" y="78"/>
                </a:lnTo>
                <a:lnTo>
                  <a:pt x="703" y="96"/>
                </a:lnTo>
                <a:lnTo>
                  <a:pt x="756" y="115"/>
                </a:lnTo>
                <a:lnTo>
                  <a:pt x="811" y="142"/>
                </a:lnTo>
                <a:lnTo>
                  <a:pt x="815" y="175"/>
                </a:lnTo>
                <a:lnTo>
                  <a:pt x="792" y="210"/>
                </a:lnTo>
                <a:lnTo>
                  <a:pt x="745" y="233"/>
                </a:lnTo>
                <a:lnTo>
                  <a:pt x="685" y="239"/>
                </a:lnTo>
                <a:lnTo>
                  <a:pt x="486" y="241"/>
                </a:lnTo>
                <a:lnTo>
                  <a:pt x="411" y="235"/>
                </a:lnTo>
                <a:lnTo>
                  <a:pt x="339" y="225"/>
                </a:lnTo>
                <a:lnTo>
                  <a:pt x="271" y="202"/>
                </a:lnTo>
                <a:lnTo>
                  <a:pt x="231" y="191"/>
                </a:lnTo>
                <a:lnTo>
                  <a:pt x="231" y="220"/>
                </a:lnTo>
                <a:lnTo>
                  <a:pt x="48" y="222"/>
                </a:lnTo>
                <a:lnTo>
                  <a:pt x="20" y="193"/>
                </a:lnTo>
                <a:lnTo>
                  <a:pt x="3" y="142"/>
                </a:lnTo>
                <a:lnTo>
                  <a:pt x="0" y="104"/>
                </a:lnTo>
                <a:lnTo>
                  <a:pt x="3" y="49"/>
                </a:lnTo>
                <a:lnTo>
                  <a:pt x="10" y="8"/>
                </a:lnTo>
                <a:lnTo>
                  <a:pt x="54" y="8"/>
                </a:lnTo>
                <a:lnTo>
                  <a:pt x="110" y="34"/>
                </a:lnTo>
                <a:lnTo>
                  <a:pt x="170" y="58"/>
                </a:lnTo>
                <a:lnTo>
                  <a:pt x="214" y="60"/>
                </a:lnTo>
                <a:lnTo>
                  <a:pt x="262" y="49"/>
                </a:lnTo>
                <a:lnTo>
                  <a:pt x="316" y="34"/>
                </a:lnTo>
                <a:lnTo>
                  <a:pt x="413" y="52"/>
                </a:lnTo>
                <a:lnTo>
                  <a:pt x="389" y="0"/>
                </a:lnTo>
                <a:close/>
              </a:path>
            </a:pathLst>
          </a:custGeom>
          <a:solidFill>
            <a:srgbClr val="808080"/>
          </a:solidFill>
          <a:ln w="14288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8198" name="Freeform 35"/>
          <p:cNvSpPr>
            <a:spLocks/>
          </p:cNvSpPr>
          <p:nvPr/>
        </p:nvSpPr>
        <p:spPr bwMode="auto">
          <a:xfrm>
            <a:off x="131763" y="3203575"/>
            <a:ext cx="255587" cy="1947863"/>
          </a:xfrm>
          <a:custGeom>
            <a:avLst/>
            <a:gdLst>
              <a:gd name="T0" fmla="*/ 2147483647 w 161"/>
              <a:gd name="T1" fmla="*/ 2147483647 h 1227"/>
              <a:gd name="T2" fmla="*/ 2147483647 w 161"/>
              <a:gd name="T3" fmla="*/ 2147483647 h 1227"/>
              <a:gd name="T4" fmla="*/ 2147483647 w 161"/>
              <a:gd name="T5" fmla="*/ 2147483647 h 1227"/>
              <a:gd name="T6" fmla="*/ 2147483647 w 161"/>
              <a:gd name="T7" fmla="*/ 2147483647 h 1227"/>
              <a:gd name="T8" fmla="*/ 2147483647 w 161"/>
              <a:gd name="T9" fmla="*/ 2147483647 h 1227"/>
              <a:gd name="T10" fmla="*/ 2147483647 w 161"/>
              <a:gd name="T11" fmla="*/ 2147483647 h 1227"/>
              <a:gd name="T12" fmla="*/ 2147483647 w 161"/>
              <a:gd name="T13" fmla="*/ 2147483647 h 1227"/>
              <a:gd name="T14" fmla="*/ 2147483647 w 161"/>
              <a:gd name="T15" fmla="*/ 2147483647 h 1227"/>
              <a:gd name="T16" fmla="*/ 2147483647 w 161"/>
              <a:gd name="T17" fmla="*/ 2147483647 h 1227"/>
              <a:gd name="T18" fmla="*/ 2147483647 w 161"/>
              <a:gd name="T19" fmla="*/ 2147483647 h 1227"/>
              <a:gd name="T20" fmla="*/ 2147483647 w 161"/>
              <a:gd name="T21" fmla="*/ 2147483647 h 1227"/>
              <a:gd name="T22" fmla="*/ 2147483647 w 161"/>
              <a:gd name="T23" fmla="*/ 2147483647 h 1227"/>
              <a:gd name="T24" fmla="*/ 2147483647 w 161"/>
              <a:gd name="T25" fmla="*/ 2147483647 h 1227"/>
              <a:gd name="T26" fmla="*/ 2147483647 w 161"/>
              <a:gd name="T27" fmla="*/ 2147483647 h 1227"/>
              <a:gd name="T28" fmla="*/ 0 w 161"/>
              <a:gd name="T29" fmla="*/ 2147483647 h 1227"/>
              <a:gd name="T30" fmla="*/ 0 w 161"/>
              <a:gd name="T31" fmla="*/ 0 h 122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61"/>
              <a:gd name="T49" fmla="*/ 0 h 1227"/>
              <a:gd name="T50" fmla="*/ 161 w 161"/>
              <a:gd name="T51" fmla="*/ 1227 h 122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61" h="1227">
                <a:moveTo>
                  <a:pt x="124" y="1227"/>
                </a:moveTo>
                <a:lnTo>
                  <a:pt x="124" y="1064"/>
                </a:lnTo>
                <a:lnTo>
                  <a:pt x="146" y="977"/>
                </a:lnTo>
                <a:lnTo>
                  <a:pt x="161" y="899"/>
                </a:lnTo>
                <a:lnTo>
                  <a:pt x="124" y="813"/>
                </a:lnTo>
                <a:lnTo>
                  <a:pt x="124" y="775"/>
                </a:lnTo>
                <a:lnTo>
                  <a:pt x="108" y="707"/>
                </a:lnTo>
                <a:lnTo>
                  <a:pt x="85" y="647"/>
                </a:lnTo>
                <a:lnTo>
                  <a:pt x="93" y="560"/>
                </a:lnTo>
                <a:lnTo>
                  <a:pt x="62" y="511"/>
                </a:lnTo>
                <a:lnTo>
                  <a:pt x="47" y="424"/>
                </a:lnTo>
                <a:lnTo>
                  <a:pt x="47" y="328"/>
                </a:lnTo>
                <a:lnTo>
                  <a:pt x="39" y="231"/>
                </a:lnTo>
                <a:lnTo>
                  <a:pt x="16" y="134"/>
                </a:lnTo>
                <a:lnTo>
                  <a:pt x="0" y="29"/>
                </a:lnTo>
                <a:lnTo>
                  <a:pt x="0" y="0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25660" name="AutoShape 60"/>
          <p:cNvSpPr>
            <a:spLocks noChangeArrowheads="1"/>
          </p:cNvSpPr>
          <p:nvPr/>
        </p:nvSpPr>
        <p:spPr bwMode="auto">
          <a:xfrm>
            <a:off x="5867400" y="914400"/>
            <a:ext cx="3124200" cy="914400"/>
          </a:xfrm>
          <a:prstGeom prst="cloudCallout">
            <a:avLst>
              <a:gd name="adj1" fmla="val -3963"/>
              <a:gd name="adj2" fmla="val 86111"/>
            </a:avLst>
          </a:prstGeom>
          <a:gradFill rotWithShape="0">
            <a:gsLst>
              <a:gs pos="0">
                <a:srgbClr val="99CCFF">
                  <a:gamma/>
                  <a:shade val="46275"/>
                  <a:invGamma/>
                </a:srgbClr>
              </a:gs>
              <a:gs pos="100000">
                <a:srgbClr val="99CCFF"/>
              </a:gs>
            </a:gsLst>
            <a:lin ang="5400000" scaled="1"/>
          </a:gradFill>
          <a:ln w="9525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ar-SA" sz="4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raffic" pitchFamily="2" charset="-78"/>
              </a:rPr>
              <a:t>اجزاي مراقبت</a:t>
            </a: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5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5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68CB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68CB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68CB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68CB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68CB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 autoUpdateAnimBg="0"/>
      <p:bldP spid="25603" grpId="0" animBg="1"/>
      <p:bldP spid="2566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 descr="Water droplets"/>
          <p:cNvSpPr>
            <a:spLocks noGrp="1" noChangeArrowheads="1"/>
          </p:cNvSpPr>
          <p:nvPr>
            <p:ph sz="half" idx="1"/>
          </p:nvPr>
        </p:nvSpPr>
        <p:spPr>
          <a:xfrm>
            <a:off x="1295400" y="2819400"/>
            <a:ext cx="3563938" cy="3581400"/>
          </a:xfrm>
          <a:blipFill dpi="0" rotWithShape="0">
            <a:blip r:embed="rId3" cstate="print"/>
            <a:srcRect/>
            <a:tile tx="0" ty="0" sx="100000" sy="100000" flip="none" algn="tl"/>
          </a:blipFill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normAutofit/>
            <a:flatTx/>
          </a:bodyPr>
          <a:lstStyle/>
          <a:p>
            <a:pPr marL="533400" indent="-533400">
              <a:buClr>
                <a:srgbClr val="FF0066"/>
              </a:buClr>
              <a:buFont typeface="Monotype Sorts" pitchFamily="2" charset="2"/>
              <a:buNone/>
            </a:pPr>
            <a:r>
              <a:rPr lang="fa-IR" sz="3600" dirty="0" smtClean="0">
                <a:solidFill>
                  <a:schemeClr val="bg1"/>
                </a:solidFill>
                <a:cs typeface="B Nazanin" pitchFamily="2" charset="-78"/>
              </a:rPr>
              <a:t>5 ،</a:t>
            </a:r>
            <a:r>
              <a:rPr lang="ar-SA" sz="3600" dirty="0" smtClean="0">
                <a:solidFill>
                  <a:schemeClr val="bg1"/>
                </a:solidFill>
                <a:cs typeface="B Nazanin" pitchFamily="2" charset="-78"/>
              </a:rPr>
              <a:t>وضعيت تكاملي</a:t>
            </a:r>
          </a:p>
          <a:p>
            <a:pPr marL="533400" indent="-533400">
              <a:buClr>
                <a:srgbClr val="FF0066"/>
              </a:buClr>
              <a:buFont typeface="Monotype Sorts" pitchFamily="2" charset="2"/>
              <a:buNone/>
            </a:pPr>
            <a:r>
              <a:rPr lang="fa-IR" sz="3600" dirty="0" smtClean="0">
                <a:solidFill>
                  <a:schemeClr val="bg1"/>
                </a:solidFill>
                <a:cs typeface="B Nazanin" pitchFamily="2" charset="-78"/>
              </a:rPr>
              <a:t> 6،  </a:t>
            </a:r>
            <a:r>
              <a:rPr lang="ar-SA" sz="3600" dirty="0" smtClean="0">
                <a:solidFill>
                  <a:schemeClr val="bg1"/>
                </a:solidFill>
                <a:cs typeface="B Nazanin" pitchFamily="2" charset="-78"/>
              </a:rPr>
              <a:t>دندان</a:t>
            </a:r>
          </a:p>
          <a:p>
            <a:pPr marL="533400" indent="-533400">
              <a:buClr>
                <a:srgbClr val="FF0066"/>
              </a:buClr>
              <a:buFont typeface="Monotype Sorts" pitchFamily="2" charset="2"/>
              <a:buNone/>
            </a:pPr>
            <a:r>
              <a:rPr lang="fa-IR" sz="3600" dirty="0" smtClean="0">
                <a:solidFill>
                  <a:schemeClr val="bg1"/>
                </a:solidFill>
                <a:cs typeface="B Nazanin" pitchFamily="2" charset="-78"/>
              </a:rPr>
              <a:t> 7،  </a:t>
            </a:r>
            <a:r>
              <a:rPr lang="ar-SA" sz="3600" dirty="0" smtClean="0">
                <a:solidFill>
                  <a:schemeClr val="bg1"/>
                </a:solidFill>
                <a:cs typeface="B Nazanin" pitchFamily="2" charset="-78"/>
              </a:rPr>
              <a:t>بي قراري</a:t>
            </a:r>
          </a:p>
          <a:p>
            <a:pPr marL="533400" indent="-533400">
              <a:buClr>
                <a:srgbClr val="FF0066"/>
              </a:buClr>
              <a:buFont typeface="Monotype Sorts" pitchFamily="2" charset="2"/>
              <a:buNone/>
            </a:pPr>
            <a:r>
              <a:rPr lang="fa-IR" sz="3600" dirty="0" smtClean="0">
                <a:solidFill>
                  <a:schemeClr val="bg1"/>
                </a:solidFill>
                <a:cs typeface="B Nazanin" pitchFamily="2" charset="-78"/>
              </a:rPr>
              <a:t> 8، </a:t>
            </a:r>
            <a:r>
              <a:rPr lang="ar-SA" sz="3600" dirty="0" smtClean="0">
                <a:solidFill>
                  <a:schemeClr val="bg1"/>
                </a:solidFill>
                <a:cs typeface="B Nazanin" pitchFamily="2" charset="-78"/>
              </a:rPr>
              <a:t>خستگي پذيري</a:t>
            </a:r>
          </a:p>
        </p:txBody>
      </p:sp>
      <p:sp>
        <p:nvSpPr>
          <p:cNvPr id="15364" name="Rectangle 4" descr="Water droplets"/>
          <p:cNvSpPr>
            <a:spLocks noGrp="1" noChangeArrowheads="1"/>
          </p:cNvSpPr>
          <p:nvPr>
            <p:ph sz="half" idx="2"/>
          </p:nvPr>
        </p:nvSpPr>
        <p:spPr>
          <a:xfrm>
            <a:off x="5435600" y="2852738"/>
            <a:ext cx="3306763" cy="3581400"/>
          </a:xfrm>
          <a:blipFill dpi="0" rotWithShape="0">
            <a:blip r:embed="rId3" cstate="print"/>
            <a:srcRect/>
            <a:tile tx="0" ty="0" sx="100000" sy="100000" flip="none" algn="tl"/>
          </a:blipFill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normAutofit/>
            <a:flatTx/>
          </a:bodyPr>
          <a:lstStyle/>
          <a:p>
            <a:pPr marL="533400" indent="-533400">
              <a:buClr>
                <a:srgbClr val="FF0066"/>
              </a:buClr>
              <a:buFont typeface="Monotype Sorts" pitchFamily="2" charset="2"/>
              <a:buAutoNum type="arabicPeriod"/>
            </a:pPr>
            <a:r>
              <a:rPr lang="ar-SA" sz="3600" dirty="0" smtClean="0">
                <a:solidFill>
                  <a:schemeClr val="bg1"/>
                </a:solidFill>
                <a:latin typeface="Zr" pitchFamily="2" charset="2"/>
                <a:cs typeface="B Nazanin" pitchFamily="2" charset="-78"/>
              </a:rPr>
              <a:t>مشاهده رابطه متقابل كود</a:t>
            </a:r>
            <a:r>
              <a:rPr lang="fa-IR" sz="3600" dirty="0" smtClean="0">
                <a:solidFill>
                  <a:schemeClr val="bg1"/>
                </a:solidFill>
                <a:latin typeface="Zr" pitchFamily="2" charset="2"/>
                <a:cs typeface="B Nazanin" pitchFamily="2" charset="-78"/>
              </a:rPr>
              <a:t>ك</a:t>
            </a:r>
            <a:r>
              <a:rPr lang="ar-SA" sz="3600" dirty="0" smtClean="0">
                <a:solidFill>
                  <a:schemeClr val="bg1"/>
                </a:solidFill>
                <a:latin typeface="Zr" pitchFamily="2" charset="2"/>
                <a:cs typeface="B Nazanin" pitchFamily="2" charset="-78"/>
              </a:rPr>
              <a:t> و والدين</a:t>
            </a:r>
          </a:p>
          <a:p>
            <a:pPr marL="533400" indent="-533400">
              <a:buClr>
                <a:srgbClr val="FF0066"/>
              </a:buClr>
              <a:buFont typeface="Monotype Sorts" pitchFamily="2" charset="2"/>
              <a:buAutoNum type="arabicPeriod"/>
            </a:pPr>
            <a:r>
              <a:rPr lang="ar-SA" sz="3600" dirty="0" smtClean="0">
                <a:solidFill>
                  <a:schemeClr val="bg1"/>
                </a:solidFill>
                <a:latin typeface="Zr" pitchFamily="2" charset="2"/>
                <a:cs typeface="B Nazanin" pitchFamily="2" charset="-78"/>
              </a:rPr>
              <a:t>وضعيت تغذيه</a:t>
            </a:r>
          </a:p>
          <a:p>
            <a:pPr marL="533400" indent="-533400">
              <a:buClr>
                <a:srgbClr val="FF0066"/>
              </a:buClr>
              <a:buFont typeface="Monotype Sorts" pitchFamily="2" charset="2"/>
              <a:buAutoNum type="arabicPeriod"/>
            </a:pPr>
            <a:r>
              <a:rPr lang="ar-SA" sz="3600" dirty="0" smtClean="0">
                <a:solidFill>
                  <a:schemeClr val="bg1"/>
                </a:solidFill>
                <a:latin typeface="Zr" pitchFamily="2" charset="2"/>
                <a:cs typeface="B Nazanin" pitchFamily="2" charset="-78"/>
              </a:rPr>
              <a:t>اجابت مزاج</a:t>
            </a:r>
          </a:p>
          <a:p>
            <a:pPr marL="533400" indent="-533400">
              <a:buClr>
                <a:srgbClr val="FF0066"/>
              </a:buClr>
              <a:buFont typeface="Monotype Sorts" pitchFamily="2" charset="2"/>
              <a:buAutoNum type="arabicPeriod"/>
            </a:pPr>
            <a:r>
              <a:rPr lang="ar-SA" sz="3600" dirty="0" smtClean="0">
                <a:solidFill>
                  <a:schemeClr val="bg1"/>
                </a:solidFill>
                <a:latin typeface="Zr" pitchFamily="2" charset="2"/>
                <a:cs typeface="B Nazanin" pitchFamily="2" charset="-78"/>
              </a:rPr>
              <a:t>وضعيت ادرار كردن</a:t>
            </a: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7772400" cy="1143000"/>
          </a:xfrm>
          <a:gradFill rotWithShape="0">
            <a:gsLst>
              <a:gs pos="0">
                <a:srgbClr val="6699FF">
                  <a:gamma/>
                  <a:shade val="0"/>
                  <a:invGamma/>
                </a:srgbClr>
              </a:gs>
              <a:gs pos="100000">
                <a:srgbClr val="6699FF"/>
              </a:gs>
            </a:gsLst>
            <a:lin ang="5400000" scaled="1"/>
          </a:gradFill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SA" sz="70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مراقبت</a:t>
            </a:r>
            <a:endParaRPr lang="en-US" dirty="0">
              <a:solidFill>
                <a:schemeClr val="accent3">
                  <a:shade val="75000"/>
                </a:schemeClr>
              </a:solidFill>
              <a:effectLst/>
              <a:cs typeface="B Nazanin" pitchFamily="2" charset="-78"/>
            </a:endParaRPr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3810000" y="1219200"/>
            <a:ext cx="3124200" cy="1066800"/>
          </a:xfrm>
          <a:prstGeom prst="cloudCallout">
            <a:avLst>
              <a:gd name="adj1" fmla="val -21088"/>
              <a:gd name="adj2" fmla="val 110861"/>
            </a:avLst>
          </a:prstGeom>
          <a:gradFill rotWithShape="0">
            <a:gsLst>
              <a:gs pos="0">
                <a:srgbClr val="CCCCFF"/>
              </a:gs>
              <a:gs pos="17999">
                <a:srgbClr val="99CCFF"/>
              </a:gs>
              <a:gs pos="39000">
                <a:srgbClr val="CC99FF"/>
              </a:gs>
              <a:gs pos="64000">
                <a:srgbClr val="9966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ar-SA" sz="440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Homa" pitchFamily="2" charset="-78"/>
              </a:rPr>
              <a:t>مصاحبه</a:t>
            </a:r>
            <a:endParaRPr lang="ar-SA" sz="440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abassom" pitchFamily="10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536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1536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 animBg="1" autoUpdateAnimBg="0"/>
      <p:bldP spid="15364" grpId="0" build="p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descr="Water droplets"/>
          <p:cNvSpPr>
            <a:spLocks noGrp="1" noChangeArrowheads="1"/>
          </p:cNvSpPr>
          <p:nvPr>
            <p:ph sz="half" idx="1"/>
          </p:nvPr>
        </p:nvSpPr>
        <p:spPr>
          <a:xfrm>
            <a:off x="1295400" y="2362200"/>
            <a:ext cx="4267200" cy="4191000"/>
          </a:xfrm>
          <a:blipFill dpi="0" rotWithShape="0">
            <a:blip r:embed="rId3" cstate="print"/>
            <a:srcRect/>
            <a:tile tx="0" ty="0" sx="100000" sy="100000" flip="none" algn="tl"/>
          </a:blipFill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flatTx/>
          </a:bodyPr>
          <a:lstStyle/>
          <a:p>
            <a:pPr marL="533400" indent="-533400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دررفتگي مادرزادي لگن</a:t>
            </a:r>
          </a:p>
          <a:p>
            <a:pPr marL="533400" indent="-533400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پوست</a:t>
            </a:r>
          </a:p>
          <a:p>
            <a:pPr marL="533400" indent="-533400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تكامل</a:t>
            </a:r>
            <a:endParaRPr lang="fa-IR" sz="3200" dirty="0" smtClean="0">
              <a:solidFill>
                <a:schemeClr val="bg1"/>
              </a:solidFill>
              <a:cs typeface="B Nazanin" pitchFamily="2" charset="-78"/>
            </a:endParaRPr>
          </a:p>
          <a:p>
            <a:pPr marL="533400" indent="-533400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فونتانل</a:t>
            </a:r>
          </a:p>
        </p:txBody>
      </p:sp>
      <p:sp>
        <p:nvSpPr>
          <p:cNvPr id="16387" name="Rectangle 3" descr="Water droplets"/>
          <p:cNvSpPr>
            <a:spLocks noGrp="1" noChangeArrowheads="1"/>
          </p:cNvSpPr>
          <p:nvPr>
            <p:ph sz="half" idx="2"/>
          </p:nvPr>
        </p:nvSpPr>
        <p:spPr>
          <a:xfrm>
            <a:off x="5867400" y="2362200"/>
            <a:ext cx="2971800" cy="4191000"/>
          </a:xfrm>
          <a:blipFill dpi="0" rotWithShape="0">
            <a:blip r:embed="rId3" cstate="print"/>
            <a:srcRect/>
            <a:tile tx="0" ty="0" sx="100000" sy="100000" flip="none" algn="tl"/>
          </a:blipFill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flatTx/>
          </a:bodyPr>
          <a:lstStyle/>
          <a:p>
            <a:pPr marL="533400" indent="-533400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dirty="0" smtClean="0">
                <a:solidFill>
                  <a:schemeClr val="bg1"/>
                </a:solidFill>
                <a:cs typeface="B Nazanin" pitchFamily="2" charset="-78"/>
              </a:rPr>
              <a:t> </a:t>
            </a: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قد</a:t>
            </a:r>
          </a:p>
          <a:p>
            <a:pPr marL="533400" indent="-533400" algn="just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وزن</a:t>
            </a:r>
          </a:p>
          <a:p>
            <a:pPr marL="533400" indent="-533400" algn="just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دور سر</a:t>
            </a:r>
          </a:p>
          <a:p>
            <a:pPr marL="533400" indent="-533400" algn="just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چشم</a:t>
            </a:r>
          </a:p>
          <a:p>
            <a:pPr marL="533400" indent="-533400" algn="just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 قلب وعروق</a:t>
            </a:r>
          </a:p>
          <a:p>
            <a:pPr marL="533400" indent="-533400" algn="just">
              <a:buClr>
                <a:srgbClr val="FF0066"/>
              </a:buClr>
              <a:buFont typeface="Monotype Sorts" pitchFamily="2" charset="2"/>
              <a:buChar char="d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شكم</a:t>
            </a:r>
          </a:p>
        </p:txBody>
      </p:sp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571472" y="428604"/>
            <a:ext cx="8229600" cy="936625"/>
          </a:xfrm>
          <a:gradFill rotWithShape="0">
            <a:gsLst>
              <a:gs pos="0">
                <a:srgbClr val="6699FF"/>
              </a:gs>
              <a:gs pos="100000">
                <a:srgbClr val="000000"/>
              </a:gs>
            </a:gsLst>
            <a:lin ang="5400000" scaled="1"/>
          </a:gra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sz="54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مراقبت</a:t>
            </a:r>
            <a:endParaRPr lang="en-US" sz="5400" dirty="0" smtClean="0">
              <a:solidFill>
                <a:srgbClr val="FF0000"/>
              </a:solidFill>
              <a:effectLst/>
              <a:cs typeface="B Nazanin" pitchFamily="2" charset="-78"/>
            </a:endParaRPr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3505200" y="1143000"/>
            <a:ext cx="3352800" cy="838200"/>
          </a:xfrm>
          <a:prstGeom prst="cloudCallout">
            <a:avLst>
              <a:gd name="adj1" fmla="val 17898"/>
              <a:gd name="adj2" fmla="val 135227"/>
            </a:avLst>
          </a:prstGeom>
          <a:gradFill rotWithShape="0">
            <a:gsLst>
              <a:gs pos="0">
                <a:srgbClr val="CCCCFF"/>
              </a:gs>
              <a:gs pos="17999">
                <a:srgbClr val="99CCFF"/>
              </a:gs>
              <a:gs pos="39000">
                <a:srgbClr val="CC99FF"/>
              </a:gs>
              <a:gs pos="64000">
                <a:srgbClr val="9966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ar-SA" sz="4400" b="1" dirty="0">
                <a:solidFill>
                  <a:srgbClr val="00FFFF"/>
                </a:solidFill>
                <a:latin typeface="Times New Roman" pitchFamily="18" charset="0"/>
                <a:cs typeface="Homa" pitchFamily="2" charset="-78"/>
              </a:rPr>
              <a:t>معاينه باليني</a:t>
            </a:r>
            <a:endParaRPr lang="ar-SA" sz="4400" b="1" dirty="0">
              <a:solidFill>
                <a:schemeClr val="folHlink"/>
              </a:solidFill>
              <a:latin typeface="Times New Roman" pitchFamily="18" charset="0"/>
              <a:cs typeface="Tabassom" pitchFamily="10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63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 animBg="1" autoUpdateAnimBg="0"/>
      <p:bldP spid="16387" grpId="0" build="p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descr="Water droplets"/>
          <p:cNvSpPr>
            <a:spLocks noGrp="1" noChangeArrowheads="1"/>
          </p:cNvSpPr>
          <p:nvPr>
            <p:ph sz="half" idx="1"/>
          </p:nvPr>
        </p:nvSpPr>
        <p:spPr>
          <a:xfrm>
            <a:off x="1258888" y="3213100"/>
            <a:ext cx="7543800" cy="2984500"/>
          </a:xfrm>
          <a:blipFill dpi="0" rotWithShape="0">
            <a:blip r:embed="rId3" cstate="print"/>
            <a:srcRect/>
            <a:tile tx="0" ty="0" sx="100000" sy="100000" flip="none" algn="tl"/>
          </a:blipFill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flatTx/>
          </a:bodyPr>
          <a:lstStyle/>
          <a:p>
            <a:pPr>
              <a:buFontTx/>
              <a:buNone/>
            </a:pPr>
            <a:endParaRPr lang="en-US" smtClean="0">
              <a:cs typeface="B Nazanin" pitchFamily="2" charset="-78"/>
            </a:endParaRPr>
          </a:p>
          <a:p>
            <a:pPr algn="just">
              <a:buClr>
                <a:srgbClr val="FF0066"/>
              </a:buClr>
              <a:buFont typeface="Monotype Sorts" pitchFamily="2" charset="2"/>
              <a:buChar char="c"/>
            </a:pPr>
            <a:r>
              <a:rPr lang="ar-SA" sz="3600" smtClean="0">
                <a:solidFill>
                  <a:srgbClr val="FF0000"/>
                </a:solidFill>
                <a:cs typeface="B Nazanin" pitchFamily="2" charset="-78"/>
              </a:rPr>
              <a:t>هموگلوبين</a:t>
            </a:r>
            <a:r>
              <a:rPr lang="ar-SA" sz="3600" smtClean="0">
                <a:solidFill>
                  <a:srgbClr val="FF0000"/>
                </a:solidFill>
                <a:latin typeface="Harlow Solid Italic" pitchFamily="82" charset="0"/>
                <a:cs typeface="B Nazanin" pitchFamily="2" charset="-78"/>
              </a:rPr>
              <a:t>/</a:t>
            </a:r>
            <a:r>
              <a:rPr lang="ar-SA" sz="360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ar-SA" sz="3600" smtClean="0">
                <a:solidFill>
                  <a:srgbClr val="FF0000"/>
                </a:solidFill>
                <a:latin typeface="Harlow Solid Italic" pitchFamily="82" charset="0"/>
                <a:cs typeface="B Nazanin" pitchFamily="2" charset="-78"/>
              </a:rPr>
              <a:t>هماتوكريت</a:t>
            </a:r>
            <a:endParaRPr lang="ar-SA" sz="3600" smtClean="0">
              <a:solidFill>
                <a:srgbClr val="FF0000"/>
              </a:solidFill>
              <a:cs typeface="B Nazanin" pitchFamily="2" charset="-78"/>
            </a:endParaRPr>
          </a:p>
          <a:p>
            <a:pPr>
              <a:buClr>
                <a:srgbClr val="FF0066"/>
              </a:buClr>
              <a:buFont typeface="Monotype Sorts" pitchFamily="2" charset="2"/>
              <a:buChar char="c"/>
            </a:pPr>
            <a:r>
              <a:rPr lang="ar-SA" sz="3600" smtClean="0">
                <a:solidFill>
                  <a:srgbClr val="FF0000"/>
                </a:solidFill>
                <a:cs typeface="B Nazanin" pitchFamily="2" charset="-78"/>
              </a:rPr>
              <a:t>آزمايش ساده ادرار</a:t>
            </a:r>
          </a:p>
          <a:p>
            <a:pPr>
              <a:buClr>
                <a:srgbClr val="FF0066"/>
              </a:buClr>
              <a:buFont typeface="Monotype Sorts" pitchFamily="2" charset="2"/>
              <a:buChar char="c"/>
            </a:pPr>
            <a:r>
              <a:rPr lang="ar-SA" sz="3600" smtClean="0">
                <a:solidFill>
                  <a:srgbClr val="FF0000"/>
                </a:solidFill>
                <a:cs typeface="B Nazanin" pitchFamily="2" charset="-78"/>
              </a:rPr>
              <a:t>كشت ادرار(دختران)</a:t>
            </a:r>
            <a:endParaRPr lang="ar-SA" sz="3600" smtClean="0">
              <a:cs typeface="B Nazanin" pitchFamily="2" charset="-78"/>
            </a:endParaRP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049338"/>
          </a:xfrm>
          <a:gradFill rotWithShape="0">
            <a:gsLst>
              <a:gs pos="0">
                <a:srgbClr val="000000"/>
              </a:gs>
              <a:gs pos="100000">
                <a:srgbClr val="6699FF"/>
              </a:gs>
            </a:gsLst>
            <a:lin ang="5400000" scaled="1"/>
          </a:gra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ar-SA" sz="48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مراقبت</a:t>
            </a:r>
            <a:endParaRPr lang="en-US" sz="4800" dirty="0" smtClean="0">
              <a:effectLst/>
              <a:cs typeface="B Nazanin" pitchFamily="2" charset="-78"/>
            </a:endParaRP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2771775" y="1484313"/>
            <a:ext cx="4114800" cy="1066800"/>
          </a:xfrm>
          <a:prstGeom prst="cloudCallout">
            <a:avLst>
              <a:gd name="adj1" fmla="val -4861"/>
              <a:gd name="adj2" fmla="val 122769"/>
            </a:avLst>
          </a:prstGeom>
          <a:gradFill rotWithShape="0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prstShdw prst="shdw13" dist="63500" dir="13987806">
              <a:schemeClr val="bg2"/>
            </a:prst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ar-SA" sz="350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Homa" pitchFamily="2" charset="-78"/>
              </a:rPr>
              <a:t>تست هاي آزمايشگاهي</a:t>
            </a:r>
            <a:endParaRPr lang="ar-SA" sz="320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abassom" pitchFamily="10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74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descr="Water droplets"/>
          <p:cNvSpPr>
            <a:spLocks noGrp="1" noChangeArrowheads="1"/>
          </p:cNvSpPr>
          <p:nvPr>
            <p:ph sz="half" idx="1"/>
          </p:nvPr>
        </p:nvSpPr>
        <p:spPr>
          <a:xfrm>
            <a:off x="1295400" y="2362200"/>
            <a:ext cx="3429000" cy="4267200"/>
          </a:xfrm>
          <a:blipFill dpi="0" rotWithShape="0">
            <a:blip r:embed="rId3" cstate="print"/>
            <a:srcRect/>
            <a:tile tx="0" ty="0" sx="100000" sy="100000" flip="none" algn="tl"/>
          </a:blipFill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flatTx/>
          </a:bodyPr>
          <a:lstStyle/>
          <a:p>
            <a:pPr>
              <a:lnSpc>
                <a:spcPct val="90000"/>
              </a:lnSpc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مراقبت دندان </a:t>
            </a:r>
          </a:p>
          <a:p>
            <a:pPr>
              <a:lnSpc>
                <a:spcPct val="90000"/>
              </a:lnSpc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پيشگيري از عفونت هاي تنفسي ويروسي</a:t>
            </a:r>
          </a:p>
          <a:p>
            <a:pPr>
              <a:lnSpc>
                <a:spcPct val="90000"/>
              </a:lnSpc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تكامل</a:t>
            </a:r>
          </a:p>
          <a:p>
            <a:pPr>
              <a:lnSpc>
                <a:spcPct val="90000"/>
              </a:lnSpc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تنظيم خانواده </a:t>
            </a:r>
          </a:p>
          <a:p>
            <a:pPr>
              <a:lnSpc>
                <a:spcPct val="90000"/>
              </a:lnSpc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فعاليت بدني</a:t>
            </a:r>
          </a:p>
          <a:p>
            <a:pPr>
              <a:lnSpc>
                <a:spcPct val="90000"/>
              </a:lnSpc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مراجعه بعدي</a:t>
            </a:r>
          </a:p>
        </p:txBody>
      </p:sp>
      <p:sp>
        <p:nvSpPr>
          <p:cNvPr id="18435" name="Rectangle 3" descr="Water droplets"/>
          <p:cNvSpPr>
            <a:spLocks noGrp="1" noChangeArrowheads="1"/>
          </p:cNvSpPr>
          <p:nvPr>
            <p:ph sz="half" idx="2"/>
          </p:nvPr>
        </p:nvSpPr>
        <p:spPr>
          <a:xfrm>
            <a:off x="4876800" y="2286000"/>
            <a:ext cx="4038600" cy="4267200"/>
          </a:xfrm>
          <a:blipFill dpi="0" rotWithShape="0">
            <a:blip r:embed="rId3" cstate="print"/>
            <a:srcRect/>
            <a:tile tx="0" ty="0" sx="100000" sy="100000" flip="none" algn="tl"/>
          </a:blipFill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flatTx/>
          </a:bodyPr>
          <a:lstStyle/>
          <a:p>
            <a:pPr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رابطه متقابل  كودك ووالدين</a:t>
            </a:r>
          </a:p>
          <a:p>
            <a:pPr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نوع و نحوه صحيح تغذيه</a:t>
            </a:r>
          </a:p>
          <a:p>
            <a:pPr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پيشگيري از حوادث وسوانح</a:t>
            </a:r>
          </a:p>
          <a:p>
            <a:pPr algn="just">
              <a:buClr>
                <a:srgbClr val="FF0066"/>
              </a:buClr>
              <a:buFont typeface="Monotype Sorts" pitchFamily="2" charset="2"/>
              <a:buChar char="`"/>
            </a:pPr>
            <a:r>
              <a:rPr lang="ar-SA" sz="3200" dirty="0" smtClean="0">
                <a:solidFill>
                  <a:schemeClr val="bg1"/>
                </a:solidFill>
                <a:cs typeface="B Nazanin" pitchFamily="2" charset="-78"/>
              </a:rPr>
              <a:t>عدم مصرف دخانيات در خانواده</a:t>
            </a:r>
          </a:p>
        </p:txBody>
      </p:sp>
      <p:sp>
        <p:nvSpPr>
          <p:cNvPr id="2253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976313"/>
          </a:xfrm>
          <a:gradFill rotWithShape="0">
            <a:gsLst>
              <a:gs pos="0">
                <a:srgbClr val="000000"/>
              </a:gs>
              <a:gs pos="100000">
                <a:srgbClr val="6699FF"/>
              </a:gs>
            </a:gsLst>
            <a:lin ang="5400000" scaled="1"/>
          </a:gra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dirty="0" smtClean="0">
                <a:solidFill>
                  <a:srgbClr val="FF0000"/>
                </a:solidFill>
                <a:effectLst/>
                <a:cs typeface="B Nazanin" pitchFamily="2" charset="-78"/>
              </a:rPr>
              <a:t>مراقبت </a:t>
            </a:r>
            <a:endParaRPr lang="en-US" dirty="0" smtClean="0">
              <a:effectLst/>
              <a:cs typeface="B Nazanin" pitchFamily="2" charset="-78"/>
            </a:endParaRPr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auto">
          <a:xfrm>
            <a:off x="2484438" y="1268413"/>
            <a:ext cx="3962400" cy="1066800"/>
          </a:xfrm>
          <a:prstGeom prst="cloudCallout">
            <a:avLst>
              <a:gd name="adj1" fmla="val 1241"/>
              <a:gd name="adj2" fmla="val 89287"/>
            </a:avLst>
          </a:prstGeom>
          <a:gradFill rotWithShape="0">
            <a:gsLst>
              <a:gs pos="0">
                <a:srgbClr val="CCCCFF"/>
              </a:gs>
              <a:gs pos="17999">
                <a:srgbClr val="99CCFF"/>
              </a:gs>
              <a:gs pos="39000">
                <a:srgbClr val="CC99FF"/>
              </a:gs>
              <a:gs pos="64000">
                <a:srgbClr val="9966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ar-SA" sz="3600" b="1" dirty="0">
                <a:solidFill>
                  <a:srgbClr val="00FFFF"/>
                </a:solidFill>
                <a:latin typeface="Kunstler Script" pitchFamily="66" charset="0"/>
                <a:cs typeface="Homa" pitchFamily="2" charset="-78"/>
              </a:rPr>
              <a:t>آموزش ومشاوره</a:t>
            </a:r>
            <a:endParaRPr lang="ar-SA" sz="3600" b="1" dirty="0">
              <a:latin typeface="Times New Roman" pitchFamily="18" charset="0"/>
              <a:cs typeface="Tawfig Outline" pitchFamily="10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" dur="500"/>
                                        <p:tgtEl>
                                          <p:spTgt spid="184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2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2" dur="5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7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2" dur="500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 animBg="1" autoUpdateAnimBg="0"/>
      <p:bldP spid="18435" grpId="0" build="p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idx="1"/>
          </p:nvPr>
        </p:nvSpPr>
        <p:spPr>
          <a:xfrm>
            <a:off x="381000" y="2924175"/>
            <a:ext cx="8229600" cy="4619625"/>
          </a:xfrm>
        </p:spPr>
        <p:txBody>
          <a:bodyPr/>
          <a:lstStyle/>
          <a:p>
            <a:pPr>
              <a:buFontTx/>
              <a:buNone/>
            </a:pPr>
            <a:endParaRPr lang="en-US" sz="4400" dirty="0" smtClean="0">
              <a:cs typeface="B Nazanin" pitchFamily="2" charset="-78"/>
            </a:endParaRPr>
          </a:p>
          <a:p>
            <a:pPr algn="ctr"/>
            <a:r>
              <a:rPr lang="fa-IR" sz="3600" dirty="0" smtClean="0">
                <a:cs typeface="B Nazanin" pitchFamily="2" charset="-78"/>
              </a:rPr>
              <a:t>زير2ماه</a:t>
            </a:r>
            <a:r>
              <a:rPr lang="ar-SA" sz="3600" dirty="0" smtClean="0">
                <a:cs typeface="B Nazanin" pitchFamily="2" charset="-78"/>
              </a:rPr>
              <a:t> </a:t>
            </a: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3بار(5-3،  15-14،  45-30 روزگي)</a:t>
            </a:r>
            <a:endParaRPr lang="en-US" sz="3600" dirty="0" smtClean="0">
              <a:latin typeface="Times New Roman" pitchFamily="18" charset="0"/>
              <a:cs typeface="B Nazanin" pitchFamily="2" charset="-78"/>
            </a:endParaRPr>
          </a:p>
          <a:p>
            <a:pPr algn="ctr"/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زيريكسال</a:t>
            </a: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5بار(9،7،6،4،2ماهگي)</a:t>
            </a:r>
            <a:endParaRPr lang="en-US" sz="3600" dirty="0" smtClean="0">
              <a:latin typeface="Times New Roman" pitchFamily="18" charset="0"/>
              <a:cs typeface="B Nazanin" pitchFamily="2" charset="-78"/>
            </a:endParaRPr>
          </a:p>
          <a:p>
            <a:pPr algn="ctr"/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يك تا دوسال</a:t>
            </a: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4بار(24،18،15،12ماهگي)</a:t>
            </a:r>
            <a:endParaRPr lang="en-US" sz="3600" dirty="0" smtClean="0">
              <a:latin typeface="Times New Roman" pitchFamily="18" charset="0"/>
              <a:cs typeface="B Nazanin" pitchFamily="2" charset="-78"/>
            </a:endParaRPr>
          </a:p>
          <a:p>
            <a:pPr algn="ctr"/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سال </a:t>
            </a:r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سوم</a:t>
            </a: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 تا </a:t>
            </a:r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هشتم</a:t>
            </a: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5بار(8،6،5،4،3-7</a:t>
            </a:r>
            <a:r>
              <a:rPr lang="en-US" sz="3600" dirty="0" smtClean="0">
                <a:latin typeface="Times New Roman" pitchFamily="18" charset="0"/>
                <a:cs typeface="B Nazanin" pitchFamily="2" charset="-78"/>
              </a:rPr>
              <a:t>(  </a:t>
            </a:r>
            <a:endParaRPr lang="en-US" sz="3600" dirty="0" smtClean="0">
              <a:cs typeface="B Nazanin" pitchFamily="2" charset="-78"/>
            </a:endParaRPr>
          </a:p>
        </p:txBody>
      </p:sp>
      <p:sp useBgFill="1">
        <p:nvSpPr>
          <p:cNvPr id="21507" name="AutoShape 3"/>
          <p:cNvSpPr>
            <a:spLocks noChangeArrowheads="1"/>
          </p:cNvSpPr>
          <p:nvPr/>
        </p:nvSpPr>
        <p:spPr bwMode="auto">
          <a:xfrm rot="5400000">
            <a:off x="2819400" y="-2819400"/>
            <a:ext cx="3505200" cy="9144000"/>
          </a:xfrm>
          <a:prstGeom prst="notchedRightArrow">
            <a:avLst>
              <a:gd name="adj1" fmla="val 52296"/>
              <a:gd name="adj2" fmla="val 49231"/>
            </a:avLst>
          </a:prstGeom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 eaLnBrk="0" hangingPunct="0"/>
            <a:endParaRPr lang="en-US" sz="4000" b="1">
              <a:solidFill>
                <a:schemeClr val="accent1"/>
              </a:solidFill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835150" y="692150"/>
            <a:ext cx="53340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ar-SA" sz="7200" b="1" dirty="0">
                <a:solidFill>
                  <a:schemeClr val="accent2"/>
                </a:solidFill>
                <a:latin typeface="Times New Roman" pitchFamily="18" charset="0"/>
                <a:cs typeface="Homa" pitchFamily="2" charset="-78"/>
              </a:rPr>
              <a:t>فركانس</a:t>
            </a:r>
          </a:p>
          <a:p>
            <a:pPr algn="ctr" eaLnBrk="0" hangingPunct="0">
              <a:defRPr/>
            </a:pPr>
            <a:r>
              <a:rPr lang="ar-SA" sz="7200" b="1" dirty="0">
                <a:solidFill>
                  <a:schemeClr val="accent2"/>
                </a:solidFill>
                <a:latin typeface="Times New Roman" pitchFamily="18" charset="0"/>
                <a:cs typeface="Homa" pitchFamily="2" charset="-78"/>
              </a:rPr>
              <a:t> پايش رشد</a:t>
            </a:r>
          </a:p>
          <a:p>
            <a:pPr algn="ctr" eaLnBrk="0" hangingPunct="0">
              <a:defRPr/>
            </a:pPr>
            <a:r>
              <a:rPr lang="ar-SA" sz="2000" b="1" dirty="0">
                <a:solidFill>
                  <a:schemeClr val="accent2"/>
                </a:solidFill>
                <a:latin typeface="Times New Roman" pitchFamily="18" charset="0"/>
                <a:cs typeface="Homa" pitchFamily="2" charset="-78"/>
              </a:rPr>
              <a:t>در مراقبت هاي جاري</a:t>
            </a:r>
            <a:endParaRPr lang="en-US" sz="2000" b="1" dirty="0">
              <a:solidFill>
                <a:schemeClr val="accent2"/>
              </a:solidFill>
              <a:latin typeface="Times New Roman" pitchFamily="18" charset="0"/>
              <a:cs typeface="Homa" pitchFamily="2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 autoUpdateAnimBg="0"/>
      <p:bldP spid="21507" grpId="0" animBg="1" autoUpdateAnimBg="0"/>
      <p:bldP spid="2150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69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50825" y="1981200"/>
            <a:ext cx="4968875" cy="4495800"/>
          </a:xfrm>
          <a:ln>
            <a:solidFill>
              <a:srgbClr val="FF0066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ar-SA" sz="3600" b="1" dirty="0" smtClean="0">
                <a:cs typeface="B Nazanin" pitchFamily="2" charset="-78"/>
              </a:rPr>
              <a:t>سقوط در يك سطح يا</a:t>
            </a:r>
            <a:r>
              <a:rPr lang="en-US" sz="3600" b="1" dirty="0" smtClean="0">
                <a:cs typeface="B Nazanin" pitchFamily="2" charset="-78"/>
              </a:rPr>
              <a:t> </a:t>
            </a:r>
            <a:r>
              <a:rPr lang="ar-SA" sz="3600" b="1" dirty="0" smtClean="0">
                <a:cs typeface="B Nazanin" pitchFamily="2" charset="-78"/>
              </a:rPr>
              <a:t>ازيك سطح</a:t>
            </a:r>
          </a:p>
          <a:p>
            <a:pPr>
              <a:lnSpc>
                <a:spcPct val="90000"/>
              </a:lnSpc>
            </a:pPr>
            <a:r>
              <a:rPr lang="ar-SA" sz="3600" b="1" dirty="0" smtClean="0">
                <a:cs typeface="B Nazanin" pitchFamily="2" charset="-78"/>
              </a:rPr>
              <a:t> سوختن بادود،آتش،شعله ومواد داغ</a:t>
            </a:r>
          </a:p>
          <a:p>
            <a:pPr>
              <a:lnSpc>
                <a:spcPct val="90000"/>
              </a:lnSpc>
            </a:pPr>
            <a:r>
              <a:rPr lang="ar-SA" sz="3600" b="1" dirty="0" smtClean="0">
                <a:cs typeface="B Nazanin" pitchFamily="2" charset="-78"/>
              </a:rPr>
              <a:t>سوء تغذيه		</a:t>
            </a:r>
          </a:p>
          <a:p>
            <a:pPr>
              <a:lnSpc>
                <a:spcPct val="90000"/>
              </a:lnSpc>
            </a:pPr>
            <a:r>
              <a:rPr lang="ar-SA" sz="3600" b="1" dirty="0" smtClean="0">
                <a:cs typeface="B Nazanin" pitchFamily="2" charset="-78"/>
              </a:rPr>
              <a:t>ناهنجاري اسكلتي عضلاني		</a:t>
            </a:r>
          </a:p>
          <a:p>
            <a:pPr>
              <a:lnSpc>
                <a:spcPct val="90000"/>
              </a:lnSpc>
            </a:pPr>
            <a:r>
              <a:rPr lang="ar-SA" sz="3600" b="1" dirty="0" smtClean="0">
                <a:cs typeface="B Nazanin" pitchFamily="2" charset="-78"/>
              </a:rPr>
              <a:t>برق،اشعه،دما</a:t>
            </a:r>
          </a:p>
          <a:p>
            <a:pPr>
              <a:lnSpc>
                <a:spcPct val="90000"/>
              </a:lnSpc>
            </a:pPr>
            <a:r>
              <a:rPr lang="ar-SA" sz="3600" b="1" dirty="0" smtClean="0">
                <a:cs typeface="B Nazanin" pitchFamily="2" charset="-78"/>
              </a:rPr>
              <a:t>مسموميت هاي اتفاقي باموادودارو</a:t>
            </a:r>
          </a:p>
        </p:txBody>
      </p:sp>
      <p:sp useBgFill="1">
        <p:nvSpPr>
          <p:cNvPr id="29700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5724525" y="1989138"/>
            <a:ext cx="3238500" cy="4495800"/>
          </a:xfrm>
          <a:ln>
            <a:solidFill>
              <a:srgbClr val="FF0066"/>
            </a:solidFill>
          </a:ln>
        </p:spPr>
        <p:txBody>
          <a:bodyPr>
            <a:normAutofit/>
          </a:bodyPr>
          <a:lstStyle/>
          <a:p>
            <a:r>
              <a:rPr lang="ar-SA" sz="4000" b="1" dirty="0" smtClean="0">
                <a:cs typeface="B Nazanin" pitchFamily="2" charset="-78"/>
              </a:rPr>
              <a:t>حوادث ترافيكي	</a:t>
            </a:r>
          </a:p>
          <a:p>
            <a:r>
              <a:rPr lang="ar-SA" sz="4000" b="1" dirty="0" smtClean="0">
                <a:cs typeface="B Nazanin" pitchFamily="2" charset="-78"/>
              </a:rPr>
              <a:t>غرق شدن در آب	</a:t>
            </a:r>
          </a:p>
          <a:p>
            <a:r>
              <a:rPr lang="ar-SA" sz="4000" b="1" dirty="0" smtClean="0">
                <a:cs typeface="B Nazanin" pitchFamily="2" charset="-78"/>
              </a:rPr>
              <a:t>عقب ماندگي ذهني	</a:t>
            </a:r>
          </a:p>
          <a:p>
            <a:r>
              <a:rPr lang="ar-SA" sz="4000" b="1" dirty="0" smtClean="0">
                <a:cs typeface="B Nazanin" pitchFamily="2" charset="-78"/>
              </a:rPr>
              <a:t>	</a:t>
            </a:r>
          </a:p>
          <a:p>
            <a:pPr>
              <a:buFontTx/>
              <a:buNone/>
            </a:pPr>
            <a:endParaRPr lang="en-US" sz="4000" b="1" dirty="0" smtClean="0">
              <a:cs typeface="B Nazanin" pitchFamily="2" charset="-78"/>
            </a:endParaRP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610600" cy="1409700"/>
          </a:xfrm>
          <a:gradFill rotWithShape="0">
            <a:gsLst>
              <a:gs pos="0">
                <a:srgbClr val="124151"/>
              </a:gs>
              <a:gs pos="100000">
                <a:srgbClr val="268CB0"/>
              </a:gs>
            </a:gsLst>
            <a:lin ang="5400000" scaled="1"/>
          </a:gradFill>
          <a:ln>
            <a:solidFill>
              <a:srgbClr val="FF0066"/>
            </a:solidFill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600" dirty="0" smtClean="0">
                <a:solidFill>
                  <a:schemeClr val="tx1"/>
                </a:solidFill>
                <a:effectLst/>
                <a:cs typeface="B Nazanin" pitchFamily="2" charset="-78"/>
              </a:rPr>
              <a:t>بيماري هاي مسبب مرگ قابل پيشگيري با مراقبت</a:t>
            </a:r>
            <a:r>
              <a:rPr lang="ar-SA" sz="4000" dirty="0" smtClean="0">
                <a:solidFill>
                  <a:schemeClr val="tx1"/>
                </a:solidFill>
                <a:effectLst/>
                <a:cs typeface="B Nazanin" pitchFamily="2" charset="-78"/>
              </a:rPr>
              <a:t> </a:t>
            </a:r>
            <a:br>
              <a:rPr lang="ar-SA" sz="4000" dirty="0" smtClean="0">
                <a:solidFill>
                  <a:schemeClr val="tx1"/>
                </a:solidFill>
                <a:effectLst/>
                <a:cs typeface="B Nazanin" pitchFamily="2" charset="-78"/>
              </a:rPr>
            </a:br>
            <a:r>
              <a:rPr lang="ar-SA" sz="4000" dirty="0" smtClean="0">
                <a:solidFill>
                  <a:schemeClr val="tx1"/>
                </a:solidFill>
                <a:effectLst/>
                <a:cs typeface="B Nazanin" pitchFamily="2" charset="-78"/>
              </a:rPr>
              <a:t> </a:t>
            </a:r>
            <a:r>
              <a:rPr lang="fa-IR" sz="4000" dirty="0" smtClean="0">
                <a:solidFill>
                  <a:schemeClr val="tx1"/>
                </a:solidFill>
                <a:effectLst/>
                <a:cs typeface="B Nazanin" pitchFamily="2" charset="-78"/>
              </a:rPr>
              <a:t>درسنين(</a:t>
            </a:r>
            <a:r>
              <a:rPr lang="ar-SA" sz="4000" dirty="0" smtClean="0">
                <a:solidFill>
                  <a:schemeClr val="tx1"/>
                </a:solidFill>
                <a:effectLst/>
                <a:cs typeface="B Nazanin" pitchFamily="2" charset="-78"/>
              </a:rPr>
              <a:t>1تا 59 ماهه</a:t>
            </a:r>
            <a:r>
              <a:rPr lang="fa-IR" sz="4000" dirty="0" smtClean="0">
                <a:solidFill>
                  <a:schemeClr val="tx1"/>
                </a:solidFill>
                <a:effectLst/>
                <a:cs typeface="B Nazanin" pitchFamily="2" charset="-78"/>
              </a:rPr>
              <a:t>)</a:t>
            </a:r>
            <a:endParaRPr lang="ar-SA" sz="4000" dirty="0" smtClean="0">
              <a:solidFill>
                <a:schemeClr val="tx1"/>
              </a:solidFill>
              <a:effectLst/>
              <a:cs typeface="B Nazanin" pitchFamily="2" charset="-78"/>
            </a:endParaRP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animBg="1" autoUpdateAnimBg="0"/>
      <p:bldP spid="29700" grpId="0" build="p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81000" y="1828800"/>
            <a:ext cx="4038600" cy="4724400"/>
          </a:xfrm>
          <a:ln>
            <a:solidFill>
              <a:srgbClr val="FF0066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ar-SA" sz="3600" smtClean="0">
                <a:cs typeface="B Nazanin" pitchFamily="2" charset="-78"/>
              </a:rPr>
              <a:t>دررفتگي مادرزادي لگن</a:t>
            </a:r>
          </a:p>
          <a:p>
            <a:pPr>
              <a:lnSpc>
                <a:spcPct val="90000"/>
              </a:lnSpc>
            </a:pPr>
            <a:r>
              <a:rPr lang="ar-SA" sz="3600" smtClean="0">
                <a:cs typeface="B Nazanin" pitchFamily="2" charset="-78"/>
              </a:rPr>
              <a:t>سوء تغذيه</a:t>
            </a:r>
          </a:p>
          <a:p>
            <a:pPr>
              <a:lnSpc>
                <a:spcPct val="90000"/>
              </a:lnSpc>
            </a:pPr>
            <a:r>
              <a:rPr lang="ar-SA" sz="3600" smtClean="0">
                <a:cs typeface="B Nazanin" pitchFamily="2" charset="-78"/>
              </a:rPr>
              <a:t>عفونت ادراري</a:t>
            </a:r>
          </a:p>
          <a:p>
            <a:pPr>
              <a:lnSpc>
                <a:spcPct val="90000"/>
              </a:lnSpc>
            </a:pPr>
            <a:r>
              <a:rPr lang="ar-SA" sz="3600" smtClean="0">
                <a:cs typeface="B Nazanin" pitchFamily="2" charset="-78"/>
              </a:rPr>
              <a:t>هيپوسپادياس</a:t>
            </a:r>
          </a:p>
          <a:p>
            <a:pPr>
              <a:lnSpc>
                <a:spcPct val="90000"/>
              </a:lnSpc>
            </a:pPr>
            <a:r>
              <a:rPr lang="ar-SA" sz="3600" smtClean="0">
                <a:cs typeface="B Nazanin" pitchFamily="2" charset="-78"/>
              </a:rPr>
              <a:t>هيدروسفالي</a:t>
            </a:r>
          </a:p>
          <a:p>
            <a:pPr>
              <a:lnSpc>
                <a:spcPct val="90000"/>
              </a:lnSpc>
            </a:pPr>
            <a:r>
              <a:rPr lang="ar-SA" sz="3600" smtClean="0">
                <a:cs typeface="B Nazanin" pitchFamily="2" charset="-78"/>
              </a:rPr>
              <a:t>هيدروسل</a:t>
            </a:r>
          </a:p>
        </p:txBody>
      </p:sp>
      <p:sp useBgFill="1">
        <p:nvSpPr>
          <p:cNvPr id="15364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5029200" y="1828800"/>
            <a:ext cx="3886200" cy="4724400"/>
          </a:xfrm>
          <a:ln>
            <a:solidFill>
              <a:srgbClr val="FF0066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اپي سپادياس</a:t>
            </a:r>
          </a:p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استرابيسم</a:t>
            </a:r>
          </a:p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آنمي فقر آهن</a:t>
            </a:r>
          </a:p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ايــكتر</a:t>
            </a:r>
          </a:p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بيضه نزول نيافته</a:t>
            </a:r>
          </a:p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تالاسمي</a:t>
            </a:r>
          </a:p>
          <a:p>
            <a:pPr>
              <a:lnSpc>
                <a:spcPct val="90000"/>
              </a:lnSpc>
            </a:pPr>
            <a:r>
              <a:rPr lang="ar-SA" sz="3600" dirty="0" smtClean="0">
                <a:cs typeface="B Nazanin" pitchFamily="2" charset="-78"/>
              </a:rPr>
              <a:t>تنگي مه آ</a:t>
            </a: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610600" cy="1485900"/>
          </a:xfrm>
          <a:solidFill>
            <a:schemeClr val="tx1"/>
          </a:solidFill>
          <a:ln>
            <a:solidFill>
              <a:srgbClr val="FF0066"/>
            </a:solidFill>
          </a:ln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600" dirty="0">
                <a:solidFill>
                  <a:schemeClr val="bg1"/>
                </a:solidFill>
                <a:effectLst/>
                <a:cs typeface="B Nazanin" pitchFamily="2" charset="-78"/>
              </a:rPr>
              <a:t>بيـماري هاي شـايع سـرپايي</a:t>
            </a:r>
            <a:br>
              <a:rPr lang="ar-SA" sz="3600" dirty="0">
                <a:solidFill>
                  <a:schemeClr val="bg1"/>
                </a:solidFill>
                <a:effectLst/>
                <a:cs typeface="B Nazanin" pitchFamily="2" charset="-78"/>
              </a:rPr>
            </a:br>
            <a:r>
              <a:rPr lang="ar-SA" sz="3600" dirty="0">
                <a:solidFill>
                  <a:schemeClr val="bg1"/>
                </a:solidFill>
                <a:effectLst/>
                <a:cs typeface="B Nazanin" pitchFamily="2" charset="-78"/>
              </a:rPr>
              <a:t> دركودكان زير8 سال</a:t>
            </a:r>
          </a:p>
        </p:txBody>
      </p:sp>
      <p:pic>
        <p:nvPicPr>
          <p:cNvPr id="15365" name="Picture 5" descr="pe01832_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5807075"/>
            <a:ext cx="1143000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idx="1"/>
          </p:nvPr>
        </p:nvSpPr>
        <p:spPr>
          <a:xfrm>
            <a:off x="1143000" y="1905000"/>
            <a:ext cx="8305800" cy="4343400"/>
          </a:xfrm>
        </p:spPr>
        <p:txBody>
          <a:bodyPr>
            <a:normAutofit/>
          </a:bodyPr>
          <a:lstStyle/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endParaRPr lang="ar-SA" sz="4800" dirty="0">
              <a:cs typeface="B Nazanin" pitchFamily="2" charset="-78"/>
            </a:endParaRPr>
          </a:p>
          <a:p>
            <a:pPr marL="822960" lvl="2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"/>
              <a:defRPr/>
            </a:pPr>
            <a:r>
              <a:rPr lang="ar-SA" sz="4000" dirty="0">
                <a:cs typeface="B Nazanin" pitchFamily="2" charset="-78"/>
              </a:rPr>
              <a:t>ارزيابي نشانه هاي خطر (شيرخواركمتر از 2 ماه)</a:t>
            </a:r>
          </a:p>
          <a:p>
            <a:pPr marL="822960" lvl="2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"/>
              <a:defRPr/>
            </a:pPr>
            <a:r>
              <a:rPr lang="ar-SA" sz="4000" dirty="0">
                <a:cs typeface="B Nazanin" pitchFamily="2" charset="-78"/>
              </a:rPr>
              <a:t>ارزيابي وضعيت عمومي(كودك 2ماهه تا 8سال)</a:t>
            </a:r>
          </a:p>
          <a:p>
            <a:pPr marL="822960" lvl="2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"/>
              <a:defRPr/>
            </a:pPr>
            <a:r>
              <a:rPr lang="ar-SA" sz="4000" dirty="0">
                <a:cs typeface="B Nazanin" pitchFamily="2" charset="-78"/>
              </a:rPr>
              <a:t>ارزيابي از نظر زردي(شيرخواركمتر از 2 ماه)</a:t>
            </a:r>
          </a:p>
          <a:p>
            <a:pPr marL="1545336" lvl="4" indent="-182880" fontAlgn="auto">
              <a:lnSpc>
                <a:spcPct val="90000"/>
              </a:lnSpc>
              <a:spcAft>
                <a:spcPts val="0"/>
              </a:spcAft>
              <a:buClr>
                <a:schemeClr val="accent5"/>
              </a:buClr>
              <a:buFont typeface="Wingdings" pitchFamily="2" charset="2"/>
              <a:buNone/>
              <a:defRPr/>
            </a:pPr>
            <a:endParaRPr lang="ar-SA" sz="3600" dirty="0">
              <a:cs typeface="B Nazanin" pitchFamily="2" charset="-78"/>
            </a:endParaRPr>
          </a:p>
          <a:p>
            <a:pPr marL="822960" lvl="2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"/>
              <a:defRPr/>
            </a:pPr>
            <a:endParaRPr lang="ar-SA" sz="4000" dirty="0">
              <a:cs typeface="B Nazanin" pitchFamily="2" charset="-78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"/>
              <a:defRPr/>
            </a:pPr>
            <a:endParaRPr lang="en-US" sz="4800" dirty="0">
              <a:cs typeface="B Nazanin" pitchFamily="2" charset="-78"/>
            </a:endParaRPr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 bwMode="auto">
          <a:xfrm>
            <a:off x="-180975" y="0"/>
            <a:ext cx="9144000" cy="2057400"/>
          </a:xfrm>
          <a:prstGeom prst="ellipseRibbon">
            <a:avLst>
              <a:gd name="adj1" fmla="val 30093"/>
              <a:gd name="adj2" fmla="val 74065"/>
              <a:gd name="adj3" fmla="val 13736"/>
            </a:avLst>
          </a:prstGeom>
          <a:solidFill>
            <a:srgbClr val="FFFF00"/>
          </a:solidFill>
          <a:ln w="9525">
            <a:solidFill>
              <a:srgbClr val="FF0066"/>
            </a:solidFill>
            <a:round/>
            <a:headEnd/>
            <a:tailEnd/>
          </a:ln>
          <a:effectLst>
            <a:prstShdw prst="shdw13" dist="53882" dir="13500000">
              <a:srgbClr val="1616C0"/>
            </a:prstShdw>
          </a:effectLst>
        </p:spPr>
        <p:txBody>
          <a:bodyPr wrap="none" anchor="ctr"/>
          <a:lstStyle/>
          <a:p>
            <a:pPr algn="ctr" rtl="0">
              <a:defRPr/>
            </a:pPr>
            <a:r>
              <a:rPr lang="ar-SA" sz="4400" b="1" i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مراقبت كودك سالم</a:t>
            </a:r>
            <a:endParaRPr lang="en-US" sz="4400" b="1" i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48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uild="p" autoUpdateAnimBg="0"/>
      <p:bldP spid="34820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title"/>
          </p:nvPr>
        </p:nvSpPr>
        <p:spPr>
          <a:xfrm>
            <a:off x="500034" y="214290"/>
            <a:ext cx="8229600" cy="760413"/>
          </a:xfrm>
          <a:solidFill>
            <a:srgbClr val="FFFF0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sz="4000" dirty="0" smtClean="0">
                <a:effectLst/>
                <a:cs typeface="B Nazanin" pitchFamily="2" charset="-78"/>
              </a:rPr>
              <a:t> </a:t>
            </a:r>
            <a:r>
              <a:rPr lang="ar-SA" sz="32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ارزيابي شيرخواركمتراز 2 ماه از نظر نشانه هاي خطر</a:t>
            </a:r>
            <a:r>
              <a:rPr lang="ar-SA" sz="40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  :</a:t>
            </a:r>
            <a:endParaRPr lang="en-US" sz="4000" dirty="0" smtClean="0">
              <a:solidFill>
                <a:srgbClr val="FF0000"/>
              </a:solidFill>
              <a:effectLst/>
              <a:cs typeface="B Nazanin" pitchFamily="2" charset="-78"/>
            </a:endParaRPr>
          </a:p>
        </p:txBody>
      </p:sp>
      <p:graphicFrame>
        <p:nvGraphicFramePr>
          <p:cNvPr id="47150" name="Group 46"/>
          <p:cNvGraphicFramePr>
            <a:graphicFrameLocks noGrp="1"/>
          </p:cNvGraphicFramePr>
          <p:nvPr>
            <p:ph type="tbl" idx="1"/>
          </p:nvPr>
        </p:nvGraphicFramePr>
        <p:xfrm>
          <a:off x="500034" y="1000108"/>
          <a:ext cx="8229600" cy="3880803"/>
        </p:xfrm>
        <a:graphic>
          <a:graphicData uri="http://schemas.openxmlformats.org/drawingml/2006/table">
            <a:tbl>
              <a:tblPr rtl="1"/>
              <a:tblGrid>
                <a:gridCol w="3827463"/>
                <a:gridCol w="2374900"/>
                <a:gridCol w="2027237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قفسه سينه  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حال عمومي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شكم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4563"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تنفس تند( 60 بار در دقيقه يابيشتر)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پرش پره هاي  بيني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توكشيده شدن قفسه سينه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ناله كردن 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نبض غير طبيعي اندام ها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ضربان وصداي غيرطبيعي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كاهش سطح هوشياري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رفلكس هاي غيرطبيعي 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تونيسيته غيرطبيعي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برآمدگي ملاج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درجه حرارت غيرطبيعي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رنگ پريدگي 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سيانوز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زردي 24ساعت اول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ادم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ديستانسيون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توده شكمي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25" name="Text Box 47"/>
          <p:cNvSpPr txBox="1">
            <a:spLocks noChangeArrowheads="1"/>
          </p:cNvSpPr>
          <p:nvPr/>
        </p:nvSpPr>
        <p:spPr bwMode="auto">
          <a:xfrm>
            <a:off x="857224" y="5519172"/>
            <a:ext cx="7993063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 dirty="0">
                <a:cs typeface="2  Badr" pitchFamily="2" charset="-78"/>
              </a:rPr>
              <a:t>درصورت داشتن هريك ازعلائم فوق بجز نبض غيرطبيعي اندامها وضربان وصداي غيرطبيعي احتمال عفونت باكتريال شديد  ودرصورت داشتن علائم مذكوريعني نبض غيرطبيعي اندامها وضربان وصداي غيرطبيعي</a:t>
            </a:r>
            <a:r>
              <a:rPr lang="fa-IR" dirty="0">
                <a:cs typeface="2  Badr" pitchFamily="2" charset="-78"/>
              </a:rPr>
              <a:t> </a:t>
            </a:r>
            <a:r>
              <a:rPr lang="fa-IR" b="1" dirty="0">
                <a:cs typeface="2  Badr" pitchFamily="2" charset="-78"/>
              </a:rPr>
              <a:t>درمشكل جدي احتمالي وچنانچه </a:t>
            </a:r>
            <a:r>
              <a:rPr lang="ar-SA" b="1" dirty="0">
                <a:cs typeface="2  Badr" pitchFamily="2" charset="-78"/>
              </a:rPr>
              <a:t>هيچكدام ازعلايم فوق رانداشته باشدمشكل جدي ندارد</a:t>
            </a:r>
            <a:r>
              <a:rPr lang="en-US" b="1" dirty="0">
                <a:cs typeface="2  Badr" pitchFamily="2" charset="-78"/>
              </a:rPr>
              <a:t> </a:t>
            </a:r>
            <a:r>
              <a:rPr lang="fa-IR" b="1" dirty="0">
                <a:cs typeface="2  Badr" pitchFamily="2" charset="-78"/>
              </a:rPr>
              <a:t>طبقه بندي مي شود</a:t>
            </a:r>
            <a:r>
              <a:rPr lang="en-US" b="1" dirty="0">
                <a:cs typeface="2  Badr" pitchFamily="2" charset="-78"/>
              </a:rPr>
              <a:t> </a:t>
            </a:r>
          </a:p>
          <a:p>
            <a:pPr>
              <a:spcBef>
                <a:spcPct val="50000"/>
              </a:spcBef>
            </a:pPr>
            <a:endParaRPr lang="en-US" dirty="0">
              <a:cs typeface="2  Bad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70" name="Rectangle 18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832644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600" dirty="0">
                <a:solidFill>
                  <a:srgbClr val="0070C0"/>
                </a:solidFill>
                <a:effectLst/>
                <a:cs typeface="B Nazanin" pitchFamily="2" charset="-78"/>
              </a:rPr>
              <a:t>ارزيابي وضعيت عمومي(كودك 2ماهه تا 8سال</a:t>
            </a:r>
            <a:r>
              <a:rPr lang="ar-SA" sz="3600" dirty="0" smtClean="0">
                <a:solidFill>
                  <a:srgbClr val="0070C0"/>
                </a:solidFill>
                <a:effectLst/>
                <a:cs typeface="B Nazanin" pitchFamily="2" charset="-78"/>
              </a:rPr>
              <a:t>)</a:t>
            </a:r>
            <a:endParaRPr lang="en-US" sz="6000" dirty="0">
              <a:solidFill>
                <a:srgbClr val="0070C0"/>
              </a:solidFill>
              <a:effectLst/>
              <a:cs typeface="B Nazanin" pitchFamily="2" charset="-78"/>
            </a:endParaRPr>
          </a:p>
        </p:txBody>
      </p:sp>
      <p:graphicFrame>
        <p:nvGraphicFramePr>
          <p:cNvPr id="49203" name="Group 51"/>
          <p:cNvGraphicFramePr>
            <a:graphicFrameLocks noGrp="1"/>
          </p:cNvGraphicFramePr>
          <p:nvPr>
            <p:ph type="tbl" idx="1"/>
          </p:nvPr>
        </p:nvGraphicFramePr>
        <p:xfrm>
          <a:off x="250825" y="1268413"/>
          <a:ext cx="8642350" cy="3229102"/>
        </p:xfrm>
        <a:graphic>
          <a:graphicData uri="http://schemas.openxmlformats.org/drawingml/2006/table">
            <a:tbl>
              <a:tblPr rtl="1"/>
              <a:tblGrid>
                <a:gridCol w="2160587"/>
                <a:gridCol w="2305050"/>
                <a:gridCol w="2087563"/>
                <a:gridCol w="2089150"/>
              </a:tblGrid>
              <a:tr h="117475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حال عمومي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قلب وعروق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شكم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اندام هاولگن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2463"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رنگ پريدگي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زردي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سيانوز لب ها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ادم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نبض غير طبيعي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سوفل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توده شكمي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هپاتواسپلنومگالي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دررفتگي مادرزادي لگن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راه رفتن غيرطبيعي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52" name="Text Box 52"/>
          <p:cNvSpPr txBox="1">
            <a:spLocks noChangeArrowheads="1"/>
          </p:cNvSpPr>
          <p:nvPr/>
        </p:nvSpPr>
        <p:spPr bwMode="auto">
          <a:xfrm>
            <a:off x="250825" y="4581525"/>
            <a:ext cx="84248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600" b="1" dirty="0">
                <a:cs typeface="B Nazanin" pitchFamily="2" charset="-78"/>
              </a:rPr>
              <a:t>درصورت داشتن هريك ازعلائم فوق درمشكل جدي احتمالي وچنانچه </a:t>
            </a:r>
            <a:r>
              <a:rPr lang="ar-SA" sz="3600" b="1" dirty="0">
                <a:cs typeface="B Nazanin" pitchFamily="2" charset="-78"/>
              </a:rPr>
              <a:t>هيچكدام ازعلايم فوق رانداشته باشدمشكل جدي ندارد</a:t>
            </a:r>
            <a:r>
              <a:rPr lang="en-US" sz="3600" b="1" dirty="0">
                <a:cs typeface="B Nazanin" pitchFamily="2" charset="-78"/>
              </a:rPr>
              <a:t> </a:t>
            </a:r>
            <a:r>
              <a:rPr lang="fa-IR" sz="3600" b="1" dirty="0">
                <a:cs typeface="B Nazanin" pitchFamily="2" charset="-78"/>
              </a:rPr>
              <a:t>طبقه بندي مي شود</a:t>
            </a:r>
            <a:r>
              <a:rPr lang="en-US" sz="3600" b="1" dirty="0">
                <a:cs typeface="B Nazanin" pitchFamily="2" charset="-78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7" name="Rectangle 27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81075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600" dirty="0">
                <a:solidFill>
                  <a:srgbClr val="FF0000"/>
                </a:solidFill>
                <a:effectLst/>
                <a:cs typeface="B Nazanin" pitchFamily="2" charset="-78"/>
              </a:rPr>
              <a:t>ارزيابي از نظر زردي(شيرخواركمتر از 2 ماه</a:t>
            </a:r>
            <a:r>
              <a:rPr lang="ar-SA" sz="36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)</a:t>
            </a:r>
            <a:endParaRPr lang="en-US" sz="3200" dirty="0">
              <a:solidFill>
                <a:srgbClr val="FFFF66"/>
              </a:solidFill>
              <a:effectLst/>
              <a:cs typeface="B Nazanin" pitchFamily="2" charset="-78"/>
            </a:endParaRPr>
          </a:p>
        </p:txBody>
      </p:sp>
      <p:graphicFrame>
        <p:nvGraphicFramePr>
          <p:cNvPr id="51272" name="Group 72"/>
          <p:cNvGraphicFramePr>
            <a:graphicFrameLocks noGrp="1"/>
          </p:cNvGraphicFramePr>
          <p:nvPr>
            <p:ph type="tbl" idx="1"/>
          </p:nvPr>
        </p:nvGraphicFramePr>
        <p:xfrm>
          <a:off x="457200" y="1196975"/>
          <a:ext cx="8229600" cy="3931920"/>
        </p:xfrm>
        <a:graphic>
          <a:graphicData uri="http://schemas.openxmlformats.org/drawingml/2006/table">
            <a:tbl>
              <a:tblPr rtl="1"/>
              <a:tblGrid>
                <a:gridCol w="3467100"/>
                <a:gridCol w="1800225"/>
                <a:gridCol w="2962275"/>
              </a:tblGrid>
              <a:tr h="36036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نشانه ها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طبقه بندي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توصيه ها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8300"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.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سابقه زردي خطرناك درفرزندان قبلي</a:t>
                      </a:r>
                      <a:r>
                        <a:rPr kumimoji="0" lang="fa-I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گسترش زردي پائين ترازشكم يا </a:t>
                      </a:r>
                      <a:endParaRPr kumimoji="0" lang="fa-I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وزن زما</a:t>
                      </a:r>
                      <a:r>
                        <a:rPr kumimoji="0" lang="fa-I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ن 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تولداوكمتراز2500گرم يا</a:t>
                      </a:r>
                      <a:r>
                        <a:rPr kumimoji="0" lang="fa-I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سن حاملگي كمتراز37 هفته يا </a:t>
                      </a:r>
                      <a:endParaRPr kumimoji="0" lang="fa-I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مادر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Rh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منفي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زردي شديد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درصوت امكان آزمايش بيليروبين انجام دهيد وبراساس نتجه </a:t>
                      </a:r>
                      <a:r>
                        <a:rPr kumimoji="0" lang="fa-I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آزمايش مطابق جدول راهنما اقذام نماييد درغيراينصورت شيرخوار</a:t>
                      </a:r>
                      <a:r>
                        <a:rPr kumimoji="0" lang="fa-I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را</a:t>
                      </a:r>
                      <a:r>
                        <a:rPr kumimoji="0" lang="fa-I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فورا</a:t>
                      </a:r>
                      <a:r>
                        <a:rPr kumimoji="0" lang="fa-I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بيمارستان</a:t>
                      </a:r>
                      <a:r>
                        <a:rPr kumimoji="0" lang="fa-I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ارجاع دهيد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هيچكدام ازنشانه هاي زردي شديد رانداشته باشد</a:t>
                      </a:r>
                      <a:endParaRPr kumimoji="0" lang="fa-I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زردي</a:t>
                      </a:r>
                      <a:r>
                        <a:rPr kumimoji="0" lang="fa-I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 خفيف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به مادرتوصيه كنيد به دفعا</a:t>
                      </a:r>
                      <a:r>
                        <a:rPr kumimoji="0" lang="fa-I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ت 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بيشتر و مدت طولاني ت</a:t>
                      </a:r>
                      <a:r>
                        <a:rPr kumimoji="0" lang="fa-I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ر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كودك راشير بدهد بعد ازيك</a:t>
                      </a:r>
                      <a:r>
                        <a:rPr kumimoji="0" lang="fa-I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روز پيگيري كنيد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سفيدي چشم ونوك بيني زردنباشد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زردي </a:t>
                      </a:r>
                      <a:r>
                        <a:rPr kumimoji="0" lang="fa-I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ندارد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مادررابه شيردادن مكرر تشويق نماييد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81" name="Text Box 74"/>
          <p:cNvSpPr txBox="1">
            <a:spLocks noChangeArrowheads="1"/>
          </p:cNvSpPr>
          <p:nvPr/>
        </p:nvSpPr>
        <p:spPr bwMode="auto">
          <a:xfrm>
            <a:off x="755576" y="5445224"/>
            <a:ext cx="79200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 dirty="0">
                <a:cs typeface="B Nazanin" pitchFamily="2" charset="-78"/>
              </a:rPr>
              <a:t>زردي بيش از 14 روز درگروه زردي طولاني مدت طبقه بندي مي </a:t>
            </a:r>
            <a:r>
              <a:rPr lang="fa-IR" sz="2400" b="1" dirty="0" smtClean="0">
                <a:cs typeface="B Nazanin" pitchFamily="2" charset="-78"/>
              </a:rPr>
              <a:t>شودو درصورت </a:t>
            </a:r>
            <a:r>
              <a:rPr lang="fa-IR" sz="2400" b="1" dirty="0">
                <a:cs typeface="B Nazanin" pitchFamily="2" charset="-78"/>
              </a:rPr>
              <a:t>غيرطبيعي بودن نتيجه آزمايش به متخصص كودكان ارجاع مي گردد</a:t>
            </a:r>
            <a:endParaRPr lang="en-US" sz="2400" b="1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idx="1"/>
          </p:nvPr>
        </p:nvSpPr>
        <p:spPr>
          <a:xfrm>
            <a:off x="2362200" y="2362200"/>
            <a:ext cx="6858000" cy="4038600"/>
          </a:xfrm>
        </p:spPr>
        <p:txBody>
          <a:bodyPr/>
          <a:lstStyle/>
          <a:p>
            <a:pPr marL="723900" lvl="2" indent="0"/>
            <a:r>
              <a:rPr lang="ar-SA" sz="3600" b="1" dirty="0" smtClean="0">
                <a:cs typeface="B Nazanin" pitchFamily="2" charset="-78"/>
              </a:rPr>
              <a:t>ارزيابي از نظر وضعيت وزن</a:t>
            </a:r>
          </a:p>
          <a:p>
            <a:pPr marL="723900" lvl="2" indent="0"/>
            <a:r>
              <a:rPr lang="ar-SA" sz="4000" b="1" dirty="0" smtClean="0">
                <a:cs typeface="B Nazanin" pitchFamily="2" charset="-78"/>
              </a:rPr>
              <a:t>ارزيابي از نظر وضعيت قد</a:t>
            </a:r>
          </a:p>
          <a:p>
            <a:pPr marL="723900" lvl="2" indent="0"/>
            <a:r>
              <a:rPr lang="ar-SA" sz="4000" b="1" dirty="0" smtClean="0">
                <a:cs typeface="B Nazanin" pitchFamily="2" charset="-78"/>
              </a:rPr>
              <a:t>ارزيابي از نظر وضعيت دور  سر(شيرخوار كمتر از 18ماه)</a:t>
            </a:r>
            <a:endParaRPr lang="en-US" sz="4400" dirty="0" smtClean="0">
              <a:cs typeface="B Nazanin" pitchFamily="2" charset="-78"/>
            </a:endParaRPr>
          </a:p>
        </p:txBody>
      </p:sp>
      <p:sp>
        <p:nvSpPr>
          <p:cNvPr id="35843" name="AutoShape 3"/>
          <p:cNvSpPr>
            <a:spLocks noChangeArrowheads="1"/>
          </p:cNvSpPr>
          <p:nvPr/>
        </p:nvSpPr>
        <p:spPr bwMode="auto">
          <a:xfrm>
            <a:off x="0" y="0"/>
            <a:ext cx="9144000" cy="2057400"/>
          </a:xfrm>
          <a:prstGeom prst="ellipseRibbon">
            <a:avLst>
              <a:gd name="adj1" fmla="val 30093"/>
              <a:gd name="adj2" fmla="val 74065"/>
              <a:gd name="adj3" fmla="val 13736"/>
            </a:avLst>
          </a:prstGeom>
          <a:solidFill>
            <a:srgbClr val="FF0000"/>
          </a:solidFill>
          <a:ln w="9525">
            <a:solidFill>
              <a:srgbClr val="FF0066"/>
            </a:solidFill>
            <a:round/>
            <a:headEnd/>
            <a:tailEnd/>
          </a:ln>
          <a:effectLst>
            <a:prstShdw prst="shdw13" dist="53882" dir="13500000">
              <a:srgbClr val="1616C0"/>
            </a:prstShdw>
          </a:effectLst>
        </p:spPr>
        <p:txBody>
          <a:bodyPr wrap="none" anchor="ctr"/>
          <a:lstStyle/>
          <a:p>
            <a:pPr algn="ctr" rtl="0">
              <a:defRPr/>
            </a:pPr>
            <a:r>
              <a:rPr lang="ar-SA" sz="4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مراقبت كودك سالم</a:t>
            </a:r>
            <a:endParaRPr lang="en-US" sz="48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95600"/>
            <a:ext cx="2817813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976313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600" dirty="0" smtClean="0">
                <a:solidFill>
                  <a:schemeClr val="tx1"/>
                </a:solidFill>
                <a:effectLst/>
                <a:cs typeface="B Nazanin" pitchFamily="2" charset="-78"/>
              </a:rPr>
              <a:t>ارزيابي از نظر وضعيت وزن</a:t>
            </a:r>
            <a:endParaRPr lang="en-US" sz="3600" dirty="0" smtClean="0">
              <a:solidFill>
                <a:schemeClr val="tx1"/>
              </a:solidFill>
              <a:effectLst/>
              <a:cs typeface="B Nazanin" pitchFamily="2" charset="-78"/>
            </a:endParaRPr>
          </a:p>
        </p:txBody>
      </p:sp>
      <p:graphicFrame>
        <p:nvGraphicFramePr>
          <p:cNvPr id="53293" name="Group 45"/>
          <p:cNvGraphicFramePr>
            <a:graphicFrameLocks noGrp="1"/>
          </p:cNvGraphicFramePr>
          <p:nvPr>
            <p:ph type="tbl" idx="1"/>
          </p:nvPr>
        </p:nvGraphicFramePr>
        <p:xfrm>
          <a:off x="468313" y="1268413"/>
          <a:ext cx="8229600" cy="5451793"/>
        </p:xfrm>
        <a:graphic>
          <a:graphicData uri="http://schemas.openxmlformats.org/drawingml/2006/table">
            <a:tbl>
              <a:tblPr rtl="1"/>
              <a:tblGrid>
                <a:gridCol w="3046413"/>
                <a:gridCol w="1800225"/>
                <a:gridCol w="3382962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نشانه ها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طبقه بندي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توصيه ها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       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زير منحني قرمز</a:t>
                      </a:r>
                      <a:endParaRPr kumimoji="0" lang="fa-I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     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(3- انحراف معيار)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سوء تغذيه شديد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ياكم وزني شديد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براساس مقدارانحراف معيار(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SD</a:t>
                      </a: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)</a:t>
                      </a:r>
                      <a:r>
                        <a:rPr kumimoji="0" lang="ar-SA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وزن به قد</a:t>
                      </a: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يا درصد آن ، ارزيابي ودرمان مناسب براساس چارت مانا را انجام دهيد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3511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بالاي منحني قرمز(3- انحراف معيار) ولي موازي وصعودي نبودن بامنحني  رشد</a:t>
                      </a: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اختلال رشد دارد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براي اختلال رشد كودك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زير 2 ماه 10روز</a:t>
                      </a: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بعد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ماه تا يك سال 2هفته </a:t>
                      </a: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بعد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بالاي يكسال يكماه بعد</a:t>
                      </a:r>
                      <a:endParaRPr kumimoji="0" lang="fa-I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Wingdings" pitchFamily="2" charset="2"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پيگيري كنيد.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1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بالاي منحني قرمز(3- انحراف معيار) وموازي وصعودي بامنحني  رشد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اختلال رشد </a:t>
                      </a:r>
                      <a:r>
                        <a:rPr kumimoji="0" lang="fa-I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ن</a:t>
                      </a: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دارد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مادر را تشويق كنيد كه تغديه كودكش را  همجنان ادامه بدهد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600" dirty="0">
                <a:solidFill>
                  <a:srgbClr val="FF0000"/>
                </a:solidFill>
                <a:effectLst/>
                <a:cs typeface="B Nazanin" pitchFamily="2" charset="-78"/>
              </a:rPr>
              <a:t>ارزيابي از نظر وضعيت قد</a:t>
            </a:r>
            <a:r>
              <a:rPr lang="ar-SA" sz="6000" dirty="0">
                <a:solidFill>
                  <a:srgbClr val="FFFF66"/>
                </a:solidFill>
                <a:effectLst/>
                <a:cs typeface="B Nazanin" pitchFamily="2" charset="-78"/>
              </a:rPr>
              <a:t/>
            </a:r>
            <a:br>
              <a:rPr lang="ar-SA" sz="6000" dirty="0">
                <a:solidFill>
                  <a:srgbClr val="FFFF66"/>
                </a:solidFill>
                <a:effectLst/>
                <a:cs typeface="B Nazanin" pitchFamily="2" charset="-78"/>
              </a:rPr>
            </a:br>
            <a:endParaRPr lang="en-US" sz="6000" dirty="0">
              <a:solidFill>
                <a:srgbClr val="FFFF66"/>
              </a:solidFill>
              <a:effectLst/>
              <a:cs typeface="B Nazanin" pitchFamily="2" charset="-78"/>
            </a:endParaRPr>
          </a:p>
        </p:txBody>
      </p:sp>
      <p:graphicFrame>
        <p:nvGraphicFramePr>
          <p:cNvPr id="55381" name="Group 85"/>
          <p:cNvGraphicFramePr>
            <a:graphicFrameLocks noGrp="1"/>
          </p:cNvGraphicFramePr>
          <p:nvPr>
            <p:ph type="tbl" idx="1"/>
          </p:nvPr>
        </p:nvGraphicFramePr>
        <p:xfrm>
          <a:off x="457200" y="908050"/>
          <a:ext cx="8229600" cy="5367084"/>
        </p:xfrm>
        <a:graphic>
          <a:graphicData uri="http://schemas.openxmlformats.org/drawingml/2006/table">
            <a:tbl>
              <a:tblPr rtl="1"/>
              <a:tblGrid>
                <a:gridCol w="3046412"/>
                <a:gridCol w="1800225"/>
                <a:gridCol w="3382963"/>
              </a:tblGrid>
              <a:tr h="48418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نشانه ها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طبقه بندي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توصيه ها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03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       </a:t>
                      </a: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زير منحني قرمز</a:t>
                      </a:r>
                      <a:endParaRPr kumimoji="0" lang="fa-I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     </a:t>
                      </a: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(3- انحراف معيار)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كوتاه قدي شديد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براساس مقدارانحراف معيار(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SD</a:t>
                      </a: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)</a:t>
                      </a:r>
                      <a:r>
                        <a:rPr kumimoji="0" lang="ar-SA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وزن به قد</a:t>
                      </a: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 يا درصد آن ، ارزيابي ودرمان مناسب براساس چارت مانا را انجام دهيد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71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بالاي منحني قرمز(3- انحراف معيار) ولي موازي وصعودي نبودن بامنحني  رشد</a:t>
                      </a: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رشد قدي نامطلوب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براي اختلال رشد كودك </a:t>
                      </a:r>
                      <a:endParaRPr kumimoji="0" lang="fa-I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زيردوسال 3ماه </a:t>
                      </a:r>
                      <a:r>
                        <a:rPr kumimoji="0" lang="fa-I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 بعد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بالاي دوسال 6ماه بعد</a:t>
                      </a:r>
                      <a:endParaRPr kumimoji="0" lang="fa-I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پيگيري كنيد.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99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بالاي منحني قرمز(3- انحراف معيار) وموازي وصعودي بامنحني  رشد</a:t>
                      </a: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رشد قدي مطلوب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مادر را تشويق كنيد كه تغديه كودكش را  همجنان ادامه بدهد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2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ارزيابي كودك ازنظر وضعيت دورسر(شيرخوارزير18ماه</a:t>
            </a:r>
            <a:r>
              <a:rPr lang="ar-SA" sz="40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)</a:t>
            </a:r>
            <a:endParaRPr lang="en-US" sz="4000" dirty="0" smtClean="0">
              <a:solidFill>
                <a:srgbClr val="FF0000"/>
              </a:solidFill>
              <a:effectLst/>
              <a:cs typeface="B Nazanin" pitchFamily="2" charset="-78"/>
            </a:endParaRPr>
          </a:p>
        </p:txBody>
      </p:sp>
      <p:graphicFrame>
        <p:nvGraphicFramePr>
          <p:cNvPr id="54370" name="Group 98"/>
          <p:cNvGraphicFramePr>
            <a:graphicFrameLocks noGrp="1"/>
          </p:cNvGraphicFramePr>
          <p:nvPr>
            <p:ph type="tbl" idx="1"/>
          </p:nvPr>
        </p:nvGraphicFramePr>
        <p:xfrm>
          <a:off x="323850" y="1844675"/>
          <a:ext cx="8229600" cy="4583240"/>
        </p:xfrm>
        <a:graphic>
          <a:graphicData uri="http://schemas.openxmlformats.org/drawingml/2006/table">
            <a:tbl>
              <a:tblPr rtl="1"/>
              <a:tblGrid>
                <a:gridCol w="3046412"/>
                <a:gridCol w="1800225"/>
                <a:gridCol w="3382963"/>
              </a:tblGrid>
              <a:tr h="43338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نشانه ها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طبقه بندي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توصيه ها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32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Symbol" pitchFamily="18" charset="2"/>
                        <a:buChar char=""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زير منحني قرمز(3- انحراف معيار) يا</a:t>
                      </a:r>
                      <a:r>
                        <a:rPr kumimoji="0" lang="fa-I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بالاي صدك 97 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Symbol" pitchFamily="18" charset="2"/>
                        <a:buChar char=""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دورسرغير طبيعي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باتوجه به دورسر والدين ،كودك را ازنظر ماكروسفالي يا ميكروسفالي  بررسي كنيد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096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 بالاي منحني قرمز و زيرصدك 97 و موازي نبودن با منحني دور سر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دورسر نامطلوب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كودك زير6 ماه را،دوهفته وبالاي 6 ماه رايك ماه بعدپيگيري كنيد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138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بالاي منحني قرمز و زيرصدك 97 و موازي بودن با منحني دور سر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دورسر طبيعي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مادرراتشويق كنيدكه مراقبتهاي بعدي راانجام دهد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idx="1"/>
          </p:nvPr>
        </p:nvSpPr>
        <p:spPr>
          <a:xfrm>
            <a:off x="2362200" y="2349500"/>
            <a:ext cx="6858000" cy="4051300"/>
          </a:xfrm>
        </p:spPr>
        <p:txBody>
          <a:bodyPr/>
          <a:lstStyle/>
          <a:p>
            <a:pPr marL="723900" lvl="2" indent="0"/>
            <a:endParaRPr lang="fa-IR" sz="4000" b="1" dirty="0" smtClean="0">
              <a:cs typeface="B Nazanin" pitchFamily="2" charset="-78"/>
            </a:endParaRPr>
          </a:p>
          <a:p>
            <a:pPr marL="723900" lvl="2" indent="0"/>
            <a:r>
              <a:rPr lang="ar-SA" sz="3200" b="1" dirty="0" smtClean="0">
                <a:cs typeface="B Nazanin" pitchFamily="2" charset="-78"/>
              </a:rPr>
              <a:t>ارزيابي از نظر وضعيت تغذيه</a:t>
            </a:r>
          </a:p>
          <a:p>
            <a:pPr marL="723900" lvl="2" indent="0"/>
            <a:r>
              <a:rPr lang="ar-SA" sz="3200" b="1" dirty="0" smtClean="0">
                <a:cs typeface="B Nazanin" pitchFamily="2" charset="-78"/>
              </a:rPr>
              <a:t>مشاوره با مادردر موردمشكلات تغذيه اي</a:t>
            </a:r>
          </a:p>
          <a:p>
            <a:pPr marL="723900" lvl="2" indent="0">
              <a:buFontTx/>
              <a:buNone/>
            </a:pPr>
            <a:endParaRPr lang="ar-SA" sz="3200" b="1" dirty="0" smtClean="0">
              <a:cs typeface="B Nazanin" pitchFamily="2" charset="-78"/>
            </a:endParaRPr>
          </a:p>
          <a:p>
            <a:pPr marL="2081213" lvl="4">
              <a:buFont typeface="Wingdings" pitchFamily="2" charset="2"/>
              <a:buNone/>
            </a:pPr>
            <a:endParaRPr lang="ar-SA" sz="3200" b="1" dirty="0" smtClean="0">
              <a:cs typeface="B Nazanin" pitchFamily="2" charset="-78"/>
            </a:endParaRPr>
          </a:p>
          <a:p>
            <a:pPr marL="723900" lvl="2" indent="0"/>
            <a:endParaRPr lang="ar-SA" sz="4400" dirty="0" smtClean="0">
              <a:cs typeface="B Nazanin" pitchFamily="2" charset="-78"/>
            </a:endParaRPr>
          </a:p>
          <a:p>
            <a:endParaRPr lang="en-US" sz="5400" dirty="0" smtClean="0">
              <a:cs typeface="B Nazanin" pitchFamily="2" charset="-78"/>
            </a:endParaRPr>
          </a:p>
        </p:txBody>
      </p:sp>
      <p:pic>
        <p:nvPicPr>
          <p:cNvPr id="24579" name="Picture 3" descr="bd08911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24200"/>
            <a:ext cx="2655888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AutoShape 4"/>
          <p:cNvSpPr>
            <a:spLocks noChangeArrowheads="1"/>
          </p:cNvSpPr>
          <p:nvPr/>
        </p:nvSpPr>
        <p:spPr bwMode="auto">
          <a:xfrm>
            <a:off x="0" y="0"/>
            <a:ext cx="9144000" cy="2057400"/>
          </a:xfrm>
          <a:prstGeom prst="ellipseRibbon">
            <a:avLst>
              <a:gd name="adj1" fmla="val 30093"/>
              <a:gd name="adj2" fmla="val 74065"/>
              <a:gd name="adj3" fmla="val 13736"/>
            </a:avLst>
          </a:prstGeom>
          <a:gradFill rotWithShape="0">
            <a:gsLst>
              <a:gs pos="0">
                <a:srgbClr val="268CB0">
                  <a:gamma/>
                  <a:shade val="46275"/>
                  <a:invGamma/>
                </a:srgbClr>
              </a:gs>
              <a:gs pos="50000">
                <a:srgbClr val="268CB0"/>
              </a:gs>
              <a:gs pos="100000">
                <a:srgbClr val="268CB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FF0066"/>
            </a:solidFill>
            <a:round/>
            <a:headEnd/>
            <a:tailEnd/>
          </a:ln>
          <a:effectLst>
            <a:prstShdw prst="shdw13" dist="53882" dir="13500000">
              <a:srgbClr val="1616C0"/>
            </a:prstShdw>
          </a:effectLst>
        </p:spPr>
        <p:txBody>
          <a:bodyPr wrap="none" anchor="ctr"/>
          <a:lstStyle/>
          <a:p>
            <a:pPr algn="ctr" rtl="0">
              <a:defRPr/>
            </a:pPr>
            <a:r>
              <a:rPr lang="ar-SA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مراقبت كودك سالم</a:t>
            </a:r>
            <a:endParaRPr lang="en-US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68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68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build="p" autoUpdateAnimBg="0"/>
      <p:bldP spid="36868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42852"/>
            <a:ext cx="8229600" cy="976660"/>
          </a:xfrm>
          <a:solidFill>
            <a:srgbClr val="FFFF0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2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ارزيابي از نظر وضعيت تغذيه</a:t>
            </a:r>
            <a:endParaRPr lang="en-US" sz="3200" dirty="0" smtClean="0">
              <a:solidFill>
                <a:srgbClr val="FF0000"/>
              </a:solidFill>
              <a:effectLst/>
              <a:cs typeface="B Nazanin" pitchFamily="2" charset="-78"/>
            </a:endParaRPr>
          </a:p>
        </p:txBody>
      </p:sp>
      <p:graphicFrame>
        <p:nvGraphicFramePr>
          <p:cNvPr id="60501" name="Group 85"/>
          <p:cNvGraphicFramePr>
            <a:graphicFrameLocks noGrp="1"/>
          </p:cNvGraphicFramePr>
          <p:nvPr>
            <p:ph type="tbl" idx="1"/>
          </p:nvPr>
        </p:nvGraphicFramePr>
        <p:xfrm>
          <a:off x="357158" y="1285860"/>
          <a:ext cx="8650288" cy="4642803"/>
        </p:xfrm>
        <a:graphic>
          <a:graphicData uri="http://schemas.openxmlformats.org/drawingml/2006/table">
            <a:tbl>
              <a:tblPr rtl="1"/>
              <a:tblGrid>
                <a:gridCol w="4473575"/>
                <a:gridCol w="1584325"/>
                <a:gridCol w="2592388"/>
              </a:tblGrid>
              <a:tr h="36036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نشانه ها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طبقه بندي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توصيه ها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8563"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قادر به شيرخوردن نيست  يا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به هيچ وجه پستان را نمي گيرد</a:t>
                      </a: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يا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نمي تواند بمكد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احتما ل </a:t>
                      </a:r>
                      <a:endParaRPr kumimoji="0" lang="fa-I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عفونت </a:t>
                      </a:r>
                      <a:endParaRPr kumimoji="0" lang="fa-I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باكتريال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براساس چارت مانا ارزيابي ودرمان كنيد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0625">
                <a:tc>
                  <a:txBody>
                    <a:bodyPr/>
                    <a:lstStyle/>
                    <a:p>
                      <a:pPr marL="1828800" marR="0" lvl="3" indent="-457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pitchFamily="34" charset="0"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مطابقت با توصيه هاي تغذيه اي دارد</a:t>
                      </a:r>
                      <a:endParaRPr kumimoji="0" lang="fa-I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1828800" marR="0" lvl="3" indent="-457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pitchFamily="34" charset="0"/>
                        <a:buNone/>
                        <a:tabLst/>
                      </a:pP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خوب پستان نميگيردونمي مكد</a:t>
                      </a:r>
                    </a:p>
                    <a:p>
                      <a:pPr marL="1828800" marR="0" lvl="3" indent="-457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Tahoma" pitchFamily="34" charset="0"/>
                        <a:buNone/>
                        <a:tabLst/>
                      </a:pP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وجودبرفك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مشكلات </a:t>
                      </a:r>
                      <a:endParaRPr kumimoji="0" lang="fa-I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تغذيه اي</a:t>
                      </a:r>
                      <a:endParaRPr kumimoji="0" lang="fa-I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دارد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مشاوره بامادردرموردمشكل تغذيه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fa-I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درمان برفك 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بعداز5روز پيگيري كنيد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347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مطابقت با توصيه هاي تغذيه اي دارد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مشكلات </a:t>
                      </a:r>
                      <a:endParaRPr kumimoji="0" lang="fa-I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تغذيه اي </a:t>
                      </a:r>
                      <a:endParaRPr kumimoji="0" lang="fa-IR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ندارد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توصيه هاي پيشگيري از حوادث وسوانح  در منزل را به مادر بگوييد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مادر را درموردتغذيه خوب كودك  تشويق كنيد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85813"/>
          </a:xfrm>
          <a:solidFill>
            <a:srgbClr val="FFFF0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6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مشاوره با مادردر موردمشكلات تغذيه اي</a:t>
            </a:r>
            <a:endParaRPr lang="en-US" sz="3600" dirty="0" smtClean="0">
              <a:solidFill>
                <a:srgbClr val="FF0000"/>
              </a:solidFill>
              <a:effectLst/>
              <a:cs typeface="B Nazanin" pitchFamily="2" charset="-78"/>
            </a:endParaRPr>
          </a:p>
        </p:txBody>
      </p:sp>
      <p:graphicFrame>
        <p:nvGraphicFramePr>
          <p:cNvPr id="65601" name="Group 65"/>
          <p:cNvGraphicFramePr>
            <a:graphicFrameLocks noGrp="1"/>
          </p:cNvGraphicFramePr>
          <p:nvPr>
            <p:ph type="tbl" idx="1"/>
          </p:nvPr>
        </p:nvGraphicFramePr>
        <p:xfrm>
          <a:off x="0" y="1000125"/>
          <a:ext cx="8518525" cy="7286628"/>
        </p:xfrm>
        <a:graphic>
          <a:graphicData uri="http://schemas.openxmlformats.org/drawingml/2006/table">
            <a:tbl>
              <a:tblPr rtl="1"/>
              <a:tblGrid>
                <a:gridCol w="1703388"/>
                <a:gridCol w="1608143"/>
                <a:gridCol w="1893882"/>
                <a:gridCol w="1800225"/>
                <a:gridCol w="1512887"/>
              </a:tblGrid>
              <a:tr h="42862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تا 4 ماهگي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4 تا 6 ماهگي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6 ماه تا 12 ماهگي 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12 ماه تا 2 سال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2سال وبيشتر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6391"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هر چقدر كودك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ميل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دارد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شير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مادربخورد، 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روز و شب ،حداقل 8 بار در 24 ساعت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هيچ غذا يا مايعات ديگري به  او ندهيد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.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شيرمادرودرصورت عدم اضافه وزن مناسب اضافه نمودن تعداد دفعات شيردهي وشروع غذاي كمكي به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ميزان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يك يا دو قاشق مرباخوري</a:t>
                      </a: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يك تا دوباردرروز</a:t>
                      </a:r>
                      <a:endParaRPr kumimoji="0" lang="ar-S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اگرشيرمادرخواراست 3باردرروز واگرشيرمادرخوار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نيست 5باردرروزغذاي كافي بخورد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هر چقدر كودك ميل دارد 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او را با شيرمادر</a:t>
                      </a:r>
                      <a:endParaRPr kumimoji="0" lang="fa-I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تغذيه كنيد.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دادن  غذاهاي كافي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و</a:t>
                      </a: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غذاهاي خانواده 5 بار در روز</a:t>
                      </a:r>
                      <a:r>
                        <a:rPr kumimoji="0" lang="ar-S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دادن  غذاهاي خانواده حداقل 3وعده درروز.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همچنين،دوبارروزانه ميان وعده هاي غذائي داده شود: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2362200"/>
            <a:ext cx="8534400" cy="4114800"/>
          </a:xfrm>
        </p:spPr>
        <p:txBody>
          <a:bodyPr/>
          <a:lstStyle/>
          <a:p>
            <a:pPr>
              <a:buFontTx/>
              <a:buNone/>
            </a:pPr>
            <a:endParaRPr lang="ar-SA" sz="4800" b="1" dirty="0" smtClean="0">
              <a:cs typeface="B Nazanin" pitchFamily="2" charset="-78"/>
            </a:endParaRPr>
          </a:p>
          <a:p>
            <a:pPr lvl="2"/>
            <a:r>
              <a:rPr lang="ar-SA" sz="3200" b="1" dirty="0" smtClean="0">
                <a:cs typeface="B Nazanin" pitchFamily="2" charset="-78"/>
              </a:rPr>
              <a:t>ارزيابي از نظر وضعيت بينايي</a:t>
            </a:r>
          </a:p>
          <a:p>
            <a:pPr lvl="2"/>
            <a:r>
              <a:rPr lang="ar-SA" sz="3200" b="1" dirty="0" smtClean="0">
                <a:cs typeface="B Nazanin" pitchFamily="2" charset="-78"/>
              </a:rPr>
              <a:t>ارزيابي از نظر وضعيت تكامل</a:t>
            </a:r>
          </a:p>
          <a:p>
            <a:pPr lvl="2"/>
            <a:r>
              <a:rPr lang="ar-SA" sz="3200" b="1" dirty="0" smtClean="0">
                <a:cs typeface="B Nazanin" pitchFamily="2" charset="-78"/>
              </a:rPr>
              <a:t>ارزيابي از نظر وضعيت واكسيناسيون</a:t>
            </a:r>
          </a:p>
          <a:p>
            <a:pPr lvl="2"/>
            <a:r>
              <a:rPr lang="ar-SA" sz="3200" b="1" dirty="0" smtClean="0">
                <a:cs typeface="B Nazanin" pitchFamily="2" charset="-78"/>
              </a:rPr>
              <a:t>ارزيابي از نظر وضعيت مكمل هاي دارويي</a:t>
            </a:r>
          </a:p>
          <a:p>
            <a:pPr lvl="4">
              <a:buFont typeface="Wingdings" pitchFamily="2" charset="2"/>
              <a:buNone/>
            </a:pPr>
            <a:endParaRPr lang="ar-SA" sz="3200" b="1" dirty="0" smtClean="0">
              <a:cs typeface="B Nazanin" pitchFamily="2" charset="-78"/>
            </a:endParaRPr>
          </a:p>
          <a:p>
            <a:pPr lvl="2"/>
            <a:endParaRPr lang="ar-SA" sz="3200" b="1" dirty="0" smtClean="0">
              <a:cs typeface="B Nazanin" pitchFamily="2" charset="-78"/>
            </a:endParaRPr>
          </a:p>
          <a:p>
            <a:endParaRPr lang="en-US" sz="4800" b="1" dirty="0" smtClean="0">
              <a:cs typeface="B Nazanin" pitchFamily="2" charset="-78"/>
            </a:endParaRPr>
          </a:p>
        </p:txBody>
      </p:sp>
      <p:sp>
        <p:nvSpPr>
          <p:cNvPr id="37892" name="AutoShape 4"/>
          <p:cNvSpPr>
            <a:spLocks noChangeArrowheads="1"/>
          </p:cNvSpPr>
          <p:nvPr/>
        </p:nvSpPr>
        <p:spPr bwMode="auto">
          <a:xfrm>
            <a:off x="0" y="0"/>
            <a:ext cx="9144000" cy="2057400"/>
          </a:xfrm>
          <a:prstGeom prst="ellipseRibbon">
            <a:avLst>
              <a:gd name="adj1" fmla="val 30093"/>
              <a:gd name="adj2" fmla="val 74065"/>
              <a:gd name="adj3" fmla="val 13736"/>
            </a:avLst>
          </a:prstGeom>
          <a:solidFill>
            <a:srgbClr val="FFFF00"/>
          </a:solidFill>
          <a:ln w="9525">
            <a:solidFill>
              <a:srgbClr val="FF0066"/>
            </a:solidFill>
            <a:round/>
            <a:headEnd/>
            <a:tailEnd/>
          </a:ln>
          <a:effectLst>
            <a:prstShdw prst="shdw13" dist="53882" dir="13500000">
              <a:srgbClr val="1616C0"/>
            </a:prstShdw>
          </a:effectLst>
        </p:spPr>
        <p:txBody>
          <a:bodyPr wrap="none" anchor="ctr"/>
          <a:lstStyle/>
          <a:p>
            <a:pPr algn="ctr" rtl="0">
              <a:defRPr/>
            </a:pPr>
            <a:r>
              <a:rPr lang="ar-SA" sz="3600" b="1" i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مراقبت كودك سالم</a:t>
            </a:r>
            <a:endParaRPr lang="en-US" sz="3600" b="1" i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2133600"/>
            <a:ext cx="9434512" cy="4114800"/>
          </a:xfrm>
        </p:spPr>
        <p:txBody>
          <a:bodyPr/>
          <a:lstStyle/>
          <a:p>
            <a:pPr>
              <a:buFontTx/>
              <a:buNone/>
            </a:pPr>
            <a:endParaRPr lang="ar-SA" sz="4400" dirty="0" smtClean="0">
              <a:cs typeface="B Nazanin" pitchFamily="2" charset="-78"/>
            </a:endParaRPr>
          </a:p>
          <a:p>
            <a:pPr lvl="2"/>
            <a:r>
              <a:rPr lang="ar-SA" sz="3600" dirty="0" smtClean="0">
                <a:cs typeface="B Nazanin" pitchFamily="2" charset="-78"/>
              </a:rPr>
              <a:t>آموزش ومشاوره با مادر-پيشگيري ازحوادث و</a:t>
            </a:r>
            <a:r>
              <a:rPr lang="fa-IR" sz="3600" dirty="0" smtClean="0">
                <a:cs typeface="B Nazanin" pitchFamily="2" charset="-78"/>
              </a:rPr>
              <a:t> </a:t>
            </a:r>
            <a:r>
              <a:rPr lang="ar-SA" sz="3600" dirty="0" smtClean="0">
                <a:cs typeface="B Nazanin" pitchFamily="2" charset="-78"/>
              </a:rPr>
              <a:t>سوانح در كودكان</a:t>
            </a:r>
          </a:p>
          <a:p>
            <a:pPr lvl="2"/>
            <a:r>
              <a:rPr lang="ar-SA" sz="3600" dirty="0" smtClean="0">
                <a:cs typeface="B Nazanin" pitchFamily="2" charset="-78"/>
              </a:rPr>
              <a:t>مصاحبه ومشاوره بامادر- رابطه متقابل</a:t>
            </a:r>
            <a:r>
              <a:rPr lang="fa-IR" sz="3600" dirty="0" smtClean="0">
                <a:cs typeface="B Nazanin" pitchFamily="2" charset="-78"/>
              </a:rPr>
              <a:t> </a:t>
            </a:r>
            <a:r>
              <a:rPr lang="ar-SA" sz="3600" dirty="0" smtClean="0">
                <a:cs typeface="B Nazanin" pitchFamily="2" charset="-78"/>
              </a:rPr>
              <a:t>كودك و</a:t>
            </a:r>
            <a:r>
              <a:rPr lang="fa-IR" sz="3600" dirty="0" smtClean="0">
                <a:cs typeface="B Nazanin" pitchFamily="2" charset="-78"/>
              </a:rPr>
              <a:t> </a:t>
            </a:r>
            <a:r>
              <a:rPr lang="ar-SA" sz="3600" dirty="0" smtClean="0">
                <a:cs typeface="B Nazanin" pitchFamily="2" charset="-78"/>
              </a:rPr>
              <a:t>والدين</a:t>
            </a:r>
            <a:endParaRPr lang="en-US" sz="3600" dirty="0" smtClean="0">
              <a:cs typeface="B Nazanin" pitchFamily="2" charset="-78"/>
            </a:endParaRPr>
          </a:p>
        </p:txBody>
      </p:sp>
      <p:sp>
        <p:nvSpPr>
          <p:cNvPr id="38916" name="AutoShape 4"/>
          <p:cNvSpPr>
            <a:spLocks noChangeArrowheads="1"/>
          </p:cNvSpPr>
          <p:nvPr/>
        </p:nvSpPr>
        <p:spPr bwMode="auto">
          <a:xfrm>
            <a:off x="0" y="0"/>
            <a:ext cx="9144000" cy="2057400"/>
          </a:xfrm>
          <a:prstGeom prst="ellipseRibbon">
            <a:avLst>
              <a:gd name="adj1" fmla="val 30093"/>
              <a:gd name="adj2" fmla="val 74065"/>
              <a:gd name="adj3" fmla="val 13736"/>
            </a:avLst>
          </a:prstGeom>
          <a:solidFill>
            <a:srgbClr val="FFFF00"/>
          </a:solidFill>
          <a:ln w="9525">
            <a:solidFill>
              <a:srgbClr val="FF0066"/>
            </a:solidFill>
            <a:round/>
            <a:headEnd/>
            <a:tailEnd/>
          </a:ln>
          <a:effectLst>
            <a:prstShdw prst="shdw13" dist="53882" dir="13500000">
              <a:srgbClr val="1616C0"/>
            </a:prstShdw>
          </a:effectLst>
        </p:spPr>
        <p:txBody>
          <a:bodyPr wrap="none" anchor="ctr"/>
          <a:lstStyle/>
          <a:p>
            <a:pPr algn="ctr" rtl="0">
              <a:defRPr/>
            </a:pPr>
            <a:r>
              <a:rPr lang="ar-SA" sz="4800" b="1" i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مراقبت كودك سالم</a:t>
            </a:r>
            <a:endParaRPr lang="en-US" sz="4800" b="1" i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922322"/>
          </a:xfrm>
          <a:solidFill>
            <a:srgbClr val="FFFF0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2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ارزيابي كودك ازنظر وضعيت بينايي</a:t>
            </a:r>
            <a:endParaRPr lang="en-US" dirty="0" smtClean="0">
              <a:solidFill>
                <a:srgbClr val="FF0000"/>
              </a:solidFill>
              <a:effectLst/>
              <a:cs typeface="B Nazanin" pitchFamily="2" charset="-78"/>
            </a:endParaRPr>
          </a:p>
        </p:txBody>
      </p:sp>
      <p:graphicFrame>
        <p:nvGraphicFramePr>
          <p:cNvPr id="68678" name="Group 70"/>
          <p:cNvGraphicFramePr>
            <a:graphicFrameLocks noGrp="1"/>
          </p:cNvGraphicFramePr>
          <p:nvPr>
            <p:ph type="tbl" idx="1"/>
          </p:nvPr>
        </p:nvGraphicFramePr>
        <p:xfrm>
          <a:off x="642910" y="1428736"/>
          <a:ext cx="8229600" cy="4804156"/>
        </p:xfrm>
        <a:graphic>
          <a:graphicData uri="http://schemas.openxmlformats.org/drawingml/2006/table">
            <a:tbl>
              <a:tblPr rtl="1"/>
              <a:tblGrid>
                <a:gridCol w="2743200"/>
                <a:gridCol w="2743200"/>
                <a:gridCol w="2743200"/>
              </a:tblGrid>
              <a:tr h="68897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نشانه ها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طبقه بندي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توصيه ها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06661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درصورت پاسخ منفي درهرگروه سني يا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ظاهرياحركات غيرطبيعي چشم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Char char="•"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قدرت بينايي كمتراز</a:t>
                      </a:r>
                      <a:r>
                        <a:rPr kumimoji="0" lang="ar-SA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7</a:t>
                      </a:r>
                      <a:endParaRPr kumimoji="0" lang="ar-S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                       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مشكل بينايي دارد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كودك رابراي ارزيابي بيشتر به متخصص چشم ارجاع دهيد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972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هيچيك ازنشانه هاي فوق راندارد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مشكل بينايي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ندارد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درموردرابطه متقابل كودك ووالدين مشاوره كنيد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71" name="Group 91"/>
          <p:cNvGraphicFramePr>
            <a:graphicFrameLocks noGrp="1"/>
          </p:cNvGraphicFramePr>
          <p:nvPr>
            <p:ph idx="1"/>
          </p:nvPr>
        </p:nvGraphicFramePr>
        <p:xfrm>
          <a:off x="1214414" y="1481138"/>
          <a:ext cx="7472386" cy="4123754"/>
        </p:xfrm>
        <a:graphic>
          <a:graphicData uri="http://schemas.openxmlformats.org/drawingml/2006/table">
            <a:tbl>
              <a:tblPr rtl="1"/>
              <a:tblGrid>
                <a:gridCol w="3011221"/>
                <a:gridCol w="1324603"/>
                <a:gridCol w="3136562"/>
              </a:tblGrid>
              <a:tr h="4524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نشانه ها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طبقه بندي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توصيه ها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010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2يابيشترازنگراني هاي   كليدي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*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 را دارد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مشكل تكاملي شديد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كودك رابراي ارزيابي بيشتر به متخصص نورولوژي كودكان ارجاع دهيد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6625"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يكي ازنگراني هاي كليدي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 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رادارد ي</a:t>
                      </a:r>
                      <a:r>
                        <a:rPr kumimoji="0" lang="fa-I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ا</a:t>
                      </a: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بيشتراز نگراني هاي غير كليدي رادارد يا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B Nazanin" pitchFamily="2" charset="-78"/>
                      </a:endParaRPr>
                    </a:p>
                    <a:p>
                      <a:pPr marL="711200" marR="0" lvl="0" indent="-71120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B Nazanin" pitchFamily="2" charset="-78"/>
                        </a:rPr>
                        <a:t>مشكل دربرقراري ارتباط باوالدين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مشكل تكاملي</a:t>
                      </a:r>
                      <a:r>
                        <a:rPr kumimoji="0" lang="fa-I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fa-I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نامعلوم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  <a:defRPr/>
                      </a:pPr>
                      <a:r>
                        <a:rPr kumimoji="0" lang="ar-S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imes New Roman" pitchFamily="18" charset="0"/>
                          <a:cs typeface="B Nazanin" pitchFamily="2" charset="-78"/>
                        </a:rPr>
                        <a:t>كودك رابراي ارزيابي بيشتر به متخصص نورولوژي كودكان ارجاع دهيد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imes New Roman" pitchFamily="18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9188"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هيچيك ازنگراني هاي كليدي راندارد يا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يكي ازنگراني هاي غيركليدي رادارد</a:t>
                      </a:r>
                      <a:r>
                        <a:rPr kumimoji="0" lang="ar-S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مشكل تكاملي</a:t>
                      </a:r>
                      <a:endParaRPr kumimoji="0" lang="fa-IR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ندارد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اگريكي ازنگراني هاي غيركليدي رادارد به مادر توصيه كنيدكه توجه كامل به اين نگراني داشته باشد و2 هفته ديگر مراجعه كند 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درغيراينصورت :</a:t>
                      </a:r>
                    </a:p>
                    <a:p>
                      <a:pPr marL="711200" marR="0" lvl="0" indent="-71120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ar-S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B Nazanin" pitchFamily="2" charset="-78"/>
                        </a:rPr>
                        <a:t>با مادر درموردرابطه متقابل ك.دك ووالدين مشاوره كنيد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B Nazanin" pitchFamily="2" charset="-7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ar-SA" sz="32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ارزيابي از نظر وضعيت تكامل</a:t>
            </a:r>
            <a:endParaRPr lang="en-US" sz="3200" dirty="0" smtClean="0">
              <a:solidFill>
                <a:srgbClr val="FF0000"/>
              </a:solidFill>
              <a:effectLst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2060575"/>
            <a:ext cx="8229600" cy="3744913"/>
          </a:xfrm>
        </p:spPr>
        <p:txBody>
          <a:bodyPr>
            <a:normAutofit/>
          </a:bodyPr>
          <a:lstStyle/>
          <a:p>
            <a:endParaRPr lang="fa-IR" sz="3200" b="1" dirty="0" smtClean="0">
              <a:cs typeface="B Nazanin" pitchFamily="2" charset="-78"/>
            </a:endParaRPr>
          </a:p>
          <a:p>
            <a:r>
              <a:rPr lang="fa-IR" sz="3200" b="1" smtClean="0">
                <a:cs typeface="B Nazanin" pitchFamily="2" charset="-78"/>
              </a:rPr>
              <a:t>ارزيابي </a:t>
            </a:r>
            <a:r>
              <a:rPr lang="fa-IR" sz="3200" b="1" dirty="0" smtClean="0">
                <a:cs typeface="B Nazanin" pitchFamily="2" charset="-78"/>
              </a:rPr>
              <a:t>گردد واكسيناسيون كودك با جدول واكسيناسيون كشوري مطابقت دارد يا خير؟</a:t>
            </a:r>
          </a:p>
          <a:p>
            <a:r>
              <a:rPr lang="fa-IR" sz="3200" b="1" dirty="0" smtClean="0">
                <a:cs typeface="B Nazanin" pitchFamily="2" charset="-78"/>
              </a:rPr>
              <a:t>ارزيابي گردد مصرف مكملها باجدول مكملهاي دارويي تطابق داردياخير؟</a:t>
            </a:r>
          </a:p>
          <a:p>
            <a:r>
              <a:rPr lang="fa-IR" sz="3200" b="1" dirty="0" smtClean="0">
                <a:cs typeface="B Nazanin" pitchFamily="2" charset="-78"/>
              </a:rPr>
              <a:t>طبق دستورالعمل اجراء گردد</a:t>
            </a:r>
            <a:r>
              <a:rPr lang="fa-IR" sz="3200" b="1" dirty="0" smtClean="0">
                <a:solidFill>
                  <a:schemeClr val="hlink"/>
                </a:solidFill>
                <a:cs typeface="B Nazanin" pitchFamily="2" charset="-78"/>
              </a:rPr>
              <a:t>.</a:t>
            </a:r>
            <a:endParaRPr lang="en-US" sz="3200" b="1" dirty="0" smtClean="0">
              <a:solidFill>
                <a:schemeClr val="hlink"/>
              </a:solidFill>
              <a:cs typeface="B Nazanin" pitchFamily="2" charset="-78"/>
            </a:endParaRPr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fa-IR" sz="32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ارزيابي  ازنظروضعيت  واكسيناسيون  و مكملها</a:t>
            </a:r>
            <a:r>
              <a:rPr lang="fa-IR" dirty="0" smtClean="0">
                <a:solidFill>
                  <a:srgbClr val="FF0000"/>
                </a:solidFill>
                <a:effectLst/>
                <a:cs typeface="B Nazanin" pitchFamily="2" charset="-78"/>
              </a:rPr>
              <a:t> </a:t>
            </a:r>
            <a:endParaRPr lang="en-US" dirty="0" smtClean="0">
              <a:solidFill>
                <a:srgbClr val="FF0000"/>
              </a:solidFill>
              <a:effectLst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4678362"/>
          </a:xfrm>
        </p:spPr>
        <p:txBody>
          <a:bodyPr/>
          <a:lstStyle/>
          <a:p>
            <a:r>
              <a:rPr lang="fa-IR" dirty="0" smtClean="0">
                <a:cs typeface="B Nazanin" pitchFamily="2" charset="-78"/>
              </a:rPr>
              <a:t>مطلوب نبودن نمودارشدشيرخوار</a:t>
            </a:r>
          </a:p>
          <a:p>
            <a:r>
              <a:rPr lang="fa-IR" dirty="0" smtClean="0">
                <a:cs typeface="B Nazanin" pitchFamily="2" charset="-78"/>
              </a:rPr>
              <a:t>چندقلويي</a:t>
            </a:r>
          </a:p>
          <a:p>
            <a:r>
              <a:rPr lang="fa-IR" dirty="0" smtClean="0">
                <a:cs typeface="B Nazanin" pitchFamily="2" charset="-78"/>
              </a:rPr>
              <a:t>بيماريهاي مزمن وصعب العلاج مادر</a:t>
            </a:r>
          </a:p>
          <a:p>
            <a:r>
              <a:rPr lang="fa-IR" dirty="0" smtClean="0">
                <a:cs typeface="B Nazanin" pitchFamily="2" charset="-78"/>
              </a:rPr>
              <a:t>داروها وموادراديواكتيو</a:t>
            </a:r>
          </a:p>
          <a:p>
            <a:r>
              <a:rPr lang="fa-IR" dirty="0" smtClean="0">
                <a:cs typeface="B Nazanin" pitchFamily="2" charset="-78"/>
              </a:rPr>
              <a:t>جدايي والدين درصورتي كه نگهداري شيرخواربرعهده پدرباشد</a:t>
            </a:r>
          </a:p>
          <a:p>
            <a:r>
              <a:rPr lang="fa-IR" dirty="0" smtClean="0">
                <a:cs typeface="B Nazanin" pitchFamily="2" charset="-78"/>
              </a:rPr>
              <a:t>فوت مادر</a:t>
            </a:r>
          </a:p>
          <a:p>
            <a:r>
              <a:rPr lang="fa-IR" dirty="0" smtClean="0">
                <a:cs typeface="B Nazanin" pitchFamily="2" charset="-78"/>
              </a:rPr>
              <a:t>فرزندخواندگي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fa-IR" sz="2800" dirty="0">
                <a:solidFill>
                  <a:srgbClr val="FF0000"/>
                </a:solidFill>
                <a:effectLst/>
                <a:cs typeface="B Nazanin" pitchFamily="2" charset="-78"/>
              </a:rPr>
              <a:t>ضوابط ومعيارهاي موضوع تبصره 2ماده يك قانون ترويج تغذيه باشيرمادر</a:t>
            </a:r>
            <a:r>
              <a:rPr lang="fa-IR" sz="2800" dirty="0">
                <a:effectLst/>
                <a:cs typeface="B Nazanin" pitchFamily="2" charset="-78"/>
              </a:rPr>
              <a:t/>
            </a:r>
            <a:br>
              <a:rPr lang="fa-IR" sz="2800" dirty="0">
                <a:effectLst/>
                <a:cs typeface="B Nazanin" pitchFamily="2" charset="-78"/>
              </a:rPr>
            </a:br>
            <a:endParaRPr lang="en-US" sz="2800" dirty="0">
              <a:effectLst/>
              <a:cs typeface="B Nazanin" pitchFamily="2" charset="-78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مرخصي زايمان براي وضع حملهاي يك تا دوقلو  9 ماه و براي زايمانهاي سه قلو و بيشتريك سال مي باشد </a:t>
            </a:r>
          </a:p>
          <a:p>
            <a:r>
              <a:rPr lang="fa-IR" sz="2800" dirty="0" smtClean="0">
                <a:cs typeface="B Nazanin" pitchFamily="2" charset="-78"/>
              </a:rPr>
              <a:t>مرخصي ساعتي براي مادران داراي فرزنديك قلو روزانه يك ساعت تا24ماه و براي دو قلو و بيشتر به ميزان دو ساعت تا 24 ماه ( درصورتي كه ازكوپن شيرمصنوعي استفاده نكرده باشد) </a:t>
            </a:r>
          </a:p>
          <a:p>
            <a:r>
              <a:rPr lang="fa-IR" sz="2800" dirty="0" smtClean="0">
                <a:cs typeface="B Nazanin" pitchFamily="2" charset="-78"/>
              </a:rPr>
              <a:t>امنيت شغلي دردوران مرخصي زايمان وشيردهي</a:t>
            </a:r>
          </a:p>
          <a:p>
            <a:r>
              <a:rPr lang="fa-IR" sz="2800" dirty="0" smtClean="0">
                <a:cs typeface="B Nazanin" pitchFamily="2" charset="-78"/>
              </a:rPr>
              <a:t>ممنوع بودن نقل وانتقال آنان  </a:t>
            </a:r>
          </a:p>
          <a:p>
            <a:endParaRPr lang="en-US" sz="2800" dirty="0" smtClean="0">
              <a:solidFill>
                <a:schemeClr val="hlink"/>
              </a:solidFill>
              <a:cs typeface="B Nazanin" pitchFamily="2" charset="-78"/>
            </a:endParaRPr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fa-IR" sz="40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قانون حمايت ازمادران شاغل دردوران شيردهي</a:t>
            </a:r>
            <a:endParaRPr lang="en-US" sz="4000" dirty="0" smtClean="0">
              <a:solidFill>
                <a:srgbClr val="FF0000"/>
              </a:solidFill>
              <a:effectLst/>
              <a:cs typeface="B Nazanin" pitchFamily="2" charset="-78"/>
            </a:endParaRP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45</TotalTime>
  <Words>1450</Words>
  <Application>Microsoft Office PowerPoint</Application>
  <PresentationFormat>On-screen Show (4:3)</PresentationFormat>
  <Paragraphs>312</Paragraphs>
  <Slides>28</Slides>
  <Notes>0</Notes>
  <HiddenSlides>4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Concourse</vt:lpstr>
      <vt:lpstr>بنام خدا</vt:lpstr>
      <vt:lpstr>PowerPoint Presentation</vt:lpstr>
      <vt:lpstr>PowerPoint Presentation</vt:lpstr>
      <vt:lpstr>مراقبت</vt:lpstr>
      <vt:lpstr>مراقبت</vt:lpstr>
      <vt:lpstr>مراقبت</vt:lpstr>
      <vt:lpstr>مراقبت </vt:lpstr>
      <vt:lpstr>PowerPoint Presentation</vt:lpstr>
      <vt:lpstr>بيماري هاي مسبب مرگ قابل پيشگيري با مراقبت   درسنين(1تا 59 ماهه)</vt:lpstr>
      <vt:lpstr>بيـماري هاي شـايع سـرپايي  دركودكان زير8 سال</vt:lpstr>
      <vt:lpstr>PowerPoint Presentation</vt:lpstr>
      <vt:lpstr> ارزيابي شيرخواركمتراز 2 ماه از نظر نشانه هاي خطر  :</vt:lpstr>
      <vt:lpstr>ارزيابي وضعيت عمومي(كودك 2ماهه تا 8سال)</vt:lpstr>
      <vt:lpstr>ارزيابي از نظر زردي(شيرخواركمتر از 2 ماه)</vt:lpstr>
      <vt:lpstr>PowerPoint Presentation</vt:lpstr>
      <vt:lpstr>ارزيابي از نظر وضعيت وزن</vt:lpstr>
      <vt:lpstr>ارزيابي از نظر وضعيت قد </vt:lpstr>
      <vt:lpstr>ارزيابي كودك ازنظر وضعيت دورسر(شيرخوارزير18ماه)</vt:lpstr>
      <vt:lpstr>PowerPoint Presentation</vt:lpstr>
      <vt:lpstr>ارزيابي از نظر وضعيت تغذيه</vt:lpstr>
      <vt:lpstr>مشاوره با مادردر موردمشكلات تغذيه اي</vt:lpstr>
      <vt:lpstr>PowerPoint Presentation</vt:lpstr>
      <vt:lpstr>PowerPoint Presentation</vt:lpstr>
      <vt:lpstr>ارزيابي كودك ازنظر وضعيت بينايي</vt:lpstr>
      <vt:lpstr>ارزيابي از نظر وضعيت تكامل</vt:lpstr>
      <vt:lpstr>ارزيابي  ازنظروضعيت  واكسيناسيون  و مكملها </vt:lpstr>
      <vt:lpstr>ضوابط ومعيارهاي موضوع تبصره 2ماده يك قانون ترويج تغذيه باشيرمادر </vt:lpstr>
      <vt:lpstr>قانون حمايت ازمادران شاغل دردوران شيردهي</vt:lpstr>
    </vt:vector>
  </TitlesOfParts>
  <Company>Kaums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sooki-za</dc:creator>
  <cp:lastModifiedBy>Windows User</cp:lastModifiedBy>
  <cp:revision>23</cp:revision>
  <dcterms:created xsi:type="dcterms:W3CDTF">2017-12-26T06:01:41Z</dcterms:created>
  <dcterms:modified xsi:type="dcterms:W3CDTF">2020-05-14T16:50:32Z</dcterms:modified>
</cp:coreProperties>
</file>