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8"/>
          <p:cNvSpPr>
            <a:spLocks noGrp="1"/>
          </p:cNvSpPr>
          <p:nvPr>
            <p:ph type="ctrTitle"/>
          </p:nvPr>
        </p:nvSpPr>
        <p:spPr>
          <a:xfrm>
            <a:off x="429064" y="3337560"/>
            <a:ext cx="6480048" cy="2301240"/>
          </a:xfrm>
        </p:spPr>
        <p:txBody>
          <a:bodyPr rIns="45720"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8F2DB171-B940-4017-B9D4-7FB2E75BE38B}"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F2DB171-B940-4017-B9D4-7FB2E75BE38B}"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6105525" y="0"/>
            <a:ext cx="3038475"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1608" y="1590"/>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F2DB171-B940-4017-B9D4-7FB2E75BE38B}"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F2DB171-B940-4017-B9D4-7FB2E75BE38B}"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86400"/>
            <a:ext cx="4040188"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5486400"/>
            <a:ext cx="4041775" cy="838200"/>
          </a:xfrm>
        </p:spPr>
        <p:txBody>
          <a:bodyPr anchor="t"/>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8F2DB171-B940-4017-B9D4-7FB2E75BE38B}"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nchor="ctr"/>
          <a:lstStyle>
            <a:lvl1pPr algn="l">
              <a:defRPr sz="4600"/>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8" name="Slide Number Placeholder 7"/>
          <p:cNvSpPr>
            <a:spLocks noGrp="1"/>
          </p:cNvSpPr>
          <p:nvPr>
            <p:ph type="sldNum" sz="quarter" idx="11"/>
          </p:nvPr>
        </p:nvSpPr>
        <p:spPr/>
        <p:txBody>
          <a:bodyPr/>
          <a:lstStyle/>
          <a:p>
            <a:fld id="{8F2DB171-B940-4017-B9D4-7FB2E75BE38B}" type="slidenum">
              <a:rPr lang="fa-IR" smtClean="0"/>
              <a:pPr/>
              <a:t>‹#›</a:t>
            </a:fld>
            <a:endParaRPr lang="fa-IR"/>
          </a:p>
        </p:txBody>
      </p:sp>
      <p:sp>
        <p:nvSpPr>
          <p:cNvPr id="9" name="Footer Placeholder 8"/>
          <p:cNvSpPr>
            <a:spLocks noGrp="1"/>
          </p:cNvSpPr>
          <p:nvPr>
            <p:ph type="ftr" sz="quarter" idx="12"/>
          </p:nvPr>
        </p:nvSpPr>
        <p:spPr/>
        <p:txBody>
          <a:bodyPr/>
          <a:lstStyle/>
          <a:p>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8F2DB171-B940-4017-B9D4-7FB2E75BE38B}"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156448" y="6422064"/>
            <a:ext cx="762000" cy="365125"/>
          </a:xfrm>
        </p:spPr>
        <p:txBody>
          <a:bodyPr/>
          <a:lstStyle/>
          <a:p>
            <a:fld id="{8F2DB171-B940-4017-B9D4-7FB2E75BE38B}"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457200" y="6422064"/>
            <a:ext cx="2133600" cy="365125"/>
          </a:xfrm>
        </p:spPr>
        <p:txBody>
          <a:bodyPr/>
          <a:lstStyle/>
          <a:p>
            <a:fld id="{E4B3C4B6-5521-452D-89E3-7BE9FE46624B}" type="datetimeFigureOut">
              <a:rPr lang="fa-IR" smtClean="0"/>
              <a:pPr/>
              <a:t>11/10/1441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8F2DB171-B940-4017-B9D4-7FB2E75BE38B}"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F2DB171-B940-4017-B9D4-7FB2E75BE38B}"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B3C4B6-5521-452D-89E3-7BE9FE46624B}" type="datetimeFigureOut">
              <a:rPr lang="fa-IR" smtClean="0"/>
              <a:pPr/>
              <a:t>11/10/1441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8F2DB171-B940-4017-B9D4-7FB2E75BE38B}"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2126"/>
            <a:ext cx="9144000" cy="2112962"/>
          </a:xfrm>
          <a:custGeom>
            <a:avLst>
              <a:gd name="A1" fmla="val 0"/>
              <a:gd name="A2" fmla="val 0"/>
              <a:gd name="A3" fmla="val 0"/>
              <a:gd name="A4" fmla="val 0"/>
              <a:gd name="A5" fmla="val 0"/>
              <a:gd name="A6" fmla="val 0"/>
              <a:gd name="A7" fmla="val 0"/>
              <a:gd name="A8" fmla="val 0"/>
            </a:avLst>
            <a:gdLst/>
            <a:ahLst/>
            <a:cxnLst>
              <a:cxn ang="0">
                <a:pos x="0" y="1066"/>
              </a:cxn>
              <a:cxn ang="0">
                <a:pos x="0" y="1331"/>
              </a:cxn>
              <a:cxn ang="0">
                <a:pos x="5760" y="1331"/>
              </a:cxn>
              <a:cxn ang="0">
                <a:pos x="5760" y="0"/>
              </a:cxn>
              <a:cxn ang="0">
                <a:pos x="0" y="1066"/>
              </a:cxn>
            </a:cxnLst>
            <a:rect l="0" t="0" r="0" b="0"/>
            <a:pathLst>
              <a:path w="5760" h="1331">
                <a:moveTo>
                  <a:pt x="0" y="1066"/>
                </a:moveTo>
                <a:lnTo>
                  <a:pt x="0" y="1331"/>
                </a:lnTo>
                <a:lnTo>
                  <a:pt x="5760" y="1331"/>
                </a:lnTo>
                <a:lnTo>
                  <a:pt x="5760" y="0"/>
                </a:lnTo>
                <a:cubicBezTo>
                  <a:pt x="3220" y="1206"/>
                  <a:pt x="2250" y="1146"/>
                  <a:pt x="0" y="1066"/>
                </a:cubicBezTo>
                <a:close/>
              </a:path>
            </a:pathLst>
          </a:custGeom>
          <a:solidFill>
            <a:schemeClr val="bg1">
              <a:tint val="80000"/>
              <a:satMod val="200000"/>
              <a:alpha val="45000"/>
            </a:schemeClr>
          </a:solidFill>
          <a:ln w="9525" cap="flat" cmpd="sng" algn="ctr">
            <a:noFill/>
            <a:prstDash val="solid"/>
            <a:round/>
            <a:headEnd type="none" w="med" len="med"/>
            <a:tailEnd type="none" w="med" len="med"/>
          </a:ln>
          <a:effectLst>
            <a:outerShdw blurRad="50800" dist="44450" dir="16200000" algn="ctr" rotWithShape="0">
              <a:prstClr val="black">
                <a:alpha val="35000"/>
              </a:prstClr>
            </a:outerShdw>
          </a:effectLst>
        </p:spPr>
        <p:txBody>
          <a:bodyPr vert="horz" wrap="square" lIns="91440" tIns="45720" rIns="91440" bIns="45720" anchor="t" compatLnSpc="1"/>
          <a:lstStyle/>
          <a:p>
            <a:endParaRPr kumimoji="0" lang="en-US"/>
          </a:p>
        </p:txBody>
      </p:sp>
      <p:sp>
        <p:nvSpPr>
          <p:cNvPr id="16" name="Freeform 15"/>
          <p:cNvSpPr>
            <a:spLocks/>
          </p:cNvSpPr>
          <p:nvPr/>
        </p:nvSpPr>
        <p:spPr bwMode="auto">
          <a:xfrm>
            <a:off x="7315200" y="0"/>
            <a:ext cx="1828800" cy="6858000"/>
          </a:xfrm>
          <a:custGeom>
            <a:avLst/>
            <a:gdLst>
              <a:gd name="connsiteX0" fmla="*/ 1914 w 1914"/>
              <a:gd name="connsiteY0" fmla="*/ 9 h 4329"/>
              <a:gd name="connsiteX1" fmla="*/ 1914 w 1914"/>
              <a:gd name="connsiteY1" fmla="*/ 4329 h 4329"/>
              <a:gd name="connsiteX2" fmla="*/ 204 w 1914"/>
              <a:gd name="connsiteY2" fmla="*/ 4327 h 4329"/>
              <a:gd name="connsiteX3" fmla="*/ 0 w 1914"/>
              <a:gd name="connsiteY3" fmla="*/ 0 h 4329"/>
              <a:gd name="connsiteX4" fmla="*/ 1914 w 1914"/>
              <a:gd name="connsiteY4" fmla="*/ 9 h 4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14" h="4329">
                <a:moveTo>
                  <a:pt x="1914" y="9"/>
                </a:moveTo>
                <a:lnTo>
                  <a:pt x="1914" y="4329"/>
                </a:lnTo>
                <a:lnTo>
                  <a:pt x="204" y="4327"/>
                </a:lnTo>
                <a:cubicBezTo>
                  <a:pt x="1288" y="3574"/>
                  <a:pt x="2082" y="1734"/>
                  <a:pt x="0" y="0"/>
                </a:cubicBezTo>
                <a:lnTo>
                  <a:pt x="1914" y="9"/>
                </a:lnTo>
                <a:close/>
              </a:path>
            </a:pathLst>
          </a:custGeom>
          <a:solidFill>
            <a:schemeClr val="bg1">
              <a:tint val="90000"/>
              <a:satMod val="350000"/>
              <a:alpha val="40000"/>
            </a:schemeClr>
          </a:solidFill>
          <a:ln w="9525" cap="flat" cmpd="sng" algn="ctr">
            <a:noFill/>
            <a:prstDash val="solid"/>
            <a:round/>
            <a:headEnd type="none" w="med" len="med"/>
            <a:tailEnd type="none" w="med" len="med"/>
          </a:ln>
          <a:effectLst>
            <a:outerShdw blurRad="50800" dist="50800" dir="10800000" algn="ctr" rotWithShape="0">
              <a:prstClr val="black">
                <a:alpha val="45000"/>
              </a:prstClr>
            </a:outerShdw>
          </a:effectLst>
        </p:spPr>
        <p:txBody>
          <a:bodyPr vert="horz" wrap="square" lIns="91440" tIns="45720" rIns="91440" bIns="45720" anchor="t" compatLnSpc="1"/>
          <a:lstStyle/>
          <a:p>
            <a:endParaRPr kumimoji="0" lang="en-US"/>
          </a:p>
        </p:txBody>
      </p:sp>
      <p:sp>
        <p:nvSpPr>
          <p:cNvPr id="9" name="Title Placeholder 8"/>
          <p:cNvSpPr>
            <a:spLocks noGrp="1"/>
          </p:cNvSpPr>
          <p:nvPr>
            <p:ph type="title"/>
          </p:nvPr>
        </p:nvSpPr>
        <p:spPr>
          <a:xfrm>
            <a:off x="457200" y="274638"/>
            <a:ext cx="7467600" cy="1143000"/>
          </a:xfrm>
          <a:prstGeom prst="rect">
            <a:avLst/>
          </a:prstGeom>
        </p:spPr>
        <p:txBody>
          <a:bodyPr vert="horz" lIns="45720" rIns="45720" anchor="ctr">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600200"/>
            <a:ext cx="7467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422064"/>
            <a:ext cx="2133600" cy="365125"/>
          </a:xfrm>
          <a:prstGeom prst="rect">
            <a:avLst/>
          </a:prstGeom>
        </p:spPr>
        <p:txBody>
          <a:bodyPr vert="horz" bIns="0" anchor="b"/>
          <a:lstStyle>
            <a:lvl1pPr algn="l" eaLnBrk="1" latinLnBrk="0" hangingPunct="1">
              <a:defRPr kumimoji="0" sz="1000">
                <a:solidFill>
                  <a:schemeClr val="tx2">
                    <a:shade val="50000"/>
                  </a:schemeClr>
                </a:solidFill>
              </a:defRPr>
            </a:lvl1pPr>
          </a:lstStyle>
          <a:p>
            <a:fld id="{E4B3C4B6-5521-452D-89E3-7BE9FE46624B}" type="datetimeFigureOut">
              <a:rPr lang="fa-IR" smtClean="0"/>
              <a:pPr/>
              <a:t>11/10/1441</a:t>
            </a:fld>
            <a:endParaRPr lang="fa-IR"/>
          </a:p>
        </p:txBody>
      </p:sp>
      <p:sp>
        <p:nvSpPr>
          <p:cNvPr id="22" name="Footer Placeholder 21"/>
          <p:cNvSpPr>
            <a:spLocks noGrp="1"/>
          </p:cNvSpPr>
          <p:nvPr>
            <p:ph type="ftr" sz="quarter" idx="3"/>
          </p:nvPr>
        </p:nvSpPr>
        <p:spPr>
          <a:xfrm>
            <a:off x="3124200" y="6422064"/>
            <a:ext cx="2895600" cy="365125"/>
          </a:xfrm>
          <a:prstGeom prst="rect">
            <a:avLst/>
          </a:prstGeom>
        </p:spPr>
        <p:txBody>
          <a:bodyPr vert="horz" lIns="0" rIns="0" bIns="0" anchor="b"/>
          <a:lstStyle>
            <a:lvl1pPr algn="ctr" eaLnBrk="1" latinLnBrk="0" hangingPunct="1">
              <a:defRPr kumimoji="0" sz="1000">
                <a:solidFill>
                  <a:schemeClr val="tx2">
                    <a:shade val="50000"/>
                  </a:schemeClr>
                </a:solidFill>
              </a:defRPr>
            </a:lvl1pPr>
          </a:lstStyle>
          <a:p>
            <a:endParaRPr lang="fa-IR"/>
          </a:p>
        </p:txBody>
      </p:sp>
      <p:sp>
        <p:nvSpPr>
          <p:cNvPr id="18" name="Slide Number Placeholder 17"/>
          <p:cNvSpPr>
            <a:spLocks noGrp="1"/>
          </p:cNvSpPr>
          <p:nvPr>
            <p:ph type="sldNum" sz="quarter" idx="4"/>
          </p:nvPr>
        </p:nvSpPr>
        <p:spPr>
          <a:xfrm>
            <a:off x="8153400" y="6422064"/>
            <a:ext cx="762000" cy="365125"/>
          </a:xfrm>
          <a:prstGeom prst="rect">
            <a:avLst/>
          </a:prstGeom>
        </p:spPr>
        <p:txBody>
          <a:bodyPr vert="horz" lIns="0" tIns="0" rIns="0" bIns="0" anchor="b"/>
          <a:lstStyle>
            <a:lvl1pPr algn="r" eaLnBrk="1" latinLnBrk="0" hangingPunct="1">
              <a:defRPr kumimoji="0" sz="1000">
                <a:solidFill>
                  <a:schemeClr val="tx2">
                    <a:shade val="50000"/>
                  </a:schemeClr>
                </a:solidFill>
              </a:defRPr>
            </a:lvl1pPr>
          </a:lstStyle>
          <a:p>
            <a:fld id="{8F2DB171-B940-4017-B9D4-7FB2E75BE38B}"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1" eaLnBrk="1" latinLnBrk="0" hangingPunct="1">
        <a:spcBef>
          <a:spcPct val="0"/>
        </a:spcBef>
        <a:buNone/>
        <a:defRPr kumimoji="0" sz="4600" kern="1200">
          <a:solidFill>
            <a:schemeClr val="tx1"/>
          </a:solidFill>
          <a:latin typeface="+mj-lt"/>
          <a:ea typeface="+mj-ea"/>
          <a:cs typeface="+mj-cs"/>
        </a:defRPr>
      </a:lvl1pPr>
    </p:titleStyle>
    <p:bodyStyle>
      <a:lvl1pPr marL="420624" indent="-384048" algn="r" rtl="1" eaLnBrk="1" latinLnBrk="0" hangingPunct="1">
        <a:spcBef>
          <a:spcPct val="20000"/>
        </a:spcBef>
        <a:buClr>
          <a:schemeClr val="accent1"/>
        </a:buClr>
        <a:buSzPct val="80000"/>
        <a:buFont typeface="Wingdings 2"/>
        <a:buChar char=""/>
        <a:defRPr kumimoji="0" sz="3000" kern="1200">
          <a:solidFill>
            <a:schemeClr val="tx1"/>
          </a:solidFill>
          <a:latin typeface="+mn-lt"/>
          <a:ea typeface="+mn-ea"/>
          <a:cs typeface="+mn-cs"/>
        </a:defRPr>
      </a:lvl1pPr>
      <a:lvl2pPr marL="722376" indent="-274320" algn="r" rtl="1" eaLnBrk="1" latinLnBrk="0" hangingPunct="1">
        <a:spcBef>
          <a:spcPct val="20000"/>
        </a:spcBef>
        <a:buClr>
          <a:schemeClr val="accent1"/>
        </a:buClr>
        <a:buSzPct val="90000"/>
        <a:buFont typeface="Wingdings 2"/>
        <a:buChar char=""/>
        <a:defRPr kumimoji="0" sz="2600" kern="1200">
          <a:solidFill>
            <a:schemeClr val="tx1"/>
          </a:solidFill>
          <a:latin typeface="+mn-lt"/>
          <a:ea typeface="+mn-ea"/>
          <a:cs typeface="+mn-cs"/>
        </a:defRPr>
      </a:lvl2pPr>
      <a:lvl3pPr marL="1005840" indent="-256032" algn="r" rtl="1" eaLnBrk="1" latinLnBrk="0" hangingPunct="1">
        <a:spcBef>
          <a:spcPct val="20000"/>
        </a:spcBef>
        <a:buClr>
          <a:schemeClr val="accent2"/>
        </a:buClr>
        <a:buSzPct val="85000"/>
        <a:buFont typeface="Arial"/>
        <a:buChar char="○"/>
        <a:defRPr kumimoji="0" sz="2400" kern="1200">
          <a:solidFill>
            <a:schemeClr val="tx1"/>
          </a:solidFill>
          <a:latin typeface="+mn-lt"/>
          <a:ea typeface="+mn-ea"/>
          <a:cs typeface="+mn-cs"/>
        </a:defRPr>
      </a:lvl3pPr>
      <a:lvl4pPr marL="1280160" indent="-237744" algn="r" rtl="1" eaLnBrk="1" latinLnBrk="0" hangingPunct="1">
        <a:spcBef>
          <a:spcPct val="20000"/>
        </a:spcBef>
        <a:buClr>
          <a:schemeClr val="accent3"/>
        </a:buClr>
        <a:buSzPct val="90000"/>
        <a:buFont typeface="Wingdings 2"/>
        <a:buChar char=""/>
        <a:defRPr kumimoji="0" sz="2000" kern="1200">
          <a:solidFill>
            <a:schemeClr val="tx1"/>
          </a:solidFill>
          <a:latin typeface="+mn-lt"/>
          <a:ea typeface="+mn-ea"/>
          <a:cs typeface="+mn-cs"/>
        </a:defRPr>
      </a:lvl4pPr>
      <a:lvl5pPr marL="1490472" indent="-182880" algn="r" rtl="1" eaLnBrk="1" latinLnBrk="0" hangingPunct="1">
        <a:spcBef>
          <a:spcPct val="20000"/>
        </a:spcBef>
        <a:buClr>
          <a:schemeClr val="accent4"/>
        </a:buClr>
        <a:buSzPct val="100000"/>
        <a:buFont typeface="Arial"/>
        <a:buChar char="-"/>
        <a:defRPr kumimoji="0" sz="2000" kern="1200">
          <a:solidFill>
            <a:schemeClr val="tx1"/>
          </a:solidFill>
          <a:latin typeface="+mn-lt"/>
          <a:ea typeface="+mn-ea"/>
          <a:cs typeface="+mn-cs"/>
        </a:defRPr>
      </a:lvl5pPr>
      <a:lvl6pPr marL="1700784" indent="-182880" algn="r" rtl="1"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r" rtl="1"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r" rtl="1"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14810" y="1785926"/>
            <a:ext cx="3480120" cy="1643074"/>
          </a:xfrm>
        </p:spPr>
        <p:txBody>
          <a:bodyPr>
            <a:normAutofit/>
          </a:bodyPr>
          <a:lstStyle/>
          <a:p>
            <a:r>
              <a:rPr lang="fa-IR" sz="3200" dirty="0" smtClean="0">
                <a:latin typeface="IranNastaliq" pitchFamily="18" charset="0"/>
                <a:cs typeface="IranNastaliq" pitchFamily="18" charset="0"/>
              </a:rPr>
              <a:t>مراحل بتن ریزی</a:t>
            </a:r>
            <a:endParaRPr lang="fa-IR" sz="3200" dirty="0">
              <a:latin typeface="IranNastaliq" pitchFamily="18" charset="0"/>
              <a:cs typeface="IranNastaliq" pitchFamily="18" charset="0"/>
            </a:endParaRPr>
          </a:p>
        </p:txBody>
      </p:sp>
      <p:sp>
        <p:nvSpPr>
          <p:cNvPr id="3" name="Subtitle 2"/>
          <p:cNvSpPr>
            <a:spLocks noGrp="1"/>
          </p:cNvSpPr>
          <p:nvPr>
            <p:ph type="subTitle" idx="1"/>
          </p:nvPr>
        </p:nvSpPr>
        <p:spPr>
          <a:xfrm>
            <a:off x="3071802" y="0"/>
            <a:ext cx="2483974" cy="1082858"/>
          </a:xfrm>
        </p:spPr>
        <p:txBody>
          <a:bodyPr>
            <a:normAutofit/>
          </a:bodyPr>
          <a:lstStyle/>
          <a:p>
            <a:r>
              <a:rPr lang="fa-IR" sz="2800" dirty="0" smtClean="0">
                <a:latin typeface="IranNastaliq" pitchFamily="18" charset="0"/>
                <a:cs typeface="IranNastaliq" pitchFamily="18" charset="0"/>
              </a:rPr>
              <a:t>به نام خداوند مهربان</a:t>
            </a:r>
          </a:p>
          <a:p>
            <a:endParaRPr lang="fa-IR" sz="2800" dirty="0">
              <a:latin typeface="IranNastaliq" pitchFamily="18" charset="0"/>
              <a:cs typeface="IranNastaliq" pitchFamily="18" charset="0"/>
            </a:endParaRPr>
          </a:p>
        </p:txBody>
      </p:sp>
      <p:sp>
        <p:nvSpPr>
          <p:cNvPr id="4" name="Title 1"/>
          <p:cNvSpPr txBox="1">
            <a:spLocks/>
          </p:cNvSpPr>
          <p:nvPr/>
        </p:nvSpPr>
        <p:spPr>
          <a:xfrm>
            <a:off x="1643042" y="3714752"/>
            <a:ext cx="3480120" cy="1643074"/>
          </a:xfrm>
          <a:prstGeom prst="rect">
            <a:avLst/>
          </a:prstGeom>
        </p:spPr>
        <p:txBody>
          <a:bodyPr vert="horz" lIns="45720" rIns="45720" anchor="t">
            <a:normAutofit/>
          </a:bodyPr>
          <a:lstStyle/>
          <a:p>
            <a:pPr marL="0" marR="0" lvl="0" indent="0" algn="r" defTabSz="914400" rtl="1" eaLnBrk="1" fontAlgn="auto" latinLnBrk="0" hangingPunct="1">
              <a:lnSpc>
                <a:spcPct val="100000"/>
              </a:lnSpc>
              <a:spcBef>
                <a:spcPct val="0"/>
              </a:spcBef>
              <a:spcAft>
                <a:spcPts val="0"/>
              </a:spcAft>
              <a:buClrTx/>
              <a:buSzTx/>
              <a:buFontTx/>
              <a:buNone/>
              <a:tabLst/>
              <a:defRPr/>
            </a:pPr>
            <a:r>
              <a:rPr kumimoji="0" lang="fa-IR" sz="3600" b="1" i="0" u="none" strike="noStrike" kern="1200" cap="all" spc="0" normalizeH="0" baseline="0" noProof="0" dirty="0" smtClean="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uLnTx/>
                <a:uFillTx/>
                <a:latin typeface="IranNastaliq" pitchFamily="18" charset="0"/>
                <a:ea typeface="+mj-ea"/>
                <a:cs typeface="IranNastaliq" pitchFamily="18" charset="0"/>
              </a:rPr>
              <a:t>و قالب بندی</a:t>
            </a:r>
            <a:endParaRPr kumimoji="0" lang="fa-IR" sz="3600" b="1" i="0" u="none" strike="noStrike" kern="1200" cap="all" spc="0" normalizeH="0" baseline="0" noProof="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uLnTx/>
              <a:uFillTx/>
              <a:latin typeface="IranNastaliq" pitchFamily="18" charset="0"/>
              <a:ea typeface="+mj-ea"/>
              <a:cs typeface="IranNastaliq" pitchFamily="18" charset="0"/>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smtClean="0">
                <a:latin typeface="IranNastaliq" pitchFamily="18" charset="0"/>
                <a:cs typeface="IranNastaliq" pitchFamily="18" charset="0"/>
              </a:rPr>
              <a:t>قبل از شروع‌ عملیات بتن ریزی مشخصات محل مورد نظر باید با نقشه‌ها ، مشخصات فنی واستانداردها مطابقت کامل داشته باشد . مهمترین اقدامات جهت بررسی مطابقت یا عدم آن بشرح زیرمی‌باشد</a:t>
            </a:r>
            <a:endParaRPr lang="fa-IR" sz="2800" dirty="0">
              <a:latin typeface="IranNastaliq" pitchFamily="18" charset="0"/>
              <a:cs typeface="IranNastaliq" pitchFamily="18" charset="0"/>
            </a:endParaRPr>
          </a:p>
        </p:txBody>
      </p:sp>
      <p:sp>
        <p:nvSpPr>
          <p:cNvPr id="3" name="Content Placeholder 2"/>
          <p:cNvSpPr>
            <a:spLocks noGrp="1"/>
          </p:cNvSpPr>
          <p:nvPr>
            <p:ph idx="1"/>
          </p:nvPr>
        </p:nvSpPr>
        <p:spPr>
          <a:xfrm>
            <a:off x="457200" y="1600200"/>
            <a:ext cx="8401080" cy="5257800"/>
          </a:xfrm>
        </p:spPr>
        <p:txBody>
          <a:bodyPr>
            <a:noAutofit/>
          </a:bodyPr>
          <a:lstStyle/>
          <a:p>
            <a:pPr>
              <a:buNone/>
            </a:pPr>
            <a:r>
              <a:rPr lang="fa-IR" sz="2400" dirty="0" smtClean="0">
                <a:latin typeface="IranNastaliq" pitchFamily="18" charset="0"/>
                <a:cs typeface="IranNastaliq" pitchFamily="18" charset="0"/>
              </a:rPr>
              <a:t>1    کنترل نحوه‌بستن آرماتورها</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2    كنترل قطر وتعداد وفاصله آرماتور ها</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3    لقمه گذاری زیر و کنار آرماتور ها</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4    تمیزی سطح بتن مگر، قالبها ونیز میلگردها</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5    كنترل فواصل محور تا محور</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6   كنترل ابعاد وفونداسیون وشناژ</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7   كنترل قائم بودن انكر بولتها</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8   كنترل فاصله انكر بولتها</a:t>
            </a:r>
            <a:endParaRPr lang="en-US" sz="2400" dirty="0" smtClean="0">
              <a:latin typeface="IranNastaliq" pitchFamily="18" charset="0"/>
              <a:cs typeface="IranNastaliq" pitchFamily="18" charset="0"/>
            </a:endParaRPr>
          </a:p>
          <a:p>
            <a:pPr>
              <a:buNone/>
            </a:pPr>
            <a:r>
              <a:rPr lang="fa-IR" sz="2400" dirty="0" smtClean="0">
                <a:latin typeface="IranNastaliq" pitchFamily="18" charset="0"/>
                <a:cs typeface="IranNastaliq" pitchFamily="18" charset="0"/>
              </a:rPr>
              <a:t>9   كنترل تراز روی بتن</a:t>
            </a:r>
            <a:endParaRPr lang="en-US" sz="2400" dirty="0" smtClean="0">
              <a:latin typeface="IranNastaliq" pitchFamily="18" charset="0"/>
              <a:cs typeface="IranNastaliq" pitchFamily="18" charset="0"/>
            </a:endParaRPr>
          </a:p>
          <a:p>
            <a:pPr>
              <a:buNone/>
            </a:pPr>
            <a:endParaRPr lang="fa-IR" sz="2400" dirty="0">
              <a:latin typeface="IranNastaliq" pitchFamily="18" charset="0"/>
              <a:cs typeface="IranNastaliq" pitchFamily="18" charset="0"/>
            </a:endParaRPr>
          </a:p>
        </p:txBody>
      </p:sp>
    </p:spTree>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9190" y="0"/>
            <a:ext cx="3567114" cy="1154098"/>
          </a:xfrm>
        </p:spPr>
        <p:txBody>
          <a:bodyPr>
            <a:normAutofit/>
          </a:bodyPr>
          <a:lstStyle/>
          <a:p>
            <a:pPr algn="r"/>
            <a:r>
              <a:rPr lang="fa-IR" sz="2800" dirty="0" smtClean="0">
                <a:latin typeface="IranNastaliq" pitchFamily="18" charset="0"/>
                <a:cs typeface="IranNastaliq" pitchFamily="18" charset="0"/>
              </a:rPr>
              <a:t>انواع بتن از نظر روش ساخت</a:t>
            </a:r>
            <a:endParaRPr lang="fa-IR" sz="2800" dirty="0">
              <a:latin typeface="IranNastaliq" pitchFamily="18" charset="0"/>
              <a:cs typeface="IranNastaliq" pitchFamily="18" charset="0"/>
            </a:endParaRPr>
          </a:p>
        </p:txBody>
      </p:sp>
      <p:sp>
        <p:nvSpPr>
          <p:cNvPr id="3" name="Content Placeholder 2"/>
          <p:cNvSpPr>
            <a:spLocks noGrp="1"/>
          </p:cNvSpPr>
          <p:nvPr>
            <p:ph idx="1"/>
          </p:nvPr>
        </p:nvSpPr>
        <p:spPr>
          <a:xfrm>
            <a:off x="0" y="1600200"/>
            <a:ext cx="8929718" cy="5043510"/>
          </a:xfrm>
        </p:spPr>
        <p:txBody>
          <a:bodyPr>
            <a:normAutofit/>
          </a:bodyPr>
          <a:lstStyle/>
          <a:p>
            <a:pPr>
              <a:buNone/>
            </a:pPr>
            <a:r>
              <a:rPr lang="fa-IR" sz="2800" dirty="0" smtClean="0">
                <a:latin typeface="IranNastaliq" pitchFamily="18" charset="0"/>
                <a:cs typeface="IranNastaliq" pitchFamily="18" charset="0"/>
              </a:rPr>
              <a:t> بتن آماده</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بتن آماده ممکن است به یکی از چهار روش زیر تهیه گردد.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 تمامی عملیات ساخت در بتن ساز مرکزی انجام وبتن ساخته شده باتراک میکسروبا دور ثابت به محل کار حمل می‌شود.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عمل اختلاط قسمتی در مخلوط کن ثابت وقسمتی در تراک میکسر انجام ‌می‌شود.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عمل اختلاط کلاً در تراک میکسر انجام می‌شود.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اختلاط حجمی مصالح بصورت خشک در میکسر متحرک انجام ، آب بصورت پیوسته به جام مخلوط کن اضافه میگردد.‌</a:t>
            </a:r>
            <a:endParaRPr lang="en-US" sz="2800" dirty="0" smtClean="0">
              <a:latin typeface="IranNastaliq" pitchFamily="18" charset="0"/>
              <a:cs typeface="IranNastaliq" pitchFamily="18" charset="0"/>
            </a:endParaRPr>
          </a:p>
          <a:p>
            <a:pPr>
              <a:buNone/>
            </a:pPr>
            <a:endParaRPr lang="fa-IR" sz="2800" dirty="0">
              <a:latin typeface="IranNastaliq" pitchFamily="18" charset="0"/>
              <a:cs typeface="IranNastaliq" pitchFamily="18" charset="0"/>
            </a:endParaRPr>
          </a:p>
        </p:txBody>
      </p:sp>
    </p:spTree>
  </p:cSld>
  <p:clrMapOvr>
    <a:masterClrMapping/>
  </p:clrMapOvr>
  <p:transition>
    <p:whee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8" y="142852"/>
            <a:ext cx="3067048" cy="1143000"/>
          </a:xfrm>
        </p:spPr>
        <p:txBody>
          <a:bodyPr>
            <a:normAutofit fontScale="90000"/>
          </a:bodyPr>
          <a:lstStyle/>
          <a:p>
            <a:pPr algn="r"/>
            <a:r>
              <a:rPr lang="fa-IR" sz="5400" dirty="0" smtClean="0">
                <a:latin typeface="IranNastaliq" pitchFamily="18" charset="0"/>
                <a:cs typeface="IranNastaliq" pitchFamily="18" charset="0"/>
              </a:rPr>
              <a:t>‌ بتن ساخته شده در محل </a:t>
            </a: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a:xfrm>
            <a:off x="0" y="1643050"/>
            <a:ext cx="9144000" cy="5214950"/>
          </a:xfrm>
        </p:spPr>
        <p:txBody>
          <a:bodyPr>
            <a:normAutofit/>
          </a:bodyPr>
          <a:lstStyle/>
          <a:p>
            <a:pPr>
              <a:buNone/>
            </a:pPr>
            <a:r>
              <a:rPr lang="fa-IR" sz="2800" dirty="0" smtClean="0">
                <a:latin typeface="IranNastaliq" pitchFamily="18" charset="0"/>
                <a:cs typeface="IranNastaliq" pitchFamily="18" charset="0"/>
              </a:rPr>
              <a:t>در این روش بتن براساس طرح اختلاط مورد نظر در محل انجام عملیات ساخته شده، اجرا می گردد.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رعایت نکات زیر برای وارد نمودن مصالح به داخل جام مخلوط کن مناسب می‌باشد: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 قبل از ورود مصالح حدوداً10 درصد آب مورد لزوم به جام وارد می‌گردد ، بقیه آب به تدریج با مصالح سنگی وسیمان بصورت یکنواخت وارد جام می‌شود ، بطوریکه 15 درصد آب پس از وارد شدن کلیه مصالح به جام وارد می‌گردد.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پس از وارد نمودن 10 درصدد مصالح سنگی به جام مخلوط کن سیمان همراه بقیه مصالح بصورت یکنواخت به جام وارد می‌شود.</a:t>
            </a:r>
            <a:endParaRPr lang="en-US" sz="2800" dirty="0" smtClean="0">
              <a:latin typeface="IranNastaliq" pitchFamily="18" charset="0"/>
              <a:cs typeface="IranNastaliq" pitchFamily="18" charset="0"/>
            </a:endParaRPr>
          </a:p>
          <a:p>
            <a:endParaRPr lang="fa-IR" sz="2800" dirty="0">
              <a:latin typeface="IranNastaliq" pitchFamily="18" charset="0"/>
              <a:cs typeface="IranNastaliq" pitchFamily="18" charset="0"/>
            </a:endParaRPr>
          </a:p>
        </p:txBody>
      </p:sp>
    </p:spTree>
  </p:cSld>
  <p:clrMapOvr>
    <a:masterClrMapping/>
  </p:clrMapOvr>
  <p:transition>
    <p:split dir="in"/>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dirty="0" smtClean="0"/>
              <a:t> </a:t>
            </a:r>
            <a:endParaRPr lang="fa-IR" dirty="0"/>
          </a:p>
        </p:txBody>
      </p:sp>
      <p:sp>
        <p:nvSpPr>
          <p:cNvPr id="3" name="Content Placeholder 2"/>
          <p:cNvSpPr>
            <a:spLocks noGrp="1"/>
          </p:cNvSpPr>
          <p:nvPr>
            <p:ph idx="1"/>
          </p:nvPr>
        </p:nvSpPr>
        <p:spPr>
          <a:xfrm>
            <a:off x="142844" y="285728"/>
            <a:ext cx="8786874" cy="6572272"/>
          </a:xfrm>
        </p:spPr>
        <p:txBody>
          <a:bodyPr>
            <a:normAutofit/>
          </a:bodyPr>
          <a:lstStyle/>
          <a:p>
            <a:pPr>
              <a:buNone/>
            </a:pPr>
            <a:r>
              <a:rPr lang="fa-IR" sz="2800" dirty="0" smtClean="0">
                <a:latin typeface="IranNastaliq" pitchFamily="18" charset="0"/>
                <a:cs typeface="IranNastaliq" pitchFamily="18" charset="0"/>
              </a:rPr>
              <a:t>در شرایط آب‌وهوای سرد ،آب گرم به بتن اضافه می‌شود، برای جلوگیری از گیرش سریع بتن ، اضافه نمودن سیمان باید با تاخیر وپس از اضافه نمودن تمام مصالح سنگی صورت گیرد.</a:t>
            </a:r>
          </a:p>
          <a:p>
            <a:pPr>
              <a:buNone/>
            </a:pP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مواد افزودنی باید بصورت مایع همراه با آب وبطور یکنواخت به جام وارد شود وچنانچه اضافه نمودن دو یا چند ماده مضاف برای هر ساخت بتن مجاز باشد این مواد باید بصورت جداگانه اضافه شوند تا از اثرات سوء احتمالی آنها بر یکدیگر جلوگیری به عمل آید.</a:t>
            </a:r>
          </a:p>
          <a:p>
            <a:pPr>
              <a:buNone/>
            </a:pPr>
            <a:endParaRPr lang="en-US" sz="2800" dirty="0" smtClean="0">
              <a:latin typeface="IranNastaliq" pitchFamily="18" charset="0"/>
              <a:cs typeface="IranNastaliq" pitchFamily="18" charset="0"/>
            </a:endParaRPr>
          </a:p>
          <a:p>
            <a:pPr marL="0" lvl="0" indent="0" fontAlgn="base">
              <a:spcBef>
                <a:spcPct val="0"/>
              </a:spcBef>
              <a:spcAft>
                <a:spcPct val="0"/>
              </a:spcAft>
              <a:buClrTx/>
              <a:buSzTx/>
              <a:buNone/>
            </a:pPr>
            <a:r>
              <a:rPr lang="fa-IR" sz="2800" dirty="0" smtClean="0">
                <a:latin typeface="IranNastaliq" pitchFamily="18" charset="0"/>
                <a:ea typeface="Times New Roman" pitchFamily="18" charset="0"/>
                <a:cs typeface="IranNastaliq" pitchFamily="18" charset="0"/>
              </a:rPr>
              <a:t>مدت اختلاط اززمانی شروع می‌شود که تمامی مصالح ( بجز قسمت آخر آب ) وارد جام مخلوط کن شوند . اضافه شدن قسمت آخر آب نباید پس از سپری شدن نصف مدت اختلاط باشد.</a:t>
            </a:r>
            <a:endParaRPr lang="en-US" sz="2800" dirty="0" smtClean="0">
              <a:latin typeface="IranNastaliq" pitchFamily="18" charset="0"/>
              <a:cs typeface="IranNastaliq" pitchFamily="18" charset="0"/>
            </a:endParaRPr>
          </a:p>
          <a:p>
            <a:pPr marL="0" lvl="0" indent="0" eaLnBrk="0" fontAlgn="base" hangingPunct="0">
              <a:spcBef>
                <a:spcPct val="0"/>
              </a:spcBef>
              <a:spcAft>
                <a:spcPct val="0"/>
              </a:spcAft>
              <a:buClrTx/>
              <a:buSzTx/>
              <a:buNone/>
            </a:pPr>
            <a:r>
              <a:rPr lang="fa-IR" sz="2800" dirty="0" smtClean="0">
                <a:latin typeface="IranNastaliq" pitchFamily="18" charset="0"/>
                <a:ea typeface="Times New Roman" pitchFamily="18" charset="0"/>
                <a:cs typeface="IranNastaliq" pitchFamily="18" charset="0"/>
              </a:rPr>
              <a:t>حداقل زمان اختلاط قبل از اضافه نمودن قسمت آخر آب بشرح جدول زیر می‌باشد.</a:t>
            </a:r>
            <a:endParaRPr lang="fa-IR" sz="2800" dirty="0" smtClean="0">
              <a:latin typeface="IranNastaliq" pitchFamily="18" charset="0"/>
              <a:cs typeface="IranNastaliq" pitchFamily="18" charset="0"/>
            </a:endParaRPr>
          </a:p>
          <a:p>
            <a:endParaRPr lang="fa-IR" sz="2800" dirty="0">
              <a:latin typeface="IranNastaliq" pitchFamily="18" charset="0"/>
              <a:cs typeface="IranNastaliq" pitchFamily="18" charset="0"/>
            </a:endParaRPr>
          </a:p>
        </p:txBody>
      </p:sp>
    </p:spTree>
  </p:cSld>
  <p:clrMapOvr>
    <a:masterClrMapping/>
  </p:clrMapOvr>
  <p:transition>
    <p:wipe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285728"/>
            <a:ext cx="7467600" cy="1428736"/>
          </a:xfrm>
        </p:spPr>
        <p:txBody>
          <a:bodyPr>
            <a:noAutofit/>
          </a:bodyPr>
          <a:lstStyle/>
          <a:p>
            <a:pPr algn="r"/>
            <a:r>
              <a:rPr lang="fa-IR" sz="2800" dirty="0" smtClean="0">
                <a:latin typeface="IranNastaliq" pitchFamily="18" charset="0"/>
                <a:cs typeface="IranNastaliq" pitchFamily="18" charset="0"/>
              </a:rPr>
              <a:t>مدت تخلیه بتن ازدستگاه جزء مدت اختلاط محسوب نمی‌گردد.</a:t>
            </a:r>
            <a:br>
              <a:rPr lang="fa-IR" sz="2800" dirty="0" smtClean="0">
                <a:latin typeface="IranNastaliq" pitchFamily="18" charset="0"/>
                <a:cs typeface="IranNastaliq" pitchFamily="18" charset="0"/>
              </a:rPr>
            </a:br>
            <a:r>
              <a:rPr lang="fa-IR" sz="2800" dirty="0" smtClean="0">
                <a:latin typeface="IranNastaliq" pitchFamily="18" charset="0"/>
                <a:cs typeface="IranNastaliq" pitchFamily="18" charset="0"/>
              </a:rPr>
              <a:t>جدول </a:t>
            </a:r>
            <a:r>
              <a:rPr lang="fa-IR" sz="2800" u="sng" dirty="0" smtClean="0">
                <a:latin typeface="IranNastaliq" pitchFamily="18" charset="0"/>
                <a:cs typeface="IranNastaliq" pitchFamily="18" charset="0"/>
              </a:rPr>
              <a:t>1</a:t>
            </a:r>
            <a:endParaRPr lang="fa-IR" sz="2800" dirty="0">
              <a:latin typeface="IranNastaliq" pitchFamily="18" charset="0"/>
              <a:cs typeface="IranNastaliq" pitchFamily="18" charset="0"/>
            </a:endParaRPr>
          </a:p>
        </p:txBody>
      </p:sp>
      <p:graphicFrame>
        <p:nvGraphicFramePr>
          <p:cNvPr id="5" name="Content Placeholder 4"/>
          <p:cNvGraphicFramePr>
            <a:graphicFrameLocks noGrp="1"/>
          </p:cNvGraphicFramePr>
          <p:nvPr>
            <p:ph idx="1"/>
          </p:nvPr>
        </p:nvGraphicFramePr>
        <p:xfrm>
          <a:off x="1000100" y="1571612"/>
          <a:ext cx="7467600" cy="4674410"/>
        </p:xfrm>
        <a:graphic>
          <a:graphicData uri="http://schemas.openxmlformats.org/drawingml/2006/table">
            <a:tbl>
              <a:tblPr rtl="1" firstRow="1" bandRow="1">
                <a:tableStyleId>{AF606853-7671-496A-8E4F-DF71F8EC918B}</a:tableStyleId>
              </a:tblPr>
              <a:tblGrid>
                <a:gridCol w="3733800"/>
                <a:gridCol w="3733800"/>
              </a:tblGrid>
              <a:tr h="721522">
                <a:tc>
                  <a:txBody>
                    <a:bodyPr/>
                    <a:lstStyle/>
                    <a:p>
                      <a:pPr rtl="1"/>
                      <a:r>
                        <a:rPr kumimoji="0" lang="fa-IR" sz="3200" b="0" kern="1200" dirty="0" smtClean="0">
                          <a:solidFill>
                            <a:schemeClr val="lt1"/>
                          </a:solidFill>
                          <a:latin typeface="IranNastaliq" pitchFamily="18" charset="0"/>
                          <a:ea typeface="+mn-ea"/>
                          <a:cs typeface="IranNastaliq" pitchFamily="18" charset="0"/>
                        </a:rPr>
                        <a:t>ظرفیت مخلوط کن (مترمکعب)</a:t>
                      </a:r>
                      <a:endParaRPr lang="fa-IR" sz="3200" b="0" dirty="0">
                        <a:latin typeface="IranNastaliq" pitchFamily="18" charset="0"/>
                        <a:cs typeface="IranNastaliq" pitchFamily="18" charset="0"/>
                      </a:endParaRPr>
                    </a:p>
                  </a:txBody>
                  <a:tcPr/>
                </a:tc>
                <a:tc>
                  <a:txBody>
                    <a:bodyPr/>
                    <a:lstStyle/>
                    <a:p>
                      <a:pPr rtl="1"/>
                      <a:r>
                        <a:rPr kumimoji="0" lang="fa-IR" sz="3600" b="0" kern="1200" dirty="0" smtClean="0">
                          <a:solidFill>
                            <a:schemeClr val="lt1"/>
                          </a:solidFill>
                          <a:latin typeface="IranNastaliq" pitchFamily="18" charset="0"/>
                          <a:ea typeface="+mn-ea"/>
                          <a:cs typeface="IranNastaliq" pitchFamily="18" charset="0"/>
                        </a:rPr>
                        <a:t>زمان اختلاط (دقیقه)</a:t>
                      </a:r>
                      <a:endParaRPr lang="fa-IR" sz="3600" b="0" dirty="0">
                        <a:latin typeface="IranNastaliq" pitchFamily="18" charset="0"/>
                        <a:cs typeface="IranNastaliq" pitchFamily="18" charset="0"/>
                      </a:endParaRPr>
                    </a:p>
                  </a:txBody>
                  <a:tcPr/>
                </a:tc>
              </a:tr>
              <a:tr h="721522">
                <a:tc>
                  <a:txBody>
                    <a:bodyPr/>
                    <a:lstStyle/>
                    <a:p>
                      <a:pPr rtl="1"/>
                      <a:r>
                        <a:rPr kumimoji="0" lang="fa-IR" sz="3600" kern="1200" dirty="0" smtClean="0">
                          <a:solidFill>
                            <a:schemeClr val="lt1"/>
                          </a:solidFill>
                          <a:latin typeface="IranNastaliq" pitchFamily="18" charset="0"/>
                          <a:ea typeface="+mn-ea"/>
                          <a:cs typeface="IranNastaliq" pitchFamily="18" charset="0"/>
                        </a:rPr>
                        <a:t>1.5 کمتر</a:t>
                      </a:r>
                      <a:endParaRPr lang="fa-IR" sz="3600" dirty="0">
                        <a:latin typeface="IranNastaliq" pitchFamily="18" charset="0"/>
                        <a:cs typeface="IranNastaliq" pitchFamily="18" charset="0"/>
                      </a:endParaRPr>
                    </a:p>
                  </a:txBody>
                  <a:tcPr/>
                </a:tc>
                <a:tc>
                  <a:txBody>
                    <a:bodyPr/>
                    <a:lstStyle/>
                    <a:p>
                      <a:pPr rtl="1"/>
                      <a:r>
                        <a:rPr lang="fa-IR" sz="3200" dirty="0" smtClean="0">
                          <a:latin typeface="IranNastaliq" pitchFamily="18" charset="0"/>
                          <a:cs typeface="IranNastaliq" pitchFamily="18" charset="0"/>
                        </a:rPr>
                        <a:t>1.5</a:t>
                      </a:r>
                      <a:endParaRPr lang="fa-IR" sz="3200" dirty="0">
                        <a:latin typeface="IranNastaliq" pitchFamily="18" charset="0"/>
                        <a:cs typeface="IranNastaliq" pitchFamily="18" charset="0"/>
                      </a:endParaRPr>
                    </a:p>
                  </a:txBody>
                  <a:tcPr/>
                </a:tc>
              </a:tr>
              <a:tr h="721522">
                <a:tc>
                  <a:txBody>
                    <a:bodyPr/>
                    <a:lstStyle/>
                    <a:p>
                      <a:pPr rtl="1"/>
                      <a:r>
                        <a:rPr lang="fa-IR" sz="4000" dirty="0" smtClean="0">
                          <a:latin typeface="IranNastaliq" pitchFamily="18" charset="0"/>
                          <a:cs typeface="IranNastaliq" pitchFamily="18" charset="0"/>
                        </a:rPr>
                        <a:t>2</a:t>
                      </a:r>
                      <a:endParaRPr lang="fa-IR" sz="4000" dirty="0">
                        <a:latin typeface="IranNastaliq" pitchFamily="18" charset="0"/>
                        <a:cs typeface="IranNastaliq" pitchFamily="18" charset="0"/>
                      </a:endParaRPr>
                    </a:p>
                  </a:txBody>
                  <a:tcPr/>
                </a:tc>
                <a:tc>
                  <a:txBody>
                    <a:bodyPr/>
                    <a:lstStyle/>
                    <a:p>
                      <a:pPr rtl="1"/>
                      <a:r>
                        <a:rPr lang="fa-IR" sz="3600" dirty="0" smtClean="0">
                          <a:latin typeface="IranNastaliq" pitchFamily="18" charset="0"/>
                          <a:cs typeface="IranNastaliq" pitchFamily="18" charset="0"/>
                        </a:rPr>
                        <a:t>2</a:t>
                      </a:r>
                      <a:endParaRPr lang="fa-IR" sz="3600" dirty="0">
                        <a:latin typeface="IranNastaliq" pitchFamily="18" charset="0"/>
                        <a:cs typeface="IranNastaliq" pitchFamily="18" charset="0"/>
                      </a:endParaRPr>
                    </a:p>
                  </a:txBody>
                  <a:tcPr/>
                </a:tc>
              </a:tr>
              <a:tr h="721522">
                <a:tc>
                  <a:txBody>
                    <a:bodyPr/>
                    <a:lstStyle/>
                    <a:p>
                      <a:pPr rtl="1"/>
                      <a:r>
                        <a:rPr lang="fa-IR" sz="3600" dirty="0" smtClean="0">
                          <a:latin typeface="IranNastaliq" pitchFamily="18" charset="0"/>
                          <a:cs typeface="IranNastaliq" pitchFamily="18" charset="0"/>
                        </a:rPr>
                        <a:t>3</a:t>
                      </a:r>
                      <a:endParaRPr lang="fa-IR" sz="3600" dirty="0">
                        <a:latin typeface="IranNastaliq" pitchFamily="18" charset="0"/>
                        <a:cs typeface="IranNastaliq" pitchFamily="18" charset="0"/>
                      </a:endParaRPr>
                    </a:p>
                  </a:txBody>
                  <a:tcPr/>
                </a:tc>
                <a:tc>
                  <a:txBody>
                    <a:bodyPr/>
                    <a:lstStyle/>
                    <a:p>
                      <a:pPr rtl="1"/>
                      <a:r>
                        <a:rPr lang="fa-IR" sz="3200" dirty="0" smtClean="0">
                          <a:latin typeface="IranNastaliq" pitchFamily="18" charset="0"/>
                          <a:cs typeface="IranNastaliq" pitchFamily="18" charset="0"/>
                        </a:rPr>
                        <a:t>2.5</a:t>
                      </a:r>
                      <a:endParaRPr lang="fa-IR" sz="3200" dirty="0">
                        <a:latin typeface="IranNastaliq" pitchFamily="18" charset="0"/>
                        <a:cs typeface="IranNastaliq" pitchFamily="18" charset="0"/>
                      </a:endParaRPr>
                    </a:p>
                  </a:txBody>
                  <a:tcPr/>
                </a:tc>
              </a:tr>
              <a:tr h="721522">
                <a:tc>
                  <a:txBody>
                    <a:bodyPr/>
                    <a:lstStyle/>
                    <a:p>
                      <a:pPr rtl="1"/>
                      <a:r>
                        <a:rPr lang="fa-IR" sz="3600" dirty="0" smtClean="0">
                          <a:latin typeface="IranNastaliq" pitchFamily="18" charset="0"/>
                          <a:cs typeface="IranNastaliq" pitchFamily="18" charset="0"/>
                        </a:rPr>
                        <a:t>4</a:t>
                      </a:r>
                      <a:endParaRPr lang="fa-IR" sz="3600" dirty="0">
                        <a:latin typeface="IranNastaliq" pitchFamily="18" charset="0"/>
                        <a:cs typeface="IranNastaliq" pitchFamily="18" charset="0"/>
                      </a:endParaRPr>
                    </a:p>
                  </a:txBody>
                  <a:tcPr/>
                </a:tc>
                <a:tc>
                  <a:txBody>
                    <a:bodyPr/>
                    <a:lstStyle/>
                    <a:p>
                      <a:pPr rtl="1"/>
                      <a:r>
                        <a:rPr lang="fa-IR" sz="3200" dirty="0" smtClean="0">
                          <a:latin typeface="IranNastaliq" pitchFamily="18" charset="0"/>
                          <a:cs typeface="IranNastaliq" pitchFamily="18" charset="0"/>
                        </a:rPr>
                        <a:t>2.75</a:t>
                      </a:r>
                      <a:endParaRPr lang="fa-IR" sz="3200" dirty="0">
                        <a:latin typeface="IranNastaliq" pitchFamily="18" charset="0"/>
                        <a:cs typeface="IranNastaliq" pitchFamily="18" charset="0"/>
                      </a:endParaRPr>
                    </a:p>
                  </a:txBody>
                  <a:tcPr/>
                </a:tc>
              </a:tr>
              <a:tr h="721522">
                <a:tc>
                  <a:txBody>
                    <a:bodyPr/>
                    <a:lstStyle/>
                    <a:p>
                      <a:pPr rtl="1"/>
                      <a:r>
                        <a:rPr lang="fa-IR" sz="3200" dirty="0" smtClean="0">
                          <a:latin typeface="IranNastaliq" pitchFamily="18" charset="0"/>
                          <a:cs typeface="IranNastaliq" pitchFamily="18" charset="0"/>
                        </a:rPr>
                        <a:t>4.5</a:t>
                      </a:r>
                      <a:endParaRPr lang="fa-IR" sz="3200" dirty="0">
                        <a:latin typeface="IranNastaliq" pitchFamily="18" charset="0"/>
                        <a:cs typeface="IranNastaliq" pitchFamily="18" charset="0"/>
                      </a:endParaRPr>
                    </a:p>
                  </a:txBody>
                  <a:tcPr/>
                </a:tc>
                <a:tc>
                  <a:txBody>
                    <a:bodyPr/>
                    <a:lstStyle/>
                    <a:p>
                      <a:pPr rtl="1"/>
                      <a:r>
                        <a:rPr lang="fa-IR" sz="3600" dirty="0" smtClean="0">
                          <a:latin typeface="IranNastaliq" pitchFamily="18" charset="0"/>
                          <a:cs typeface="IranNastaliq" pitchFamily="18" charset="0"/>
                        </a:rPr>
                        <a:t>3</a:t>
                      </a:r>
                      <a:endParaRPr lang="fa-IR" sz="3600" dirty="0">
                        <a:latin typeface="IranNastaliq" pitchFamily="18" charset="0"/>
                        <a:cs typeface="IranNastaliq" pitchFamily="18" charset="0"/>
                      </a:endParaRPr>
                    </a:p>
                  </a:txBody>
                  <a:tcPr/>
                </a:tc>
              </a:tr>
            </a:tbl>
          </a:graphicData>
        </a:graphic>
      </p:graphicFrame>
    </p:spTree>
  </p:cSld>
  <p:clrMapOvr>
    <a:masterClrMapping/>
  </p:clrMapOvr>
  <p:transition>
    <p:newsfla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642918"/>
            <a:ext cx="7467600" cy="1143000"/>
          </a:xfrm>
        </p:spPr>
        <p:txBody>
          <a:bodyPr>
            <a:noAutofit/>
          </a:bodyPr>
          <a:lstStyle/>
          <a:p>
            <a:pPr algn="r"/>
            <a:r>
              <a:rPr lang="fa-IR" sz="5400" dirty="0" smtClean="0">
                <a:latin typeface="IranNastaliq" pitchFamily="18" charset="0"/>
                <a:cs typeface="IranNastaliq" pitchFamily="18" charset="0"/>
              </a:rPr>
              <a:t>حمل بتن: </a:t>
            </a:r>
            <a:r>
              <a:rPr lang="en-US" sz="5400" dirty="0" smtClean="0">
                <a:latin typeface="IranNastaliq" pitchFamily="18" charset="0"/>
                <a:cs typeface="IranNastaliq" pitchFamily="18" charset="0"/>
              </a:rPr>
              <a:t/>
            </a:r>
            <a:br>
              <a:rPr lang="en-US" sz="5400" dirty="0" smtClean="0">
                <a:latin typeface="IranNastaliq" pitchFamily="18" charset="0"/>
                <a:cs typeface="IranNastaliq" pitchFamily="18" charset="0"/>
              </a:rPr>
            </a:b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a:xfrm>
            <a:off x="1214414" y="1285860"/>
            <a:ext cx="7467600" cy="4525963"/>
          </a:xfrm>
        </p:spPr>
        <p:txBody>
          <a:bodyPr>
            <a:normAutofit/>
          </a:bodyPr>
          <a:lstStyle/>
          <a:p>
            <a:pPr>
              <a:buNone/>
            </a:pPr>
            <a:r>
              <a:rPr lang="fa-IR" sz="2800" dirty="0" smtClean="0">
                <a:latin typeface="IranNastaliq" pitchFamily="18" charset="0"/>
                <a:cs typeface="IranNastaliq" pitchFamily="18" charset="0"/>
              </a:rPr>
              <a:t>حمل باید چنان صورت گیرد که در فاصله زمانی حمل ،نسبت آب به سیمان ،اسلامپ</a:t>
            </a:r>
          </a:p>
          <a:p>
            <a:pPr>
              <a:buNone/>
            </a:pPr>
            <a:r>
              <a:rPr lang="fa-IR" sz="2800" dirty="0" smtClean="0">
                <a:latin typeface="IranNastaliq" pitchFamily="18" charset="0"/>
                <a:cs typeface="IranNastaliq" pitchFamily="18" charset="0"/>
              </a:rPr>
              <a:t> ،میزان هوا ونهایتاً یکنواختی بتن دچار تغییرات قابل ملاحظه ای نگردد.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در انتخاب روش حمل باید به جدا شدن مواد ازیکدیگر ،آب انداختن ویا داخل شدن </a:t>
            </a:r>
          </a:p>
          <a:p>
            <a:pPr>
              <a:buNone/>
            </a:pPr>
            <a:r>
              <a:rPr lang="fa-IR" sz="2800" dirty="0" smtClean="0">
                <a:latin typeface="IranNastaliq" pitchFamily="18" charset="0"/>
                <a:cs typeface="IranNastaliq" pitchFamily="18" charset="0"/>
              </a:rPr>
              <a:t>موادخارجی به بتن توجه خاص گردد.</a:t>
            </a:r>
            <a:endParaRPr lang="en-US" sz="2800" dirty="0" smtClean="0">
              <a:latin typeface="IranNastaliq" pitchFamily="18" charset="0"/>
              <a:cs typeface="IranNastaliq" pitchFamily="18" charset="0"/>
            </a:endParaRPr>
          </a:p>
        </p:txBody>
      </p:sp>
      <p:pic>
        <p:nvPicPr>
          <p:cNvPr id="19458" name="Picture 2" descr="C:\Users\sr\Desktop\javidi\images.jpg"/>
          <p:cNvPicPr>
            <a:picLocks noChangeAspect="1" noChangeArrowheads="1"/>
          </p:cNvPicPr>
          <p:nvPr/>
        </p:nvPicPr>
        <p:blipFill>
          <a:blip r:embed="rId2" cstate="print"/>
          <a:srcRect/>
          <a:stretch>
            <a:fillRect/>
          </a:stretch>
        </p:blipFill>
        <p:spPr bwMode="auto">
          <a:xfrm>
            <a:off x="-108520" y="3861048"/>
            <a:ext cx="4550559" cy="2714644"/>
          </a:xfrm>
          <a:prstGeom prst="rect">
            <a:avLst/>
          </a:prstGeom>
          <a:ln>
            <a:noFill/>
          </a:ln>
          <a:effectLst>
            <a:softEdge rad="112500"/>
          </a:effectLst>
        </p:spPr>
      </p:pic>
    </p:spTree>
  </p:cSld>
  <p:clrMapOvr>
    <a:masterClrMapping/>
  </p:clrMapOvr>
  <p:transition>
    <p:checker dir="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642918"/>
            <a:ext cx="7467600" cy="714380"/>
          </a:xfrm>
        </p:spPr>
        <p:txBody>
          <a:bodyPr>
            <a:noAutofit/>
          </a:bodyPr>
          <a:lstStyle/>
          <a:p>
            <a:pPr algn="r"/>
            <a:r>
              <a:rPr lang="fa-IR" sz="4800" dirty="0" smtClean="0">
                <a:latin typeface="IranNastaliq" pitchFamily="18" charset="0"/>
                <a:cs typeface="IranNastaliq" pitchFamily="18" charset="0"/>
              </a:rPr>
              <a:t> مصالح ،وسایل وتجهیزات: </a:t>
            </a:r>
            <a:r>
              <a:rPr lang="en-US" sz="4800" dirty="0" smtClean="0">
                <a:latin typeface="IranNastaliq" pitchFamily="18" charset="0"/>
                <a:cs typeface="IranNastaliq" pitchFamily="18" charset="0"/>
              </a:rPr>
              <a:t/>
            </a:r>
            <a:br>
              <a:rPr lang="en-US" sz="4800" dirty="0" smtClean="0">
                <a:latin typeface="IranNastaliq" pitchFamily="18" charset="0"/>
                <a:cs typeface="IranNastaliq" pitchFamily="18" charset="0"/>
              </a:rPr>
            </a:br>
            <a:endParaRPr lang="fa-IR" sz="4800" dirty="0">
              <a:latin typeface="IranNastaliq" pitchFamily="18" charset="0"/>
              <a:cs typeface="IranNastaliq" pitchFamily="18" charset="0"/>
            </a:endParaRPr>
          </a:p>
        </p:txBody>
      </p:sp>
      <p:sp>
        <p:nvSpPr>
          <p:cNvPr id="3" name="Content Placeholder 2"/>
          <p:cNvSpPr>
            <a:spLocks noGrp="1"/>
          </p:cNvSpPr>
          <p:nvPr>
            <p:ph idx="1"/>
          </p:nvPr>
        </p:nvSpPr>
        <p:spPr>
          <a:xfrm>
            <a:off x="0" y="1071546"/>
            <a:ext cx="9144000" cy="5786454"/>
          </a:xfrm>
        </p:spPr>
        <p:txBody>
          <a:bodyPr>
            <a:normAutofit/>
          </a:bodyPr>
          <a:lstStyle/>
          <a:p>
            <a:pPr>
              <a:buNone/>
            </a:pPr>
            <a:r>
              <a:rPr lang="fa-IR" sz="2800" dirty="0" smtClean="0">
                <a:latin typeface="IranNastaliq" pitchFamily="18" charset="0"/>
                <a:cs typeface="IranNastaliq" pitchFamily="18" charset="0"/>
              </a:rPr>
              <a:t>قبل از شروع عملیات با توجه به نوع عملیات (بتن آماده یا ساخته شده در محل ) وسایل وتجهیزات مورد لزوم باید در محل آماده باشد.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مهمترین تجهیزات مورد نیاز بشرح ذیل می‌باشند: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 درصورتی که بتن درمحل‌ساخته شود وجود مصالح باکیفیت مناسب و به اندازه کافی جهت عملیات آن‌روزبه علاوه 20 درصد الزامی است. لازم به ذکر است که مصالح موجود درکارگاه باید مطابق مشخصات ذکر شده در طرح اختلاط باشد.</a:t>
            </a:r>
            <a:endParaRPr lang="en-US" sz="2800" dirty="0" smtClean="0">
              <a:latin typeface="IranNastaliq" pitchFamily="18" charset="0"/>
              <a:cs typeface="IranNastaliq" pitchFamily="18" charset="0"/>
            </a:endParaRPr>
          </a:p>
          <a:p>
            <a:endParaRPr lang="fa-IR" sz="2800" dirty="0">
              <a:latin typeface="IranNastaliq" pitchFamily="18" charset="0"/>
              <a:cs typeface="IranNastaliq" pitchFamily="18" charset="0"/>
            </a:endParaRPr>
          </a:p>
        </p:txBody>
      </p:sp>
    </p:spTree>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285728"/>
            <a:ext cx="7467600" cy="1143000"/>
          </a:xfrm>
        </p:spPr>
        <p:txBody>
          <a:bodyPr>
            <a:normAutofit fontScale="90000"/>
          </a:bodyPr>
          <a:lstStyle/>
          <a:p>
            <a:pPr algn="r"/>
            <a:r>
              <a:rPr lang="fa-IR" sz="4900" dirty="0" smtClean="0">
                <a:latin typeface="IranNastaliq" pitchFamily="18" charset="0"/>
                <a:cs typeface="IranNastaliq" pitchFamily="18" charset="0"/>
              </a:rPr>
              <a:t>بتونیر :</a:t>
            </a:r>
            <a:r>
              <a:rPr lang="en-US" dirty="0" smtClean="0">
                <a:latin typeface="IranNastaliq" pitchFamily="18" charset="0"/>
                <a:cs typeface="IranNastaliq" pitchFamily="18" charset="0"/>
              </a:rPr>
              <a:t/>
            </a:r>
            <a:br>
              <a:rPr lang="en-US" dirty="0" smtClean="0">
                <a:latin typeface="IranNastaliq" pitchFamily="18" charset="0"/>
                <a:cs typeface="IranNastaliq" pitchFamily="18" charset="0"/>
              </a:rPr>
            </a:br>
            <a:endParaRPr lang="fa-IR" dirty="0">
              <a:latin typeface="IranNastaliq" pitchFamily="18" charset="0"/>
              <a:cs typeface="IranNastaliq" pitchFamily="18" charset="0"/>
            </a:endParaRPr>
          </a:p>
        </p:txBody>
      </p:sp>
      <p:sp>
        <p:nvSpPr>
          <p:cNvPr id="3" name="Content Placeholder 2"/>
          <p:cNvSpPr>
            <a:spLocks noGrp="1"/>
          </p:cNvSpPr>
          <p:nvPr>
            <p:ph idx="1"/>
          </p:nvPr>
        </p:nvSpPr>
        <p:spPr>
          <a:xfrm>
            <a:off x="214282" y="1142984"/>
            <a:ext cx="8715436" cy="5429288"/>
          </a:xfrm>
        </p:spPr>
        <p:txBody>
          <a:bodyPr>
            <a:normAutofit fontScale="70000" lnSpcReduction="20000"/>
          </a:bodyPr>
          <a:lstStyle/>
          <a:p>
            <a:pPr>
              <a:buNone/>
            </a:pPr>
            <a:r>
              <a:rPr lang="fa-IR" sz="4000" dirty="0" smtClean="0">
                <a:latin typeface="IranNastaliq" pitchFamily="18" charset="0"/>
                <a:cs typeface="IranNastaliq" pitchFamily="18" charset="0"/>
              </a:rPr>
              <a:t>تعداد آن‌باتوجه‌به نوع ، حجم کارونیز میزان توان مالی مجری عملیات تعیین می‌گردد ولی بهرحال هر تعداد از این </a:t>
            </a:r>
          </a:p>
          <a:p>
            <a:pPr>
              <a:buNone/>
            </a:pPr>
            <a:r>
              <a:rPr lang="fa-IR" sz="4000" dirty="0" smtClean="0">
                <a:latin typeface="IranNastaliq" pitchFamily="18" charset="0"/>
                <a:cs typeface="IranNastaliq" pitchFamily="18" charset="0"/>
              </a:rPr>
              <a:t>دستگاه که درکارگاه باشد باید قبل از عملیات تست وسالم بودن آنها تایید شود.</a:t>
            </a:r>
            <a:endParaRPr lang="en-US" sz="4000" dirty="0" smtClean="0">
              <a:latin typeface="IranNastaliq" pitchFamily="18" charset="0"/>
              <a:cs typeface="IranNastaliq" pitchFamily="18" charset="0"/>
            </a:endParaRPr>
          </a:p>
          <a:p>
            <a:pPr>
              <a:buNone/>
            </a:pPr>
            <a:r>
              <a:rPr lang="fa-IR" sz="4000" dirty="0" smtClean="0">
                <a:latin typeface="IranNastaliq" pitchFamily="18" charset="0"/>
                <a:cs typeface="IranNastaliq" pitchFamily="18" charset="0"/>
              </a:rPr>
              <a:t>در بتنهایی كه لازم است یكپارچه اجرا گردند وجود حداقل دو دستگاه بتونیر در كارگاه الزامی می‌باشد.</a:t>
            </a:r>
          </a:p>
          <a:p>
            <a:pPr>
              <a:buNone/>
            </a:pPr>
            <a:endParaRPr lang="fa-IR" sz="4000" dirty="0" smtClean="0">
              <a:latin typeface="IranNastaliq" pitchFamily="18" charset="0"/>
              <a:cs typeface="IranNastaliq" pitchFamily="18" charset="0"/>
            </a:endParaRPr>
          </a:p>
          <a:p>
            <a:pPr>
              <a:buNone/>
            </a:pPr>
            <a:r>
              <a:rPr lang="fa-IR" sz="4800" dirty="0" smtClean="0">
                <a:latin typeface="IranNastaliq" pitchFamily="18" charset="0"/>
                <a:cs typeface="IranNastaliq" pitchFamily="18" charset="0"/>
              </a:rPr>
              <a:t>ویبراتور:</a:t>
            </a:r>
            <a:endParaRPr lang="en-US" sz="4800" dirty="0" smtClean="0">
              <a:latin typeface="IranNastaliq" pitchFamily="18" charset="0"/>
              <a:cs typeface="IranNastaliq" pitchFamily="18" charset="0"/>
            </a:endParaRPr>
          </a:p>
          <a:p>
            <a:pPr>
              <a:buNone/>
            </a:pPr>
            <a:r>
              <a:rPr lang="fa-IR" sz="4000" dirty="0" smtClean="0">
                <a:latin typeface="IranNastaliq" pitchFamily="18" charset="0"/>
                <a:cs typeface="IranNastaliq" pitchFamily="18" charset="0"/>
              </a:rPr>
              <a:t>تعداد باتوجه به حجم کار وتعداد جبهه های کاری تعیین می‌گردد ولی وجود حداقل یک دستگاه به عنوان جانشین لازم</a:t>
            </a:r>
          </a:p>
          <a:p>
            <a:pPr>
              <a:buNone/>
            </a:pPr>
            <a:r>
              <a:rPr lang="fa-IR" sz="4000" dirty="0" smtClean="0">
                <a:latin typeface="IranNastaliq" pitchFamily="18" charset="0"/>
                <a:cs typeface="IranNastaliq" pitchFamily="18" charset="0"/>
              </a:rPr>
              <a:t> است . تست تمامی دستگاههای اصلی وجانشین قبل از شروع عملیات واطمینان از سالم بودن آنها الزامی </a:t>
            </a:r>
          </a:p>
          <a:p>
            <a:pPr>
              <a:buNone/>
            </a:pPr>
            <a:r>
              <a:rPr lang="fa-IR" sz="4000" dirty="0" smtClean="0">
                <a:latin typeface="IranNastaliq" pitchFamily="18" charset="0"/>
                <a:cs typeface="IranNastaliq" pitchFamily="18" charset="0"/>
              </a:rPr>
              <a:t>است.</a:t>
            </a:r>
            <a:endParaRPr lang="en-US" sz="4000" dirty="0" smtClean="0">
              <a:latin typeface="IranNastaliq" pitchFamily="18" charset="0"/>
              <a:cs typeface="IranNastaliq" pitchFamily="18" charset="0"/>
            </a:endParaRPr>
          </a:p>
          <a:p>
            <a:pPr>
              <a:buNone/>
            </a:pPr>
            <a:endParaRPr lang="fa-IR" sz="4000" dirty="0">
              <a:latin typeface="IranNastaliq" pitchFamily="18" charset="0"/>
              <a:cs typeface="IranNastaliq" pitchFamily="18" charset="0"/>
            </a:endParaRPr>
          </a:p>
        </p:txBody>
      </p:sp>
    </p:spTree>
  </p:cSld>
  <p:clrMapOvr>
    <a:masterClrMapping/>
  </p:clrMapOvr>
  <p:transition>
    <p:strips dir="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2800" dirty="0" smtClean="0">
                <a:latin typeface="IranNastaliq" pitchFamily="18" charset="0"/>
                <a:cs typeface="IranNastaliq" pitchFamily="18" charset="0"/>
              </a:rPr>
              <a:t>تجهیزات مخصوص بتن ریزی در هوای سرد: </a:t>
            </a:r>
            <a:r>
              <a:rPr lang="en-US" sz="2800" dirty="0" smtClean="0">
                <a:latin typeface="IranNastaliq" pitchFamily="18" charset="0"/>
                <a:cs typeface="IranNastaliq" pitchFamily="18" charset="0"/>
              </a:rPr>
              <a:t/>
            </a:r>
            <a:br>
              <a:rPr lang="en-US" sz="2800" dirty="0" smtClean="0">
                <a:latin typeface="IranNastaliq" pitchFamily="18" charset="0"/>
                <a:cs typeface="IranNastaliq" pitchFamily="18" charset="0"/>
              </a:rPr>
            </a:br>
            <a:endParaRPr lang="fa-IR" sz="2800" dirty="0">
              <a:latin typeface="IranNastaliq" pitchFamily="18" charset="0"/>
              <a:cs typeface="IranNastaliq" pitchFamily="18" charset="0"/>
            </a:endParaRPr>
          </a:p>
        </p:txBody>
      </p:sp>
      <p:sp>
        <p:nvSpPr>
          <p:cNvPr id="3" name="Content Placeholder 2"/>
          <p:cNvSpPr>
            <a:spLocks noGrp="1"/>
          </p:cNvSpPr>
          <p:nvPr>
            <p:ph idx="1"/>
          </p:nvPr>
        </p:nvSpPr>
        <p:spPr>
          <a:xfrm>
            <a:off x="457200" y="1052736"/>
            <a:ext cx="8186766" cy="5376660"/>
          </a:xfrm>
        </p:spPr>
        <p:txBody>
          <a:bodyPr>
            <a:normAutofit/>
          </a:bodyPr>
          <a:lstStyle/>
          <a:p>
            <a:pPr>
              <a:buNone/>
            </a:pPr>
            <a:r>
              <a:rPr lang="fa-IR" sz="2800" dirty="0" smtClean="0">
                <a:latin typeface="IranNastaliq" pitchFamily="18" charset="0"/>
                <a:cs typeface="IranNastaliq" pitchFamily="18" charset="0"/>
              </a:rPr>
              <a:t>باتوجه به شرایط جوی در صورتی که بتن ریزی در هوای سرد انجام گیرد وجود ضد یخ، وسایل گرمایشی برای گرم کردن آب ودرصورت لزوم مصالح ، وسایل پوششی بتن نظیر نایلون ، گونی، پشم شیشه و ... به اندازه کافی الزامی است.</a:t>
            </a:r>
            <a:endParaRPr lang="en-US" sz="2800" dirty="0" smtClean="0">
              <a:latin typeface="IranNastaliq" pitchFamily="18" charset="0"/>
              <a:cs typeface="IranNastaliq" pitchFamily="18" charset="0"/>
            </a:endParaRPr>
          </a:p>
          <a:p>
            <a:pPr>
              <a:buNone/>
            </a:pPr>
            <a:endParaRPr lang="fa-IR" sz="2800" dirty="0">
              <a:latin typeface="IranNastaliq" pitchFamily="18" charset="0"/>
              <a:cs typeface="IranNastaliq" pitchFamily="18" charset="0"/>
            </a:endParaRPr>
          </a:p>
        </p:txBody>
      </p:sp>
      <p:pic>
        <p:nvPicPr>
          <p:cNvPr id="21507" name="Picture 3" descr="C:\Users\sr\Desktop\javidi\Trebar.jpg"/>
          <p:cNvPicPr>
            <a:picLocks noChangeAspect="1" noChangeArrowheads="1"/>
          </p:cNvPicPr>
          <p:nvPr/>
        </p:nvPicPr>
        <p:blipFill>
          <a:blip r:embed="rId2" cstate="print"/>
          <a:srcRect/>
          <a:stretch>
            <a:fillRect/>
          </a:stretch>
        </p:blipFill>
        <p:spPr bwMode="auto">
          <a:xfrm>
            <a:off x="395536" y="2780928"/>
            <a:ext cx="3644900" cy="35687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transition>
    <p:spli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fa-IR" sz="4400" b="1" dirty="0" smtClean="0">
                <a:latin typeface="IranNastaliq" pitchFamily="18" charset="0"/>
                <a:cs typeface="IranNastaliq" pitchFamily="18" charset="0"/>
              </a:rPr>
              <a:t>عملیات بتن ریزی: </a:t>
            </a:r>
            <a:r>
              <a:rPr lang="en-US" sz="4400" dirty="0" smtClean="0">
                <a:latin typeface="IranNastaliq" pitchFamily="18" charset="0"/>
                <a:cs typeface="IranNastaliq" pitchFamily="18" charset="0"/>
              </a:rPr>
              <a:t/>
            </a:r>
            <a:br>
              <a:rPr lang="en-US" sz="4400" dirty="0" smtClean="0">
                <a:latin typeface="IranNastaliq" pitchFamily="18" charset="0"/>
                <a:cs typeface="IranNastaliq" pitchFamily="18" charset="0"/>
              </a:rPr>
            </a:br>
            <a:endParaRPr lang="fa-IR" sz="4400" dirty="0">
              <a:latin typeface="IranNastaliq" pitchFamily="18" charset="0"/>
              <a:cs typeface="IranNastaliq" pitchFamily="18" charset="0"/>
            </a:endParaRPr>
          </a:p>
        </p:txBody>
      </p:sp>
      <p:sp>
        <p:nvSpPr>
          <p:cNvPr id="3" name="Content Placeholder 2"/>
          <p:cNvSpPr>
            <a:spLocks noGrp="1"/>
          </p:cNvSpPr>
          <p:nvPr>
            <p:ph idx="1"/>
          </p:nvPr>
        </p:nvSpPr>
        <p:spPr/>
        <p:txBody>
          <a:bodyPr>
            <a:normAutofit fontScale="77500" lnSpcReduction="20000"/>
          </a:bodyPr>
          <a:lstStyle/>
          <a:p>
            <a:pPr>
              <a:buNone/>
            </a:pPr>
            <a:r>
              <a:rPr lang="fa-IR" sz="4000" dirty="0" smtClean="0">
                <a:latin typeface="IranNastaliq" pitchFamily="18" charset="0"/>
                <a:cs typeface="IranNastaliq" pitchFamily="18" charset="0"/>
              </a:rPr>
              <a:t>شرایط‌جوی: </a:t>
            </a:r>
            <a:r>
              <a:rPr lang="en-US" sz="4000" dirty="0" smtClean="0">
                <a:latin typeface="IranNastaliq" pitchFamily="18" charset="0"/>
                <a:cs typeface="IranNastaliq" pitchFamily="18" charset="0"/>
              </a:rPr>
              <a:t>  </a:t>
            </a:r>
          </a:p>
          <a:p>
            <a:pPr>
              <a:buNone/>
            </a:pPr>
            <a:r>
              <a:rPr lang="fa-IR" sz="3200" dirty="0" smtClean="0">
                <a:latin typeface="IranNastaliq" pitchFamily="18" charset="0"/>
                <a:cs typeface="IranNastaliq" pitchFamily="18" charset="0"/>
              </a:rPr>
              <a:t>باتوجه به اینکه دستورالعمل حاضربرای مناطق سردتهیه شده است شرایط این مناطق تشریح می گردد</a:t>
            </a:r>
            <a:endParaRPr lang="en-US" sz="3200" dirty="0" smtClean="0">
              <a:latin typeface="IranNastaliq" pitchFamily="18" charset="0"/>
              <a:cs typeface="IranNastaliq" pitchFamily="18" charset="0"/>
            </a:endParaRPr>
          </a:p>
          <a:p>
            <a:pPr>
              <a:buNone/>
            </a:pPr>
            <a:r>
              <a:rPr lang="fa-IR" sz="3200" dirty="0" smtClean="0">
                <a:latin typeface="IranNastaliq" pitchFamily="18" charset="0"/>
                <a:cs typeface="IranNastaliq" pitchFamily="18" charset="0"/>
              </a:rPr>
              <a:t>درکارهای بتنی  هوای سرد به شرایطی اطلاق می‌شود که بیش از سه روز متوالی متوسط درجه حرارت روزانه از 5+ درجه </a:t>
            </a:r>
          </a:p>
          <a:p>
            <a:pPr>
              <a:buNone/>
            </a:pPr>
            <a:r>
              <a:rPr lang="fa-IR" sz="3200" dirty="0" smtClean="0">
                <a:latin typeface="IranNastaliq" pitchFamily="18" charset="0"/>
                <a:cs typeface="IranNastaliq" pitchFamily="18" charset="0"/>
              </a:rPr>
              <a:t>سانتی‌گراد کمتر باشد،چنانچه بیش از نیمی از روز دمای محیط بالای 10+سانتی‌گرادباشد تلقی نمی‌شود.</a:t>
            </a:r>
            <a:endParaRPr lang="en-US" sz="3200" dirty="0" smtClean="0">
              <a:latin typeface="IranNastaliq" pitchFamily="18" charset="0"/>
              <a:cs typeface="IranNastaliq" pitchFamily="18" charset="0"/>
            </a:endParaRPr>
          </a:p>
          <a:p>
            <a:pPr>
              <a:buNone/>
            </a:pPr>
            <a:r>
              <a:rPr lang="en-US" sz="3200" dirty="0" smtClean="0">
                <a:latin typeface="IranNastaliq" pitchFamily="18" charset="0"/>
                <a:cs typeface="IranNastaliq" pitchFamily="18" charset="0"/>
              </a:rPr>
              <a:t>  </a:t>
            </a:r>
          </a:p>
          <a:p>
            <a:pPr>
              <a:buNone/>
            </a:pPr>
            <a:r>
              <a:rPr lang="fa-IR" sz="3200" dirty="0" smtClean="0">
                <a:latin typeface="IranNastaliq" pitchFamily="18" charset="0"/>
                <a:cs typeface="IranNastaliq" pitchFamily="18" charset="0"/>
              </a:rPr>
              <a:t> توصیه می‌شود که هنگام بتن ریزی دمای هیچ قسمت از بتن تازه از 10+ درجه سانتی‌گرادکمتر نباشد . ولی بهرحال </a:t>
            </a:r>
          </a:p>
          <a:p>
            <a:pPr>
              <a:buNone/>
            </a:pPr>
            <a:r>
              <a:rPr lang="fa-IR" sz="3200" dirty="0" smtClean="0">
                <a:latin typeface="IranNastaliq" pitchFamily="18" charset="0"/>
                <a:cs typeface="IranNastaliq" pitchFamily="18" charset="0"/>
              </a:rPr>
              <a:t>این دما نباید از 5+ درجه سانتی‌گراد به عنوان حداقل مجاز کمتر شود.</a:t>
            </a:r>
            <a:endParaRPr lang="en-US" sz="3200" dirty="0" smtClean="0">
              <a:latin typeface="IranNastaliq" pitchFamily="18" charset="0"/>
              <a:cs typeface="IranNastaliq" pitchFamily="18" charset="0"/>
            </a:endParaRPr>
          </a:p>
          <a:p>
            <a:endParaRPr lang="fa-IR" sz="3200" dirty="0">
              <a:latin typeface="IranNastaliq" pitchFamily="18" charset="0"/>
              <a:cs typeface="IranNastaliq" pitchFamily="18" charset="0"/>
            </a:endParaRPr>
          </a:p>
        </p:txBody>
      </p:sp>
    </p:spTree>
  </p:cSld>
  <p:clrMapOvr>
    <a:masterClrMapping/>
  </p:clrMapOvr>
  <p:transition>
    <p:dissolv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 </a:t>
            </a:r>
            <a:endParaRPr lang="fa-IR" dirty="0"/>
          </a:p>
        </p:txBody>
      </p:sp>
      <p:sp>
        <p:nvSpPr>
          <p:cNvPr id="3" name="Content Placeholder 2"/>
          <p:cNvSpPr>
            <a:spLocks noGrp="1"/>
          </p:cNvSpPr>
          <p:nvPr>
            <p:ph idx="1"/>
          </p:nvPr>
        </p:nvSpPr>
        <p:spPr>
          <a:xfrm>
            <a:off x="285720" y="285728"/>
            <a:ext cx="8539170" cy="6286544"/>
          </a:xfrm>
        </p:spPr>
        <p:txBody>
          <a:bodyPr>
            <a:noAutofit/>
          </a:bodyPr>
          <a:lstStyle/>
          <a:p>
            <a:pPr>
              <a:buNone/>
            </a:pPr>
            <a:r>
              <a:rPr lang="fa-IR" sz="2800" dirty="0" smtClean="0">
                <a:latin typeface="IranNastaliq" pitchFamily="18" charset="0"/>
                <a:cs typeface="IranNastaliq" pitchFamily="18" charset="0"/>
              </a:rPr>
              <a:t>در هوای سرد باید با گرم کردن مواد متشکله بتن دمای مخلوط را به حد قابل قبول رسانید.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 برای تهیه بتن در درجه حرارت زیر صفر درجه ابتدا باید قطعات یخ ومصالح یخ زده را از سطح مصالح سنگی جدا ومصالح سنگی را تا بالای 15 درجه ودرصورت‌لزوم آب را تا 60 درجه سانتی‌گراد گرم نمود . در‌صورتی که مصالح سنگی خشک باشد می‌توان ماسه را تا 40 درجه سانتیگراد گرم کرد . دراین حالت نیز آب نباید از 60 درجه گرمتر شود.</a:t>
            </a:r>
          </a:p>
          <a:p>
            <a:pPr>
              <a:buNone/>
            </a:pPr>
            <a:r>
              <a:rPr lang="fa-IR" sz="2800" dirty="0" smtClean="0">
                <a:latin typeface="IranNastaliq" pitchFamily="18" charset="0"/>
                <a:cs typeface="IranNastaliq" pitchFamily="18" charset="0"/>
              </a:rPr>
              <a:t> هنگامی که گرم کردن مصالح سنگی مشکل بوده ویا ممکن نباشد می‌توان ضمن استفاده از آب گرم دمای مخلوط بتن را بالا برد.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 دمای آب مصرفی باید یکنواخت وثابت باشد تا تغییری در اسلامپ ساخت‌های مختلف بتن حادث نشود.</a:t>
            </a:r>
            <a:endParaRPr lang="en-US" sz="2800" dirty="0" smtClean="0">
              <a:latin typeface="IranNastaliq" pitchFamily="18" charset="0"/>
              <a:cs typeface="IranNastaliq" pitchFamily="18" charset="0"/>
            </a:endParaRPr>
          </a:p>
          <a:p>
            <a:pPr>
              <a:buNone/>
            </a:pPr>
            <a:endParaRPr lang="en-US" sz="2800" dirty="0" smtClean="0">
              <a:latin typeface="IranNastaliq" pitchFamily="18" charset="0"/>
              <a:cs typeface="IranNastaliq" pitchFamily="18" charset="0"/>
            </a:endParaRPr>
          </a:p>
        </p:txBody>
      </p:sp>
    </p:spTree>
  </p:cSld>
  <p:clrMapOvr>
    <a:masterClrMapping/>
  </p:clrMapOvr>
  <p:transition>
    <p:circl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a:r>
              <a:rPr lang="fa-IR" sz="4800" dirty="0" smtClean="0">
                <a:latin typeface="IranNastaliq" pitchFamily="18" charset="0"/>
                <a:cs typeface="IranNastaliq" pitchFamily="18" charset="0"/>
              </a:rPr>
              <a:t> طرح اختلاط: </a:t>
            </a:r>
            <a:endParaRPr lang="en-US" sz="4800" dirty="0">
              <a:latin typeface="IranNastaliq" pitchFamily="18" charset="0"/>
              <a:cs typeface="IranNastaliq" pitchFamily="18" charset="0"/>
            </a:endParaRPr>
          </a:p>
        </p:txBody>
      </p:sp>
      <p:sp>
        <p:nvSpPr>
          <p:cNvPr id="3" name="Content Placeholder 2"/>
          <p:cNvSpPr>
            <a:spLocks noGrp="1"/>
          </p:cNvSpPr>
          <p:nvPr>
            <p:ph idx="1"/>
          </p:nvPr>
        </p:nvSpPr>
        <p:spPr/>
        <p:txBody>
          <a:bodyPr>
            <a:normAutofit fontScale="77500" lnSpcReduction="20000"/>
          </a:bodyPr>
          <a:lstStyle/>
          <a:p>
            <a:pPr>
              <a:buNone/>
            </a:pPr>
            <a:r>
              <a:rPr lang="fa-IR" sz="4400" dirty="0" smtClean="0">
                <a:latin typeface="IranNastaliq" pitchFamily="18" charset="0"/>
                <a:cs typeface="IranNastaliq" pitchFamily="18" charset="0"/>
              </a:rPr>
              <a:t>اجرای طرح اختلاط تایید شده توسط دستگاه نظارت امری اجتناب ناپذیر است در این خصوص باید طرح مذکور باتوجه به نوع عملیات ، تجهیزات وادوات عملیات ،توان فنی وتجربه مجری عملیات وسایر عوامل به نحوی به کارگران ابلاغ گردد که ضمن رعایت آن از نظر اجرایی کمترین صعوبت را دارا باشد ومانع پیشرفت سریع کار نباشد. بدیهی است یکی از مهمترین بخشهای این مبحث  اندازه‌گیری مصالح متشکله بتن می‌باشد که به شرح ذیل بیان می‌گردد:</a:t>
            </a:r>
            <a:endParaRPr lang="en-US" sz="4400" dirty="0" smtClean="0">
              <a:latin typeface="IranNastaliq" pitchFamily="18" charset="0"/>
              <a:cs typeface="IranNastaliq" pitchFamily="18" charset="0"/>
            </a:endParaRPr>
          </a:p>
          <a:p>
            <a:endParaRPr lang="fa-IR" sz="4400" dirty="0">
              <a:latin typeface="IranNastaliq" pitchFamily="18" charset="0"/>
              <a:cs typeface="IranNastaliq" pitchFamily="18" charset="0"/>
            </a:endParaRPr>
          </a:p>
        </p:txBody>
      </p:sp>
    </p:spTree>
  </p:cSld>
  <p:clrMapOvr>
    <a:masterClrMapping/>
  </p:clrMapOvr>
  <p:transition>
    <p:checker dir="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14290"/>
            <a:ext cx="9144000" cy="6643710"/>
          </a:xfrm>
        </p:spPr>
        <p:txBody>
          <a:bodyPr>
            <a:noAutofit/>
          </a:bodyPr>
          <a:lstStyle/>
          <a:p>
            <a:pPr>
              <a:buNone/>
            </a:pPr>
            <a:r>
              <a:rPr lang="fa-IR" sz="2800" dirty="0" smtClean="0">
                <a:latin typeface="IranNastaliq" pitchFamily="18" charset="0"/>
                <a:cs typeface="IranNastaliq" pitchFamily="18" charset="0"/>
              </a:rPr>
              <a:t> سیمان: اندازه‌گیری و توزین سیمان باید بطور جداگانه و دقیق باشد. توزین وانتقال سیمان به دستگاه بتن‌ساز باید نحوی باشد که باعث اتلاف سیمان نگردد.</a:t>
            </a:r>
          </a:p>
          <a:p>
            <a:pPr rtl="0">
              <a:buNone/>
            </a:pPr>
            <a:r>
              <a:rPr lang="en-US" sz="2800" dirty="0" smtClean="0">
                <a:latin typeface="IranNastaliq" pitchFamily="18" charset="0"/>
                <a:cs typeface="IranNastaliq" pitchFamily="18" charset="0"/>
              </a:rPr>
              <a:t> </a:t>
            </a:r>
            <a:r>
              <a:rPr lang="fa-IR" sz="2800" dirty="0" smtClean="0">
                <a:latin typeface="IranNastaliq" pitchFamily="18" charset="0"/>
                <a:cs typeface="IranNastaliq" pitchFamily="18" charset="0"/>
              </a:rPr>
              <a:t>مصالح سنگی: توزین واندازه‌گیری مصالح سنگی باید به روش وزنی صورت گیرد . استفاده از اندازه‌گیری وتوزین به روش حجمی  مجاز نمی‌باشد.</a:t>
            </a:r>
            <a:endParaRPr lang="en-US" sz="2800" dirty="0" smtClean="0">
              <a:latin typeface="IranNastaliq" pitchFamily="18" charset="0"/>
              <a:cs typeface="IranNastaliq" pitchFamily="18" charset="0"/>
            </a:endParaRPr>
          </a:p>
          <a:p>
            <a:pPr rtl="0">
              <a:buNone/>
            </a:pPr>
            <a:r>
              <a:rPr lang="en-US" sz="2800" dirty="0" smtClean="0">
                <a:latin typeface="IranNastaliq" pitchFamily="18" charset="0"/>
                <a:cs typeface="IranNastaliq" pitchFamily="18" charset="0"/>
              </a:rPr>
              <a:t>  </a:t>
            </a:r>
            <a:r>
              <a:rPr lang="fa-IR" sz="2800" dirty="0" smtClean="0">
                <a:latin typeface="IranNastaliq" pitchFamily="18" charset="0"/>
                <a:cs typeface="IranNastaliq" pitchFamily="18" charset="0"/>
              </a:rPr>
              <a:t> کنترل رطوبت مصالح سنگی ،خصوصاً ماسه قبل از ورود به دستگاه بتن‌ساز با‌توجه به میزان اسلامپ ونسبت آب به سیمان مورد نیاز از اهمیت ویژه‌ای برخوداراست . این رطوبت باید قبلاً اندازه‌گیری شده‌ونتایج آن در محاسبه میزان آب منظور شود.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نظارت دقیق بر اجرای دقیق طرح اختلاط خصوصاً در مواردی که بتن‌در محل ساخته‌می‌شود واز بتونیر معمولی استفاده می‌گردد وریختن مصالح به داخل جام توسط کارگران انجام می‌گردد امری اجتناب ناپذیر است زیرا به دلیل عوامل مختلف در زمانی که عملیات طولانی می‌گردد احتمال اشتباه از طرف کارگران در این خصوص وجود دارد.</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57290" y="214290"/>
            <a:ext cx="7467600" cy="1143000"/>
          </a:xfrm>
        </p:spPr>
        <p:txBody>
          <a:bodyPr>
            <a:normAutofit/>
          </a:bodyPr>
          <a:lstStyle/>
          <a:p>
            <a:pPr algn="r"/>
            <a:r>
              <a:rPr lang="fa-IR" dirty="0" smtClean="0">
                <a:latin typeface="IranNastaliq" pitchFamily="18" charset="0"/>
                <a:cs typeface="IranNastaliq" pitchFamily="18" charset="0"/>
              </a:rPr>
              <a:t>کیفیت بتن ساخته شده: </a:t>
            </a:r>
            <a:endParaRPr lang="en-US" dirty="0">
              <a:latin typeface="IranNastaliq" pitchFamily="18" charset="0"/>
              <a:cs typeface="IranNastaliq" pitchFamily="18" charset="0"/>
            </a:endParaRPr>
          </a:p>
        </p:txBody>
      </p:sp>
      <p:sp>
        <p:nvSpPr>
          <p:cNvPr id="3" name="Content Placeholder 2"/>
          <p:cNvSpPr>
            <a:spLocks noGrp="1"/>
          </p:cNvSpPr>
          <p:nvPr>
            <p:ph idx="1"/>
          </p:nvPr>
        </p:nvSpPr>
        <p:spPr>
          <a:xfrm>
            <a:off x="457200" y="1600200"/>
            <a:ext cx="8401080" cy="4525963"/>
          </a:xfrm>
        </p:spPr>
        <p:txBody>
          <a:bodyPr>
            <a:normAutofit/>
          </a:bodyPr>
          <a:lstStyle/>
          <a:p>
            <a:pPr>
              <a:buNone/>
            </a:pPr>
            <a:r>
              <a:rPr lang="fa-IR" sz="2800" dirty="0" smtClean="0">
                <a:latin typeface="IranNastaliq" pitchFamily="18" charset="0"/>
                <a:cs typeface="IranNastaliq" pitchFamily="18" charset="0"/>
              </a:rPr>
              <a:t>نظارت بر کیفیت بتن ساخته شده قبل از ریختن درون قالبها از نظر اسلامپ ، یکنواختی ، چسبندگی مصالح آن وژله‌ای بودن بتن ،درشتی یا ریزی مصالح آن می‌تواند نشان‌دهنده رعایت یا عدم رعایت میزان آب ،اختلاط مناسب ومیزان مصالح سنگی وسیمان در هنگام تهیه بتن باشد.</a:t>
            </a:r>
            <a:endParaRPr lang="en-US" sz="2800" dirty="0" smtClean="0">
              <a:latin typeface="IranNastaliq" pitchFamily="18" charset="0"/>
              <a:cs typeface="IranNastaliq" pitchFamily="18" charset="0"/>
            </a:endParaRPr>
          </a:p>
        </p:txBody>
      </p:sp>
      <p:pic>
        <p:nvPicPr>
          <p:cNvPr id="22530" name="Picture 2" descr="C:\Users\sr\Desktop\javidi\3-7.jpg"/>
          <p:cNvPicPr>
            <a:picLocks noChangeAspect="1" noChangeArrowheads="1"/>
          </p:cNvPicPr>
          <p:nvPr/>
        </p:nvPicPr>
        <p:blipFill>
          <a:blip r:embed="rId2" cstate="print"/>
          <a:srcRect/>
          <a:stretch>
            <a:fillRect/>
          </a:stretch>
        </p:blipFill>
        <p:spPr bwMode="auto">
          <a:xfrm>
            <a:off x="251520" y="3501008"/>
            <a:ext cx="4500594" cy="3000396"/>
          </a:xfrm>
          <a:prstGeom prst="rect">
            <a:avLst/>
          </a:prstGeom>
          <a:ln>
            <a:noFill/>
          </a:ln>
          <a:effectLst>
            <a:softEdge rad="112500"/>
          </a:effectLst>
        </p:spPr>
      </p:pic>
    </p:spTree>
  </p:cSld>
  <p:clrMapOvr>
    <a:masterClrMapping/>
  </p:clrMapOvr>
  <p:transition>
    <p:wip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728" y="285728"/>
            <a:ext cx="7467600" cy="1143000"/>
          </a:xfrm>
        </p:spPr>
        <p:txBody>
          <a:bodyPr>
            <a:normAutofit fontScale="90000"/>
          </a:bodyPr>
          <a:lstStyle/>
          <a:p>
            <a:pPr algn="r"/>
            <a:r>
              <a:rPr lang="fa-IR" dirty="0" smtClean="0">
                <a:latin typeface="IranNastaliq" pitchFamily="18" charset="0"/>
                <a:cs typeface="IranNastaliq" pitchFamily="18" charset="0"/>
              </a:rPr>
              <a:t> ریختن بتن درون قالب ، تراکم وتحکیم بتن: </a:t>
            </a:r>
            <a:r>
              <a:rPr lang="en-US" dirty="0" smtClean="0">
                <a:latin typeface="IranNastaliq" pitchFamily="18" charset="0"/>
                <a:cs typeface="IranNastaliq" pitchFamily="18" charset="0"/>
              </a:rPr>
              <a:t/>
            </a:r>
            <a:br>
              <a:rPr lang="en-US" dirty="0" smtClean="0">
                <a:latin typeface="IranNastaliq" pitchFamily="18" charset="0"/>
                <a:cs typeface="IranNastaliq" pitchFamily="18" charset="0"/>
              </a:rPr>
            </a:br>
            <a:endParaRPr lang="fa-IR" dirty="0">
              <a:latin typeface="IranNastaliq" pitchFamily="18" charset="0"/>
              <a:cs typeface="IranNastaliq" pitchFamily="18" charset="0"/>
            </a:endParaRPr>
          </a:p>
        </p:txBody>
      </p:sp>
      <p:sp>
        <p:nvSpPr>
          <p:cNvPr id="3" name="Content Placeholder 2"/>
          <p:cNvSpPr>
            <a:spLocks noGrp="1"/>
          </p:cNvSpPr>
          <p:nvPr>
            <p:ph idx="1"/>
          </p:nvPr>
        </p:nvSpPr>
        <p:spPr>
          <a:xfrm>
            <a:off x="457200" y="1071546"/>
            <a:ext cx="8401080" cy="5572164"/>
          </a:xfrm>
        </p:spPr>
        <p:txBody>
          <a:bodyPr>
            <a:normAutofit fontScale="77500" lnSpcReduction="20000"/>
          </a:bodyPr>
          <a:lstStyle/>
          <a:p>
            <a:pPr>
              <a:buNone/>
            </a:pPr>
            <a:r>
              <a:rPr lang="fa-IR" sz="4000" dirty="0" smtClean="0">
                <a:latin typeface="IranNastaliq" pitchFamily="18" charset="0"/>
                <a:cs typeface="IranNastaliq" pitchFamily="18" charset="0"/>
              </a:rPr>
              <a:t>هنگام ریختن بتن باید چنان عمل شود که جداشدگی موادمتشکله رخ ندهد زیرا باعث کرموشدن بتن وبالا رفتن نفوذ‌پذیری آن می‌گردد. پس از ریختن بتن متراکم نمودن بتن الزامی است بصورتی که هوای محبوس داخل بتن تماماً خارج شده وبتن یکپارچه دور میلگردها، قطعات مدفون ونهایتاً کلیه زوایای قالب را پر نماید ، بسته به نوع بتن ، جنس قالب وتراکم آرماتورها برای متراکم کردن وسایل وتجهیزات مختلفی بکار می‌رود.</a:t>
            </a:r>
          </a:p>
          <a:p>
            <a:pPr>
              <a:buNone/>
            </a:pPr>
            <a:r>
              <a:rPr lang="fa-IR" sz="4000" u="sng" dirty="0" smtClean="0">
                <a:latin typeface="IranNastaliq" pitchFamily="18" charset="0"/>
                <a:cs typeface="IranNastaliq" pitchFamily="18" charset="0"/>
              </a:rPr>
              <a:t> </a:t>
            </a:r>
            <a:r>
              <a:rPr lang="fa-IR" sz="5400" dirty="0" smtClean="0">
                <a:latin typeface="IranNastaliq" pitchFamily="18" charset="0"/>
                <a:cs typeface="IranNastaliq" pitchFamily="18" charset="0"/>
              </a:rPr>
              <a:t>پرداخت سطح بتن: </a:t>
            </a:r>
            <a:endParaRPr lang="en-US" sz="5400" dirty="0" smtClean="0">
              <a:latin typeface="IranNastaliq" pitchFamily="18" charset="0"/>
              <a:cs typeface="IranNastaliq" pitchFamily="18" charset="0"/>
            </a:endParaRPr>
          </a:p>
          <a:p>
            <a:pPr>
              <a:buNone/>
            </a:pPr>
            <a:r>
              <a:rPr lang="fa-IR" sz="4000" dirty="0" smtClean="0">
                <a:latin typeface="IranNastaliq" pitchFamily="18" charset="0"/>
                <a:cs typeface="IranNastaliq" pitchFamily="18" charset="0"/>
              </a:rPr>
              <a:t>معمولاً برای پرداخت سطح بتن حداقل 2 ساعت زمان بعد از ریختن آن لازم است، لذا تا زمانی که آب سطح بتن کاملاً محونشده است باید از ماله کشی سطح بتن پرهیز شود.</a:t>
            </a:r>
            <a:endParaRPr lang="en-US" sz="4000" dirty="0" smtClean="0">
              <a:latin typeface="IranNastaliq" pitchFamily="18" charset="0"/>
              <a:cs typeface="IranNastaliq" pitchFamily="18" charset="0"/>
            </a:endParaRPr>
          </a:p>
        </p:txBody>
      </p:sp>
    </p:spTree>
  </p:cSld>
  <p:clrMapOvr>
    <a:masterClrMapping/>
  </p:clrMapOvr>
  <p:transition>
    <p:wedg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642918"/>
            <a:ext cx="7467600" cy="1143000"/>
          </a:xfrm>
        </p:spPr>
        <p:txBody>
          <a:bodyPr>
            <a:noAutofit/>
          </a:bodyPr>
          <a:lstStyle/>
          <a:p>
            <a:pPr algn="r"/>
            <a:r>
              <a:rPr lang="fa-IR" sz="5400" dirty="0" smtClean="0">
                <a:latin typeface="IranNastaliq" pitchFamily="18" charset="0"/>
                <a:cs typeface="IranNastaliq" pitchFamily="18" charset="0"/>
              </a:rPr>
              <a:t>نمونه برداری: </a:t>
            </a:r>
            <a:r>
              <a:rPr lang="en-US" sz="5400" dirty="0" smtClean="0">
                <a:latin typeface="IranNastaliq" pitchFamily="18" charset="0"/>
                <a:cs typeface="IranNastaliq" pitchFamily="18" charset="0"/>
              </a:rPr>
              <a:t/>
            </a:r>
            <a:br>
              <a:rPr lang="en-US" sz="5400" dirty="0" smtClean="0">
                <a:latin typeface="IranNastaliq" pitchFamily="18" charset="0"/>
                <a:cs typeface="IranNastaliq" pitchFamily="18" charset="0"/>
              </a:rPr>
            </a:b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p:txBody>
          <a:bodyPr>
            <a:noAutofit/>
          </a:bodyPr>
          <a:lstStyle/>
          <a:p>
            <a:pPr>
              <a:buNone/>
            </a:pPr>
            <a:r>
              <a:rPr lang="fa-IR" sz="2800" dirty="0" smtClean="0">
                <a:latin typeface="IranNastaliq" pitchFamily="18" charset="0"/>
                <a:cs typeface="IranNastaliq" pitchFamily="18" charset="0"/>
              </a:rPr>
              <a:t>در هنگام اجرای عملیات بتن‌ریزی نمونه برداری از بتن توسط نماینده آزمایشگاه معتبر مورد قبول دستگاه نظارت ودر حضور نماینده دستگاه مذکور الزامی است. در خصوص دفعات نمونه گیری وتعداد آن با هماهنگی دستگاه نظارت ونیز آزمایشگاه اقدام می‌شود ولی به ازای هر 30 مترمكعب بتن حداقل یك نمونه 6تایی مورد نیاز می‌باشد.</a:t>
            </a:r>
            <a:endParaRPr lang="en-US" sz="2800" dirty="0" smtClean="0">
              <a:latin typeface="IranNastaliq" pitchFamily="18" charset="0"/>
              <a:cs typeface="IranNastaliq" pitchFamily="18" charset="0"/>
            </a:endParaRPr>
          </a:p>
          <a:p>
            <a:pPr>
              <a:buNone/>
            </a:pPr>
            <a:r>
              <a:rPr lang="fa-IR" sz="2800" dirty="0" smtClean="0">
                <a:latin typeface="IranNastaliq" pitchFamily="18" charset="0"/>
                <a:cs typeface="IranNastaliq" pitchFamily="18" charset="0"/>
              </a:rPr>
              <a:t>پس از انجام عملیات نمونه برداری ، نمونه ها حداقل 24 ساعت در محل نگهداری می‌شوند وسپس به آزمایشگاه حمل می‌گردند در طی 24 ساعت اولیه مراقبت ونگهداری مناسب از نمونه ها شامل عدم جابجایی ،ضربه زدن، پوشش مناسب (درهوای گرم گونی خیس ودر هوای سرد با پشم شیشه) اهمیت ویژه‌ای دارد.</a:t>
            </a:r>
            <a:r>
              <a:rPr lang="en-US" sz="2800" dirty="0" smtClean="0">
                <a:latin typeface="IranNastaliq" pitchFamily="18" charset="0"/>
                <a:cs typeface="IranNastaliq" pitchFamily="18" charset="0"/>
              </a:rPr>
              <a:t>  </a:t>
            </a:r>
          </a:p>
          <a:p>
            <a:endParaRPr lang="fa-IR" sz="2800" dirty="0">
              <a:latin typeface="IranNastaliq" pitchFamily="18" charset="0"/>
              <a:cs typeface="IranNastaliq" pitchFamily="18" charset="0"/>
            </a:endParaRPr>
          </a:p>
        </p:txBody>
      </p:sp>
    </p:spTree>
  </p:cSld>
  <p:clrMapOvr>
    <a:masterClrMapping/>
  </p:clrMapOvr>
  <p:transition>
    <p:dissolv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500042"/>
            <a:ext cx="7467600" cy="1143000"/>
          </a:xfrm>
        </p:spPr>
        <p:txBody>
          <a:bodyPr>
            <a:noAutofit/>
          </a:bodyPr>
          <a:lstStyle/>
          <a:p>
            <a:pPr algn="r"/>
            <a:r>
              <a:rPr lang="fa-IR" sz="5400" dirty="0" smtClean="0">
                <a:latin typeface="IranNastaliq" pitchFamily="18" charset="0"/>
                <a:cs typeface="IranNastaliq" pitchFamily="18" charset="0"/>
              </a:rPr>
              <a:t>نگهداری بتن: </a:t>
            </a:r>
            <a:r>
              <a:rPr lang="en-US" sz="5400" dirty="0" smtClean="0">
                <a:latin typeface="IranNastaliq" pitchFamily="18" charset="0"/>
                <a:cs typeface="IranNastaliq" pitchFamily="18" charset="0"/>
              </a:rPr>
              <a:t/>
            </a:r>
            <a:br>
              <a:rPr lang="en-US" sz="5400" dirty="0" smtClean="0">
                <a:latin typeface="IranNastaliq" pitchFamily="18" charset="0"/>
                <a:cs typeface="IranNastaliq" pitchFamily="18" charset="0"/>
              </a:rPr>
            </a:br>
            <a:endParaRPr lang="fa-IR" sz="5400" dirty="0">
              <a:latin typeface="IranNastaliq" pitchFamily="18" charset="0"/>
              <a:cs typeface="IranNastaliq" pitchFamily="18" charset="0"/>
            </a:endParaRPr>
          </a:p>
        </p:txBody>
      </p:sp>
      <p:sp>
        <p:nvSpPr>
          <p:cNvPr id="3" name="Content Placeholder 2"/>
          <p:cNvSpPr>
            <a:spLocks noGrp="1"/>
          </p:cNvSpPr>
          <p:nvPr>
            <p:ph idx="1"/>
          </p:nvPr>
        </p:nvSpPr>
        <p:spPr>
          <a:xfrm>
            <a:off x="285720" y="1500174"/>
            <a:ext cx="8429684" cy="5357826"/>
          </a:xfrm>
        </p:spPr>
        <p:txBody>
          <a:bodyPr>
            <a:normAutofit fontScale="77500" lnSpcReduction="20000"/>
          </a:bodyPr>
          <a:lstStyle/>
          <a:p>
            <a:pPr>
              <a:buNone/>
            </a:pPr>
            <a:r>
              <a:rPr lang="fa-IR" sz="4000" dirty="0" smtClean="0">
                <a:latin typeface="IranNastaliq" pitchFamily="18" charset="0"/>
                <a:cs typeface="IranNastaliq" pitchFamily="18" charset="0"/>
              </a:rPr>
              <a:t>نگهداری بتن ریخته شده درمناطق سردسیری اجتناب ناپذیر می‌باشد. در این حالت درصورتی که بتن ریزی در هوای سرد انجام گیرد پوشش بتن بعد از پایان هر بخش از کار انجام  می شود ولی در صورتی که بتن ریزی در هوای سرد انجام نگیرد می توان در پایان عملیات آن روزپوشش را انجام داددر هر حال با توجه به دمای هوا در سردترین ساعات شبهای گذشته و نیزپیش بینی شبهای آتی می‌توان با هماهنگی دستگاه نظارت از وسایلی مانند،نایلون،گونی،پشم شیشه و... طوری استفاده نمود که تمام سطوح بتن در برابر سرمامحافظت گردد. استفاده از خاک به عنوان عایق برروی وسایل فوق می تواند مفید واقع گردد درهر حال اهمیت</a:t>
            </a:r>
            <a:endParaRPr lang="en-US" sz="4000" dirty="0" smtClean="0">
              <a:latin typeface="IranNastaliq" pitchFamily="18" charset="0"/>
              <a:cs typeface="IranNastaliq" pitchFamily="18" charset="0"/>
            </a:endParaRPr>
          </a:p>
          <a:p>
            <a:pPr>
              <a:buNone/>
            </a:pPr>
            <a:r>
              <a:rPr lang="fa-IR" sz="4000" dirty="0" smtClean="0">
                <a:latin typeface="IranNastaliq" pitchFamily="18" charset="0"/>
                <a:cs typeface="IranNastaliq" pitchFamily="18" charset="0"/>
              </a:rPr>
              <a:t>نگهداری از بتن ،خصوصاً، در شرایط جوی فوق از اهمیت اجرای مناسب آن کمتر نمی باشد.</a:t>
            </a:r>
            <a:endParaRPr lang="en-US" sz="4000" dirty="0" smtClean="0">
              <a:latin typeface="IranNastaliq" pitchFamily="18" charset="0"/>
              <a:cs typeface="IranNastaliq" pitchFamily="18" charset="0"/>
            </a:endParaRPr>
          </a:p>
          <a:p>
            <a:pPr>
              <a:buNone/>
            </a:pPr>
            <a:endParaRPr lang="fa-IR" sz="4000" dirty="0">
              <a:latin typeface="IranNastaliq" pitchFamily="18" charset="0"/>
              <a:cs typeface="IranNastaliq"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ar-SA" sz="4800" b="1" dirty="0" smtClean="0">
                <a:latin typeface="IranNastaliq" pitchFamily="18" charset="0"/>
                <a:cs typeface="IranNastaliq" pitchFamily="18" charset="0"/>
              </a:rPr>
              <a:t>انواع قالب بندی</a:t>
            </a:r>
            <a:r>
              <a:rPr lang="en-US" sz="4800" dirty="0" smtClean="0">
                <a:latin typeface="IranNastaliq" pitchFamily="18" charset="0"/>
                <a:cs typeface="IranNastaliq" pitchFamily="18" charset="0"/>
              </a:rPr>
              <a:t/>
            </a:r>
            <a:br>
              <a:rPr lang="en-US" sz="4800" dirty="0" smtClean="0">
                <a:latin typeface="IranNastaliq" pitchFamily="18" charset="0"/>
                <a:cs typeface="IranNastaliq" pitchFamily="18" charset="0"/>
              </a:rPr>
            </a:br>
            <a:endParaRPr lang="fa-IR" sz="4800" dirty="0">
              <a:latin typeface="IranNastaliq" pitchFamily="18" charset="0"/>
              <a:cs typeface="IranNastaliq" pitchFamily="18" charset="0"/>
            </a:endParaRPr>
          </a:p>
        </p:txBody>
      </p:sp>
      <p:sp>
        <p:nvSpPr>
          <p:cNvPr id="3" name="Content Placeholder 2"/>
          <p:cNvSpPr>
            <a:spLocks noGrp="1"/>
          </p:cNvSpPr>
          <p:nvPr>
            <p:ph idx="1"/>
          </p:nvPr>
        </p:nvSpPr>
        <p:spPr>
          <a:xfrm>
            <a:off x="0" y="1600200"/>
            <a:ext cx="8643966" cy="5257800"/>
          </a:xfrm>
        </p:spPr>
        <p:txBody>
          <a:bodyPr>
            <a:normAutofit fontScale="92500" lnSpcReduction="20000"/>
          </a:bodyPr>
          <a:lstStyle/>
          <a:p>
            <a:pPr rtl="0">
              <a:buNone/>
            </a:pPr>
            <a:r>
              <a:rPr lang="ar-SA" sz="4000" dirty="0" smtClean="0">
                <a:latin typeface="IranNastaliq" pitchFamily="18" charset="0"/>
                <a:cs typeface="IranNastaliq" pitchFamily="18" charset="0"/>
              </a:rPr>
              <a:t>قالب آجری : </a:t>
            </a:r>
            <a:endParaRPr lang="en-US" sz="4000" dirty="0" smtClean="0">
              <a:latin typeface="IranNastaliq" pitchFamily="18" charset="0"/>
              <a:cs typeface="IranNastaliq" pitchFamily="18" charset="0"/>
            </a:endParaRPr>
          </a:p>
          <a:p>
            <a:pPr rtl="0">
              <a:buNone/>
            </a:pPr>
            <a:r>
              <a:rPr lang="ar-SA" sz="4000" dirty="0" smtClean="0">
                <a:latin typeface="IranNastaliq" pitchFamily="18" charset="0"/>
                <a:cs typeface="IranNastaliq" pitchFamily="18" charset="0"/>
              </a:rPr>
              <a:t>که بهترین حالات قالب بندی است زیرا بعد از بتن ریزی دوباره می توان از آجرها استفاده کرد و همچنین شکل پذیری بالای آن قابلیت عمده ای برای قالب آجری به حساب می آید بدین ترتیب که به عرض مورد نظر همچنین ارتفاع در نظر گرفته شده برای فنداسیون یک دیوار آجری معمولاً 20</a:t>
            </a:r>
            <a:r>
              <a:rPr lang="en-US" sz="2400" dirty="0" smtClean="0">
                <a:latin typeface="IranNastaliq" pitchFamily="18" charset="0"/>
                <a:cs typeface="IranNastaliq" pitchFamily="18" charset="0"/>
              </a:rPr>
              <a:t>cm</a:t>
            </a:r>
            <a:r>
              <a:rPr lang="ar-SA" sz="4000" dirty="0" smtClean="0">
                <a:latin typeface="IranNastaliq" pitchFamily="18" charset="0"/>
                <a:cs typeface="IranNastaliq" pitchFamily="18" charset="0"/>
              </a:rPr>
              <a:t> اجرا می کنند و قسمتهای داخلی آن را با پلاستیک می پوشاند تا آب بتن توسط آجرها جذب شده هم آجرها بعداً راحتر از بتن جذب شوند ولی برای کلافهای قایم و فوقانی از قالب آجری نمی توان استفاده کرد .</a:t>
            </a:r>
            <a:endParaRPr lang="en-US" sz="4000" dirty="0" smtClean="0">
              <a:latin typeface="IranNastaliq" pitchFamily="18" charset="0"/>
              <a:cs typeface="IranNastaliq"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r"/>
            <a:r>
              <a:rPr lang="ar-SA" sz="4800" dirty="0" smtClean="0">
                <a:latin typeface="IranNastaliq" pitchFamily="18" charset="0"/>
                <a:cs typeface="IranNastaliq" pitchFamily="18" charset="0"/>
              </a:rPr>
              <a:t>ـ قالب تخته ای :</a:t>
            </a:r>
            <a:endParaRPr lang="fa-IR" sz="4800" dirty="0">
              <a:latin typeface="IranNastaliq" pitchFamily="18" charset="0"/>
              <a:cs typeface="IranNastaliq" pitchFamily="18" charset="0"/>
            </a:endParaRPr>
          </a:p>
        </p:txBody>
      </p:sp>
      <p:sp>
        <p:nvSpPr>
          <p:cNvPr id="3" name="Content Placeholder 2"/>
          <p:cNvSpPr>
            <a:spLocks noGrp="1"/>
          </p:cNvSpPr>
          <p:nvPr>
            <p:ph idx="1"/>
          </p:nvPr>
        </p:nvSpPr>
        <p:spPr/>
        <p:txBody>
          <a:bodyPr>
            <a:normAutofit fontScale="85000" lnSpcReduction="20000"/>
          </a:bodyPr>
          <a:lstStyle/>
          <a:p>
            <a:pPr>
              <a:buNone/>
            </a:pPr>
            <a:r>
              <a:rPr lang="ar-SA" sz="4400" dirty="0" smtClean="0">
                <a:latin typeface="IranNastaliq" pitchFamily="18" charset="0"/>
                <a:cs typeface="IranNastaliq" pitchFamily="18" charset="0"/>
              </a:rPr>
              <a:t>که بیشتر برای کلافهای قایم و فوقانی مورد استفاده قرار می گیرد و برای کلافهای تحتانی هم اگر مقرون به صرفه باشد و همچنین قالب تخته ای موجود باشد می توان استفاده کرد و تخته ها قبل از قالب بندی روغن کاری می شوند تا هم آب بتن توسط تخته ها جذب نشود هم قالب ها راحت تر از بنتن جدا شوند که همان کار پلاستیک در قالب آجری را انجام می دهد .</a:t>
            </a:r>
            <a:endParaRPr lang="en-US" sz="4400" dirty="0" smtClean="0">
              <a:latin typeface="IranNastaliq" pitchFamily="18" charset="0"/>
              <a:cs typeface="IranNastaliq" pitchFamily="18" charset="0"/>
            </a:endParaRPr>
          </a:p>
          <a:p>
            <a:endParaRPr lang="fa-IR" sz="4400" dirty="0">
              <a:latin typeface="IranNastaliq" pitchFamily="18" charset="0"/>
              <a:cs typeface="IranNastaliq"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r"/>
            <a:r>
              <a:rPr lang="ar-SA" dirty="0" smtClean="0">
                <a:latin typeface="IranNastaliq" pitchFamily="18" charset="0"/>
                <a:cs typeface="IranNastaliq" pitchFamily="18" charset="0"/>
              </a:rPr>
              <a:t>ـ قالب فلزی : </a:t>
            </a:r>
            <a:r>
              <a:rPr lang="en-US" dirty="0" smtClean="0">
                <a:latin typeface="IranNastaliq" pitchFamily="18" charset="0"/>
                <a:cs typeface="IranNastaliq" pitchFamily="18" charset="0"/>
              </a:rPr>
              <a:t/>
            </a:r>
            <a:br>
              <a:rPr lang="en-US" dirty="0" smtClean="0">
                <a:latin typeface="IranNastaliq" pitchFamily="18" charset="0"/>
                <a:cs typeface="IranNastaliq" pitchFamily="18" charset="0"/>
              </a:rPr>
            </a:br>
            <a:endParaRPr lang="fa-IR" dirty="0">
              <a:latin typeface="IranNastaliq" pitchFamily="18" charset="0"/>
              <a:cs typeface="IranNastaliq" pitchFamily="18" charset="0"/>
            </a:endParaRPr>
          </a:p>
        </p:txBody>
      </p:sp>
      <p:sp>
        <p:nvSpPr>
          <p:cNvPr id="3" name="Content Placeholder 2"/>
          <p:cNvSpPr>
            <a:spLocks noGrp="1"/>
          </p:cNvSpPr>
          <p:nvPr>
            <p:ph idx="1"/>
          </p:nvPr>
        </p:nvSpPr>
        <p:spPr/>
        <p:txBody>
          <a:bodyPr>
            <a:normAutofit fontScale="70000" lnSpcReduction="20000"/>
          </a:bodyPr>
          <a:lstStyle/>
          <a:p>
            <a:pPr rtl="0">
              <a:buNone/>
            </a:pPr>
            <a:r>
              <a:rPr lang="ar-SA" sz="3600" dirty="0" smtClean="0">
                <a:latin typeface="IranNastaliq" pitchFamily="18" charset="0"/>
                <a:cs typeface="IranNastaliq" pitchFamily="18" charset="0"/>
              </a:rPr>
              <a:t>از قالب فلزی هم می تولن برای کلدف تحتانی استفاده کرد ولی برای پروژه های کوچک مقرون به صرفه نیست این قالب ها هم قبل بسته شدن روغن کاری میشوند ولی در اینجا جذب آب دیگر مد نظر نیست .</a:t>
            </a:r>
            <a:endParaRPr lang="en-US" sz="3600" dirty="0" smtClean="0">
              <a:latin typeface="IranNastaliq" pitchFamily="18" charset="0"/>
              <a:cs typeface="IranNastaliq" pitchFamily="18" charset="0"/>
            </a:endParaRPr>
          </a:p>
          <a:p>
            <a:pPr rtl="0">
              <a:buNone/>
            </a:pPr>
            <a:r>
              <a:rPr lang="ar-SA" sz="3600" dirty="0" smtClean="0">
                <a:latin typeface="IranNastaliq" pitchFamily="18" charset="0"/>
                <a:cs typeface="IranNastaliq" pitchFamily="18" charset="0"/>
              </a:rPr>
              <a:t>ـ حالتی هم است که خاک منطقه به عنوان قالب عمل میکند در این موارد پی را به عرض و عمق مورد نظر کند بعد دیواره های پی را با پلاستیک می پوشانند و زمین خود نقش قالب را ایفا می کند و نیازی به قالب نیست و عایق بندی به علت این است که آب بتن جذب نشده و نسبت آب به سیمان بتن تغییر نکند .</a:t>
            </a:r>
            <a:r>
              <a:rPr lang="en-US" sz="3600" dirty="0" smtClean="0">
                <a:latin typeface="IranNastaliq" pitchFamily="18" charset="0"/>
                <a:cs typeface="IranNastaliq" pitchFamily="18" charset="0"/>
              </a:rPr>
              <a:t> </a:t>
            </a:r>
          </a:p>
          <a:p>
            <a:pPr rtl="0">
              <a:buNone/>
            </a:pPr>
            <a:r>
              <a:rPr lang="ar-SA" sz="3600" dirty="0" smtClean="0">
                <a:latin typeface="IranNastaliq" pitchFamily="18" charset="0"/>
                <a:cs typeface="IranNastaliq" pitchFamily="18" charset="0"/>
              </a:rPr>
              <a:t>در محل اتصال کلدف های قائم به تحتانی میلگردهای انتظار قرار داده می شوند تا بعد از بتن ریزی آرماتورهای آن به این آرماتورهای انتظار بسته شوند .</a:t>
            </a:r>
            <a:endParaRPr lang="en-US" sz="3600" dirty="0" smtClean="0">
              <a:latin typeface="IranNastaliq" pitchFamily="18" charset="0"/>
              <a:cs typeface="IranNastaliq" pitchFamily="18" charset="0"/>
            </a:endParaRPr>
          </a:p>
        </p:txBody>
      </p:sp>
    </p:spTree>
  </p:cSld>
  <p:clrMapOvr>
    <a:masterClrMapping/>
  </p:clrMapOvr>
</p:sld>
</file>

<file path=ppt/theme/theme1.xml><?xml version="1.0" encoding="utf-8"?>
<a:theme xmlns:a="http://schemas.openxmlformats.org/drawingml/2006/main" name="Technic">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Technic</Template>
  <TotalTime>130</TotalTime>
  <Words>1571</Words>
  <Application>Microsoft Office PowerPoint</Application>
  <PresentationFormat>On-screen Show (4:3)</PresentationFormat>
  <Paragraphs>105</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Technic</vt:lpstr>
      <vt:lpstr>مراحل بتن ریزی</vt:lpstr>
      <vt:lpstr>قبل از شروع‌ عملیات بتن ریزی مشخصات محل مورد نظر باید با نقشه‌ها ، مشخصات فنی واستانداردها مطابقت کامل داشته باشد . مهمترین اقدامات جهت بررسی مطابقت یا عدم آن بشرح زیرمی‌باشد</vt:lpstr>
      <vt:lpstr>انواع بتن از نظر روش ساخت</vt:lpstr>
      <vt:lpstr>‌ بتن ساخته شده در محل </vt:lpstr>
      <vt:lpstr> </vt:lpstr>
      <vt:lpstr>مدت تخلیه بتن ازدستگاه جزء مدت اختلاط محسوب نمی‌گردد. جدول 1</vt:lpstr>
      <vt:lpstr>حمل بتن:  </vt:lpstr>
      <vt:lpstr> مصالح ،وسایل وتجهیزات:  </vt:lpstr>
      <vt:lpstr>بتونیر : </vt:lpstr>
      <vt:lpstr>تجهیزات مخصوص بتن ریزی در هوای سرد:  </vt:lpstr>
      <vt:lpstr>عملیات بتن ریزی:  </vt:lpstr>
      <vt:lpstr> </vt:lpstr>
      <vt:lpstr> طرح اختلاط: </vt:lpstr>
      <vt:lpstr>PowerPoint Presentation</vt:lpstr>
      <vt:lpstr>کیفیت بتن ساخته شده: </vt:lpstr>
      <vt:lpstr> ریختن بتن درون قالب ، تراکم وتحکیم بتن:  </vt:lpstr>
      <vt:lpstr>نمونه برداری:  </vt:lpstr>
      <vt:lpstr>نگهداری بتن:  </vt:lpstr>
      <vt:lpstr>انواع قالب بندی </vt:lpstr>
      <vt:lpstr>ـ قالب تخته ای :</vt:lpstr>
      <vt:lpstr>ـ قالب فلزی :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مراحل بتن ریزی</dc:title>
  <dc:creator>SaeeD</dc:creator>
  <cp:lastModifiedBy>Windows User</cp:lastModifiedBy>
  <cp:revision>15</cp:revision>
  <dcterms:created xsi:type="dcterms:W3CDTF">2014-10-31T08:32:58Z</dcterms:created>
  <dcterms:modified xsi:type="dcterms:W3CDTF">2020-06-01T23:00:43Z</dcterms:modified>
</cp:coreProperties>
</file>