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7" r:id="rId3"/>
    <p:sldId id="284" r:id="rId4"/>
    <p:sldId id="258" r:id="rId5"/>
    <p:sldId id="285" r:id="rId6"/>
    <p:sldId id="289" r:id="rId7"/>
    <p:sldId id="290" r:id="rId8"/>
    <p:sldId id="286" r:id="rId9"/>
    <p:sldId id="287" r:id="rId10"/>
    <p:sldId id="288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BDBFB9"/>
    <a:srgbClr val="8FD1B5"/>
    <a:srgbClr val="99BACC"/>
    <a:srgbClr val="F8FAF4"/>
    <a:srgbClr val="F4F7F3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 autoAdjust="0"/>
  </p:normalViewPr>
  <p:slideViewPr>
    <p:cSldViewPr>
      <p:cViewPr varScale="1">
        <p:scale>
          <a:sx n="56" d="100"/>
          <a:sy n="56" d="100"/>
        </p:scale>
        <p:origin x="135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03" name="Group 131"/>
          <p:cNvGrpSpPr>
            <a:grpSpLocks/>
          </p:cNvGrpSpPr>
          <p:nvPr/>
        </p:nvGrpSpPr>
        <p:grpSpPr bwMode="auto">
          <a:xfrm flipH="1">
            <a:off x="12700" y="692150"/>
            <a:ext cx="9093200" cy="6165850"/>
            <a:chOff x="0" y="436"/>
            <a:chExt cx="5760" cy="3884"/>
          </a:xfrm>
        </p:grpSpPr>
        <p:sp>
          <p:nvSpPr>
            <p:cNvPr id="3204" name="Line 13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94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05" name="Line 13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347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06" name="Line 13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06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07" name="Line 13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340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08" name="Line 13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78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09" name="Line 13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16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0" name="Line 13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61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1" name="Line 13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065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2" name="Line 14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514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3" name="Line 14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0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4" name="Line 14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4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5" name="Line 14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19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6" name="Line 14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89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7" name="Line 14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58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8" name="Line 146"/>
            <p:cNvSpPr>
              <a:spLocks noChangeShapeType="1"/>
            </p:cNvSpPr>
            <p:nvPr userDrawn="1"/>
          </p:nvSpPr>
          <p:spPr bwMode="gray">
            <a:xfrm>
              <a:off x="1515" y="462"/>
              <a:ext cx="4245" cy="130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19" name="Line 14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0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0" name="Line 14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83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1" name="Line 14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61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2" name="Line 15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43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3" name="Line 15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4" name="Line 15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3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5" name="Line 153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6" name="Line 154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251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7" name="Line 155"/>
            <p:cNvSpPr>
              <a:spLocks noChangeShapeType="1"/>
            </p:cNvSpPr>
            <p:nvPr userDrawn="1"/>
          </p:nvSpPr>
          <p:spPr bwMode="gray">
            <a:xfrm flipH="1">
              <a:off x="0" y="462"/>
              <a:ext cx="1461" cy="346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8" name="Line 156"/>
            <p:cNvSpPr>
              <a:spLocks noChangeShapeType="1"/>
            </p:cNvSpPr>
            <p:nvPr userDrawn="1"/>
          </p:nvSpPr>
          <p:spPr bwMode="gray">
            <a:xfrm flipH="1">
              <a:off x="249" y="463"/>
              <a:ext cx="1215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29" name="Line 157"/>
            <p:cNvSpPr>
              <a:spLocks noChangeShapeType="1"/>
            </p:cNvSpPr>
            <p:nvPr userDrawn="1"/>
          </p:nvSpPr>
          <p:spPr bwMode="gray">
            <a:xfrm flipH="1">
              <a:off x="657" y="472"/>
              <a:ext cx="808" cy="384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30" name="Line 158"/>
            <p:cNvSpPr>
              <a:spLocks noChangeShapeType="1"/>
            </p:cNvSpPr>
            <p:nvPr userDrawn="1"/>
          </p:nvSpPr>
          <p:spPr bwMode="gray">
            <a:xfrm flipH="1">
              <a:off x="1066" y="463"/>
              <a:ext cx="404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31" name="Line 159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87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32" name="Line 160"/>
            <p:cNvSpPr>
              <a:spLocks noChangeShapeType="1"/>
            </p:cNvSpPr>
            <p:nvPr userDrawn="1"/>
          </p:nvSpPr>
          <p:spPr bwMode="gray">
            <a:xfrm flipH="1">
              <a:off x="0" y="466"/>
              <a:ext cx="1447" cy="132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33" name="Line 161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89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34" name="Line 162"/>
            <p:cNvSpPr>
              <a:spLocks noChangeShapeType="1"/>
            </p:cNvSpPr>
            <p:nvPr userDrawn="1"/>
          </p:nvSpPr>
          <p:spPr bwMode="gray">
            <a:xfrm flipH="1">
              <a:off x="0" y="471"/>
              <a:ext cx="1435" cy="50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35" name="Line 163"/>
            <p:cNvSpPr>
              <a:spLocks noChangeShapeType="1"/>
            </p:cNvSpPr>
            <p:nvPr userDrawn="1"/>
          </p:nvSpPr>
          <p:spPr bwMode="gray">
            <a:xfrm flipH="1">
              <a:off x="0" y="463"/>
              <a:ext cx="1464" cy="20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36" name="Line 164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2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grpSp>
          <p:nvGrpSpPr>
            <p:cNvPr id="3237" name="Group 165"/>
            <p:cNvGrpSpPr>
              <a:grpSpLocks/>
            </p:cNvGrpSpPr>
            <p:nvPr userDrawn="1"/>
          </p:nvGrpSpPr>
          <p:grpSpPr bwMode="auto">
            <a:xfrm>
              <a:off x="0" y="2063"/>
              <a:ext cx="5760" cy="1220"/>
              <a:chOff x="235" y="2750"/>
              <a:chExt cx="5241" cy="699"/>
            </a:xfrm>
          </p:grpSpPr>
          <p:sp>
            <p:nvSpPr>
              <p:cNvPr id="3238" name="Line 166"/>
              <p:cNvSpPr>
                <a:spLocks noChangeShapeType="1"/>
              </p:cNvSpPr>
              <p:nvPr/>
            </p:nvSpPr>
            <p:spPr bwMode="gray">
              <a:xfrm>
                <a:off x="235" y="3449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3239" name="Line 167"/>
              <p:cNvSpPr>
                <a:spLocks noChangeShapeType="1"/>
              </p:cNvSpPr>
              <p:nvPr/>
            </p:nvSpPr>
            <p:spPr bwMode="gray">
              <a:xfrm>
                <a:off x="235" y="3191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3240" name="Line 168"/>
              <p:cNvSpPr>
                <a:spLocks noChangeShapeType="1"/>
              </p:cNvSpPr>
              <p:nvPr/>
            </p:nvSpPr>
            <p:spPr bwMode="gray">
              <a:xfrm>
                <a:off x="235" y="2958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3241" name="Line 169"/>
              <p:cNvSpPr>
                <a:spLocks noChangeShapeType="1"/>
              </p:cNvSpPr>
              <p:nvPr/>
            </p:nvSpPr>
            <p:spPr bwMode="gray">
              <a:xfrm>
                <a:off x="235" y="2750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</p:grpSp>
        <p:sp>
          <p:nvSpPr>
            <p:cNvPr id="3242" name="Line 170"/>
            <p:cNvSpPr>
              <a:spLocks noChangeShapeType="1"/>
            </p:cNvSpPr>
            <p:nvPr userDrawn="1"/>
          </p:nvSpPr>
          <p:spPr bwMode="gray">
            <a:xfrm>
              <a:off x="0" y="1753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43" name="Line 171"/>
            <p:cNvSpPr>
              <a:spLocks noChangeShapeType="1"/>
            </p:cNvSpPr>
            <p:nvPr userDrawn="1"/>
          </p:nvSpPr>
          <p:spPr bwMode="gray">
            <a:xfrm flipV="1">
              <a:off x="0" y="1455"/>
              <a:ext cx="5760" cy="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44" name="Line 172"/>
            <p:cNvSpPr>
              <a:spLocks noChangeShapeType="1"/>
            </p:cNvSpPr>
            <p:nvPr userDrawn="1"/>
          </p:nvSpPr>
          <p:spPr bwMode="gray">
            <a:xfrm>
              <a:off x="0" y="1182"/>
              <a:ext cx="5760" cy="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45" name="Line 173"/>
            <p:cNvSpPr>
              <a:spLocks noChangeShapeType="1"/>
            </p:cNvSpPr>
            <p:nvPr userDrawn="1"/>
          </p:nvSpPr>
          <p:spPr bwMode="gray">
            <a:xfrm>
              <a:off x="0" y="965"/>
              <a:ext cx="573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46" name="Line 174"/>
            <p:cNvSpPr>
              <a:spLocks noChangeShapeType="1"/>
            </p:cNvSpPr>
            <p:nvPr userDrawn="1"/>
          </p:nvSpPr>
          <p:spPr bwMode="gray">
            <a:xfrm flipV="1">
              <a:off x="0" y="780"/>
              <a:ext cx="5760" cy="1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47" name="Line 175"/>
            <p:cNvSpPr>
              <a:spLocks noChangeShapeType="1"/>
            </p:cNvSpPr>
            <p:nvPr userDrawn="1"/>
          </p:nvSpPr>
          <p:spPr bwMode="gray">
            <a:xfrm>
              <a:off x="0" y="661"/>
              <a:ext cx="5760" cy="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48" name="Line 176"/>
            <p:cNvSpPr>
              <a:spLocks noChangeShapeType="1"/>
            </p:cNvSpPr>
            <p:nvPr userDrawn="1"/>
          </p:nvSpPr>
          <p:spPr bwMode="gray">
            <a:xfrm flipV="1">
              <a:off x="0" y="558"/>
              <a:ext cx="5760" cy="1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49" name="Line 177"/>
            <p:cNvSpPr>
              <a:spLocks noChangeShapeType="1"/>
            </p:cNvSpPr>
            <p:nvPr userDrawn="1"/>
          </p:nvSpPr>
          <p:spPr bwMode="gray">
            <a:xfrm>
              <a:off x="25" y="521"/>
              <a:ext cx="5735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3250" name="Line 178"/>
            <p:cNvSpPr>
              <a:spLocks noChangeShapeType="1"/>
            </p:cNvSpPr>
            <p:nvPr userDrawn="1"/>
          </p:nvSpPr>
          <p:spPr bwMode="gray">
            <a:xfrm>
              <a:off x="0" y="482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57200" y="5334000"/>
            <a:ext cx="7086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9EAA6507-E105-4263-8D73-1FD09DC00AC3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3251" name="Group 179"/>
          <p:cNvGrpSpPr>
            <a:grpSpLocks/>
          </p:cNvGrpSpPr>
          <p:nvPr/>
        </p:nvGrpSpPr>
        <p:grpSpPr bwMode="auto">
          <a:xfrm flipH="1">
            <a:off x="0" y="0"/>
            <a:ext cx="9144000" cy="2159000"/>
            <a:chOff x="-1" y="0"/>
            <a:chExt cx="5769" cy="1360"/>
          </a:xfrm>
        </p:grpSpPr>
        <p:sp>
          <p:nvSpPr>
            <p:cNvPr id="3252" name="Freeform 180"/>
            <p:cNvSpPr>
              <a:spLocks/>
            </p:cNvSpPr>
            <p:nvPr/>
          </p:nvSpPr>
          <p:spPr bwMode="gray">
            <a:xfrm>
              <a:off x="0" y="0"/>
              <a:ext cx="5768" cy="13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16"/>
                </a:cxn>
                <a:cxn ang="0">
                  <a:pos x="1496" y="460"/>
                </a:cxn>
                <a:cxn ang="0">
                  <a:pos x="5768" y="1360"/>
                </a:cxn>
                <a:cxn ang="0">
                  <a:pos x="5768" y="0"/>
                </a:cxn>
                <a:cxn ang="0">
                  <a:pos x="0" y="0"/>
                </a:cxn>
              </a:cxnLst>
              <a:rect l="0" t="0" r="r" b="b"/>
              <a:pathLst>
                <a:path w="5768" h="1360">
                  <a:moveTo>
                    <a:pt x="0" y="0"/>
                  </a:moveTo>
                  <a:lnTo>
                    <a:pt x="0" y="616"/>
                  </a:lnTo>
                  <a:cubicBezTo>
                    <a:pt x="72" y="608"/>
                    <a:pt x="264" y="510"/>
                    <a:pt x="1496" y="460"/>
                  </a:cubicBezTo>
                  <a:cubicBezTo>
                    <a:pt x="2728" y="411"/>
                    <a:pt x="4632" y="672"/>
                    <a:pt x="5768" y="1360"/>
                  </a:cubicBezTo>
                  <a:lnTo>
                    <a:pt x="5768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3253" name="Freeform 181"/>
            <p:cNvSpPr>
              <a:spLocks/>
            </p:cNvSpPr>
            <p:nvPr/>
          </p:nvSpPr>
          <p:spPr bwMode="gray">
            <a:xfrm>
              <a:off x="-1" y="0"/>
              <a:ext cx="5761" cy="11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32"/>
                </a:cxn>
                <a:cxn ang="0">
                  <a:pos x="1521" y="448"/>
                </a:cxn>
                <a:cxn ang="0">
                  <a:pos x="5761" y="1104"/>
                </a:cxn>
                <a:cxn ang="0">
                  <a:pos x="5760" y="8"/>
                </a:cxn>
                <a:cxn ang="0">
                  <a:pos x="0" y="0"/>
                </a:cxn>
              </a:cxnLst>
              <a:rect l="0" t="0" r="r" b="b"/>
              <a:pathLst>
                <a:path w="5761" h="1104">
                  <a:moveTo>
                    <a:pt x="0" y="0"/>
                  </a:moveTo>
                  <a:lnTo>
                    <a:pt x="0" y="632"/>
                  </a:lnTo>
                  <a:cubicBezTo>
                    <a:pt x="72" y="625"/>
                    <a:pt x="401" y="504"/>
                    <a:pt x="1521" y="448"/>
                  </a:cubicBezTo>
                  <a:cubicBezTo>
                    <a:pt x="2641" y="392"/>
                    <a:pt x="4505" y="504"/>
                    <a:pt x="5761" y="1104"/>
                  </a:cubicBezTo>
                  <a:lnTo>
                    <a:pt x="5760" y="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pic>
        <p:nvPicPr>
          <p:cNvPr id="3254" name="Picture 182" descr="figure07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5638800" y="3124200"/>
            <a:ext cx="2447925" cy="2044700"/>
          </a:xfrm>
          <a:prstGeom prst="rect">
            <a:avLst/>
          </a:prstGeom>
          <a:noFill/>
        </p:spPr>
      </p:pic>
      <p:pic>
        <p:nvPicPr>
          <p:cNvPr id="3255" name="Picture 183" descr="figure07_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7019925" y="4005263"/>
            <a:ext cx="2124075" cy="1774825"/>
          </a:xfrm>
          <a:prstGeom prst="rect">
            <a:avLst/>
          </a:prstGeom>
          <a:noFill/>
        </p:spPr>
      </p:pic>
      <p:pic>
        <p:nvPicPr>
          <p:cNvPr id="3256" name="Picture 184" descr="figure07_o cop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gray">
          <a:xfrm>
            <a:off x="6227763" y="4868863"/>
            <a:ext cx="1619250" cy="1352550"/>
          </a:xfrm>
          <a:prstGeom prst="rect">
            <a:avLst/>
          </a:prstGeom>
          <a:noFill/>
        </p:spPr>
      </p:pic>
      <p:sp>
        <p:nvSpPr>
          <p:cNvPr id="3258" name="Rectangle 186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457200" y="4191000"/>
            <a:ext cx="5410200" cy="1219200"/>
          </a:xfrm>
          <a:effectLst>
            <a:outerShdw dist="35921" dir="2700000" algn="ctr" rotWithShape="0">
              <a:schemeClr val="bg2"/>
            </a:outerShdw>
          </a:effectLst>
        </p:spPr>
        <p:txBody>
          <a:bodyPr/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altLang="ko-KR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228600" y="304800"/>
            <a:ext cx="152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rgbClr val="FFFFFF"/>
                </a:solidFill>
                <a:latin typeface="Verdana" pitchFamily="34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11D966-45D2-4181-87BE-F4A68D11F8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03166-95D9-436F-A992-16654984B2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6288" y="1347788"/>
            <a:ext cx="3802062" cy="4914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0" y="1347788"/>
            <a:ext cx="3803650" cy="4914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08DB8-1D3A-4D55-BFBF-95E3A0A757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F47DB0-8462-49FE-B7BB-E782358F38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9F478-72B1-4A12-B366-81DB903ACF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0E5369-E378-4241-99CE-5500A6CAB5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53BD4-EB43-496F-A867-6E4196EE2F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84741-CDBA-4A32-B208-755407AA96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99D7D-3798-49E8-8984-768D31279F9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3238" y="209550"/>
            <a:ext cx="2024062" cy="60531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6288" y="209550"/>
            <a:ext cx="5924550" cy="60531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7B74A-71A0-464D-B2A2-63FF84D6BE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209550"/>
            <a:ext cx="73914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776288" y="1347788"/>
            <a:ext cx="7758112" cy="49149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293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293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B5CB0D9-0313-48CD-AA78-780D788B06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0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9" name="Group 15"/>
          <p:cNvGrpSpPr>
            <a:grpSpLocks/>
          </p:cNvGrpSpPr>
          <p:nvPr/>
        </p:nvGrpSpPr>
        <p:grpSpPr bwMode="auto">
          <a:xfrm>
            <a:off x="-12700" y="692150"/>
            <a:ext cx="9144000" cy="6165850"/>
            <a:chOff x="0" y="436"/>
            <a:chExt cx="5760" cy="3884"/>
          </a:xfrm>
        </p:grpSpPr>
        <p:sp>
          <p:nvSpPr>
            <p:cNvPr id="1040" name="Line 1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94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1" name="Line 1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347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2" name="Line 1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06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3" name="Line 1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340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4" name="Line 2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78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5" name="Line 2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16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6" name="Line 2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61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7" name="Line 2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065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8" name="Line 2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514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49" name="Line 2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0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0" name="Line 2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4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1" name="Line 2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19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2" name="Line 2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89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3" name="Line 2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58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4" name="Line 30"/>
            <p:cNvSpPr>
              <a:spLocks noChangeShapeType="1"/>
            </p:cNvSpPr>
            <p:nvPr userDrawn="1"/>
          </p:nvSpPr>
          <p:spPr bwMode="gray">
            <a:xfrm>
              <a:off x="1515" y="462"/>
              <a:ext cx="4245" cy="130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5" name="Line 3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0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6" name="Line 3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83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7" name="Line 3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61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8" name="Line 3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43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9" name="Line 3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0" name="Line 3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3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1" name="Line 37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2" name="Line 38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251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3" name="Line 39"/>
            <p:cNvSpPr>
              <a:spLocks noChangeShapeType="1"/>
            </p:cNvSpPr>
            <p:nvPr userDrawn="1"/>
          </p:nvSpPr>
          <p:spPr bwMode="gray">
            <a:xfrm flipH="1">
              <a:off x="0" y="462"/>
              <a:ext cx="1461" cy="346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4" name="Line 40"/>
            <p:cNvSpPr>
              <a:spLocks noChangeShapeType="1"/>
            </p:cNvSpPr>
            <p:nvPr userDrawn="1"/>
          </p:nvSpPr>
          <p:spPr bwMode="gray">
            <a:xfrm flipH="1">
              <a:off x="249" y="463"/>
              <a:ext cx="1215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5" name="Line 41"/>
            <p:cNvSpPr>
              <a:spLocks noChangeShapeType="1"/>
            </p:cNvSpPr>
            <p:nvPr userDrawn="1"/>
          </p:nvSpPr>
          <p:spPr bwMode="gray">
            <a:xfrm flipH="1">
              <a:off x="657" y="472"/>
              <a:ext cx="808" cy="384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6" name="Line 42"/>
            <p:cNvSpPr>
              <a:spLocks noChangeShapeType="1"/>
            </p:cNvSpPr>
            <p:nvPr userDrawn="1"/>
          </p:nvSpPr>
          <p:spPr bwMode="gray">
            <a:xfrm flipH="1">
              <a:off x="1066" y="463"/>
              <a:ext cx="404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7" name="Line 43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87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8" name="Line 44"/>
            <p:cNvSpPr>
              <a:spLocks noChangeShapeType="1"/>
            </p:cNvSpPr>
            <p:nvPr userDrawn="1"/>
          </p:nvSpPr>
          <p:spPr bwMode="gray">
            <a:xfrm flipH="1">
              <a:off x="0" y="466"/>
              <a:ext cx="1447" cy="132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69" name="Line 45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89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0" name="Line 46"/>
            <p:cNvSpPr>
              <a:spLocks noChangeShapeType="1"/>
            </p:cNvSpPr>
            <p:nvPr userDrawn="1"/>
          </p:nvSpPr>
          <p:spPr bwMode="gray">
            <a:xfrm flipH="1">
              <a:off x="0" y="471"/>
              <a:ext cx="1435" cy="50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1" name="Line 47"/>
            <p:cNvSpPr>
              <a:spLocks noChangeShapeType="1"/>
            </p:cNvSpPr>
            <p:nvPr userDrawn="1"/>
          </p:nvSpPr>
          <p:spPr bwMode="gray">
            <a:xfrm flipH="1">
              <a:off x="0" y="463"/>
              <a:ext cx="1464" cy="20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2" name="Line 48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2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grpSp>
          <p:nvGrpSpPr>
            <p:cNvPr id="1073" name="Group 49"/>
            <p:cNvGrpSpPr>
              <a:grpSpLocks/>
            </p:cNvGrpSpPr>
            <p:nvPr userDrawn="1"/>
          </p:nvGrpSpPr>
          <p:grpSpPr bwMode="auto">
            <a:xfrm>
              <a:off x="0" y="2063"/>
              <a:ext cx="5760" cy="1220"/>
              <a:chOff x="235" y="2750"/>
              <a:chExt cx="5241" cy="699"/>
            </a:xfrm>
          </p:grpSpPr>
          <p:sp>
            <p:nvSpPr>
              <p:cNvPr id="1074" name="Line 50"/>
              <p:cNvSpPr>
                <a:spLocks noChangeShapeType="1"/>
              </p:cNvSpPr>
              <p:nvPr/>
            </p:nvSpPr>
            <p:spPr bwMode="gray">
              <a:xfrm>
                <a:off x="235" y="3449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1075" name="Line 51"/>
              <p:cNvSpPr>
                <a:spLocks noChangeShapeType="1"/>
              </p:cNvSpPr>
              <p:nvPr/>
            </p:nvSpPr>
            <p:spPr bwMode="gray">
              <a:xfrm>
                <a:off x="235" y="3191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1076" name="Line 52"/>
              <p:cNvSpPr>
                <a:spLocks noChangeShapeType="1"/>
              </p:cNvSpPr>
              <p:nvPr/>
            </p:nvSpPr>
            <p:spPr bwMode="gray">
              <a:xfrm>
                <a:off x="235" y="2958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1077" name="Line 53"/>
              <p:cNvSpPr>
                <a:spLocks noChangeShapeType="1"/>
              </p:cNvSpPr>
              <p:nvPr/>
            </p:nvSpPr>
            <p:spPr bwMode="gray">
              <a:xfrm>
                <a:off x="235" y="2750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</p:grpSp>
        <p:sp>
          <p:nvSpPr>
            <p:cNvPr id="1078" name="Line 54"/>
            <p:cNvSpPr>
              <a:spLocks noChangeShapeType="1"/>
            </p:cNvSpPr>
            <p:nvPr userDrawn="1"/>
          </p:nvSpPr>
          <p:spPr bwMode="gray">
            <a:xfrm>
              <a:off x="0" y="1753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9" name="Line 55"/>
            <p:cNvSpPr>
              <a:spLocks noChangeShapeType="1"/>
            </p:cNvSpPr>
            <p:nvPr userDrawn="1"/>
          </p:nvSpPr>
          <p:spPr bwMode="gray">
            <a:xfrm flipV="1">
              <a:off x="0" y="1455"/>
              <a:ext cx="5760" cy="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80" name="Line 56"/>
            <p:cNvSpPr>
              <a:spLocks noChangeShapeType="1"/>
            </p:cNvSpPr>
            <p:nvPr userDrawn="1"/>
          </p:nvSpPr>
          <p:spPr bwMode="gray">
            <a:xfrm>
              <a:off x="0" y="1182"/>
              <a:ext cx="5760" cy="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81" name="Line 57"/>
            <p:cNvSpPr>
              <a:spLocks noChangeShapeType="1"/>
            </p:cNvSpPr>
            <p:nvPr userDrawn="1"/>
          </p:nvSpPr>
          <p:spPr bwMode="gray">
            <a:xfrm>
              <a:off x="0" y="965"/>
              <a:ext cx="573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82" name="Line 58"/>
            <p:cNvSpPr>
              <a:spLocks noChangeShapeType="1"/>
            </p:cNvSpPr>
            <p:nvPr userDrawn="1"/>
          </p:nvSpPr>
          <p:spPr bwMode="gray">
            <a:xfrm flipV="1">
              <a:off x="0" y="780"/>
              <a:ext cx="5760" cy="1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83" name="Line 59"/>
            <p:cNvSpPr>
              <a:spLocks noChangeShapeType="1"/>
            </p:cNvSpPr>
            <p:nvPr userDrawn="1"/>
          </p:nvSpPr>
          <p:spPr bwMode="gray">
            <a:xfrm>
              <a:off x="0" y="661"/>
              <a:ext cx="5760" cy="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84" name="Line 60"/>
            <p:cNvSpPr>
              <a:spLocks noChangeShapeType="1"/>
            </p:cNvSpPr>
            <p:nvPr userDrawn="1"/>
          </p:nvSpPr>
          <p:spPr bwMode="gray">
            <a:xfrm flipV="1">
              <a:off x="0" y="558"/>
              <a:ext cx="5760" cy="1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85" name="Line 61"/>
            <p:cNvSpPr>
              <a:spLocks noChangeShapeType="1"/>
            </p:cNvSpPr>
            <p:nvPr userDrawn="1"/>
          </p:nvSpPr>
          <p:spPr bwMode="gray">
            <a:xfrm>
              <a:off x="25" y="521"/>
              <a:ext cx="5735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86" name="Line 62"/>
            <p:cNvSpPr>
              <a:spLocks noChangeShapeType="1"/>
            </p:cNvSpPr>
            <p:nvPr userDrawn="1"/>
          </p:nvSpPr>
          <p:spPr bwMode="gray">
            <a:xfrm>
              <a:off x="0" y="482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87" name="Line 63"/>
          <p:cNvSpPr>
            <a:spLocks noChangeShapeType="1"/>
          </p:cNvSpPr>
          <p:nvPr/>
        </p:nvSpPr>
        <p:spPr bwMode="gray">
          <a:xfrm flipH="1">
            <a:off x="-12700" y="712788"/>
            <a:ext cx="2339975" cy="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88" name="Line 64"/>
          <p:cNvSpPr>
            <a:spLocks noChangeShapeType="1"/>
          </p:cNvSpPr>
          <p:nvPr/>
        </p:nvSpPr>
        <p:spPr bwMode="gray">
          <a:xfrm flipH="1">
            <a:off x="-12700" y="712788"/>
            <a:ext cx="2339975" cy="34925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89" name="Line 65"/>
          <p:cNvSpPr>
            <a:spLocks noChangeShapeType="1"/>
          </p:cNvSpPr>
          <p:nvPr/>
        </p:nvSpPr>
        <p:spPr bwMode="gray">
          <a:xfrm flipH="1">
            <a:off x="-12700" y="692150"/>
            <a:ext cx="2339975" cy="19685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0" name="Line 66"/>
          <p:cNvSpPr>
            <a:spLocks noChangeShapeType="1"/>
          </p:cNvSpPr>
          <p:nvPr/>
        </p:nvSpPr>
        <p:spPr bwMode="gray">
          <a:xfrm>
            <a:off x="-12700" y="765175"/>
            <a:ext cx="9144000" cy="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1" name="Freeform 67"/>
          <p:cNvSpPr>
            <a:spLocks/>
          </p:cNvSpPr>
          <p:nvPr/>
        </p:nvSpPr>
        <p:spPr bwMode="gray">
          <a:xfrm>
            <a:off x="-12700" y="0"/>
            <a:ext cx="9156700" cy="160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88"/>
              </a:cxn>
              <a:cxn ang="0">
                <a:pos x="2008" y="492"/>
              </a:cxn>
              <a:cxn ang="0">
                <a:pos x="5768" y="1008"/>
              </a:cxn>
              <a:cxn ang="0">
                <a:pos x="5768" y="0"/>
              </a:cxn>
              <a:cxn ang="0">
                <a:pos x="0" y="0"/>
              </a:cxn>
            </a:cxnLst>
            <a:rect l="0" t="0" r="r" b="b"/>
            <a:pathLst>
              <a:path w="5768" h="1008">
                <a:moveTo>
                  <a:pt x="0" y="0"/>
                </a:moveTo>
                <a:lnTo>
                  <a:pt x="0" y="688"/>
                </a:lnTo>
                <a:cubicBezTo>
                  <a:pt x="72" y="682"/>
                  <a:pt x="776" y="535"/>
                  <a:pt x="2008" y="492"/>
                </a:cubicBezTo>
                <a:cubicBezTo>
                  <a:pt x="3240" y="449"/>
                  <a:pt x="4792" y="608"/>
                  <a:pt x="5768" y="1008"/>
                </a:cubicBezTo>
                <a:lnTo>
                  <a:pt x="5768" y="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3529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92" name="Freeform 68"/>
          <p:cNvSpPr>
            <a:spLocks/>
          </p:cNvSpPr>
          <p:nvPr/>
        </p:nvSpPr>
        <p:spPr bwMode="gray">
          <a:xfrm>
            <a:off x="-12700" y="-12700"/>
            <a:ext cx="9156700" cy="1354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67"/>
              </a:cxn>
              <a:cxn ang="0">
                <a:pos x="2104" y="448"/>
              </a:cxn>
              <a:cxn ang="0">
                <a:pos x="5768" y="848"/>
              </a:cxn>
              <a:cxn ang="0">
                <a:pos x="5760" y="8"/>
              </a:cxn>
              <a:cxn ang="0">
                <a:pos x="0" y="0"/>
              </a:cxn>
            </a:cxnLst>
            <a:rect l="0" t="0" r="r" b="b"/>
            <a:pathLst>
              <a:path w="5768" h="848">
                <a:moveTo>
                  <a:pt x="0" y="0"/>
                </a:moveTo>
                <a:lnTo>
                  <a:pt x="0" y="767"/>
                </a:lnTo>
                <a:cubicBezTo>
                  <a:pt x="72" y="760"/>
                  <a:pt x="879" y="496"/>
                  <a:pt x="2104" y="448"/>
                </a:cubicBezTo>
                <a:cubicBezTo>
                  <a:pt x="3330" y="401"/>
                  <a:pt x="4792" y="472"/>
                  <a:pt x="5768" y="848"/>
                </a:cubicBezTo>
                <a:lnTo>
                  <a:pt x="5760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pic>
        <p:nvPicPr>
          <p:cNvPr id="1093" name="Picture 69" descr="figure07_o copy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>
            <a:off x="600075" y="115888"/>
            <a:ext cx="1079500" cy="792162"/>
          </a:xfrm>
          <a:prstGeom prst="rect">
            <a:avLst/>
          </a:prstGeom>
          <a:noFill/>
        </p:spPr>
      </p:pic>
      <p:pic>
        <p:nvPicPr>
          <p:cNvPr id="1094" name="Picture 70" descr="figure07_b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gray">
          <a:xfrm>
            <a:off x="-12700" y="333375"/>
            <a:ext cx="1439863" cy="1203325"/>
          </a:xfrm>
          <a:prstGeom prst="rect">
            <a:avLst/>
          </a:prstGeom>
          <a:noFill/>
        </p:spPr>
      </p:pic>
      <p:pic>
        <p:nvPicPr>
          <p:cNvPr id="1095" name="Picture 71" descr="figure07_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gray">
          <a:xfrm>
            <a:off x="1174750" y="404813"/>
            <a:ext cx="649288" cy="54292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6288" y="1347788"/>
            <a:ext cx="7758112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4CEF7C-7255-4233-A4BA-245AA90DFBE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485900" y="209550"/>
            <a:ext cx="7391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42910" y="2263775"/>
            <a:ext cx="7643866" cy="1698625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62500" lnSpcReduction="20000"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9600" b="0" i="0" u="none" strike="noStrike" kern="1200" cap="none" spc="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مراحل اجرای طرح در نمسا</a:t>
            </a:r>
            <a:endParaRPr kumimoji="0" lang="en-US" sz="9600" b="0" i="0" u="none" strike="noStrike" kern="1200" cap="none" spc="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Line 3"/>
          <p:cNvSpPr>
            <a:spLocks noChangeShapeType="1"/>
          </p:cNvSpPr>
          <p:nvPr/>
        </p:nvSpPr>
        <p:spPr bwMode="gray">
          <a:xfrm flipH="1">
            <a:off x="500034" y="5621338"/>
            <a:ext cx="2376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2" name="Line 4"/>
          <p:cNvSpPr>
            <a:spLocks noChangeShapeType="1"/>
          </p:cNvSpPr>
          <p:nvPr/>
        </p:nvSpPr>
        <p:spPr bwMode="gray">
          <a:xfrm flipH="1">
            <a:off x="500034" y="4783138"/>
            <a:ext cx="31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3" name="Line 5"/>
          <p:cNvSpPr>
            <a:spLocks noChangeShapeType="1"/>
          </p:cNvSpPr>
          <p:nvPr/>
        </p:nvSpPr>
        <p:spPr bwMode="gray">
          <a:xfrm flipH="1" flipV="1">
            <a:off x="428596" y="3907156"/>
            <a:ext cx="3797329" cy="457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4" name="Line 6"/>
          <p:cNvSpPr>
            <a:spLocks noChangeShapeType="1"/>
          </p:cNvSpPr>
          <p:nvPr/>
        </p:nvSpPr>
        <p:spPr bwMode="gray">
          <a:xfrm flipH="1">
            <a:off x="428596" y="3124199"/>
            <a:ext cx="4610129" cy="457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5" name="Line 7"/>
          <p:cNvSpPr>
            <a:spLocks noChangeShapeType="1"/>
          </p:cNvSpPr>
          <p:nvPr/>
        </p:nvSpPr>
        <p:spPr bwMode="gray">
          <a:xfrm flipH="1" flipV="1">
            <a:off x="462274" y="2282825"/>
            <a:ext cx="57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6" name="Line 8"/>
          <p:cNvSpPr>
            <a:spLocks noChangeShapeType="1"/>
          </p:cNvSpPr>
          <p:nvPr/>
        </p:nvSpPr>
        <p:spPr bwMode="gray">
          <a:xfrm>
            <a:off x="500034" y="2276475"/>
            <a:ext cx="0" cy="8715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7" name="Line 9"/>
          <p:cNvSpPr>
            <a:spLocks noChangeShapeType="1"/>
          </p:cNvSpPr>
          <p:nvPr/>
        </p:nvSpPr>
        <p:spPr bwMode="gray">
          <a:xfrm>
            <a:off x="500034" y="3148013"/>
            <a:ext cx="0" cy="817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8" name="Line 10"/>
          <p:cNvSpPr>
            <a:spLocks noChangeShapeType="1"/>
          </p:cNvSpPr>
          <p:nvPr/>
        </p:nvSpPr>
        <p:spPr bwMode="gray">
          <a:xfrm>
            <a:off x="500034" y="3965575"/>
            <a:ext cx="0" cy="815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9" name="Line 11"/>
          <p:cNvSpPr>
            <a:spLocks noChangeShapeType="1"/>
          </p:cNvSpPr>
          <p:nvPr/>
        </p:nvSpPr>
        <p:spPr bwMode="gray">
          <a:xfrm>
            <a:off x="500034" y="4783138"/>
            <a:ext cx="0" cy="815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80" name="Text Box 12"/>
          <p:cNvSpPr txBox="1">
            <a:spLocks noChangeArrowheads="1"/>
          </p:cNvSpPr>
          <p:nvPr/>
        </p:nvSpPr>
        <p:spPr bwMode="gray">
          <a:xfrm>
            <a:off x="428596" y="2571744"/>
            <a:ext cx="20104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b="1" dirty="0" smtClean="0">
                <a:solidFill>
                  <a:schemeClr val="tx2"/>
                </a:solidFill>
                <a:latin typeface="Verdana" pitchFamily="34" charset="0"/>
                <a:cs typeface="B Zar" pitchFamily="2" charset="-78"/>
              </a:rPr>
              <a:t>88/4/5 لغایت 88/4/10</a:t>
            </a:r>
            <a:endParaRPr lang="en-US" b="1" dirty="0">
              <a:solidFill>
                <a:schemeClr val="tx2"/>
              </a:solidFill>
              <a:latin typeface="Verdana" pitchFamily="34" charset="0"/>
              <a:cs typeface="B Zar" pitchFamily="2" charset="-78"/>
            </a:endParaRP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gray">
          <a:xfrm>
            <a:off x="428596" y="3357562"/>
            <a:ext cx="20104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b="1" dirty="0" smtClean="0">
                <a:solidFill>
                  <a:schemeClr val="tx2"/>
                </a:solidFill>
                <a:latin typeface="Verdana" pitchFamily="34" charset="0"/>
                <a:cs typeface="B Zar" pitchFamily="2" charset="-78"/>
              </a:rPr>
              <a:t>88/3/5 لغایت 88/3/30</a:t>
            </a:r>
            <a:endParaRPr lang="en-US" b="1" dirty="0">
              <a:solidFill>
                <a:schemeClr val="tx2"/>
              </a:solidFill>
              <a:latin typeface="Verdana" pitchFamily="34" charset="0"/>
              <a:cs typeface="B Zar" pitchFamily="2" charset="-78"/>
            </a:endParaRP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gray">
          <a:xfrm>
            <a:off x="428596" y="4202676"/>
            <a:ext cx="20104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b="1" dirty="0" smtClean="0">
                <a:solidFill>
                  <a:schemeClr val="tx2"/>
                </a:solidFill>
                <a:latin typeface="Verdana" pitchFamily="34" charset="0"/>
                <a:cs typeface="B Zar" pitchFamily="2" charset="-78"/>
              </a:rPr>
              <a:t>88/2/5 لغایت 88/2/30</a:t>
            </a:r>
            <a:endParaRPr lang="en-US" b="1" dirty="0">
              <a:solidFill>
                <a:schemeClr val="tx2"/>
              </a:solidFill>
              <a:latin typeface="Verdana" pitchFamily="34" charset="0"/>
              <a:cs typeface="B Zar" pitchFamily="2" charset="-78"/>
            </a:endParaRP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gray">
          <a:xfrm>
            <a:off x="428596" y="5059932"/>
            <a:ext cx="22317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b="1" dirty="0" smtClean="0">
                <a:solidFill>
                  <a:schemeClr val="tx2"/>
                </a:solidFill>
                <a:latin typeface="Verdana" pitchFamily="34" charset="0"/>
                <a:cs typeface="B Zar" pitchFamily="2" charset="-78"/>
              </a:rPr>
              <a:t>87/12/17 لغایت 88/1/30</a:t>
            </a:r>
            <a:endParaRPr lang="en-US" b="1" dirty="0">
              <a:solidFill>
                <a:schemeClr val="tx2"/>
              </a:solidFill>
              <a:latin typeface="Verdana" pitchFamily="34" charset="0"/>
              <a:cs typeface="B Zar" pitchFamily="2" charset="-78"/>
            </a:endParaRPr>
          </a:p>
        </p:txBody>
      </p:sp>
      <p:sp>
        <p:nvSpPr>
          <p:cNvPr id="109585" name="Freeform 17"/>
          <p:cNvSpPr>
            <a:spLocks/>
          </p:cNvSpPr>
          <p:nvPr/>
        </p:nvSpPr>
        <p:spPr bwMode="gray">
          <a:xfrm>
            <a:off x="7834313" y="2286000"/>
            <a:ext cx="576263" cy="846138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86" name="Freeform 18"/>
          <p:cNvSpPr>
            <a:spLocks/>
          </p:cNvSpPr>
          <p:nvPr/>
        </p:nvSpPr>
        <p:spPr bwMode="gray">
          <a:xfrm>
            <a:off x="5073650" y="2286000"/>
            <a:ext cx="3343275" cy="541338"/>
          </a:xfrm>
          <a:custGeom>
            <a:avLst/>
            <a:gdLst/>
            <a:ahLst/>
            <a:cxnLst>
              <a:cxn ang="0">
                <a:pos x="1478" y="284"/>
              </a:cxn>
              <a:cxn ang="0">
                <a:pos x="0" y="284"/>
              </a:cxn>
              <a:cxn ang="0">
                <a:pos x="446" y="0"/>
              </a:cxn>
              <a:cxn ang="0">
                <a:pos x="1786" y="0"/>
              </a:cxn>
              <a:cxn ang="0">
                <a:pos x="1478" y="284"/>
              </a:cxn>
            </a:cxnLst>
            <a:rect l="0" t="0" r="r" b="b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87" name="Freeform 19"/>
          <p:cNvSpPr>
            <a:spLocks/>
          </p:cNvSpPr>
          <p:nvPr/>
        </p:nvSpPr>
        <p:spPr bwMode="gray">
          <a:xfrm>
            <a:off x="7254875" y="3117850"/>
            <a:ext cx="576263" cy="84137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2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88" name="Freeform 20"/>
          <p:cNvSpPr>
            <a:spLocks/>
          </p:cNvSpPr>
          <p:nvPr/>
        </p:nvSpPr>
        <p:spPr bwMode="gray">
          <a:xfrm>
            <a:off x="4243388" y="3117850"/>
            <a:ext cx="3594100" cy="539750"/>
          </a:xfrm>
          <a:custGeom>
            <a:avLst/>
            <a:gdLst/>
            <a:ahLst/>
            <a:cxnLst>
              <a:cxn ang="0">
                <a:pos x="1612" y="284"/>
              </a:cxn>
              <a:cxn ang="0">
                <a:pos x="0" y="284"/>
              </a:cxn>
              <a:cxn ang="0">
                <a:pos x="446" y="0"/>
              </a:cxn>
              <a:cxn ang="0">
                <a:pos x="1920" y="0"/>
              </a:cxn>
              <a:cxn ang="0">
                <a:pos x="1612" y="284"/>
              </a:cxn>
            </a:cxnLst>
            <a:rect l="0" t="0" r="r" b="b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chemeClr val="hlink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89" name="Freeform 21"/>
          <p:cNvSpPr>
            <a:spLocks/>
          </p:cNvSpPr>
          <p:nvPr/>
        </p:nvSpPr>
        <p:spPr bwMode="gray">
          <a:xfrm>
            <a:off x="6673850" y="3949700"/>
            <a:ext cx="573088" cy="844550"/>
          </a:xfrm>
          <a:custGeom>
            <a:avLst/>
            <a:gdLst/>
            <a:ahLst/>
            <a:cxnLst>
              <a:cxn ang="0">
                <a:pos x="306" y="122"/>
              </a:cxn>
              <a:cxn ang="0">
                <a:pos x="0" y="444"/>
              </a:cxn>
              <a:cxn ang="0">
                <a:pos x="0" y="286"/>
              </a:cxn>
              <a:cxn ang="0">
                <a:pos x="306" y="0"/>
              </a:cxn>
              <a:cxn ang="0">
                <a:pos x="306" y="122"/>
              </a:cxn>
            </a:cxnLst>
            <a:rect l="0" t="0" r="r" b="b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0" name="Freeform 22"/>
          <p:cNvSpPr>
            <a:spLocks/>
          </p:cNvSpPr>
          <p:nvPr/>
        </p:nvSpPr>
        <p:spPr bwMode="gray">
          <a:xfrm>
            <a:off x="6096000" y="4783138"/>
            <a:ext cx="577850" cy="846138"/>
          </a:xfrm>
          <a:custGeom>
            <a:avLst/>
            <a:gdLst/>
            <a:ahLst/>
            <a:cxnLst>
              <a:cxn ang="0">
                <a:pos x="308" y="122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2"/>
              </a:cxn>
            </a:cxnLst>
            <a:rect l="0" t="0" r="r" b="b"/>
            <a:pathLst>
              <a:path w="308" h="444">
                <a:moveTo>
                  <a:pt x="308" y="122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2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1" name="Freeform 23"/>
          <p:cNvSpPr>
            <a:spLocks/>
          </p:cNvSpPr>
          <p:nvPr/>
        </p:nvSpPr>
        <p:spPr bwMode="gray">
          <a:xfrm>
            <a:off x="2592388" y="4787900"/>
            <a:ext cx="4081463" cy="539750"/>
          </a:xfrm>
          <a:custGeom>
            <a:avLst/>
            <a:gdLst/>
            <a:ahLst/>
            <a:cxnLst>
              <a:cxn ang="0">
                <a:pos x="1872" y="284"/>
              </a:cxn>
              <a:cxn ang="0">
                <a:pos x="0" y="284"/>
              </a:cxn>
              <a:cxn ang="0">
                <a:pos x="446" y="0"/>
              </a:cxn>
              <a:cxn ang="0">
                <a:pos x="2180" y="0"/>
              </a:cxn>
              <a:cxn ang="0">
                <a:pos x="1872" y="284"/>
              </a:cxn>
            </a:cxnLst>
            <a:rect l="0" t="0" r="r" b="b"/>
            <a:pathLst>
              <a:path w="2180" h="284">
                <a:moveTo>
                  <a:pt x="1872" y="284"/>
                </a:moveTo>
                <a:lnTo>
                  <a:pt x="0" y="284"/>
                </a:lnTo>
                <a:lnTo>
                  <a:pt x="446" y="0"/>
                </a:lnTo>
                <a:lnTo>
                  <a:pt x="2180" y="0"/>
                </a:lnTo>
                <a:lnTo>
                  <a:pt x="1872" y="284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2" name="Freeform 24"/>
          <p:cNvSpPr>
            <a:spLocks/>
          </p:cNvSpPr>
          <p:nvPr/>
        </p:nvSpPr>
        <p:spPr bwMode="gray">
          <a:xfrm>
            <a:off x="3184525" y="2439988"/>
            <a:ext cx="1838325" cy="2722563"/>
          </a:xfrm>
          <a:custGeom>
            <a:avLst/>
            <a:gdLst/>
            <a:ahLst/>
            <a:cxnLst>
              <a:cxn ang="0">
                <a:pos x="12" y="2464"/>
              </a:cxn>
              <a:cxn ang="0">
                <a:pos x="56" y="2120"/>
              </a:cxn>
              <a:cxn ang="0">
                <a:pos x="124" y="1808"/>
              </a:cxn>
              <a:cxn ang="0">
                <a:pos x="212" y="1524"/>
              </a:cxn>
              <a:cxn ang="0">
                <a:pos x="316" y="1270"/>
              </a:cxn>
              <a:cxn ang="0">
                <a:pos x="430" y="1044"/>
              </a:cxn>
              <a:cxn ang="0">
                <a:pos x="550" y="846"/>
              </a:cxn>
              <a:cxn ang="0">
                <a:pos x="672" y="674"/>
              </a:cxn>
              <a:cxn ang="0">
                <a:pos x="792" y="528"/>
              </a:cxn>
              <a:cxn ang="0">
                <a:pos x="906" y="408"/>
              </a:cxn>
              <a:cxn ang="0">
                <a:pos x="1010" y="310"/>
              </a:cxn>
              <a:cxn ang="0">
                <a:pos x="1096" y="236"/>
              </a:cxn>
              <a:cxn ang="0">
                <a:pos x="1164" y="184"/>
              </a:cxn>
              <a:cxn ang="0">
                <a:pos x="1208" y="154"/>
              </a:cxn>
              <a:cxn ang="0">
                <a:pos x="1224" y="144"/>
              </a:cxn>
              <a:cxn ang="0">
                <a:pos x="1728" y="56"/>
              </a:cxn>
              <a:cxn ang="0">
                <a:pos x="1568" y="328"/>
              </a:cxn>
              <a:cxn ang="0">
                <a:pos x="1554" y="332"/>
              </a:cxn>
              <a:cxn ang="0">
                <a:pos x="1514" y="346"/>
              </a:cxn>
              <a:cxn ang="0">
                <a:pos x="1452" y="370"/>
              </a:cxn>
              <a:cxn ang="0">
                <a:pos x="1370" y="410"/>
              </a:cxn>
              <a:cxn ang="0">
                <a:pos x="1270" y="466"/>
              </a:cxn>
              <a:cxn ang="0">
                <a:pos x="1158" y="540"/>
              </a:cxn>
              <a:cxn ang="0">
                <a:pos x="1034" y="636"/>
              </a:cxn>
              <a:cxn ang="0">
                <a:pos x="904" y="756"/>
              </a:cxn>
              <a:cxn ang="0">
                <a:pos x="770" y="900"/>
              </a:cxn>
              <a:cxn ang="0">
                <a:pos x="632" y="1076"/>
              </a:cxn>
              <a:cxn ang="0">
                <a:pos x="498" y="1280"/>
              </a:cxn>
              <a:cxn ang="0">
                <a:pos x="370" y="1518"/>
              </a:cxn>
              <a:cxn ang="0">
                <a:pos x="248" y="1792"/>
              </a:cxn>
              <a:cxn ang="0">
                <a:pos x="138" y="2104"/>
              </a:cxn>
              <a:cxn ang="0">
                <a:pos x="42" y="2456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D11364">
                  <a:gamma/>
                  <a:shade val="46275"/>
                  <a:invGamma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3" name="Rectangle 25"/>
          <p:cNvSpPr>
            <a:spLocks noChangeArrowheads="1"/>
          </p:cNvSpPr>
          <p:nvPr/>
        </p:nvSpPr>
        <p:spPr bwMode="gray">
          <a:xfrm>
            <a:off x="5080000" y="2827338"/>
            <a:ext cx="2767013" cy="3048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72549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1600" b="1" dirty="0" smtClean="0">
                <a:solidFill>
                  <a:srgbClr val="FFFFFF"/>
                </a:solidFill>
                <a:latin typeface="Verdana" pitchFamily="34" charset="0"/>
                <a:cs typeface="B Titr" pitchFamily="2" charset="-78"/>
              </a:rPr>
              <a:t>تعیین سرگروه ها </a:t>
            </a:r>
            <a:endParaRPr lang="en-US" sz="1600" b="1" dirty="0">
              <a:solidFill>
                <a:srgbClr val="FFFFFF"/>
              </a:solidFill>
              <a:latin typeface="Verdana" pitchFamily="34" charset="0"/>
              <a:cs typeface="B Titr" pitchFamily="2" charset="-78"/>
            </a:endParaRPr>
          </a:p>
        </p:txBody>
      </p:sp>
      <p:sp>
        <p:nvSpPr>
          <p:cNvPr id="109594" name="Rectangle 26"/>
          <p:cNvSpPr>
            <a:spLocks noChangeArrowheads="1"/>
          </p:cNvSpPr>
          <p:nvPr/>
        </p:nvSpPr>
        <p:spPr bwMode="gray">
          <a:xfrm>
            <a:off x="4244975" y="3657600"/>
            <a:ext cx="3016250" cy="29845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72549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1600" b="1" dirty="0" smtClean="0">
                <a:solidFill>
                  <a:srgbClr val="FFFFFF"/>
                </a:solidFill>
                <a:latin typeface="Verdana" pitchFamily="34" charset="0"/>
                <a:cs typeface="B Titr" pitchFamily="2" charset="-78"/>
              </a:rPr>
              <a:t>تعیین مسؤولین طرح در پایگاه ها </a:t>
            </a:r>
            <a:endParaRPr lang="en-US" sz="1600" b="1" dirty="0">
              <a:solidFill>
                <a:srgbClr val="FFFFFF"/>
              </a:solidFill>
              <a:latin typeface="Verdana" pitchFamily="34" charset="0"/>
              <a:cs typeface="B Titr" pitchFamily="2" charset="-78"/>
            </a:endParaRPr>
          </a:p>
        </p:txBody>
      </p:sp>
      <p:sp>
        <p:nvSpPr>
          <p:cNvPr id="109595" name="Freeform 27"/>
          <p:cNvSpPr>
            <a:spLocks/>
          </p:cNvSpPr>
          <p:nvPr/>
        </p:nvSpPr>
        <p:spPr bwMode="gray">
          <a:xfrm>
            <a:off x="3419475" y="3949700"/>
            <a:ext cx="3833813" cy="544513"/>
          </a:xfrm>
          <a:custGeom>
            <a:avLst/>
            <a:gdLst/>
            <a:ahLst/>
            <a:cxnLst>
              <a:cxn ang="0">
                <a:pos x="1742" y="286"/>
              </a:cxn>
              <a:cxn ang="0">
                <a:pos x="0" y="286"/>
              </a:cxn>
              <a:cxn ang="0">
                <a:pos x="446" y="0"/>
              </a:cxn>
              <a:cxn ang="0">
                <a:pos x="2048" y="0"/>
              </a:cxn>
              <a:cxn ang="0">
                <a:pos x="1742" y="286"/>
              </a:cxn>
            </a:cxnLst>
            <a:rect l="0" t="0" r="r" b="b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chemeClr val="folHlink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 dirty="0"/>
          </a:p>
        </p:txBody>
      </p:sp>
      <p:sp>
        <p:nvSpPr>
          <p:cNvPr id="109596" name="Rectangle 28"/>
          <p:cNvSpPr>
            <a:spLocks noChangeArrowheads="1"/>
          </p:cNvSpPr>
          <p:nvPr/>
        </p:nvSpPr>
        <p:spPr bwMode="gray">
          <a:xfrm>
            <a:off x="3422650" y="4492625"/>
            <a:ext cx="3263900" cy="298450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shade val="72549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1600" b="1" dirty="0" smtClean="0">
                <a:solidFill>
                  <a:srgbClr val="FFFFFF"/>
                </a:solidFill>
                <a:latin typeface="Verdana" pitchFamily="34" charset="0"/>
                <a:cs typeface="B Titr" pitchFamily="2" charset="-78"/>
              </a:rPr>
              <a:t>تعیین مسؤولین طرح در حوزه های مقاومت</a:t>
            </a:r>
            <a:endParaRPr lang="en-US" sz="1600" b="1" dirty="0">
              <a:solidFill>
                <a:srgbClr val="FFFFFF"/>
              </a:solidFill>
              <a:latin typeface="Verdana" pitchFamily="34" charset="0"/>
              <a:cs typeface="B Titr" pitchFamily="2" charset="-78"/>
            </a:endParaRPr>
          </a:p>
        </p:txBody>
      </p:sp>
      <p:sp>
        <p:nvSpPr>
          <p:cNvPr id="109597" name="Rectangle 29"/>
          <p:cNvSpPr>
            <a:spLocks noChangeArrowheads="1"/>
          </p:cNvSpPr>
          <p:nvPr/>
        </p:nvSpPr>
        <p:spPr bwMode="gray">
          <a:xfrm>
            <a:off x="2590800" y="5329238"/>
            <a:ext cx="3513138" cy="29686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72549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72549"/>
                  <a:invGamma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1600" b="1" dirty="0" smtClean="0">
                <a:solidFill>
                  <a:srgbClr val="FFFFFF"/>
                </a:solidFill>
                <a:latin typeface="Verdana" pitchFamily="34" charset="0"/>
                <a:cs typeface="B Titr" pitchFamily="2" charset="-78"/>
              </a:rPr>
              <a:t>تعیین مسؤولین طرح در نواحی </a:t>
            </a:r>
            <a:endParaRPr lang="en-US" sz="1600" b="1" dirty="0">
              <a:solidFill>
                <a:srgbClr val="FFFFFF"/>
              </a:solidFill>
              <a:latin typeface="Verdana" pitchFamily="34" charset="0"/>
              <a:cs typeface="B Titr" pitchFamily="2" charset="-78"/>
            </a:endParaRPr>
          </a:p>
        </p:txBody>
      </p:sp>
      <p:sp>
        <p:nvSpPr>
          <p:cNvPr id="36" name="Rectangle 2"/>
          <p:cNvSpPr txBox="1">
            <a:spLocks noChangeArrowheads="1"/>
          </p:cNvSpPr>
          <p:nvPr/>
        </p:nvSpPr>
        <p:spPr>
          <a:xfrm>
            <a:off x="1071538" y="-214314"/>
            <a:ext cx="7643866" cy="121442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مراحل اجرای طرح در نمسا</a:t>
            </a:r>
            <a:endParaRPr kumimoji="0" lang="en-US" sz="4000" i="0" u="none" strike="noStrike" kern="120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9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9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9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09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09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09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0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109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500"/>
                                        <p:tgtEl>
                                          <p:spTgt spid="10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8" dur="500"/>
                                        <p:tgtEl>
                                          <p:spTgt spid="109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109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4" dur="500"/>
                                        <p:tgtEl>
                                          <p:spTgt spid="109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9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9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animBg="1"/>
      <p:bldP spid="109572" grpId="0" animBg="1"/>
      <p:bldP spid="109572" grpId="1" animBg="1"/>
      <p:bldP spid="109573" grpId="0" animBg="1"/>
      <p:bldP spid="109573" grpId="1" animBg="1"/>
      <p:bldP spid="109574" grpId="0" animBg="1"/>
      <p:bldP spid="109574" grpId="1" animBg="1"/>
      <p:bldP spid="109575" grpId="0" animBg="1"/>
      <p:bldP spid="109576" grpId="0" animBg="1"/>
      <p:bldP spid="109577" grpId="0" animBg="1"/>
      <p:bldP spid="109578" grpId="0" animBg="1"/>
      <p:bldP spid="109579" grpId="0" animBg="1"/>
      <p:bldP spid="109580" grpId="0"/>
      <p:bldP spid="109581" grpId="0"/>
      <p:bldP spid="109582" grpId="0"/>
      <p:bldP spid="109583" grpId="0"/>
      <p:bldP spid="109585" grpId="0" animBg="1"/>
      <p:bldP spid="109586" grpId="0" animBg="1"/>
      <p:bldP spid="109587" grpId="0" animBg="1"/>
      <p:bldP spid="109588" grpId="0" animBg="1"/>
      <p:bldP spid="109589" grpId="0" animBg="1"/>
      <p:bldP spid="109590" grpId="0" animBg="1"/>
      <p:bldP spid="109591" grpId="0" animBg="1"/>
      <p:bldP spid="109592" grpId="0" animBg="1"/>
      <p:bldP spid="109593" grpId="0" animBg="1"/>
      <p:bldP spid="109594" grpId="0" animBg="1"/>
      <p:bldP spid="109595" grpId="0" animBg="1"/>
      <p:bldP spid="109596" grpId="0" animBg="1"/>
      <p:bldP spid="10959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Line 3"/>
          <p:cNvSpPr>
            <a:spLocks noChangeShapeType="1"/>
          </p:cNvSpPr>
          <p:nvPr/>
        </p:nvSpPr>
        <p:spPr bwMode="gray">
          <a:xfrm flipH="1">
            <a:off x="663570" y="5192710"/>
            <a:ext cx="2376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2" name="Line 4"/>
          <p:cNvSpPr>
            <a:spLocks noChangeShapeType="1"/>
          </p:cNvSpPr>
          <p:nvPr/>
        </p:nvSpPr>
        <p:spPr bwMode="gray">
          <a:xfrm flipH="1">
            <a:off x="663570" y="4354510"/>
            <a:ext cx="31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3" name="Line 5"/>
          <p:cNvSpPr>
            <a:spLocks noChangeShapeType="1"/>
          </p:cNvSpPr>
          <p:nvPr/>
        </p:nvSpPr>
        <p:spPr bwMode="gray">
          <a:xfrm flipH="1" flipV="1">
            <a:off x="592132" y="3478528"/>
            <a:ext cx="3797329" cy="457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7" name="Line 9"/>
          <p:cNvSpPr>
            <a:spLocks noChangeShapeType="1"/>
          </p:cNvSpPr>
          <p:nvPr/>
        </p:nvSpPr>
        <p:spPr bwMode="gray">
          <a:xfrm>
            <a:off x="663570" y="2719385"/>
            <a:ext cx="0" cy="817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8" name="Line 10"/>
          <p:cNvSpPr>
            <a:spLocks noChangeShapeType="1"/>
          </p:cNvSpPr>
          <p:nvPr/>
        </p:nvSpPr>
        <p:spPr bwMode="gray">
          <a:xfrm>
            <a:off x="663570" y="3536947"/>
            <a:ext cx="0" cy="815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79" name="Line 11"/>
          <p:cNvSpPr>
            <a:spLocks noChangeShapeType="1"/>
          </p:cNvSpPr>
          <p:nvPr/>
        </p:nvSpPr>
        <p:spPr bwMode="gray">
          <a:xfrm>
            <a:off x="663570" y="4354510"/>
            <a:ext cx="0" cy="815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gray">
          <a:xfrm>
            <a:off x="592132" y="2928934"/>
            <a:ext cx="15696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b="1" dirty="0" smtClean="0">
                <a:solidFill>
                  <a:schemeClr val="tx2"/>
                </a:solidFill>
                <a:latin typeface="Verdana" pitchFamily="34" charset="0"/>
                <a:cs typeface="B Zar" pitchFamily="2" charset="-78"/>
              </a:rPr>
              <a:t>از تاریخ 88/4/15</a:t>
            </a:r>
            <a:endParaRPr lang="en-US" b="1" dirty="0">
              <a:solidFill>
                <a:schemeClr val="tx2"/>
              </a:solidFill>
              <a:latin typeface="Verdana" pitchFamily="34" charset="0"/>
              <a:cs typeface="B Zar" pitchFamily="2" charset="-78"/>
            </a:endParaRP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gray">
          <a:xfrm>
            <a:off x="592132" y="3774048"/>
            <a:ext cx="1537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b="1" dirty="0" smtClean="0">
                <a:solidFill>
                  <a:schemeClr val="tx2"/>
                </a:solidFill>
                <a:latin typeface="Verdana" pitchFamily="34" charset="0"/>
                <a:cs typeface="B Zar" pitchFamily="2" charset="-78"/>
              </a:rPr>
              <a:t>تا تاریخ 88/4/15</a:t>
            </a:r>
            <a:endParaRPr lang="en-US" b="1" dirty="0">
              <a:solidFill>
                <a:schemeClr val="tx2"/>
              </a:solidFill>
              <a:latin typeface="Verdana" pitchFamily="34" charset="0"/>
              <a:cs typeface="B Zar" pitchFamily="2" charset="-78"/>
            </a:endParaRP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gray">
          <a:xfrm>
            <a:off x="592132" y="4631304"/>
            <a:ext cx="1537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fa-IR" b="1" dirty="0" smtClean="0">
                <a:solidFill>
                  <a:schemeClr val="tx2"/>
                </a:solidFill>
                <a:latin typeface="Verdana" pitchFamily="34" charset="0"/>
                <a:cs typeface="B Zar" pitchFamily="2" charset="-78"/>
              </a:rPr>
              <a:t>تا تاریخ 88/4/12</a:t>
            </a:r>
            <a:endParaRPr lang="en-US" b="1" dirty="0">
              <a:solidFill>
                <a:schemeClr val="tx2"/>
              </a:solidFill>
              <a:latin typeface="Verdana" pitchFamily="34" charset="0"/>
              <a:cs typeface="B Zar" pitchFamily="2" charset="-78"/>
            </a:endParaRPr>
          </a:p>
        </p:txBody>
      </p:sp>
      <p:sp>
        <p:nvSpPr>
          <p:cNvPr id="109587" name="Freeform 19"/>
          <p:cNvSpPr>
            <a:spLocks/>
          </p:cNvSpPr>
          <p:nvPr/>
        </p:nvSpPr>
        <p:spPr bwMode="gray">
          <a:xfrm>
            <a:off x="7418411" y="2689222"/>
            <a:ext cx="576263" cy="84137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2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88" name="Freeform 20"/>
          <p:cNvSpPr>
            <a:spLocks/>
          </p:cNvSpPr>
          <p:nvPr/>
        </p:nvSpPr>
        <p:spPr bwMode="gray">
          <a:xfrm>
            <a:off x="4406924" y="2689222"/>
            <a:ext cx="3594100" cy="539750"/>
          </a:xfrm>
          <a:custGeom>
            <a:avLst/>
            <a:gdLst/>
            <a:ahLst/>
            <a:cxnLst>
              <a:cxn ang="0">
                <a:pos x="1612" y="284"/>
              </a:cxn>
              <a:cxn ang="0">
                <a:pos x="0" y="284"/>
              </a:cxn>
              <a:cxn ang="0">
                <a:pos x="446" y="0"/>
              </a:cxn>
              <a:cxn ang="0">
                <a:pos x="1920" y="0"/>
              </a:cxn>
              <a:cxn ang="0">
                <a:pos x="1612" y="284"/>
              </a:cxn>
            </a:cxnLst>
            <a:rect l="0" t="0" r="r" b="b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chemeClr val="hlink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89" name="Freeform 21"/>
          <p:cNvSpPr>
            <a:spLocks/>
          </p:cNvSpPr>
          <p:nvPr/>
        </p:nvSpPr>
        <p:spPr bwMode="gray">
          <a:xfrm>
            <a:off x="6837386" y="3521072"/>
            <a:ext cx="573088" cy="844550"/>
          </a:xfrm>
          <a:custGeom>
            <a:avLst/>
            <a:gdLst/>
            <a:ahLst/>
            <a:cxnLst>
              <a:cxn ang="0">
                <a:pos x="306" y="122"/>
              </a:cxn>
              <a:cxn ang="0">
                <a:pos x="0" y="444"/>
              </a:cxn>
              <a:cxn ang="0">
                <a:pos x="0" y="286"/>
              </a:cxn>
              <a:cxn ang="0">
                <a:pos x="306" y="0"/>
              </a:cxn>
              <a:cxn ang="0">
                <a:pos x="306" y="122"/>
              </a:cxn>
            </a:cxnLst>
            <a:rect l="0" t="0" r="r" b="b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0" name="Freeform 22"/>
          <p:cNvSpPr>
            <a:spLocks/>
          </p:cNvSpPr>
          <p:nvPr/>
        </p:nvSpPr>
        <p:spPr bwMode="gray">
          <a:xfrm>
            <a:off x="6259536" y="4354510"/>
            <a:ext cx="577850" cy="846138"/>
          </a:xfrm>
          <a:custGeom>
            <a:avLst/>
            <a:gdLst/>
            <a:ahLst/>
            <a:cxnLst>
              <a:cxn ang="0">
                <a:pos x="308" y="122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2"/>
              </a:cxn>
            </a:cxnLst>
            <a:rect l="0" t="0" r="r" b="b"/>
            <a:pathLst>
              <a:path w="308" h="444">
                <a:moveTo>
                  <a:pt x="308" y="122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2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1" name="Freeform 23"/>
          <p:cNvSpPr>
            <a:spLocks/>
          </p:cNvSpPr>
          <p:nvPr/>
        </p:nvSpPr>
        <p:spPr bwMode="gray">
          <a:xfrm>
            <a:off x="2755924" y="4359272"/>
            <a:ext cx="4081463" cy="539750"/>
          </a:xfrm>
          <a:custGeom>
            <a:avLst/>
            <a:gdLst/>
            <a:ahLst/>
            <a:cxnLst>
              <a:cxn ang="0">
                <a:pos x="1872" y="284"/>
              </a:cxn>
              <a:cxn ang="0">
                <a:pos x="0" y="284"/>
              </a:cxn>
              <a:cxn ang="0">
                <a:pos x="446" y="0"/>
              </a:cxn>
              <a:cxn ang="0">
                <a:pos x="2180" y="0"/>
              </a:cxn>
              <a:cxn ang="0">
                <a:pos x="1872" y="284"/>
              </a:cxn>
            </a:cxnLst>
            <a:rect l="0" t="0" r="r" b="b"/>
            <a:pathLst>
              <a:path w="2180" h="284">
                <a:moveTo>
                  <a:pt x="1872" y="284"/>
                </a:moveTo>
                <a:lnTo>
                  <a:pt x="0" y="284"/>
                </a:lnTo>
                <a:lnTo>
                  <a:pt x="446" y="0"/>
                </a:lnTo>
                <a:lnTo>
                  <a:pt x="2180" y="0"/>
                </a:lnTo>
                <a:lnTo>
                  <a:pt x="1872" y="284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2" name="Freeform 24"/>
          <p:cNvSpPr>
            <a:spLocks/>
          </p:cNvSpPr>
          <p:nvPr/>
        </p:nvSpPr>
        <p:spPr bwMode="gray">
          <a:xfrm>
            <a:off x="3021024" y="2695581"/>
            <a:ext cx="1838325" cy="2162179"/>
          </a:xfrm>
          <a:custGeom>
            <a:avLst/>
            <a:gdLst/>
            <a:ahLst/>
            <a:cxnLst>
              <a:cxn ang="0">
                <a:pos x="12" y="2464"/>
              </a:cxn>
              <a:cxn ang="0">
                <a:pos x="56" y="2120"/>
              </a:cxn>
              <a:cxn ang="0">
                <a:pos x="124" y="1808"/>
              </a:cxn>
              <a:cxn ang="0">
                <a:pos x="212" y="1524"/>
              </a:cxn>
              <a:cxn ang="0">
                <a:pos x="316" y="1270"/>
              </a:cxn>
              <a:cxn ang="0">
                <a:pos x="430" y="1044"/>
              </a:cxn>
              <a:cxn ang="0">
                <a:pos x="550" y="846"/>
              </a:cxn>
              <a:cxn ang="0">
                <a:pos x="672" y="674"/>
              </a:cxn>
              <a:cxn ang="0">
                <a:pos x="792" y="528"/>
              </a:cxn>
              <a:cxn ang="0">
                <a:pos x="906" y="408"/>
              </a:cxn>
              <a:cxn ang="0">
                <a:pos x="1010" y="310"/>
              </a:cxn>
              <a:cxn ang="0">
                <a:pos x="1096" y="236"/>
              </a:cxn>
              <a:cxn ang="0">
                <a:pos x="1164" y="184"/>
              </a:cxn>
              <a:cxn ang="0">
                <a:pos x="1208" y="154"/>
              </a:cxn>
              <a:cxn ang="0">
                <a:pos x="1224" y="144"/>
              </a:cxn>
              <a:cxn ang="0">
                <a:pos x="1728" y="56"/>
              </a:cxn>
              <a:cxn ang="0">
                <a:pos x="1568" y="328"/>
              </a:cxn>
              <a:cxn ang="0">
                <a:pos x="1554" y="332"/>
              </a:cxn>
              <a:cxn ang="0">
                <a:pos x="1514" y="346"/>
              </a:cxn>
              <a:cxn ang="0">
                <a:pos x="1452" y="370"/>
              </a:cxn>
              <a:cxn ang="0">
                <a:pos x="1370" y="410"/>
              </a:cxn>
              <a:cxn ang="0">
                <a:pos x="1270" y="466"/>
              </a:cxn>
              <a:cxn ang="0">
                <a:pos x="1158" y="540"/>
              </a:cxn>
              <a:cxn ang="0">
                <a:pos x="1034" y="636"/>
              </a:cxn>
              <a:cxn ang="0">
                <a:pos x="904" y="756"/>
              </a:cxn>
              <a:cxn ang="0">
                <a:pos x="770" y="900"/>
              </a:cxn>
              <a:cxn ang="0">
                <a:pos x="632" y="1076"/>
              </a:cxn>
              <a:cxn ang="0">
                <a:pos x="498" y="1280"/>
              </a:cxn>
              <a:cxn ang="0">
                <a:pos x="370" y="1518"/>
              </a:cxn>
              <a:cxn ang="0">
                <a:pos x="248" y="1792"/>
              </a:cxn>
              <a:cxn ang="0">
                <a:pos x="138" y="2104"/>
              </a:cxn>
              <a:cxn ang="0">
                <a:pos x="42" y="2456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D11364">
                  <a:gamma/>
                  <a:shade val="46275"/>
                  <a:invGamma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09594" name="Rectangle 26"/>
          <p:cNvSpPr>
            <a:spLocks noChangeArrowheads="1"/>
          </p:cNvSpPr>
          <p:nvPr/>
        </p:nvSpPr>
        <p:spPr bwMode="gray">
          <a:xfrm>
            <a:off x="4408511" y="3228972"/>
            <a:ext cx="3016250" cy="29845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72549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1600" b="1" dirty="0" smtClean="0">
                <a:solidFill>
                  <a:srgbClr val="FFFFFF"/>
                </a:solidFill>
                <a:latin typeface="Verdana" pitchFamily="34" charset="0"/>
                <a:cs typeface="B Titr" pitchFamily="2" charset="-78"/>
              </a:rPr>
              <a:t>آغاز فعالیت حلقه های تربیتی </a:t>
            </a:r>
            <a:endParaRPr lang="en-US" sz="1600" b="1" dirty="0">
              <a:solidFill>
                <a:srgbClr val="FFFFFF"/>
              </a:solidFill>
              <a:latin typeface="Verdana" pitchFamily="34" charset="0"/>
              <a:cs typeface="B Titr" pitchFamily="2" charset="-78"/>
            </a:endParaRPr>
          </a:p>
        </p:txBody>
      </p:sp>
      <p:sp>
        <p:nvSpPr>
          <p:cNvPr id="109595" name="Freeform 27"/>
          <p:cNvSpPr>
            <a:spLocks/>
          </p:cNvSpPr>
          <p:nvPr/>
        </p:nvSpPr>
        <p:spPr bwMode="gray">
          <a:xfrm>
            <a:off x="3583011" y="3521072"/>
            <a:ext cx="3833813" cy="544513"/>
          </a:xfrm>
          <a:custGeom>
            <a:avLst/>
            <a:gdLst/>
            <a:ahLst/>
            <a:cxnLst>
              <a:cxn ang="0">
                <a:pos x="1742" y="286"/>
              </a:cxn>
              <a:cxn ang="0">
                <a:pos x="0" y="286"/>
              </a:cxn>
              <a:cxn ang="0">
                <a:pos x="446" y="0"/>
              </a:cxn>
              <a:cxn ang="0">
                <a:pos x="2048" y="0"/>
              </a:cxn>
              <a:cxn ang="0">
                <a:pos x="1742" y="286"/>
              </a:cxn>
            </a:cxnLst>
            <a:rect l="0" t="0" r="r" b="b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chemeClr val="folHlink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a-IR" dirty="0"/>
          </a:p>
        </p:txBody>
      </p:sp>
      <p:sp>
        <p:nvSpPr>
          <p:cNvPr id="109596" name="Rectangle 28"/>
          <p:cNvSpPr>
            <a:spLocks noChangeArrowheads="1"/>
          </p:cNvSpPr>
          <p:nvPr/>
        </p:nvSpPr>
        <p:spPr bwMode="gray">
          <a:xfrm>
            <a:off x="3586186" y="4063997"/>
            <a:ext cx="3263900" cy="298450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shade val="72549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1600" b="1" dirty="0" smtClean="0">
                <a:solidFill>
                  <a:srgbClr val="FFFFFF"/>
                </a:solidFill>
                <a:latin typeface="Verdana" pitchFamily="34" charset="0"/>
                <a:cs typeface="B Titr" pitchFamily="2" charset="-78"/>
              </a:rPr>
              <a:t>گروه بندی اعضاء </a:t>
            </a:r>
            <a:endParaRPr lang="en-US" sz="1600" b="1" dirty="0">
              <a:solidFill>
                <a:srgbClr val="FFFFFF"/>
              </a:solidFill>
              <a:latin typeface="Verdana" pitchFamily="34" charset="0"/>
              <a:cs typeface="B Titr" pitchFamily="2" charset="-78"/>
            </a:endParaRPr>
          </a:p>
        </p:txBody>
      </p:sp>
      <p:sp>
        <p:nvSpPr>
          <p:cNvPr id="109597" name="Rectangle 29"/>
          <p:cNvSpPr>
            <a:spLocks noChangeArrowheads="1"/>
          </p:cNvSpPr>
          <p:nvPr/>
        </p:nvSpPr>
        <p:spPr bwMode="gray">
          <a:xfrm>
            <a:off x="2754336" y="4900610"/>
            <a:ext cx="3513138" cy="29686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72549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72549"/>
                  <a:invGamma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fa-IR" sz="1600" b="1" dirty="0" smtClean="0">
                <a:solidFill>
                  <a:srgbClr val="FFFFFF"/>
                </a:solidFill>
                <a:latin typeface="Verdana" pitchFamily="34" charset="0"/>
                <a:cs typeface="B Titr" pitchFamily="2" charset="-78"/>
              </a:rPr>
              <a:t>انتخاب اعضای حلقه ها </a:t>
            </a:r>
            <a:endParaRPr lang="en-US" sz="1600" b="1" dirty="0">
              <a:solidFill>
                <a:srgbClr val="FFFFFF"/>
              </a:solidFill>
              <a:latin typeface="Verdana" pitchFamily="34" charset="0"/>
              <a:cs typeface="B Titr" pitchFamily="2" charset="-78"/>
            </a:endParaRPr>
          </a:p>
        </p:txBody>
      </p:sp>
      <p:sp>
        <p:nvSpPr>
          <p:cNvPr id="28" name="Line 5"/>
          <p:cNvSpPr>
            <a:spLocks noChangeShapeType="1"/>
          </p:cNvSpPr>
          <p:nvPr/>
        </p:nvSpPr>
        <p:spPr bwMode="gray">
          <a:xfrm flipH="1" flipV="1">
            <a:off x="663570" y="2643182"/>
            <a:ext cx="5040000" cy="457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071538" y="-214314"/>
            <a:ext cx="7643866" cy="121442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مراحل اجرای طرح در نمسا</a:t>
            </a:r>
            <a:endParaRPr kumimoji="0" lang="en-US" sz="4000" i="0" u="none" strike="noStrike" kern="120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9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9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9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09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09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09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0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09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9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9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animBg="1"/>
      <p:bldP spid="109572" grpId="0" animBg="1"/>
      <p:bldP spid="109572" grpId="1" animBg="1"/>
      <p:bldP spid="109573" grpId="0" animBg="1"/>
      <p:bldP spid="109577" grpId="0" animBg="1"/>
      <p:bldP spid="109578" grpId="0" animBg="1"/>
      <p:bldP spid="109579" grpId="0" animBg="1"/>
      <p:bldP spid="109581" grpId="0"/>
      <p:bldP spid="109582" grpId="0"/>
      <p:bldP spid="109583" grpId="0"/>
      <p:bldP spid="109587" grpId="0" animBg="1"/>
      <p:bldP spid="109588" grpId="0" animBg="1"/>
      <p:bldP spid="109589" grpId="0" animBg="1"/>
      <p:bldP spid="109590" grpId="0" animBg="1"/>
      <p:bldP spid="109591" grpId="0" animBg="1"/>
      <p:bldP spid="109592" grpId="0" animBg="1"/>
      <p:bldP spid="109594" grpId="0" animBg="1"/>
      <p:bldP spid="109595" grpId="0" animBg="1"/>
      <p:bldP spid="109596" grpId="0" animBg="1"/>
      <p:bldP spid="10959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09550"/>
            <a:ext cx="7391400" cy="563563"/>
          </a:xfrm>
        </p:spPr>
        <p:txBody>
          <a:bodyPr/>
          <a:lstStyle/>
          <a:p>
            <a:r>
              <a:rPr lang="fa-IR" b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Titr" pitchFamily="2" charset="-78"/>
              </a:rPr>
              <a:t>مرحله اول : تعیین مسؤولین نواحی </a:t>
            </a:r>
            <a:endParaRPr lang="en-US" b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a-IR"/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5718" y="1454806"/>
          <a:ext cx="8501124" cy="51889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611716"/>
                <a:gridCol w="2749744"/>
                <a:gridCol w="1078506"/>
                <a:gridCol w="1668536"/>
                <a:gridCol w="975768"/>
                <a:gridCol w="1416854"/>
              </a:tblGrid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cs typeface="B Nazanin" pitchFamily="2" charset="-78"/>
                        </a:rPr>
                        <a:t>ردیف</a:t>
                      </a:r>
                      <a:endParaRPr lang="fa-IR" sz="1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فعالیت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حجم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مجری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مهلت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ملاحظات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1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شناسایی افراد جهت انتخاب مسؤولین طرح صالحین نواحی و معرفی به سپاه استان بر اساس شرایط اعلام شده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به ازای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هر ناحیه 2 یا 3 نفر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فرماندهان نواحی با کمک معاونین تربیت و آموزش ناحیه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87/12/17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2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انجام مصاحبه و انتخاب مسؤولین طرح صالحین نواحی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به ازای هر ناحیه 2 یا 3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نفر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مسؤولین طرح صالحین استانها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87/12/28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3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برگزاری همایش و کارگاه آموزشی و توجیهی برای مسؤولین طرح صالحین نواحی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و فرماندهان حوزه ها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نمسا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88/1/30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به صورت متمرکز یا منطقه ای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4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صدور حکم مسؤولین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طرح صالحین نواحی (به عنوان مشاور فرمانده ناحیه و مسؤولین طرح صالحین ناحیه ) و ارسال نام آنها به معاونت تربیت و آموزش نمسا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09550"/>
            <a:ext cx="7391400" cy="563563"/>
          </a:xfrm>
        </p:spPr>
        <p:txBody>
          <a:bodyPr/>
          <a:lstStyle/>
          <a:p>
            <a:r>
              <a:rPr lang="fa-IR" b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Titr" pitchFamily="2" charset="-78"/>
              </a:rPr>
              <a:t>مرحله دوم : تعیین مسؤولین حوزه های مقاومت</a:t>
            </a:r>
            <a:endParaRPr lang="en-US" b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a-IR"/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5718" y="1454806"/>
          <a:ext cx="8501124" cy="51127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611716"/>
                <a:gridCol w="2749744"/>
                <a:gridCol w="1078506"/>
                <a:gridCol w="1668536"/>
                <a:gridCol w="975768"/>
                <a:gridCol w="1416854"/>
              </a:tblGrid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cs typeface="B Nazanin" pitchFamily="2" charset="-78"/>
                        </a:rPr>
                        <a:t>ردیف</a:t>
                      </a:r>
                      <a:endParaRPr lang="fa-IR" sz="1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فعالیت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حجم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مجری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مهلت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ملاحظات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1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شناسایی افراد جهت انتخاب مسؤولین طرح صالحین در حوزه ها  و معرفی به سپاه استان بر اساس شرایط اعلام شده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به تعداد حوزه های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موجود در هر ناحیه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فرماندهان حوزه با مشورت مسؤول طرح صالحین در هر ناحیه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88/2/5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2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انجام مصاحبه و انتخاب مسؤولین طرح صالحین حوزه ها 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500" b="1" dirty="0" smtClean="0">
                          <a:cs typeface="B Nazanin" pitchFamily="2" charset="-78"/>
                        </a:rPr>
                        <a:t>به تعداد حوزه های</a:t>
                      </a:r>
                      <a:r>
                        <a:rPr lang="fa-IR" sz="1500" b="1" baseline="0" dirty="0" smtClean="0">
                          <a:cs typeface="B Nazanin" pitchFamily="2" charset="-78"/>
                        </a:rPr>
                        <a:t> موجود در هر ناحیه </a:t>
                      </a:r>
                      <a:endParaRPr lang="fa-IR" sz="15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مسؤولین طرح صالحین استان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و ناحیه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88/2/15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3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برگزاری همایش و کارگاه آموزشی و توجیهی برای مسؤولین طرح صالحین حوزه ها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 و فرماندهان پایگاه ها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700" b="1" dirty="0" smtClean="0">
                          <a:cs typeface="B Nazanin" pitchFamily="2" charset="-78"/>
                        </a:rPr>
                        <a:t>به تعداد حوزه های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موجود در هر ناحیه </a:t>
                      </a:r>
                      <a:endParaRPr lang="fa-IR" sz="17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مسؤول طرح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صالحین استانها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88/2/30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4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صدور حکم مسؤولین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طرح صالحین حوزه ها ، پس از برگزاری همایش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b="1" dirty="0" smtClean="0">
                          <a:cs typeface="B Nazanin" pitchFamily="2" charset="-78"/>
                        </a:rPr>
                        <a:t>به تعداد حوزه ها و پایگاه های</a:t>
                      </a:r>
                      <a:r>
                        <a:rPr lang="fa-IR" sz="1600" b="1" baseline="0" dirty="0" smtClean="0">
                          <a:cs typeface="B Nazanin" pitchFamily="2" charset="-78"/>
                        </a:rPr>
                        <a:t> موجود در هر ناحیه </a:t>
                      </a:r>
                      <a:endParaRPr lang="fa-IR" sz="16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فرمانهان نواحی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88/2/30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09550"/>
            <a:ext cx="7391400" cy="563563"/>
          </a:xfrm>
        </p:spPr>
        <p:txBody>
          <a:bodyPr/>
          <a:lstStyle/>
          <a:p>
            <a:r>
              <a:rPr lang="fa-IR" b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Titr" pitchFamily="2" charset="-78"/>
              </a:rPr>
              <a:t>مرحله سوم : تعیین مسؤولین طرح در پایگاه ها </a:t>
            </a:r>
            <a:endParaRPr lang="en-US" b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a-IR"/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5718" y="1454806"/>
          <a:ext cx="8501124" cy="479266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611716"/>
                <a:gridCol w="2749744"/>
                <a:gridCol w="1078506"/>
                <a:gridCol w="1668536"/>
                <a:gridCol w="975768"/>
                <a:gridCol w="1416854"/>
              </a:tblGrid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cs typeface="B Nazanin" pitchFamily="2" charset="-78"/>
                        </a:rPr>
                        <a:t>ردیف</a:t>
                      </a:r>
                      <a:endParaRPr lang="fa-IR" sz="1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فعالیت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حجم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مجری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مهلت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ملاحظات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1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شناسایی افراد جهت انتخاب مسؤولین طرح صالحین پایگاه ها (سر مربی )و معرفی به نواحی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55 درصد پایگاه های هر ناحیه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فرماندهان حوزه با کمک مسؤولین طرح صالحین خود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88/3/5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2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انجام مصاحبه و انتخاب مسؤولین طرح صالحین پایگاه ها (سر مربی)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b="1" dirty="0" smtClean="0">
                          <a:cs typeface="B Nazanin" pitchFamily="2" charset="-78"/>
                        </a:rPr>
                        <a:t>55 درصد پایگاه های هر ناحیه 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5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نماینده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فرماندهی ناحیه و مسؤول طرح صالحین حوزه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88/3/15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3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برگزاری همایش و کارگاه آموزشی و توجیهی برای مسؤولین طرح صالحین پایگاه ها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(سر مربی)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700" b="1" dirty="0" smtClean="0">
                          <a:cs typeface="B Nazanin" pitchFamily="2" charset="-78"/>
                        </a:rPr>
                        <a:t>به تعداد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پایگاه های موجود استان </a:t>
                      </a:r>
                      <a:endParaRPr lang="fa-IR" sz="17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فرمانده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سپاه استان و مسؤولین طرح صالحین استان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88/3/30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4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صدور حکم مسؤولین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طرح صالحین در پایگاه ها (سر مربی)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b="1" dirty="0" smtClean="0">
                          <a:cs typeface="B Nazanin" pitchFamily="2" charset="-78"/>
                        </a:rPr>
                        <a:t>به تعداد</a:t>
                      </a:r>
                      <a:r>
                        <a:rPr lang="fa-IR" sz="1600" b="1" baseline="0" dirty="0" smtClean="0">
                          <a:cs typeface="B Nazanin" pitchFamily="2" charset="-78"/>
                        </a:rPr>
                        <a:t> پایگاه های موجود استان </a:t>
                      </a:r>
                      <a:endParaRPr lang="fa-IR" sz="16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فرماندهان نواحی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88/3/30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09550"/>
            <a:ext cx="7391400" cy="563563"/>
          </a:xfrm>
        </p:spPr>
        <p:txBody>
          <a:bodyPr/>
          <a:lstStyle/>
          <a:p>
            <a:r>
              <a:rPr lang="fa-IR" b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Titr" pitchFamily="2" charset="-78"/>
              </a:rPr>
              <a:t>مرحله چهارم : تعیین سرگروه ها </a:t>
            </a:r>
            <a:endParaRPr lang="en-US" b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a-IR"/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5718" y="1454806"/>
          <a:ext cx="8501124" cy="473900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611716"/>
                <a:gridCol w="2749744"/>
                <a:gridCol w="1078506"/>
                <a:gridCol w="1668536"/>
                <a:gridCol w="975768"/>
                <a:gridCol w="1416854"/>
              </a:tblGrid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cs typeface="B Nazanin" pitchFamily="2" charset="-78"/>
                        </a:rPr>
                        <a:t>ردیف</a:t>
                      </a:r>
                      <a:endParaRPr lang="fa-IR" sz="1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فعالیت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حجم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مجری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مهلت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ملاحظات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1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شناسایی افراد جهت انتخاب سرگروه ها (مربی ها)در مقاطع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ابتدایی ، راهنمایی ، متوسطه و طلاب و دانشجویان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به تعداد حلقه های تربیتی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پایگاه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مسؤولین طرح صالحین در پایگاه ها (سر مربی ها )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88/4/5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2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انجام مصاحبه با سرگروه ها و تأیید آنها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b="1" dirty="0" smtClean="0">
                          <a:cs typeface="B Nazanin" pitchFamily="2" charset="-78"/>
                        </a:rPr>
                        <a:t>به تعداد حلقه های تربیتی</a:t>
                      </a:r>
                      <a:r>
                        <a:rPr lang="fa-IR" sz="1600" b="1" baseline="0" dirty="0" smtClean="0">
                          <a:cs typeface="B Nazanin" pitchFamily="2" charset="-78"/>
                        </a:rPr>
                        <a:t> پایگاه </a:t>
                      </a:r>
                      <a:endParaRPr lang="fa-IR" sz="16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مسؤولین طرح صالیح حوزه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با همکاری مسؤول طرح صالحین پایگاه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88/4/7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3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برگزاری جلسات توجیهی برای سرگروه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ها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700" b="1" dirty="0" smtClean="0">
                          <a:cs typeface="B Nazanin" pitchFamily="2" charset="-78"/>
                        </a:rPr>
                        <a:t>به تعداد حلقه های تربیتی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پایگاه </a:t>
                      </a:r>
                      <a:endParaRPr lang="fa-IR" sz="17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مسؤولین طرح صالحین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حوزه مقاومت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88/4/10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4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صدور حکم سرگروه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ها (مربی ها) به عنوان مربی سطوح مختلف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600" b="1" dirty="0" smtClean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88/4/10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09550"/>
            <a:ext cx="7391400" cy="563563"/>
          </a:xfrm>
        </p:spPr>
        <p:txBody>
          <a:bodyPr/>
          <a:lstStyle/>
          <a:p>
            <a:r>
              <a:rPr lang="fa-IR" b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Titr" pitchFamily="2" charset="-78"/>
              </a:rPr>
              <a:t>مرحله پنجم : انتخاب اعضای حلقه ها </a:t>
            </a:r>
            <a:endParaRPr lang="en-US" b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a-IR"/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5718" y="2859090"/>
          <a:ext cx="8501124" cy="154654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611716"/>
                <a:gridCol w="2749744"/>
                <a:gridCol w="1078506"/>
                <a:gridCol w="1668536"/>
                <a:gridCol w="975768"/>
                <a:gridCol w="1416854"/>
              </a:tblGrid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cs typeface="B Nazanin" pitchFamily="2" charset="-78"/>
                        </a:rPr>
                        <a:t>ردیف</a:t>
                      </a:r>
                      <a:endParaRPr lang="fa-IR" sz="1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فعالیت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حجم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مجری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مهلت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ملاحظات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1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شناسایی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و انتخاب اعضای       حلقه های تربیتی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حداکثر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20 نفر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سرگروه ها (مربی ها)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88/4/12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سطح بندی بر اساس مقاطع تحصیلی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09550"/>
            <a:ext cx="7391400" cy="563563"/>
          </a:xfrm>
        </p:spPr>
        <p:txBody>
          <a:bodyPr/>
          <a:lstStyle/>
          <a:p>
            <a:r>
              <a:rPr lang="fa-IR" b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Titr" pitchFamily="2" charset="-78"/>
              </a:rPr>
              <a:t>مرحله ششم  : گروه بندی اعضاء </a:t>
            </a:r>
            <a:endParaRPr lang="en-US" b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a-IR"/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5718" y="2859090"/>
          <a:ext cx="8501124" cy="154654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611716"/>
                <a:gridCol w="2749744"/>
                <a:gridCol w="1078506"/>
                <a:gridCol w="1668536"/>
                <a:gridCol w="975768"/>
                <a:gridCol w="1416854"/>
              </a:tblGrid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cs typeface="B Nazanin" pitchFamily="2" charset="-78"/>
                        </a:rPr>
                        <a:t>ردیف</a:t>
                      </a:r>
                      <a:endParaRPr lang="fa-IR" sz="1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فعالیت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حجم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مجری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مهلت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ملاحظات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1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شناسایی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و انتخاب اعضای </a:t>
                      </a:r>
                    </a:p>
                    <a:p>
                      <a:pPr algn="ctr" rtl="1"/>
                      <a:r>
                        <a:rPr lang="fa-IR" sz="1700" b="1" baseline="0" dirty="0" smtClean="0">
                          <a:cs typeface="B Nazanin" pitchFamily="2" charset="-78"/>
                        </a:rPr>
                        <a:t>حلقه های تربیتی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حداکثر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20 نفر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سرگروه ها (مربی ها)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88/4/15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گروه بندی بر اساس میزان آمادگی تربیتی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09550"/>
            <a:ext cx="7391400" cy="563563"/>
          </a:xfrm>
        </p:spPr>
        <p:txBody>
          <a:bodyPr/>
          <a:lstStyle/>
          <a:p>
            <a:r>
              <a:rPr lang="fa-IR" b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Titr" pitchFamily="2" charset="-78"/>
              </a:rPr>
              <a:t>مرحله هفتم : آغاز فعالیت حلقه های تربیتی </a:t>
            </a:r>
            <a:endParaRPr lang="en-US" b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89119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a-IR"/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5718" y="2859090"/>
          <a:ext cx="8501124" cy="180562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611716"/>
                <a:gridCol w="2749744"/>
                <a:gridCol w="1078506"/>
                <a:gridCol w="1668536"/>
                <a:gridCol w="975768"/>
                <a:gridCol w="1416854"/>
              </a:tblGrid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cs typeface="B Nazanin" pitchFamily="2" charset="-78"/>
                        </a:rPr>
                        <a:t>ردیف</a:t>
                      </a:r>
                      <a:endParaRPr lang="fa-IR" sz="14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فعالیت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حجم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مجری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مهلت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ملاحظات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677864"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1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آغاز فعالیت حلقه های تربیتی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متناسب با نفرات سازماندهی شده 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سرگروه ها</a:t>
                      </a:r>
                      <a:r>
                        <a:rPr lang="fa-IR" sz="1700" b="1" baseline="0" dirty="0" smtClean="0">
                          <a:cs typeface="B Nazanin" pitchFamily="2" charset="-78"/>
                        </a:rPr>
                        <a:t> (مربی ها)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700" b="1" dirty="0" smtClean="0">
                          <a:cs typeface="B Nazanin" pitchFamily="2" charset="-78"/>
                        </a:rPr>
                        <a:t>88/4/15</a:t>
                      </a:r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 rtl="1"/>
                      <a:endParaRPr lang="fa-IR" sz="17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RT (5)">
  <a:themeElements>
    <a:clrScheme name="sample 3">
      <a:dk1>
        <a:srgbClr val="335338"/>
      </a:dk1>
      <a:lt1>
        <a:srgbClr val="D7E4BE"/>
      </a:lt1>
      <a:dk2>
        <a:srgbClr val="000066"/>
      </a:dk2>
      <a:lt2>
        <a:srgbClr val="B2B2B2"/>
      </a:lt2>
      <a:accent1>
        <a:srgbClr val="2F86B1"/>
      </a:accent1>
      <a:accent2>
        <a:srgbClr val="D2761A"/>
      </a:accent2>
      <a:accent3>
        <a:srgbClr val="E8EFDB"/>
      </a:accent3>
      <a:accent4>
        <a:srgbClr val="2A462E"/>
      </a:accent4>
      <a:accent5>
        <a:srgbClr val="ADC3D5"/>
      </a:accent5>
      <a:accent6>
        <a:srgbClr val="BE6A16"/>
      </a:accent6>
      <a:hlink>
        <a:srgbClr val="368463"/>
      </a:hlink>
      <a:folHlink>
        <a:srgbClr val="481EC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 1">
        <a:dk1>
          <a:srgbClr val="1A3E86"/>
        </a:dk1>
        <a:lt1>
          <a:srgbClr val="C1CFDD"/>
        </a:lt1>
        <a:dk2>
          <a:srgbClr val="000000"/>
        </a:dk2>
        <a:lt2>
          <a:srgbClr val="B2B2B2"/>
        </a:lt2>
        <a:accent1>
          <a:srgbClr val="4AAAC0"/>
        </a:accent1>
        <a:accent2>
          <a:srgbClr val="6600FF"/>
        </a:accent2>
        <a:accent3>
          <a:srgbClr val="DDE4EB"/>
        </a:accent3>
        <a:accent4>
          <a:srgbClr val="143472"/>
        </a:accent4>
        <a:accent5>
          <a:srgbClr val="B1D2DC"/>
        </a:accent5>
        <a:accent6>
          <a:srgbClr val="5C00E7"/>
        </a:accent6>
        <a:hlink>
          <a:srgbClr val="0066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B166E"/>
        </a:dk1>
        <a:lt1>
          <a:srgbClr val="AADBFC"/>
        </a:lt1>
        <a:dk2>
          <a:srgbClr val="003366"/>
        </a:dk2>
        <a:lt2>
          <a:srgbClr val="B2B2B2"/>
        </a:lt2>
        <a:accent1>
          <a:srgbClr val="19B17B"/>
        </a:accent1>
        <a:accent2>
          <a:srgbClr val="E57B1B"/>
        </a:accent2>
        <a:accent3>
          <a:srgbClr val="D2EAFD"/>
        </a:accent3>
        <a:accent4>
          <a:srgbClr val="23115D"/>
        </a:accent4>
        <a:accent5>
          <a:srgbClr val="ABD5BF"/>
        </a:accent5>
        <a:accent6>
          <a:srgbClr val="CF6F17"/>
        </a:accent6>
        <a:hlink>
          <a:srgbClr val="0066CC"/>
        </a:hlink>
        <a:folHlink>
          <a:srgbClr val="8C71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335338"/>
        </a:dk1>
        <a:lt1>
          <a:srgbClr val="D7E4BE"/>
        </a:lt1>
        <a:dk2>
          <a:srgbClr val="000066"/>
        </a:dk2>
        <a:lt2>
          <a:srgbClr val="B2B2B2"/>
        </a:lt2>
        <a:accent1>
          <a:srgbClr val="2F86B1"/>
        </a:accent1>
        <a:accent2>
          <a:srgbClr val="D2761A"/>
        </a:accent2>
        <a:accent3>
          <a:srgbClr val="E8EFDB"/>
        </a:accent3>
        <a:accent4>
          <a:srgbClr val="2A462E"/>
        </a:accent4>
        <a:accent5>
          <a:srgbClr val="ADC3D5"/>
        </a:accent5>
        <a:accent6>
          <a:srgbClr val="BE6A16"/>
        </a:accent6>
        <a:hlink>
          <a:srgbClr val="368463"/>
        </a:hlink>
        <a:folHlink>
          <a:srgbClr val="481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MRT (5)</Template>
  <TotalTime>79</TotalTime>
  <Words>679</Words>
  <Application>Microsoft Office PowerPoint</Application>
  <PresentationFormat>On-screen Show (4:3)</PresentationFormat>
  <Paragraphs>159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 Nazanin</vt:lpstr>
      <vt:lpstr>B Titr</vt:lpstr>
      <vt:lpstr>B Zar</vt:lpstr>
      <vt:lpstr>Verdana</vt:lpstr>
      <vt:lpstr>Wingdings</vt:lpstr>
      <vt:lpstr>MRT (5)</vt:lpstr>
      <vt:lpstr>PowerPoint Presentation</vt:lpstr>
      <vt:lpstr>PowerPoint Presentation</vt:lpstr>
      <vt:lpstr>PowerPoint Presentation</vt:lpstr>
      <vt:lpstr>مرحله اول : تعیین مسؤولین نواحی </vt:lpstr>
      <vt:lpstr>مرحله دوم : تعیین مسؤولین حوزه های مقاومت</vt:lpstr>
      <vt:lpstr>مرحله سوم : تعیین مسؤولین طرح در پایگاه ها </vt:lpstr>
      <vt:lpstr>مرحله چهارم : تعیین سرگروه ها </vt:lpstr>
      <vt:lpstr>مرحله پنجم : انتخاب اعضای حلقه ها </vt:lpstr>
      <vt:lpstr>مرحله ششم  : گروه بندی اعضاء </vt:lpstr>
      <vt:lpstr>مرحله هفتم : آغاز فعالیت حلقه های تربیتی </vt:lpstr>
    </vt:vector>
  </TitlesOfParts>
  <Company>MRT www.Win2Farsi.com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a.m.j</dc:creator>
  <cp:lastModifiedBy>DadeFam-43262657</cp:lastModifiedBy>
  <cp:revision>24</cp:revision>
  <dcterms:created xsi:type="dcterms:W3CDTF">2009-04-14T01:50:24Z</dcterms:created>
  <dcterms:modified xsi:type="dcterms:W3CDTF">2023-07-02T16:36:05Z</dcterms:modified>
</cp:coreProperties>
</file>