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2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2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680F448B-81D6-4C88-910D-C43F4FC20993}" type="datetimeFigureOut">
              <a:rPr lang="fa-IR" smtClean="0"/>
              <a:pPr/>
              <a:t>28/06/1441</a:t>
            </a:fld>
            <a:endParaRPr lang="fa-IR"/>
          </a:p>
        </p:txBody>
      </p:sp>
      <p:sp>
        <p:nvSpPr>
          <p:cNvPr id="2" name="Footer Placeholder 1"/>
          <p:cNvSpPr>
            <a:spLocks noGrp="1"/>
          </p:cNvSpPr>
          <p:nvPr>
            <p:ph type="ftr" sz="quarter" idx="11"/>
          </p:nvPr>
        </p:nvSpPr>
        <p:spPr/>
        <p:txBody>
          <a:bodyPr/>
          <a:lstStyle/>
          <a:p>
            <a:endParaRPr lang="fa-IR"/>
          </a:p>
        </p:txBody>
      </p:sp>
      <p:sp>
        <p:nvSpPr>
          <p:cNvPr id="15" name="Slide Number Placeholder 14"/>
          <p:cNvSpPr>
            <a:spLocks noGrp="1"/>
          </p:cNvSpPr>
          <p:nvPr>
            <p:ph type="sldNum" sz="quarter" idx="12"/>
          </p:nvPr>
        </p:nvSpPr>
        <p:spPr>
          <a:xfrm>
            <a:off x="8229600" y="6473952"/>
            <a:ext cx="758952" cy="246888"/>
          </a:xfrm>
        </p:spPr>
        <p:txBody>
          <a:bodyPr/>
          <a:lstStyle/>
          <a:p>
            <a:fld id="{1B478025-4CD9-4447-B889-BE8F7EDCE0C0}"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80F448B-81D6-4C88-910D-C43F4FC20993}" type="datetimeFigureOut">
              <a:rPr lang="fa-IR" smtClean="0"/>
              <a:pPr/>
              <a:t>28/06/1441</a:t>
            </a:fld>
            <a:endParaRPr lang="fa-IR"/>
          </a:p>
        </p:txBody>
      </p:sp>
      <p:sp>
        <p:nvSpPr>
          <p:cNvPr id="19" name="Footer Placeholder 18"/>
          <p:cNvSpPr>
            <a:spLocks noGrp="1"/>
          </p:cNvSpPr>
          <p:nvPr>
            <p:ph type="ftr" sz="quarter" idx="11"/>
          </p:nvPr>
        </p:nvSpPr>
        <p:spPr>
          <a:xfrm>
            <a:off x="3581400" y="76200"/>
            <a:ext cx="2895600" cy="288925"/>
          </a:xfrm>
        </p:spPr>
        <p:txBody>
          <a:bodyPr/>
          <a:lstStyle/>
          <a:p>
            <a:endParaRPr lang="fa-IR"/>
          </a:p>
        </p:txBody>
      </p:sp>
      <p:sp>
        <p:nvSpPr>
          <p:cNvPr id="16" name="Slide Number Placeholder 15"/>
          <p:cNvSpPr>
            <a:spLocks noGrp="1"/>
          </p:cNvSpPr>
          <p:nvPr>
            <p:ph type="sldNum" sz="quarter" idx="12"/>
          </p:nvPr>
        </p:nvSpPr>
        <p:spPr>
          <a:xfrm>
            <a:off x="8229600" y="6473952"/>
            <a:ext cx="758952" cy="246888"/>
          </a:xfrm>
        </p:spPr>
        <p:txBody>
          <a:bodyPr/>
          <a:lstStyle/>
          <a:p>
            <a:fld id="{1B478025-4CD9-4447-B889-BE8F7EDCE0C0}"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80F448B-81D6-4C88-910D-C43F4FC20993}" type="datetimeFigureOut">
              <a:rPr lang="fa-IR" smtClean="0"/>
              <a:pPr/>
              <a:t>28/06/1441</a:t>
            </a:fld>
            <a:endParaRPr lang="fa-IR"/>
          </a:p>
        </p:txBody>
      </p:sp>
      <p:sp>
        <p:nvSpPr>
          <p:cNvPr id="11" name="Footer Placeholder 10"/>
          <p:cNvSpPr>
            <a:spLocks noGrp="1"/>
          </p:cNvSpPr>
          <p:nvPr>
            <p:ph type="ftr" sz="quarter" idx="11"/>
          </p:nvPr>
        </p:nvSpPr>
        <p:spPr/>
        <p:txBody>
          <a:bodyPr/>
          <a:lstStyle/>
          <a:p>
            <a:endParaRPr lang="fa-IR"/>
          </a:p>
        </p:txBody>
      </p:sp>
      <p:sp>
        <p:nvSpPr>
          <p:cNvPr id="16" name="Slide Number Placeholder 15"/>
          <p:cNvSpPr>
            <a:spLocks noGrp="1"/>
          </p:cNvSpPr>
          <p:nvPr>
            <p:ph type="sldNum" sz="quarter" idx="12"/>
          </p:nvPr>
        </p:nvSpPr>
        <p:spPr/>
        <p:txBody>
          <a:bodyPr/>
          <a:lstStyle/>
          <a:p>
            <a:fld id="{1B478025-4CD9-4447-B889-BE8F7EDCE0C0}" type="slidenum">
              <a:rPr lang="fa-IR" smtClean="0"/>
              <a:pPr/>
              <a:t>‹#›</a:t>
            </a:fld>
            <a:endParaRPr lang="fa-I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680F448B-81D6-4C88-910D-C43F4FC20993}" type="datetimeFigureOut">
              <a:rPr lang="fa-IR" smtClean="0"/>
              <a:pPr/>
              <a:t>28/06/1441</a:t>
            </a:fld>
            <a:endParaRPr lang="fa-IR"/>
          </a:p>
        </p:txBody>
      </p:sp>
      <p:sp>
        <p:nvSpPr>
          <p:cNvPr id="10" name="Footer Placeholder 9"/>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1B478025-4CD9-4447-B889-BE8F7EDCE0C0}"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680F448B-81D6-4C88-910D-C43F4FC20993}" type="datetimeFigureOut">
              <a:rPr lang="fa-IR" smtClean="0"/>
              <a:pPr/>
              <a:t>28/06/1441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229600" y="6477000"/>
            <a:ext cx="762000" cy="246888"/>
          </a:xfrm>
        </p:spPr>
        <p:txBody>
          <a:bodyPr/>
          <a:lstStyle/>
          <a:p>
            <a:fld id="{1B478025-4CD9-4447-B889-BE8F7EDCE0C0}" type="slidenum">
              <a:rPr lang="fa-IR" smtClean="0"/>
              <a:pPr/>
              <a:t>‹#›</a:t>
            </a:fld>
            <a:endParaRPr lang="fa-IR"/>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680F448B-81D6-4C88-910D-C43F4FC20993}" type="datetimeFigureOut">
              <a:rPr lang="fa-IR" smtClean="0"/>
              <a:pPr/>
              <a:t>28/06/1441</a:t>
            </a:fld>
            <a:endParaRPr lang="fa-IR"/>
          </a:p>
        </p:txBody>
      </p:sp>
      <p:sp>
        <p:nvSpPr>
          <p:cNvPr id="21" name="Footer Placeholder 20"/>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B478025-4CD9-4447-B889-BE8F7EDCE0C0}"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80F448B-81D6-4C88-910D-C43F4FC20993}" type="datetimeFigureOut">
              <a:rPr lang="fa-IR" smtClean="0"/>
              <a:pPr/>
              <a:t>28/06/1441</a:t>
            </a:fld>
            <a:endParaRPr lang="fa-IR"/>
          </a:p>
        </p:txBody>
      </p:sp>
      <p:sp>
        <p:nvSpPr>
          <p:cNvPr id="24" name="Footer Placeholder 23"/>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B478025-4CD9-4447-B889-BE8F7EDCE0C0}"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80F448B-81D6-4C88-910D-C43F4FC20993}" type="datetimeFigureOut">
              <a:rPr lang="fa-IR" smtClean="0"/>
              <a:pPr/>
              <a:t>28/06/1441</a:t>
            </a:fld>
            <a:endParaRPr lang="fa-IR"/>
          </a:p>
        </p:txBody>
      </p:sp>
      <p:sp>
        <p:nvSpPr>
          <p:cNvPr id="29" name="Footer Placeholder 28"/>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B478025-4CD9-4447-B889-BE8F7EDCE0C0}"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680F448B-81D6-4C88-910D-C43F4FC20993}" type="datetimeFigureOut">
              <a:rPr lang="fa-IR" smtClean="0"/>
              <a:pPr/>
              <a:t>28/06/1441</a:t>
            </a:fld>
            <a:endParaRPr lang="fa-IR"/>
          </a:p>
        </p:txBody>
      </p:sp>
      <p:sp>
        <p:nvSpPr>
          <p:cNvPr id="5" name="Footer Placeholder 4"/>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1B478025-4CD9-4447-B889-BE8F7EDCE0C0}" type="slidenum">
              <a:rPr lang="fa-IR" smtClean="0"/>
              <a:pPr/>
              <a:t>‹#›</a:t>
            </a:fld>
            <a:endParaRPr lang="fa-IR"/>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80F448B-81D6-4C88-910D-C43F4FC20993}" type="datetimeFigureOut">
              <a:rPr lang="fa-IR" smtClean="0"/>
              <a:pPr/>
              <a:t>28/06/1441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B478025-4CD9-4447-B889-BE8F7EDCE0C0}"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80F448B-81D6-4C88-910D-C43F4FC20993}" type="datetimeFigureOut">
              <a:rPr lang="fa-IR" smtClean="0"/>
              <a:pPr/>
              <a:t>28/06/1441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B478025-4CD9-4447-B889-BE8F7EDCE0C0}"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680F448B-81D6-4C88-910D-C43F4FC20993}" type="datetimeFigureOut">
              <a:rPr lang="fa-IR" smtClean="0"/>
              <a:pPr/>
              <a:t>28/06/1441</a:t>
            </a:fld>
            <a:endParaRPr lang="fa-IR"/>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a-IR"/>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1B478025-4CD9-4447-B889-BE8F7EDCE0C0}" type="slidenum">
              <a:rPr lang="fa-IR" smtClean="0"/>
              <a:pPr/>
              <a:t>‹#›</a:t>
            </a:fld>
            <a:endParaRPr lang="fa-IR"/>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1"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r" rtl="1"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r" rtl="1"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r" rtl="1"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r" rtl="1"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r" rtl="1"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r" rtl="1"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r" rtl="1"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1643050"/>
            <a:ext cx="8458200" cy="3571900"/>
          </a:xfrm>
        </p:spPr>
        <p:txBody>
          <a:bodyPr>
            <a:normAutofit fontScale="90000"/>
          </a:bodyPr>
          <a:lstStyle/>
          <a:p>
            <a:pPr algn="r"/>
            <a:r>
              <a:rPr lang="en-US" b="1" dirty="0" smtClean="0"/>
              <a:t/>
            </a:r>
            <a:br>
              <a:rPr lang="en-US" b="1" dirty="0" smtClean="0"/>
            </a:br>
            <a:r>
              <a:rPr lang="en-US" b="1" dirty="0" smtClean="0"/>
              <a:t/>
            </a:r>
            <a:br>
              <a:rPr lang="en-US" b="1" dirty="0" smtClean="0"/>
            </a:br>
            <a:r>
              <a:rPr lang="fa-IR" b="1" dirty="0" smtClean="0"/>
              <a:t>مراحل اجرای شیوه ی </a:t>
            </a:r>
            <a:r>
              <a:rPr lang="en-US" b="1" dirty="0" smtClean="0"/>
              <a:t/>
            </a:r>
            <a:br>
              <a:rPr lang="en-US" b="1" dirty="0" smtClean="0"/>
            </a:br>
            <a:r>
              <a:rPr lang="en-US" b="1" dirty="0" smtClean="0"/>
              <a:t>                                         </a:t>
            </a:r>
            <a:r>
              <a:rPr lang="fa-IR" sz="8900" b="1" dirty="0" smtClean="0">
                <a:solidFill>
                  <a:srgbClr val="FF0000"/>
                </a:solidFill>
              </a:rPr>
              <a:t>محوری </a:t>
            </a:r>
            <a:r>
              <a:rPr lang="en-US" sz="5400" dirty="0" smtClean="0">
                <a:solidFill>
                  <a:srgbClr val="FF0000"/>
                </a:solidFill>
              </a:rPr>
              <a:t/>
            </a:r>
            <a:br>
              <a:rPr lang="en-US" sz="5400" dirty="0" smtClean="0">
                <a:solidFill>
                  <a:srgbClr val="FF0000"/>
                </a:solidFill>
              </a:rPr>
            </a:br>
            <a:endParaRPr lang="fa-IR" dirty="0">
              <a:solidFill>
                <a:srgbClr val="FF0000"/>
              </a:solidFill>
            </a:endParaRPr>
          </a:p>
        </p:txBody>
      </p:sp>
      <p:sp>
        <p:nvSpPr>
          <p:cNvPr id="3" name="Subtitle 2"/>
          <p:cNvSpPr>
            <a:spLocks noGrp="1"/>
          </p:cNvSpPr>
          <p:nvPr>
            <p:ph type="subTitle" idx="1"/>
          </p:nvPr>
        </p:nvSpPr>
        <p:spPr>
          <a:xfrm>
            <a:off x="285720" y="714356"/>
            <a:ext cx="8458200" cy="914400"/>
          </a:xfrm>
          <a:solidFill>
            <a:schemeClr val="tx2">
              <a:lumMod val="60000"/>
              <a:lumOff val="40000"/>
            </a:schemeClr>
          </a:solidFill>
          <a:ln>
            <a:solidFill>
              <a:schemeClr val="accent3">
                <a:lumMod val="50000"/>
              </a:schemeClr>
            </a:solidFill>
          </a:ln>
        </p:spPr>
        <p:txBody>
          <a:bodyPr>
            <a:normAutofit/>
          </a:bodyPr>
          <a:lstStyle/>
          <a:p>
            <a:pPr algn="ctr"/>
            <a:r>
              <a:rPr lang="fa-IR" sz="4800" dirty="0" smtClean="0">
                <a:cs typeface="2  Lotus" pitchFamily="2" charset="-78"/>
              </a:rPr>
              <a:t>بسم الله الرحمن الرحیم</a:t>
            </a:r>
            <a:endParaRPr lang="fa-IR" sz="4800" dirty="0">
              <a:cs typeface="2  Lotus" pitchFamily="2" charset="-78"/>
            </a:endParaRP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286124"/>
            <a:ext cx="8686800" cy="3357586"/>
          </a:xfrm>
          <a:solidFill>
            <a:schemeClr val="tx2">
              <a:lumMod val="20000"/>
              <a:lumOff val="80000"/>
            </a:schemeClr>
          </a:solidFill>
        </p:spPr>
        <p:txBody>
          <a:bodyPr>
            <a:normAutofit fontScale="92500" lnSpcReduction="10000"/>
          </a:bodyPr>
          <a:lstStyle/>
          <a:p>
            <a:pPr>
              <a:buNone/>
            </a:pPr>
            <a:endParaRPr lang="fa-IR" sz="2000" b="1" dirty="0" smtClean="0">
              <a:solidFill>
                <a:srgbClr val="002060"/>
              </a:solidFill>
              <a:cs typeface="2  Lotus" pitchFamily="2" charset="-78"/>
            </a:endParaRPr>
          </a:p>
          <a:p>
            <a:pPr>
              <a:buNone/>
            </a:pPr>
            <a:r>
              <a:rPr lang="fa-IR" sz="2000" b="1" dirty="0" smtClean="0">
                <a:solidFill>
                  <a:srgbClr val="002060"/>
                </a:solidFill>
                <a:cs typeface="2  Lotus" pitchFamily="2" charset="-78"/>
              </a:rPr>
              <a:t>مثلاً فعالیت شماره (1) پایه ی دوم را به آن ها می دهد. و می گوید: </a:t>
            </a:r>
          </a:p>
          <a:p>
            <a:r>
              <a:rPr lang="fa-IR" sz="2000" b="1" dirty="0" smtClean="0">
                <a:cs typeface="2  Lotus" pitchFamily="2" charset="-78"/>
              </a:rPr>
              <a:t>**  بچه ها شما باید ابتدا دروقت اول این جلسه چندکار را انجام دهید.</a:t>
            </a:r>
            <a:endParaRPr lang="en-US" sz="2000" dirty="0" smtClean="0">
              <a:cs typeface="2  Lotus" pitchFamily="2" charset="-78"/>
            </a:endParaRPr>
          </a:p>
          <a:p>
            <a:r>
              <a:rPr lang="fa-IR" sz="2000" b="1" dirty="0" smtClean="0">
                <a:cs typeface="2  Lotus" pitchFamily="2" charset="-78"/>
              </a:rPr>
              <a:t>**  من برگه ای را که دستورکارتان را مشخص می کند، دراختیار شما قرار می دهم.  برای انجام دادن این کار( 15) دقیقه وقت دارید. (دستور کارشامل موارد زیر است:)</a:t>
            </a:r>
            <a:endParaRPr lang="en-US" sz="2000" dirty="0" smtClean="0">
              <a:cs typeface="2  Lotus" pitchFamily="2" charset="-78"/>
            </a:endParaRPr>
          </a:p>
          <a:p>
            <a:pPr lvl="0"/>
            <a:r>
              <a:rPr lang="fa-IR" sz="2000" b="1" dirty="0" smtClean="0">
                <a:cs typeface="2  Lotus" pitchFamily="2" charset="-78"/>
              </a:rPr>
              <a:t>شکل پنج جانور مختلف را نقاشی کنید. این نقاشی هر جانور را درمحل زندگی اش نشان دهد. </a:t>
            </a:r>
            <a:endParaRPr lang="en-US" sz="2000" dirty="0" smtClean="0">
              <a:cs typeface="2  Lotus" pitchFamily="2" charset="-78"/>
            </a:endParaRPr>
          </a:p>
          <a:p>
            <a:pPr lvl="0"/>
            <a:r>
              <a:rPr lang="fa-IR" sz="2000" b="1" dirty="0" smtClean="0">
                <a:cs typeface="2  Lotus" pitchFamily="2" charset="-78"/>
              </a:rPr>
              <a:t>فکر می کنید چرا جانورانی را که نقاشی کردید در چنین محل هایی زندگی می کنند؟ نظر خود را در یک جمله بنویسید. </a:t>
            </a:r>
            <a:endParaRPr lang="en-US" sz="2000" dirty="0" smtClean="0">
              <a:cs typeface="2  Lotus" pitchFamily="2" charset="-78"/>
            </a:endParaRPr>
          </a:p>
          <a:p>
            <a:pPr lvl="0"/>
            <a:r>
              <a:rPr lang="fa-IR" sz="2000" b="1" dirty="0" smtClean="0">
                <a:cs typeface="2  Lotus" pitchFamily="2" charset="-78"/>
              </a:rPr>
              <a:t>می توانید با هم درباره ی محل زندگی جانوران گفت و گو کنید.</a:t>
            </a:r>
            <a:endParaRPr lang="en-US" sz="2000" dirty="0" smtClean="0">
              <a:cs typeface="2  Lotus" pitchFamily="2" charset="-78"/>
            </a:endParaRPr>
          </a:p>
          <a:p>
            <a:pPr lvl="0"/>
            <a:r>
              <a:rPr lang="fa-IR" sz="2000" b="1" dirty="0" smtClean="0">
                <a:cs typeface="2  Lotus" pitchFamily="2" charset="-78"/>
              </a:rPr>
              <a:t>نام پنج جانور را که درمحل زندگی شما زندگی می کنند را بنویسید. </a:t>
            </a:r>
            <a:endParaRPr lang="en-US" sz="2000" dirty="0" smtClean="0">
              <a:cs typeface="2  Lotus" pitchFamily="2" charset="-78"/>
            </a:endParaRPr>
          </a:p>
          <a:p>
            <a:endParaRPr lang="fa-IR" sz="2000" dirty="0">
              <a:cs typeface="2  Lotus" pitchFamily="2" charset="-78"/>
            </a:endParaRPr>
          </a:p>
        </p:txBody>
      </p:sp>
      <p:sp>
        <p:nvSpPr>
          <p:cNvPr id="4" name="Content Placeholder 2"/>
          <p:cNvSpPr txBox="1">
            <a:spLocks/>
          </p:cNvSpPr>
          <p:nvPr/>
        </p:nvSpPr>
        <p:spPr>
          <a:xfrm>
            <a:off x="457200" y="357166"/>
            <a:ext cx="8686800" cy="3357586"/>
          </a:xfrm>
          <a:prstGeom prst="rect">
            <a:avLst/>
          </a:prstGeom>
        </p:spPr>
        <p:txBody>
          <a:bodyPr vert="horz">
            <a:normAutofit/>
          </a:bodyPr>
          <a:lstStyle/>
          <a:p>
            <a:pPr marL="342900" marR="0" lvl="0" indent="-342900" algn="r" defTabSz="914400" rtl="1" eaLnBrk="1" fontAlgn="auto" latinLnBrk="0" hangingPunct="1">
              <a:lnSpc>
                <a:spcPct val="100000"/>
              </a:lnSpc>
              <a:spcBef>
                <a:spcPct val="20000"/>
              </a:spcBef>
              <a:spcAft>
                <a:spcPts val="0"/>
              </a:spcAft>
              <a:buClr>
                <a:schemeClr val="accent1"/>
              </a:buClr>
              <a:buSzPct val="70000"/>
              <a:buFont typeface="Wingdings 2"/>
              <a:buChar char=""/>
              <a:tabLst/>
              <a:defRPr/>
            </a:pPr>
            <a:r>
              <a:rPr kumimoji="0" lang="fa-IR" sz="2000" b="1" i="0" u="none" strike="noStrike" kern="1200" cap="none" spc="0" normalizeH="0" baseline="0" noProof="0" dirty="0" smtClean="0">
                <a:ln>
                  <a:noFill/>
                </a:ln>
                <a:solidFill>
                  <a:schemeClr val="tx2"/>
                </a:solidFill>
                <a:effectLst/>
                <a:uLnTx/>
                <a:uFillTx/>
                <a:latin typeface="+mn-lt"/>
                <a:ea typeface="+mn-ea"/>
                <a:cs typeface="2  Lotus" pitchFamily="2" charset="-78"/>
              </a:rPr>
              <a:t>معلم برای اجرای برنامه به </a:t>
            </a:r>
            <a:r>
              <a:rPr kumimoji="0" lang="fa-IR" sz="2000" b="1" i="0" u="none" strike="noStrike" kern="1200" cap="none" spc="0" normalizeH="0" baseline="0" noProof="0" dirty="0" smtClean="0">
                <a:ln>
                  <a:noFill/>
                </a:ln>
                <a:solidFill>
                  <a:srgbClr val="FF0000"/>
                </a:solidFill>
                <a:effectLst/>
                <a:uLnTx/>
                <a:uFillTx/>
                <a:latin typeface="+mn-lt"/>
                <a:ea typeface="+mn-ea"/>
                <a:cs typeface="2  Lotus" pitchFamily="2" charset="-78"/>
              </a:rPr>
              <a:t>«شیوه ی محوری» </a:t>
            </a:r>
            <a:r>
              <a:rPr kumimoji="0" lang="fa-IR" sz="2000" b="1" i="0" u="none" strike="noStrike" kern="1200" cap="none" spc="0" normalizeH="0" baseline="0" noProof="0" dirty="0" smtClean="0">
                <a:ln>
                  <a:noFill/>
                </a:ln>
                <a:solidFill>
                  <a:schemeClr val="tx2"/>
                </a:solidFill>
                <a:effectLst/>
                <a:uLnTx/>
                <a:uFillTx/>
                <a:latin typeface="+mn-lt"/>
                <a:ea typeface="+mn-ea"/>
                <a:cs typeface="2  Lotus" pitchFamily="2" charset="-78"/>
              </a:rPr>
              <a:t>درکلاس </a:t>
            </a:r>
            <a:r>
              <a:rPr kumimoji="0" lang="fa-IR" sz="2000" b="1" i="0" u="none" strike="noStrike" kern="1200" cap="none" spc="0" normalizeH="0" baseline="0" noProof="0" dirty="0" smtClean="0">
                <a:ln>
                  <a:noFill/>
                </a:ln>
                <a:solidFill>
                  <a:srgbClr val="FF0000"/>
                </a:solidFill>
                <a:effectLst/>
                <a:uLnTx/>
                <a:uFillTx/>
                <a:latin typeface="+mn-lt"/>
                <a:ea typeface="+mn-ea"/>
                <a:cs typeface="2  Lotus" pitchFamily="2" charset="-78"/>
              </a:rPr>
              <a:t>شش پایه </a:t>
            </a:r>
            <a:r>
              <a:rPr kumimoji="0" lang="fa-IR" sz="2000" b="1" i="0" u="none" strike="noStrike" kern="1200" cap="none" spc="0" normalizeH="0" baseline="0" noProof="0" dirty="0" smtClean="0">
                <a:ln>
                  <a:noFill/>
                </a:ln>
                <a:solidFill>
                  <a:schemeClr val="tx2"/>
                </a:solidFill>
                <a:effectLst/>
                <a:uLnTx/>
                <a:uFillTx/>
                <a:latin typeface="+mn-lt"/>
                <a:ea typeface="+mn-ea"/>
                <a:cs typeface="2  Lotus" pitchFamily="2" charset="-78"/>
              </a:rPr>
              <a:t>ای که مثال زده شد، کارهای زیر را به ترتیب انجام می دهد:</a:t>
            </a:r>
          </a:p>
          <a:p>
            <a:pPr marL="342900" marR="0" lvl="0" indent="-342900" algn="r" defTabSz="914400" rtl="1" eaLnBrk="1" fontAlgn="auto" latinLnBrk="0" hangingPunct="1">
              <a:lnSpc>
                <a:spcPct val="100000"/>
              </a:lnSpc>
              <a:spcBef>
                <a:spcPct val="20000"/>
              </a:spcBef>
              <a:spcAft>
                <a:spcPts val="0"/>
              </a:spcAft>
              <a:buClr>
                <a:schemeClr val="accent1"/>
              </a:buClr>
              <a:buSzPct val="70000"/>
              <a:buFont typeface="Wingdings 2"/>
              <a:buChar char=""/>
              <a:tabLst/>
              <a:defRPr/>
            </a:pPr>
            <a:endParaRPr kumimoji="0" lang="en-US" sz="2000" b="0" i="0" u="none" strike="noStrike" kern="1200" cap="none" spc="0" normalizeH="0" baseline="0" noProof="0" dirty="0" smtClean="0">
              <a:ln>
                <a:noFill/>
              </a:ln>
              <a:solidFill>
                <a:schemeClr val="tx2"/>
              </a:solidFill>
              <a:effectLst/>
              <a:uLnTx/>
              <a:uFillTx/>
              <a:latin typeface="+mn-lt"/>
              <a:ea typeface="+mn-ea"/>
              <a:cs typeface="2  Lotus" pitchFamily="2" charset="-78"/>
            </a:endParaRPr>
          </a:p>
          <a:p>
            <a:pPr marL="342900" marR="0" lvl="0" indent="-342900" algn="r" defTabSz="914400" rtl="1" eaLnBrk="1" fontAlgn="auto" latinLnBrk="0" hangingPunct="1">
              <a:lnSpc>
                <a:spcPct val="100000"/>
              </a:lnSpc>
              <a:spcBef>
                <a:spcPct val="20000"/>
              </a:spcBef>
              <a:spcAft>
                <a:spcPts val="0"/>
              </a:spcAft>
              <a:buClr>
                <a:schemeClr val="accent1"/>
              </a:buClr>
              <a:buSzPct val="70000"/>
              <a:buFont typeface="Wingdings 2"/>
              <a:buNone/>
              <a:tabLst/>
              <a:defRPr/>
            </a:pPr>
            <a:r>
              <a:rPr kumimoji="0" lang="fa-IR" sz="2400" b="1" i="0" u="none" strike="noStrike" kern="1200" cap="none" spc="0" normalizeH="0" baseline="0" noProof="0" dirty="0" smtClean="0">
                <a:ln>
                  <a:noFill/>
                </a:ln>
                <a:solidFill>
                  <a:schemeClr val="tx2"/>
                </a:solidFill>
                <a:effectLst/>
                <a:uLnTx/>
                <a:uFillTx/>
                <a:latin typeface="+mn-lt"/>
                <a:ea typeface="+mn-ea"/>
                <a:cs typeface="2  Lotus" pitchFamily="2" charset="-78"/>
              </a:rPr>
              <a:t>1-قبل از شروع </a:t>
            </a:r>
            <a:r>
              <a:rPr kumimoji="0" lang="fa-IR" sz="2400" b="1" i="0" u="none" strike="noStrike" kern="1200" cap="none" spc="0" normalizeH="0" baseline="0" noProof="0" dirty="0" smtClean="0">
                <a:ln>
                  <a:noFill/>
                </a:ln>
                <a:solidFill>
                  <a:srgbClr val="0070C0"/>
                </a:solidFill>
                <a:effectLst/>
                <a:uLnTx/>
                <a:uFillTx/>
                <a:latin typeface="+mn-lt"/>
                <a:ea typeface="+mn-ea"/>
                <a:cs typeface="2  Lotus" pitchFamily="2" charset="-78"/>
              </a:rPr>
              <a:t>تدریس مستقیم درمحور(1)، </a:t>
            </a:r>
            <a:r>
              <a:rPr kumimoji="0" lang="fa-IR" sz="2000" b="1" i="0" u="none" strike="noStrike" kern="1200" cap="none" spc="0" normalizeH="0" baseline="0" noProof="0" dirty="0" smtClean="0">
                <a:ln>
                  <a:noFill/>
                </a:ln>
                <a:solidFill>
                  <a:srgbClr val="002060"/>
                </a:solidFill>
                <a:effectLst/>
                <a:uLnTx/>
                <a:uFillTx/>
                <a:latin typeface="+mn-lt"/>
                <a:ea typeface="+mn-ea"/>
                <a:cs typeface="2  Lotus" pitchFamily="2" charset="-78"/>
              </a:rPr>
              <a:t>ابتدا فعالیت شماره ی یک را که از قبل برای دیگر محورهای اصلی تدریس تهیه کرده بود دراختیار هر یک از محورهای اصلی (2و3) این جلسه که دانش آموزان پایه ی دوم و سوم هستند قرارمی دهد.</a:t>
            </a:r>
            <a:r>
              <a:rPr kumimoji="0" lang="fa-IR" sz="2000" b="1" i="0" u="none" strike="noStrike" kern="1200" cap="none" spc="0" normalizeH="0" baseline="0" noProof="0" dirty="0" smtClean="0">
                <a:ln>
                  <a:noFill/>
                </a:ln>
                <a:solidFill>
                  <a:schemeClr val="tx2"/>
                </a:solidFill>
                <a:effectLst/>
                <a:uLnTx/>
                <a:uFillTx/>
                <a:latin typeface="+mn-lt"/>
                <a:ea typeface="+mn-ea"/>
                <a:cs typeface="2  Lotus" pitchFamily="2" charset="-78"/>
              </a:rPr>
              <a:t> و همچنین </a:t>
            </a:r>
            <a:r>
              <a:rPr kumimoji="0" lang="fa-IR" sz="2000" b="1" i="0" u="none" strike="noStrike" kern="1200" cap="none" spc="0" normalizeH="0" baseline="0" noProof="0" dirty="0" smtClean="0">
                <a:ln>
                  <a:noFill/>
                </a:ln>
                <a:solidFill>
                  <a:srgbClr val="C00000"/>
                </a:solidFill>
                <a:effectLst/>
                <a:uLnTx/>
                <a:uFillTx/>
                <a:latin typeface="+mn-lt"/>
                <a:ea typeface="+mn-ea"/>
                <a:cs typeface="2  Lotus" pitchFamily="2" charset="-78"/>
              </a:rPr>
              <a:t>تکلیف خودآموزی و تمرینی را هم که برای محور فرعی تهیه کرده است در اختیار دانش آموزان پایه های چهارم تا ششم قرار می دهد.</a:t>
            </a:r>
            <a:r>
              <a:rPr kumimoji="0" lang="fa-IR" sz="2000" b="1" i="0" u="none" strike="noStrike" kern="1200" cap="none" spc="0" normalizeH="0" baseline="0" noProof="0" dirty="0" smtClean="0">
                <a:ln>
                  <a:noFill/>
                </a:ln>
                <a:solidFill>
                  <a:schemeClr val="tx2"/>
                </a:solidFill>
                <a:effectLst/>
                <a:uLnTx/>
                <a:uFillTx/>
                <a:latin typeface="+mn-lt"/>
                <a:ea typeface="+mn-ea"/>
                <a:cs typeface="2  Lotus" pitchFamily="2" charset="-78"/>
              </a:rPr>
              <a:t> </a:t>
            </a:r>
          </a:p>
          <a:p>
            <a:pPr marL="342900" marR="0" lvl="0" indent="-342900" algn="r" defTabSz="914400" rtl="1" eaLnBrk="1" fontAlgn="auto" latinLnBrk="0" hangingPunct="1">
              <a:lnSpc>
                <a:spcPct val="100000"/>
              </a:lnSpc>
              <a:spcBef>
                <a:spcPct val="20000"/>
              </a:spcBef>
              <a:spcAft>
                <a:spcPts val="0"/>
              </a:spcAft>
              <a:buClr>
                <a:schemeClr val="accent1"/>
              </a:buClr>
              <a:buSzPct val="70000"/>
              <a:buFont typeface="Wingdings 2"/>
              <a:buChar char=""/>
              <a:tabLst/>
              <a:defRPr/>
            </a:pPr>
            <a:endParaRPr kumimoji="0" lang="fa-IR" sz="2000" b="0" i="0" u="none" strike="noStrike" kern="1200" cap="none" spc="0" normalizeH="0" baseline="0" noProof="0" dirty="0">
              <a:ln>
                <a:noFill/>
              </a:ln>
              <a:solidFill>
                <a:schemeClr val="tx2"/>
              </a:solidFill>
              <a:effectLst/>
              <a:uLnTx/>
              <a:uFillTx/>
              <a:latin typeface="+mn-lt"/>
              <a:ea typeface="+mn-ea"/>
              <a:cs typeface="2  Lotus" pitchFamily="2" charset="-78"/>
            </a:endParaRPr>
          </a:p>
        </p:txBody>
      </p:sp>
      <p:sp>
        <p:nvSpPr>
          <p:cNvPr id="5" name="Explosion 2 4"/>
          <p:cNvSpPr/>
          <p:nvPr/>
        </p:nvSpPr>
        <p:spPr>
          <a:xfrm>
            <a:off x="0" y="2643182"/>
            <a:ext cx="3071802" cy="1714488"/>
          </a:xfrm>
          <a:prstGeom prst="irregularSeal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b="1" dirty="0" smtClean="0">
                <a:solidFill>
                  <a:schemeClr val="tx1"/>
                </a:solidFill>
                <a:cs typeface="2  Lotus" pitchFamily="2" charset="-78"/>
              </a:rPr>
              <a:t>فعاليت محور2</a:t>
            </a:r>
            <a:endParaRPr lang="en-US" sz="1600" b="1" dirty="0">
              <a:cs typeface="2  Lotus" pitchFamily="2" charset="-78"/>
            </a:endParaRP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214290"/>
            <a:ext cx="8686800" cy="6429420"/>
          </a:xfrm>
          <a:solidFill>
            <a:schemeClr val="tx2">
              <a:lumMod val="20000"/>
              <a:lumOff val="80000"/>
            </a:schemeClr>
          </a:solidFill>
        </p:spPr>
        <p:txBody>
          <a:bodyPr>
            <a:noAutofit/>
          </a:bodyPr>
          <a:lstStyle/>
          <a:p>
            <a:endParaRPr lang="fa-IR" sz="1900" b="1" dirty="0" smtClean="0">
              <a:solidFill>
                <a:schemeClr val="tx1"/>
              </a:solidFill>
              <a:cs typeface="2  Lotus" pitchFamily="2" charset="-78"/>
            </a:endParaRPr>
          </a:p>
          <a:p>
            <a:r>
              <a:rPr lang="fa-IR" sz="1900" b="1" dirty="0" smtClean="0">
                <a:solidFill>
                  <a:schemeClr val="tx1"/>
                </a:solidFill>
                <a:cs typeface="2  Lotus" pitchFamily="2" charset="-78"/>
              </a:rPr>
              <a:t>** بچه ها، وقتی من پایه ی اول را درس می دهم، شما مشغول انجام دادن فعالیت ها شوید. من در این 15دقیقه به شما سرمی زنم. اگر سوالی داشتید فقط درآن وقت می توانید بپرسید. این فعالیت شما به درس امروز ارتباط دارد. کاملاً به انجام دادن آن دقت کنید. ( معلم پیش بینی کرده است انجام دادن این فعالیت به 15 دقیقه زمان نیاز دارد.) </a:t>
            </a:r>
            <a:endParaRPr lang="en-US" sz="1900" dirty="0" smtClean="0">
              <a:solidFill>
                <a:schemeClr val="tx1"/>
              </a:solidFill>
              <a:cs typeface="2  Lotus" pitchFamily="2" charset="-78"/>
            </a:endParaRPr>
          </a:p>
          <a:p>
            <a:r>
              <a:rPr lang="fa-IR" sz="1900" b="1" dirty="0" smtClean="0">
                <a:solidFill>
                  <a:schemeClr val="tx1"/>
                </a:solidFill>
                <a:cs typeface="2  Lotus" pitchFamily="2" charset="-78"/>
              </a:rPr>
              <a:t>در این شیوه از آموزش، پایه ی دوم هم از همان شروع جلسه ی آموزشی فعال شده اند. زیرا باید برای تمام کردن کارشان در 15 دقیقه، بلافاصله مشغول انجام دادن آن شوند. این نوع آموزش غیرمستقیم و دانش آموز محوری، خاص کلاس چندپایه است.  </a:t>
            </a:r>
          </a:p>
          <a:p>
            <a:endParaRPr lang="fa-IR" sz="1900" b="1" dirty="0" smtClean="0">
              <a:solidFill>
                <a:schemeClr val="tx1"/>
              </a:solidFill>
              <a:cs typeface="2  Lotus" pitchFamily="2" charset="-78"/>
            </a:endParaRPr>
          </a:p>
          <a:p>
            <a:endParaRPr lang="fa-IR" sz="1900" b="1" dirty="0" smtClean="0">
              <a:solidFill>
                <a:schemeClr val="tx1"/>
              </a:solidFill>
              <a:cs typeface="2  Lotus" pitchFamily="2" charset="-78"/>
            </a:endParaRPr>
          </a:p>
          <a:p>
            <a:pPr lvl="0">
              <a:buNone/>
            </a:pPr>
            <a:r>
              <a:rPr lang="fa-IR" sz="1900" b="1" dirty="0" smtClean="0">
                <a:solidFill>
                  <a:srgbClr val="002060"/>
                </a:solidFill>
                <a:cs typeface="2  Lotus" pitchFamily="2" charset="-78"/>
              </a:rPr>
              <a:t>2-فعالیت شماره ی (1) مربوط به محور(3) یعنی پایه ی سوم</a:t>
            </a:r>
            <a:r>
              <a:rPr lang="fa-IR" sz="1900" b="1" dirty="0" smtClean="0">
                <a:solidFill>
                  <a:schemeClr val="tx1"/>
                </a:solidFill>
                <a:cs typeface="2  Lotus" pitchFamily="2" charset="-78"/>
              </a:rPr>
              <a:t> راکه ازقبل برای این جلسه ی آموزشی تهیه کرده بود به آن ها می دهد و می گوید: </a:t>
            </a:r>
            <a:endParaRPr lang="en-US" sz="1900" dirty="0" smtClean="0">
              <a:solidFill>
                <a:schemeClr val="tx1"/>
              </a:solidFill>
              <a:cs typeface="2  Lotus" pitchFamily="2" charset="-78"/>
            </a:endParaRPr>
          </a:p>
          <a:p>
            <a:r>
              <a:rPr lang="fa-IR" sz="1900" b="1" dirty="0" smtClean="0">
                <a:solidFill>
                  <a:schemeClr val="tx1"/>
                </a:solidFill>
                <a:cs typeface="2  Lotus" pitchFamily="2" charset="-78"/>
              </a:rPr>
              <a:t>**  بچه ها شما باید ابتدا دراین جلسه چند کار را انجام دهید.</a:t>
            </a:r>
            <a:endParaRPr lang="en-US" sz="1900" dirty="0" smtClean="0">
              <a:solidFill>
                <a:schemeClr val="tx1"/>
              </a:solidFill>
              <a:cs typeface="2  Lotus" pitchFamily="2" charset="-78"/>
            </a:endParaRPr>
          </a:p>
          <a:p>
            <a:r>
              <a:rPr lang="fa-IR" sz="1900" b="1" dirty="0" smtClean="0">
                <a:solidFill>
                  <a:schemeClr val="tx1"/>
                </a:solidFill>
                <a:cs typeface="2  Lotus" pitchFamily="2" charset="-78"/>
              </a:rPr>
              <a:t>**  من برگه ای را که دستورکارتان را مشخص می کند دراختیار شما قرار می دهم. برای انجام دادن کار (30) دقیقه وقت دارید. (دستورکار شامل موارد زیراست :)</a:t>
            </a:r>
            <a:endParaRPr lang="en-US" sz="1900" dirty="0" smtClean="0">
              <a:solidFill>
                <a:schemeClr val="tx1"/>
              </a:solidFill>
              <a:cs typeface="2  Lotus" pitchFamily="2" charset="-78"/>
            </a:endParaRPr>
          </a:p>
          <a:p>
            <a:pPr lvl="0"/>
            <a:r>
              <a:rPr lang="fa-IR" sz="1900" b="1" dirty="0" smtClean="0">
                <a:solidFill>
                  <a:schemeClr val="tx1"/>
                </a:solidFill>
                <a:cs typeface="2  Lotus" pitchFamily="2" charset="-78"/>
              </a:rPr>
              <a:t>بچه ها برای شما متن ساده ای تهیه کردم که به درس امروز هم ارتباط دارد. به دقت مطالعه کنید. در پایان آن چند پرسش طرح شده است بایدبه آن ها پاسخ دهید.</a:t>
            </a:r>
            <a:r>
              <a:rPr lang="fa-IR" sz="1900" dirty="0" smtClean="0">
                <a:solidFill>
                  <a:schemeClr val="tx1"/>
                </a:solidFill>
                <a:cs typeface="2  Lotus" pitchFamily="2" charset="-78"/>
              </a:rPr>
              <a:t> </a:t>
            </a:r>
            <a:r>
              <a:rPr lang="fa-IR" sz="1900" b="1" dirty="0" smtClean="0">
                <a:solidFill>
                  <a:schemeClr val="tx1"/>
                </a:solidFill>
                <a:cs typeface="2  Lotus" pitchFamily="2" charset="-78"/>
              </a:rPr>
              <a:t>(یادآوری: سطح پرسش ها بالا تر است .)</a:t>
            </a:r>
            <a:endParaRPr lang="en-US" sz="1900" dirty="0" smtClean="0">
              <a:solidFill>
                <a:schemeClr val="tx1"/>
              </a:solidFill>
              <a:cs typeface="2  Lotus" pitchFamily="2" charset="-78"/>
            </a:endParaRPr>
          </a:p>
          <a:p>
            <a:pPr lvl="0"/>
            <a:r>
              <a:rPr lang="fa-IR" sz="1900" b="1" dirty="0" smtClean="0">
                <a:solidFill>
                  <a:schemeClr val="tx1"/>
                </a:solidFill>
                <a:cs typeface="2  Lotus" pitchFamily="2" charset="-78"/>
              </a:rPr>
              <a:t>پس از مطالعه باید دو نوع زندگی شهری و روستایی را مقایسه کنید. و نظرتان را درباره ی هر کدام از آن ها در یک جمله بنویسید.</a:t>
            </a:r>
            <a:endParaRPr lang="en-US" sz="1900" dirty="0" smtClean="0">
              <a:solidFill>
                <a:schemeClr val="tx1"/>
              </a:solidFill>
              <a:cs typeface="2  Lotus" pitchFamily="2" charset="-78"/>
            </a:endParaRPr>
          </a:p>
          <a:p>
            <a:endParaRPr lang="fa-IR" sz="1900" dirty="0">
              <a:solidFill>
                <a:schemeClr val="tx1"/>
              </a:solidFill>
              <a:cs typeface="2  Lotus" pitchFamily="2" charset="-78"/>
            </a:endParaRPr>
          </a:p>
        </p:txBody>
      </p:sp>
      <p:sp>
        <p:nvSpPr>
          <p:cNvPr id="5" name="Explosion 2 4"/>
          <p:cNvSpPr/>
          <p:nvPr/>
        </p:nvSpPr>
        <p:spPr>
          <a:xfrm>
            <a:off x="285720" y="2428868"/>
            <a:ext cx="2714644" cy="1000132"/>
          </a:xfrm>
          <a:prstGeom prst="irregularSeal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solidFill>
                  <a:schemeClr val="tx1"/>
                </a:solidFill>
                <a:cs typeface="2  Lotus" pitchFamily="2" charset="-78"/>
              </a:rPr>
              <a:t>فعاليت محور3</a:t>
            </a:r>
            <a:endParaRPr lang="en-US" sz="1200" b="1" dirty="0">
              <a:cs typeface="2  Lotus" pitchFamily="2" charset="-78"/>
            </a:endParaRPr>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071546"/>
            <a:ext cx="8686800" cy="5008579"/>
          </a:xfrm>
          <a:solidFill>
            <a:schemeClr val="tx2">
              <a:lumMod val="20000"/>
              <a:lumOff val="80000"/>
            </a:schemeClr>
          </a:solidFill>
          <a:ln>
            <a:solidFill>
              <a:srgbClr val="FFC000"/>
            </a:solidFill>
          </a:ln>
        </p:spPr>
        <p:txBody>
          <a:bodyPr>
            <a:normAutofit/>
          </a:bodyPr>
          <a:lstStyle/>
          <a:p>
            <a:pPr lvl="0"/>
            <a:r>
              <a:rPr lang="fa-IR" sz="2000" b="1" dirty="0" smtClean="0">
                <a:cs typeface="2  Lotus" pitchFamily="2" charset="-78"/>
              </a:rPr>
              <a:t>جدولی تهیه شده است. باید شباهت ها وتفاوت های این دو نوع زندگی را در آن ثبت کنید. </a:t>
            </a:r>
            <a:endParaRPr lang="en-US" sz="2000" dirty="0" smtClean="0">
              <a:cs typeface="2  Lotus" pitchFamily="2" charset="-78"/>
            </a:endParaRPr>
          </a:p>
          <a:p>
            <a:pPr lvl="0"/>
            <a:r>
              <a:rPr lang="fa-IR" sz="2000" b="1" dirty="0" smtClean="0">
                <a:cs typeface="2  Lotus" pitchFamily="2" charset="-78"/>
              </a:rPr>
              <a:t>در پایان با هم گفت وگو کنید و نظرات خود را با یکدیگر در میان بگذارید. می توانید نظرات خود را روی تابلوی شماره دو کلاس بنویسید. (درصورتی که تابلو در جهت دیگر کلاس روی دیوار نصب باشد.) </a:t>
            </a:r>
          </a:p>
          <a:p>
            <a:pPr lvl="0"/>
            <a:endParaRPr lang="en-US" sz="2000" dirty="0" smtClean="0">
              <a:cs typeface="2  Lotus" pitchFamily="2" charset="-78"/>
            </a:endParaRPr>
          </a:p>
          <a:p>
            <a:r>
              <a:rPr lang="fa-IR" sz="2000" b="1" dirty="0" smtClean="0">
                <a:cs typeface="2  Lotus" pitchFamily="2" charset="-78"/>
              </a:rPr>
              <a:t>** بچه ها تا وقتی که من پایه ی اول و دوم را درس می دهم، شما باید مشغول انجام دادن فعالیت ها باشید. من در این 30 دقیقه چند بار به شما سر می زنم. اگر سوالی داشتید فقط در آن زمان بپرسید. این فعالیت به درس امروز شما ارتباط دارد. کاملا به انجام دادن آن دقت کنید. (معلم پیش بینی کرده است انجام دادن این فعالیت به 30 دقیقه زمان نیاز دارد. پایه ی سوم هم مانند پایه ی دوم از همان شروع جلسه فعال می شوند. زیرا آن ها هم باید بلافاصله مشغول انجام دادن کارشان شوند. تا بتوانند بموقع به پایان برسانند.)</a:t>
            </a:r>
            <a:endParaRPr lang="en-US" sz="2000" dirty="0" smtClean="0">
              <a:cs typeface="2  Lotus" pitchFamily="2" charset="-78"/>
            </a:endParaRPr>
          </a:p>
          <a:p>
            <a:endParaRPr lang="fa-IR" sz="2000" dirty="0">
              <a:cs typeface="2  Lotus" pitchFamily="2" charset="-78"/>
            </a:endParaRPr>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28"/>
            <a:ext cx="8686800" cy="1142984"/>
          </a:xfrm>
          <a:solidFill>
            <a:srgbClr val="FFFF00"/>
          </a:solidFill>
        </p:spPr>
        <p:txBody>
          <a:bodyPr>
            <a:noAutofit/>
          </a:bodyPr>
          <a:lstStyle/>
          <a:p>
            <a:pPr lvl="0" algn="r"/>
            <a:r>
              <a:rPr lang="fa-IR" sz="2400" b="1" dirty="0" smtClean="0">
                <a:solidFill>
                  <a:schemeClr val="tx1"/>
                </a:solidFill>
                <a:cs typeface="2  Lotus" pitchFamily="2" charset="-78"/>
              </a:rPr>
              <a:t>3-همچنین به دانش آموزان پایه های چهارم تا ششم که محورفرعی هستند ودراین جلسه درس جدیدی تدریس نمی شود، می گوید : </a:t>
            </a:r>
            <a:r>
              <a:rPr lang="en-US" sz="2400" dirty="0" smtClean="0">
                <a:solidFill>
                  <a:schemeClr val="tx1"/>
                </a:solidFill>
                <a:cs typeface="2  Lotus" pitchFamily="2" charset="-78"/>
              </a:rPr>
              <a:t/>
            </a:r>
            <a:br>
              <a:rPr lang="en-US" sz="2400" dirty="0" smtClean="0">
                <a:solidFill>
                  <a:schemeClr val="tx1"/>
                </a:solidFill>
                <a:cs typeface="2  Lotus" pitchFamily="2" charset="-78"/>
              </a:rPr>
            </a:br>
            <a:endParaRPr lang="fa-IR" sz="2400" dirty="0">
              <a:cs typeface="2  Lotus" pitchFamily="2" charset="-78"/>
            </a:endParaRPr>
          </a:p>
        </p:txBody>
      </p:sp>
      <p:sp>
        <p:nvSpPr>
          <p:cNvPr id="3" name="Content Placeholder 2"/>
          <p:cNvSpPr>
            <a:spLocks noGrp="1"/>
          </p:cNvSpPr>
          <p:nvPr>
            <p:ph idx="1"/>
          </p:nvPr>
        </p:nvSpPr>
        <p:spPr>
          <a:solidFill>
            <a:schemeClr val="bg2">
              <a:lumMod val="75000"/>
            </a:schemeClr>
          </a:solidFill>
        </p:spPr>
        <p:txBody>
          <a:bodyPr>
            <a:noAutofit/>
          </a:bodyPr>
          <a:lstStyle/>
          <a:p>
            <a:pPr lvl="0"/>
            <a:r>
              <a:rPr lang="fa-IR" sz="2000" b="1" dirty="0" smtClean="0">
                <a:solidFill>
                  <a:schemeClr val="tx1"/>
                </a:solidFill>
                <a:cs typeface="2  Lotus" pitchFamily="2" charset="-78"/>
              </a:rPr>
              <a:t>بچه ها ، دراین جلسه شما (45)دقیقه وقت دارید. تا فعالیت های تعیین شده را انجام دهید. </a:t>
            </a:r>
            <a:endParaRPr lang="en-US" sz="2000" dirty="0" smtClean="0">
              <a:solidFill>
                <a:schemeClr val="tx1"/>
              </a:solidFill>
              <a:cs typeface="2  Lotus" pitchFamily="2" charset="-78"/>
            </a:endParaRPr>
          </a:p>
          <a:p>
            <a:endParaRPr lang="fa-IR" sz="2000" b="1" dirty="0" smtClean="0">
              <a:solidFill>
                <a:schemeClr val="tx1"/>
              </a:solidFill>
              <a:cs typeface="2  Lotus" pitchFamily="2" charset="-78"/>
            </a:endParaRPr>
          </a:p>
          <a:p>
            <a:r>
              <a:rPr lang="fa-IR" sz="2400" dirty="0" smtClean="0">
                <a:solidFill>
                  <a:srgbClr val="00823B"/>
                </a:solidFill>
                <a:cs typeface="2  Lotus" pitchFamily="2" charset="-78"/>
              </a:rPr>
              <a:t>( پایه چهارم ) : </a:t>
            </a:r>
            <a:endParaRPr lang="en-US" sz="2400" dirty="0" smtClean="0">
              <a:solidFill>
                <a:srgbClr val="00823B"/>
              </a:solidFill>
              <a:cs typeface="2  Lotus" pitchFamily="2" charset="-78"/>
            </a:endParaRPr>
          </a:p>
          <a:p>
            <a:r>
              <a:rPr lang="fa-IR" sz="2000" b="1" dirty="0" smtClean="0">
                <a:solidFill>
                  <a:schemeClr val="tx1"/>
                </a:solidFill>
                <a:cs typeface="2  Lotus" pitchFamily="2" charset="-78"/>
              </a:rPr>
              <a:t>= یک  بار متن کتاب فارسی  را که در جلسه ی قبل آموزش داده شد، صامت خوانی کنید.</a:t>
            </a:r>
            <a:endParaRPr lang="en-US" sz="2000" dirty="0" smtClean="0">
              <a:solidFill>
                <a:schemeClr val="tx1"/>
              </a:solidFill>
              <a:cs typeface="2  Lotus" pitchFamily="2" charset="-78"/>
            </a:endParaRPr>
          </a:p>
          <a:p>
            <a:r>
              <a:rPr lang="fa-IR" sz="2000" b="1" dirty="0" smtClean="0">
                <a:solidFill>
                  <a:schemeClr val="tx1"/>
                </a:solidFill>
                <a:cs typeface="2  Lotus" pitchFamily="2" charset="-78"/>
              </a:rPr>
              <a:t>= برگه ای را آماده کردم به ترتیب هر کدام از دستورکار ها را بخوانید.</a:t>
            </a:r>
            <a:endParaRPr lang="en-US" sz="2000" dirty="0" smtClean="0">
              <a:solidFill>
                <a:schemeClr val="tx1"/>
              </a:solidFill>
              <a:cs typeface="2  Lotus" pitchFamily="2" charset="-78"/>
            </a:endParaRPr>
          </a:p>
          <a:p>
            <a:r>
              <a:rPr lang="fa-IR" sz="2000" b="1" dirty="0" smtClean="0">
                <a:solidFill>
                  <a:schemeClr val="tx1"/>
                </a:solidFill>
                <a:cs typeface="2  Lotus" pitchFamily="2" charset="-78"/>
              </a:rPr>
              <a:t>= پاسخ پرسش ها را در برگه ای بنویسید.  (یادآوری: این پرسش ها از نوع تحلیلی و نتیجه گیری هستند.)</a:t>
            </a:r>
            <a:endParaRPr lang="en-US" sz="2000" dirty="0" smtClean="0">
              <a:solidFill>
                <a:schemeClr val="tx1"/>
              </a:solidFill>
              <a:cs typeface="2  Lotus" pitchFamily="2" charset="-78"/>
            </a:endParaRPr>
          </a:p>
          <a:p>
            <a:r>
              <a:rPr lang="fa-IR" sz="2000" b="1" dirty="0" smtClean="0">
                <a:solidFill>
                  <a:schemeClr val="tx1"/>
                </a:solidFill>
                <a:cs typeface="2  Lotus" pitchFamily="2" charset="-78"/>
              </a:rPr>
              <a:t>= معنی کلمه های جدید درس را در واژه نامه پیدا کنید. اگر واژه ها درپایان کتاب درسی نبود، از کتاب فرهنگ لغت موجود در کلاس استفاده کنید. هر کدام از واژه ها را در جمله ای بکار برید.</a:t>
            </a:r>
            <a:endParaRPr lang="en-US" sz="2000" dirty="0" smtClean="0">
              <a:solidFill>
                <a:schemeClr val="tx1"/>
              </a:solidFill>
              <a:cs typeface="2  Lotus" pitchFamily="2" charset="-78"/>
            </a:endParaRPr>
          </a:p>
          <a:p>
            <a:r>
              <a:rPr lang="fa-IR" sz="2000" b="1" dirty="0" smtClean="0">
                <a:solidFill>
                  <a:schemeClr val="tx1"/>
                </a:solidFill>
                <a:cs typeface="2  Lotus" pitchFamily="2" charset="-78"/>
              </a:rPr>
              <a:t>= شما باید متن درس را پس از مطالعه ، درده سطر خلاصه نویسی کنید. (معلم پیش بینی کرده است انجام دادن این فعالیت به 45 دقیقه زمان نیاز دارد.)</a:t>
            </a:r>
            <a:endParaRPr lang="en-US" sz="2000" dirty="0" smtClean="0">
              <a:solidFill>
                <a:schemeClr val="tx1"/>
              </a:solidFill>
              <a:cs typeface="2  Lotus" pitchFamily="2" charset="-78"/>
            </a:endParaRPr>
          </a:p>
          <a:p>
            <a:endParaRPr lang="fa-IR" sz="2000" dirty="0">
              <a:solidFill>
                <a:schemeClr val="tx1"/>
              </a:solidFill>
              <a:cs typeface="2  Lotus" pitchFamily="2" charset="-78"/>
            </a:endParaRPr>
          </a:p>
        </p:txBody>
      </p:sp>
      <p:sp>
        <p:nvSpPr>
          <p:cNvPr id="4" name="Explosion 2 3"/>
          <p:cNvSpPr/>
          <p:nvPr/>
        </p:nvSpPr>
        <p:spPr>
          <a:xfrm>
            <a:off x="0" y="571480"/>
            <a:ext cx="2571736" cy="1357322"/>
          </a:xfrm>
          <a:prstGeom prst="irregularSeal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b="1" dirty="0" smtClean="0">
                <a:solidFill>
                  <a:schemeClr val="tx1"/>
                </a:solidFill>
              </a:rPr>
              <a:t>فرعي</a:t>
            </a:r>
            <a:endParaRPr lang="en-US" sz="2400" b="1" dirty="0"/>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bg2">
              <a:lumMod val="75000"/>
            </a:schemeClr>
          </a:solidFill>
        </p:spPr>
        <p:txBody>
          <a:bodyPr>
            <a:normAutofit/>
          </a:bodyPr>
          <a:lstStyle/>
          <a:p>
            <a:r>
              <a:rPr lang="fa-IR" sz="2400" b="1" dirty="0" smtClean="0">
                <a:solidFill>
                  <a:srgbClr val="00B050"/>
                </a:solidFill>
                <a:cs typeface="2  Lotus" pitchFamily="2" charset="-78"/>
              </a:rPr>
              <a:t>پایه پنجم : </a:t>
            </a:r>
            <a:endParaRPr lang="en-US" sz="2400" dirty="0" smtClean="0">
              <a:solidFill>
                <a:srgbClr val="00B050"/>
              </a:solidFill>
              <a:cs typeface="2  Lotus" pitchFamily="2" charset="-78"/>
            </a:endParaRPr>
          </a:p>
          <a:p>
            <a:pPr>
              <a:buNone/>
            </a:pPr>
            <a:r>
              <a:rPr lang="fa-IR" sz="2400" b="1" dirty="0" smtClean="0">
                <a:cs typeface="2  Lotus" pitchFamily="2" charset="-78"/>
              </a:rPr>
              <a:t> = (با توجه به مطالب علوم تجربی در جلسه قبل این پایه ) یک کتاب علمی برای شما تهیه کردم. آن را مطالعه کنید. آن چه را که از متن کتاب علمی فهمیدید با موضوع جلسه ی قبل علوم مقایسه کنید. چه نکات مشترکی با هم دارند. آن ها را فهرست کنید. </a:t>
            </a:r>
          </a:p>
          <a:p>
            <a:endParaRPr lang="en-US" sz="2400" dirty="0" smtClean="0">
              <a:cs typeface="2  Lotus" pitchFamily="2" charset="-78"/>
            </a:endParaRPr>
          </a:p>
          <a:p>
            <a:r>
              <a:rPr lang="fa-IR" sz="2400" b="1" dirty="0" smtClean="0">
                <a:solidFill>
                  <a:srgbClr val="00B050"/>
                </a:solidFill>
                <a:cs typeface="2  Lotus" pitchFamily="2" charset="-78"/>
              </a:rPr>
              <a:t>پایه ششم :</a:t>
            </a:r>
            <a:endParaRPr lang="en-US" sz="2400" dirty="0" smtClean="0">
              <a:solidFill>
                <a:srgbClr val="00B050"/>
              </a:solidFill>
              <a:cs typeface="2  Lotus" pitchFamily="2" charset="-78"/>
            </a:endParaRPr>
          </a:p>
          <a:p>
            <a:pPr>
              <a:buNone/>
            </a:pPr>
            <a:r>
              <a:rPr lang="fa-IR" sz="2400" b="1" dirty="0" smtClean="0">
                <a:cs typeface="2  Lotus" pitchFamily="2" charset="-78"/>
              </a:rPr>
              <a:t> = چند مساله ریاضی انتخاب شد که شبیه مساله های درس قبلی است. آن را حل کنید. مشخص کنید کدام مساله ها راه حل دومی دارند؟</a:t>
            </a:r>
            <a:endParaRPr lang="en-US" sz="2400" dirty="0" smtClean="0">
              <a:cs typeface="2  Lotus" pitchFamily="2" charset="-78"/>
            </a:endParaRPr>
          </a:p>
          <a:p>
            <a:endParaRPr lang="fa-IR" sz="2400" dirty="0">
              <a:cs typeface="2  Lotus" pitchFamily="2" charset="-78"/>
            </a:endParaRPr>
          </a:p>
        </p:txBody>
      </p:sp>
      <p:sp>
        <p:nvSpPr>
          <p:cNvPr id="4" name="Explosion 2 3"/>
          <p:cNvSpPr/>
          <p:nvPr/>
        </p:nvSpPr>
        <p:spPr>
          <a:xfrm>
            <a:off x="0" y="0"/>
            <a:ext cx="3071802" cy="1643050"/>
          </a:xfrm>
          <a:prstGeom prst="irregularSeal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b="1" dirty="0" smtClean="0">
                <a:solidFill>
                  <a:schemeClr val="tx1"/>
                </a:solidFill>
              </a:rPr>
              <a:t>فرعي</a:t>
            </a:r>
            <a:endParaRPr lang="en-US" sz="2400" b="1" dirty="0"/>
          </a:p>
        </p:txBody>
      </p:sp>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3">
              <a:lumMod val="20000"/>
              <a:lumOff val="80000"/>
            </a:schemeClr>
          </a:solidFill>
        </p:spPr>
        <p:txBody>
          <a:bodyPr>
            <a:normAutofit fontScale="77500" lnSpcReduction="20000"/>
          </a:bodyPr>
          <a:lstStyle/>
          <a:p>
            <a:pPr lvl="0"/>
            <a:r>
              <a:rPr lang="fa-IR" b="1" dirty="0" smtClean="0">
                <a:cs typeface="2  Lotus" pitchFamily="2" charset="-78"/>
              </a:rPr>
              <a:t>4- وقتی کارتدریس پس از(15)دقیقه درپایه ی اول خاتمه یافت. برای باقی مانده ی وقت جلسه برای این پایه، معلم فعالیتی تعیین می کند و از آنان می خواهد تا پایان وقت جلسه به انجام دادن آن مشغول شوند. مثلاً به آن ها می گوید:</a:t>
            </a:r>
            <a:endParaRPr lang="en-US" dirty="0" smtClean="0">
              <a:cs typeface="2  Lotus" pitchFamily="2" charset="-78"/>
            </a:endParaRPr>
          </a:p>
          <a:p>
            <a:pPr lvl="0">
              <a:buFont typeface="Wingdings" pitchFamily="2" charset="2"/>
              <a:buChar char="v"/>
            </a:pPr>
            <a:r>
              <a:rPr lang="fa-IR" b="1" dirty="0" smtClean="0">
                <a:cs typeface="2  Lotus" pitchFamily="2" charset="-78"/>
              </a:rPr>
              <a:t>    تمرینات کتاب درسی را انجام دهید. من به موقع چند باربه شما سرمی زنم. (چون در این زمان از وقت یک جلسه اهداف آموزشی حاصل شد، فعالیت های پایان تدریس آزادانه است. لذا می توان گفت دانش آموزان دراین شیوه فعال هستند.)</a:t>
            </a:r>
            <a:endParaRPr lang="en-US" dirty="0" smtClean="0">
              <a:cs typeface="2  Lotus" pitchFamily="2" charset="-78"/>
            </a:endParaRPr>
          </a:p>
          <a:p>
            <a:pPr lvl="0">
              <a:buFont typeface="Wingdings" pitchFamily="2" charset="2"/>
              <a:buChar char="v"/>
            </a:pPr>
            <a:r>
              <a:rPr lang="fa-IR" b="1" dirty="0" smtClean="0">
                <a:cs typeface="2  Lotus" pitchFamily="2" charset="-78"/>
              </a:rPr>
              <a:t>سپس ازدانش آموزان پایه ی اول می خواهد، از جای خود بلند شوندو به جای محور(2) بروند،تا محور(2) یعنی پایه دومی ها به جلوی کلاس بیایند.(این تغییر به چنددلیل است. یکی ازآن ها به خاطر تسلط داشتن محور تدریس به تابلوی کلاس و بطور مستقیم با معلم ارتباط داشتن است. لذا هرمحوری که زمان تدریس آنان فرامی رسدباید به جلوی کلاس بیایند.) </a:t>
            </a:r>
            <a:endParaRPr lang="en-US" dirty="0" smtClean="0">
              <a:cs typeface="2  Lotus" pitchFamily="2" charset="-78"/>
            </a:endParaRPr>
          </a:p>
          <a:p>
            <a:endParaRPr lang="fa-IR" dirty="0">
              <a:cs typeface="2  Lotus" pitchFamily="2" charset="-78"/>
            </a:endParaRPr>
          </a:p>
        </p:txBody>
      </p:sp>
      <p:sp>
        <p:nvSpPr>
          <p:cNvPr id="6" name="Content Placeholder 2"/>
          <p:cNvSpPr txBox="1">
            <a:spLocks/>
          </p:cNvSpPr>
          <p:nvPr/>
        </p:nvSpPr>
        <p:spPr>
          <a:xfrm>
            <a:off x="457200" y="357166"/>
            <a:ext cx="8258204" cy="642942"/>
          </a:xfrm>
          <a:prstGeom prst="rect">
            <a:avLst/>
          </a:prstGeom>
          <a:solidFill>
            <a:schemeClr val="bg1"/>
          </a:solidFill>
        </p:spPr>
        <p:txBody>
          <a:bodyPr vert="horz">
            <a:normAutofit/>
          </a:bodyPr>
          <a:lstStyle/>
          <a:p>
            <a:pPr marL="342900" marR="0" lvl="0" indent="-342900" algn="ctr" defTabSz="914400" rtl="1" eaLnBrk="1" fontAlgn="auto" latinLnBrk="0" hangingPunct="1">
              <a:lnSpc>
                <a:spcPct val="100000"/>
              </a:lnSpc>
              <a:spcBef>
                <a:spcPct val="20000"/>
              </a:spcBef>
              <a:spcAft>
                <a:spcPts val="0"/>
              </a:spcAft>
              <a:buClr>
                <a:schemeClr val="accent1"/>
              </a:buClr>
              <a:buSzPct val="70000"/>
              <a:tabLst/>
              <a:defRPr/>
            </a:pPr>
            <a:r>
              <a:rPr kumimoji="0" lang="fa-IR" sz="3200" b="1" i="0" u="none" strike="noStrike" kern="1200" cap="none" spc="0" normalizeH="0" baseline="0" noProof="0" dirty="0" smtClean="0">
                <a:ln>
                  <a:noFill/>
                </a:ln>
                <a:solidFill>
                  <a:schemeClr val="tx2"/>
                </a:solidFill>
                <a:effectLst/>
                <a:uLnTx/>
                <a:uFillTx/>
                <a:latin typeface="+mn-lt"/>
                <a:ea typeface="+mn-ea"/>
                <a:cs typeface="2  Lotus" pitchFamily="2" charset="-78"/>
              </a:rPr>
              <a:t>تدريس محور1</a:t>
            </a:r>
            <a:endParaRPr kumimoji="0" lang="fa-IR" sz="3200" b="1" i="0" u="none" strike="noStrike" kern="1200" cap="none" spc="0" normalizeH="0" baseline="0" noProof="0" dirty="0">
              <a:ln>
                <a:noFill/>
              </a:ln>
              <a:solidFill>
                <a:schemeClr val="tx2"/>
              </a:solidFill>
              <a:effectLst/>
              <a:uLnTx/>
              <a:uFillTx/>
              <a:latin typeface="+mn-lt"/>
              <a:ea typeface="+mn-ea"/>
              <a:cs typeface="2  Lotus" pitchFamily="2" charset="-78"/>
            </a:endParaRPr>
          </a:p>
        </p:txBody>
      </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686800" cy="838200"/>
          </a:xfrm>
          <a:solidFill>
            <a:schemeClr val="bg1"/>
          </a:solidFill>
        </p:spPr>
        <p:txBody>
          <a:bodyPr/>
          <a:lstStyle/>
          <a:p>
            <a:pPr algn="ctr"/>
            <a:r>
              <a:rPr lang="fa-IR" b="1" dirty="0" smtClean="0">
                <a:cs typeface="2  Lotus" pitchFamily="2" charset="-78"/>
              </a:rPr>
              <a:t>تدريس محور2</a:t>
            </a:r>
            <a:endParaRPr lang="fa-IR" b="1" dirty="0">
              <a:cs typeface="2  Lotus" pitchFamily="2" charset="-78"/>
            </a:endParaRPr>
          </a:p>
        </p:txBody>
      </p:sp>
      <p:sp>
        <p:nvSpPr>
          <p:cNvPr id="3" name="Content Placeholder 2"/>
          <p:cNvSpPr>
            <a:spLocks noGrp="1"/>
          </p:cNvSpPr>
          <p:nvPr>
            <p:ph idx="1"/>
          </p:nvPr>
        </p:nvSpPr>
        <p:spPr>
          <a:solidFill>
            <a:schemeClr val="accent3">
              <a:lumMod val="20000"/>
              <a:lumOff val="80000"/>
            </a:schemeClr>
          </a:solidFill>
        </p:spPr>
        <p:txBody>
          <a:bodyPr>
            <a:normAutofit/>
          </a:bodyPr>
          <a:lstStyle/>
          <a:p>
            <a:pPr lvl="0" algn="just">
              <a:buNone/>
            </a:pPr>
            <a:r>
              <a:rPr lang="fa-IR" sz="2400" b="1" dirty="0" smtClean="0">
                <a:solidFill>
                  <a:schemeClr val="tx1"/>
                </a:solidFill>
                <a:cs typeface="2  Lotus" pitchFamily="2" charset="-78"/>
              </a:rPr>
              <a:t>5-پس ازاین که معلم محور(2) یعنی پایه ی دوم را به جلوی کلاس فرا خواند. ابتدا فعالیت شماره (1)آن ها راکه درآغاز جلسه ازدانش آموزان خواسته شده بودآن را در(15) دقیقه اول انجام دهند، بررسی می کند. از آن ها می خواهد هرکدام نتایج کارخود را درفعالیت انجام شده گزارش کنند. سپس تدریس درس علوم پایه ی دوم را دراین جلسه برابرروشی که درطراحی آموزشی پیش بینی کرده بود، آغاز می کند.</a:t>
            </a:r>
            <a:endParaRPr lang="en-US" sz="2400" dirty="0" smtClean="0">
              <a:solidFill>
                <a:schemeClr val="tx1"/>
              </a:solidFill>
              <a:cs typeface="2  Lotus" pitchFamily="2" charset="-78"/>
            </a:endParaRPr>
          </a:p>
          <a:p>
            <a:pPr algn="just">
              <a:buFont typeface="Wingdings" pitchFamily="2" charset="2"/>
              <a:buChar char="ü"/>
            </a:pPr>
            <a:r>
              <a:rPr lang="fa-IR" sz="2400" b="1" dirty="0" smtClean="0">
                <a:solidFill>
                  <a:schemeClr val="tx1"/>
                </a:solidFill>
                <a:cs typeface="2  Lotus" pitchFamily="2" charset="-78"/>
              </a:rPr>
              <a:t>درزمان آموزش پایه ی دوم هرجا فرصتی بوجود آمد، دیگر پایه ها را سرکشی می کند. زمان سرکشی نباید به گونه ای باشد که پایه ی دوم درحین تدریس معطل بماند.      </a:t>
            </a:r>
            <a:endParaRPr lang="en-US" sz="2400" dirty="0">
              <a:solidFill>
                <a:schemeClr val="tx1"/>
              </a:solidFill>
              <a:cs typeface="2  Lotus" pitchFamily="2" charset="-78"/>
            </a:endParaRPr>
          </a:p>
        </p:txBody>
      </p:sp>
    </p:spTree>
  </p:cSld>
  <p:clrMapOvr>
    <a:masterClrMapping/>
  </p:clrMapOvr>
  <p:transition>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lgn="ctr"/>
            <a:r>
              <a:rPr lang="fa-IR" b="1" dirty="0" smtClean="0">
                <a:cs typeface="2  Lotus" pitchFamily="2" charset="-78"/>
              </a:rPr>
              <a:t>ادامه  محور2</a:t>
            </a:r>
            <a:endParaRPr lang="fa-IR" b="1" dirty="0">
              <a:cs typeface="2  Lotus" pitchFamily="2" charset="-78"/>
            </a:endParaRPr>
          </a:p>
        </p:txBody>
      </p:sp>
      <p:sp>
        <p:nvSpPr>
          <p:cNvPr id="3" name="Content Placeholder 2"/>
          <p:cNvSpPr>
            <a:spLocks noGrp="1"/>
          </p:cNvSpPr>
          <p:nvPr>
            <p:ph idx="1"/>
          </p:nvPr>
        </p:nvSpPr>
        <p:spPr>
          <a:solidFill>
            <a:schemeClr val="accent3">
              <a:lumMod val="20000"/>
              <a:lumOff val="80000"/>
            </a:schemeClr>
          </a:solidFill>
        </p:spPr>
        <p:txBody>
          <a:bodyPr>
            <a:normAutofit fontScale="70000" lnSpcReduction="20000"/>
          </a:bodyPr>
          <a:lstStyle/>
          <a:p>
            <a:pPr algn="just">
              <a:buNone/>
            </a:pPr>
            <a:r>
              <a:rPr lang="fa-IR" b="1" dirty="0" smtClean="0">
                <a:solidFill>
                  <a:schemeClr val="tx1"/>
                </a:solidFill>
                <a:cs typeface="2  Lotus" pitchFamily="2" charset="-78"/>
              </a:rPr>
              <a:t>6-وقتی کار تدریس در پایه ی دوم خاتمه یافت. فعالیت شماره ی (2) را که قبلاً برای آن ها تهیه کرده بود دراختیار شان قرارمی دهد ومی خواهد تا پایان وقت این جلسه به انجام آن مشغول شوند. مثلا به آن ها می گوید:</a:t>
            </a:r>
          </a:p>
          <a:p>
            <a:pPr algn="just">
              <a:buNone/>
            </a:pPr>
            <a:endParaRPr lang="en-US" dirty="0" smtClean="0">
              <a:solidFill>
                <a:schemeClr val="tx1"/>
              </a:solidFill>
              <a:cs typeface="2  Lotus" pitchFamily="2" charset="-78"/>
            </a:endParaRPr>
          </a:p>
          <a:p>
            <a:pPr lvl="0" algn="just"/>
            <a:r>
              <a:rPr lang="en-US" b="1" dirty="0" smtClean="0">
                <a:solidFill>
                  <a:schemeClr val="tx1"/>
                </a:solidFill>
                <a:cs typeface="2  Lotus" pitchFamily="2" charset="-78"/>
              </a:rPr>
              <a:t> </a:t>
            </a:r>
            <a:r>
              <a:rPr lang="fa-IR" b="1" dirty="0" smtClean="0">
                <a:solidFill>
                  <a:schemeClr val="tx1"/>
                </a:solidFill>
                <a:cs typeface="2  Lotus" pitchFamily="2" charset="-78"/>
              </a:rPr>
              <a:t>تصاویری که دراختیارتان قرار داده شد بطور مناسب در جدول بچسبانید. (ممکن است از آن ها بخواهد به انجام دادن فعالیت ها درکتاب درسی بپردازند. همانطور که اشاره شد، فعالیت پس از تدریس برای تمرین کردن جهت تثبیت یادگیری است. زیرا اهداف آموزشی آن درس حاصل شده است.)</a:t>
            </a:r>
          </a:p>
          <a:p>
            <a:pPr lvl="0" algn="just"/>
            <a:endParaRPr lang="en-US" dirty="0" smtClean="0">
              <a:solidFill>
                <a:schemeClr val="tx1"/>
              </a:solidFill>
              <a:cs typeface="2  Lotus" pitchFamily="2" charset="-78"/>
            </a:endParaRPr>
          </a:p>
          <a:p>
            <a:pPr lvl="0" algn="just"/>
            <a:r>
              <a:rPr lang="fa-IR" b="1" dirty="0" smtClean="0">
                <a:solidFill>
                  <a:schemeClr val="tx1"/>
                </a:solidFill>
                <a:cs typeface="2  Lotus" pitchFamily="2" charset="-78"/>
              </a:rPr>
              <a:t>از پایه دومی ها می خواهد از جای خود بلند شوندو به جای محور(3) بروند. تا محور(3)یعنی پایه سومی ها به جلوی کلاس بیایند. (درصورتی که بر روی دیگر دیوار های کلاس تابلو باشد، ممکن است نیازی نباشد که کلاس سومی ها یا دیگر محور های اصلی جا به جا شوند. بلکه در همان قسمت کلاس می نشینند. و معلم خود به سراغ آن پایه ها می رود.)</a:t>
            </a:r>
            <a:endParaRPr lang="en-US" dirty="0" smtClean="0">
              <a:solidFill>
                <a:schemeClr val="tx1"/>
              </a:solidFill>
              <a:cs typeface="2  Lotus" pitchFamily="2" charset="-78"/>
            </a:endParaRPr>
          </a:p>
          <a:p>
            <a:pPr algn="just"/>
            <a:endParaRPr lang="fa-IR" dirty="0">
              <a:solidFill>
                <a:schemeClr val="tx1"/>
              </a:solidFill>
              <a:cs typeface="2  Lotus" pitchFamily="2" charset="-78"/>
            </a:endParaRPr>
          </a:p>
        </p:txBody>
      </p:sp>
    </p:spTree>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lgn="ctr"/>
            <a:r>
              <a:rPr lang="fa-IR" b="1" dirty="0" smtClean="0">
                <a:cs typeface="2  Lotus" pitchFamily="2" charset="-78"/>
              </a:rPr>
              <a:t>تدريس محور3</a:t>
            </a:r>
            <a:endParaRPr lang="fa-IR" b="1" dirty="0">
              <a:cs typeface="2  Lotus" pitchFamily="2" charset="-78"/>
            </a:endParaRPr>
          </a:p>
        </p:txBody>
      </p:sp>
      <p:sp>
        <p:nvSpPr>
          <p:cNvPr id="3" name="Content Placeholder 2"/>
          <p:cNvSpPr>
            <a:spLocks noGrp="1"/>
          </p:cNvSpPr>
          <p:nvPr>
            <p:ph idx="1"/>
          </p:nvPr>
        </p:nvSpPr>
        <p:spPr>
          <a:solidFill>
            <a:schemeClr val="accent3">
              <a:lumMod val="20000"/>
              <a:lumOff val="80000"/>
            </a:schemeClr>
          </a:solidFill>
        </p:spPr>
        <p:txBody>
          <a:bodyPr>
            <a:normAutofit fontScale="70000" lnSpcReduction="20000"/>
          </a:bodyPr>
          <a:lstStyle/>
          <a:p>
            <a:pPr lvl="0" algn="just">
              <a:buNone/>
            </a:pPr>
            <a:r>
              <a:rPr lang="fa-IR" b="1" dirty="0" smtClean="0">
                <a:solidFill>
                  <a:schemeClr val="tx1"/>
                </a:solidFill>
                <a:cs typeface="2  Lotus" pitchFamily="2" charset="-78"/>
              </a:rPr>
              <a:t>7-معلم دانش آموزان محور(3) یعنی پایه ی سومی ها را به جلوی کلاس می خواند. ابتدا فعالیت شماره ی (1) آن ها را که درآغاز جلسه از دانش آموزان خواسته شده بود آن را در (30 ) دقیقه انجام دهند، بررسی می کند. </a:t>
            </a:r>
          </a:p>
          <a:p>
            <a:pPr lvl="0" algn="just">
              <a:buNone/>
            </a:pPr>
            <a:endParaRPr lang="en-US" dirty="0" smtClean="0">
              <a:solidFill>
                <a:schemeClr val="tx1"/>
              </a:solidFill>
              <a:cs typeface="2  Lotus" pitchFamily="2" charset="-78"/>
            </a:endParaRPr>
          </a:p>
          <a:p>
            <a:pPr algn="just"/>
            <a:r>
              <a:rPr lang="fa-IR" b="1" dirty="0" smtClean="0">
                <a:solidFill>
                  <a:schemeClr val="tx1"/>
                </a:solidFill>
                <a:cs typeface="2  Lotus" pitchFamily="2" charset="-78"/>
              </a:rPr>
              <a:t>از آن ها می خواهد هر کدام نتایج کار خود را درفعالیت انجام شده به کلاس گزارش کنند. سپس تدریس پایه ی سوم را دراین جلسه برابر روشی که در طراحی آموزشی پیش بینی کرده بود آغاز می کند. </a:t>
            </a:r>
          </a:p>
          <a:p>
            <a:pPr algn="just"/>
            <a:endParaRPr lang="en-US" dirty="0" smtClean="0">
              <a:solidFill>
                <a:schemeClr val="tx1"/>
              </a:solidFill>
              <a:cs typeface="2  Lotus" pitchFamily="2" charset="-78"/>
            </a:endParaRPr>
          </a:p>
          <a:p>
            <a:pPr algn="just"/>
            <a:r>
              <a:rPr lang="fa-IR" b="1" dirty="0" smtClean="0">
                <a:solidFill>
                  <a:schemeClr val="tx1"/>
                </a:solidFill>
                <a:cs typeface="2  Lotus" pitchFamily="2" charset="-78"/>
              </a:rPr>
              <a:t>در بین کار هرکجا فرصتی به وجود آمددیگر پایه ها را سرکشی می کند. زمان سرکشی نباید به گونه ای باشد که پایه ی سوم درحین تدریس معطل بماند.</a:t>
            </a:r>
          </a:p>
          <a:p>
            <a:pPr algn="just"/>
            <a:endParaRPr lang="en-US" dirty="0" smtClean="0">
              <a:solidFill>
                <a:schemeClr val="tx1"/>
              </a:solidFill>
              <a:cs typeface="2  Lotus" pitchFamily="2" charset="-78"/>
            </a:endParaRPr>
          </a:p>
          <a:p>
            <a:pPr algn="just"/>
            <a:r>
              <a:rPr lang="fa-IR" b="1" dirty="0" smtClean="0">
                <a:solidFill>
                  <a:schemeClr val="tx1"/>
                </a:solidFill>
                <a:cs typeface="2  Lotus" pitchFamily="2" charset="-78"/>
              </a:rPr>
              <a:t>وقتی کار تدریس در پایه ی سوم خاتمه یافت، فعالیت شماره (2) و یا پایانی را که قبلاً تهیه کرده بود به آن ها می دهدو می خواهد درچند دقیقه ی پایانی آن را انجام دهند. به دلیل پایان یافتن وقت جلسه، ممکن است فعالیت خاص وطولانی نداشته باشند. بنابراین ادامه ی کارآن ها به انجام تمرین درکتاب درسی ویاتعیین تکلیف درخانه ختم می شود.</a:t>
            </a:r>
            <a:endParaRPr lang="en-US" dirty="0" smtClean="0">
              <a:solidFill>
                <a:schemeClr val="tx1"/>
              </a:solidFill>
              <a:cs typeface="2  Lotus" pitchFamily="2" charset="-78"/>
            </a:endParaRPr>
          </a:p>
          <a:p>
            <a:pPr algn="just"/>
            <a:endParaRPr lang="fa-IR" dirty="0">
              <a:solidFill>
                <a:schemeClr val="tx1"/>
              </a:solidFill>
              <a:cs typeface="2  Lotus" pitchFamily="2" charset="-78"/>
            </a:endParaRPr>
          </a:p>
        </p:txBody>
      </p:sp>
    </p:spTree>
  </p:cSld>
  <p:clrMapOvr>
    <a:masterClrMapping/>
  </p:clrMapOvr>
  <p:transition>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lgn="ctr"/>
            <a:r>
              <a:rPr lang="fa-IR" b="1" dirty="0" smtClean="0">
                <a:cs typeface="2  Lotus" pitchFamily="2" charset="-78"/>
              </a:rPr>
              <a:t>پايه هاي فرعي</a:t>
            </a:r>
            <a:endParaRPr lang="fa-IR" b="1" dirty="0">
              <a:cs typeface="2  Lotus" pitchFamily="2" charset="-78"/>
            </a:endParaRPr>
          </a:p>
        </p:txBody>
      </p:sp>
      <p:sp>
        <p:nvSpPr>
          <p:cNvPr id="3" name="Content Placeholder 2"/>
          <p:cNvSpPr>
            <a:spLocks noGrp="1"/>
          </p:cNvSpPr>
          <p:nvPr>
            <p:ph idx="1"/>
          </p:nvPr>
        </p:nvSpPr>
        <p:spPr>
          <a:solidFill>
            <a:schemeClr val="accent5">
              <a:lumMod val="20000"/>
              <a:lumOff val="80000"/>
            </a:schemeClr>
          </a:solidFill>
        </p:spPr>
        <p:txBody>
          <a:bodyPr>
            <a:normAutofit/>
          </a:bodyPr>
          <a:lstStyle/>
          <a:p>
            <a:pPr lvl="0" algn="just">
              <a:buNone/>
            </a:pPr>
            <a:r>
              <a:rPr lang="fa-IR" sz="2400" b="1" dirty="0" smtClean="0">
                <a:solidFill>
                  <a:schemeClr val="tx1"/>
                </a:solidFill>
                <a:cs typeface="2  Lotus" pitchFamily="2" charset="-78"/>
              </a:rPr>
              <a:t>8-در باقی مانده ی وقت این جلسه ی از کلاس درس (5دقیقه پایانی) به محورفرعی یعنی پایه های چهارم تا ششم اختصاص دارد. کارآن ها را بررسی می کند و در صورتی که نیاز باشد بازخورد ارائه می کند.</a:t>
            </a:r>
            <a:endParaRPr lang="en-US" sz="2400" dirty="0" smtClean="0">
              <a:solidFill>
                <a:schemeClr val="tx1"/>
              </a:solidFill>
              <a:cs typeface="2  Lotus" pitchFamily="2" charset="-78"/>
            </a:endParaRPr>
          </a:p>
          <a:p>
            <a:pPr algn="just"/>
            <a:endParaRPr lang="fa-IR" sz="2400" dirty="0">
              <a:solidFill>
                <a:schemeClr val="tx1"/>
              </a:solidFill>
              <a:cs typeface="2  Lotus" pitchFamily="2" charset="-78"/>
            </a:endParaRP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lgn="ctr"/>
            <a:r>
              <a:rPr lang="fa-IR" b="1" dirty="0" smtClean="0">
                <a:cs typeface="2  Lotus" pitchFamily="2" charset="-78"/>
              </a:rPr>
              <a:t>مديريت زمان  6پايه ، در يك ساعت 45 دقيقه</a:t>
            </a:r>
            <a:endParaRPr lang="en-US" b="1" dirty="0">
              <a:cs typeface="2  Lotus" pitchFamily="2" charset="-78"/>
            </a:endParaRPr>
          </a:p>
        </p:txBody>
      </p:sp>
      <p:graphicFrame>
        <p:nvGraphicFramePr>
          <p:cNvPr id="4" name="Content Placeholder 3"/>
          <p:cNvGraphicFramePr>
            <a:graphicFrameLocks noGrp="1"/>
          </p:cNvGraphicFramePr>
          <p:nvPr>
            <p:ph idx="1"/>
          </p:nvPr>
        </p:nvGraphicFramePr>
        <p:xfrm>
          <a:off x="304800" y="1554163"/>
          <a:ext cx="8686801" cy="3483599"/>
        </p:xfrm>
        <a:graphic>
          <a:graphicData uri="http://schemas.openxmlformats.org/drawingml/2006/table">
            <a:tbl>
              <a:tblPr firstRow="1" bandRow="1">
                <a:tableStyleId>{5940675A-B579-460E-94D1-54222C63F5DA}</a:tableStyleId>
              </a:tblPr>
              <a:tblGrid>
                <a:gridCol w="5981712">
                  <a:extLst>
                    <a:ext uri="{9D8B030D-6E8A-4147-A177-3AD203B41FA5}">
                      <a16:colId xmlns:a16="http://schemas.microsoft.com/office/drawing/2014/main" val="20000"/>
                    </a:ext>
                  </a:extLst>
                </a:gridCol>
                <a:gridCol w="857256">
                  <a:extLst>
                    <a:ext uri="{9D8B030D-6E8A-4147-A177-3AD203B41FA5}">
                      <a16:colId xmlns:a16="http://schemas.microsoft.com/office/drawing/2014/main" val="20001"/>
                    </a:ext>
                  </a:extLst>
                </a:gridCol>
                <a:gridCol w="1000132">
                  <a:extLst>
                    <a:ext uri="{9D8B030D-6E8A-4147-A177-3AD203B41FA5}">
                      <a16:colId xmlns:a16="http://schemas.microsoft.com/office/drawing/2014/main" val="20002"/>
                    </a:ext>
                  </a:extLst>
                </a:gridCol>
                <a:gridCol w="847701">
                  <a:extLst>
                    <a:ext uri="{9D8B030D-6E8A-4147-A177-3AD203B41FA5}">
                      <a16:colId xmlns:a16="http://schemas.microsoft.com/office/drawing/2014/main" val="20003"/>
                    </a:ext>
                  </a:extLst>
                </a:gridCol>
              </a:tblGrid>
              <a:tr h="374639">
                <a:tc>
                  <a:txBody>
                    <a:bodyPr/>
                    <a:lstStyle/>
                    <a:p>
                      <a:pPr algn="ctr"/>
                      <a:r>
                        <a:rPr lang="fa-IR" dirty="0" smtClean="0">
                          <a:cs typeface="2  Lotus" pitchFamily="2" charset="-78"/>
                        </a:rPr>
                        <a:t>تدريس</a:t>
                      </a:r>
                      <a:endParaRPr lang="en-US" dirty="0">
                        <a:cs typeface="2  Lotus" pitchFamily="2" charset="-78"/>
                      </a:endParaRPr>
                    </a:p>
                  </a:txBody>
                  <a:tcPr>
                    <a:solidFill>
                      <a:schemeClr val="bg2"/>
                    </a:solidFill>
                  </a:tcPr>
                </a:tc>
                <a:tc>
                  <a:txBody>
                    <a:bodyPr/>
                    <a:lstStyle/>
                    <a:p>
                      <a:r>
                        <a:rPr lang="fa-IR" dirty="0" smtClean="0">
                          <a:cs typeface="2  Lotus" pitchFamily="2" charset="-78"/>
                        </a:rPr>
                        <a:t>زمان</a:t>
                      </a:r>
                      <a:endParaRPr lang="en-US" dirty="0">
                        <a:cs typeface="2  Lotus" pitchFamily="2" charset="-78"/>
                      </a:endParaRPr>
                    </a:p>
                  </a:txBody>
                  <a:tcPr>
                    <a:solidFill>
                      <a:schemeClr val="bg2"/>
                    </a:solidFill>
                  </a:tcPr>
                </a:tc>
                <a:tc>
                  <a:txBody>
                    <a:bodyPr/>
                    <a:lstStyle/>
                    <a:p>
                      <a:r>
                        <a:rPr lang="fa-IR" sz="1600" dirty="0" smtClean="0">
                          <a:cs typeface="2  Lotus" pitchFamily="2" charset="-78"/>
                        </a:rPr>
                        <a:t>شيوه اداره</a:t>
                      </a:r>
                      <a:endParaRPr lang="en-US" sz="1600" dirty="0">
                        <a:cs typeface="2  Lotus" pitchFamily="2" charset="-78"/>
                      </a:endParaRPr>
                    </a:p>
                  </a:txBody>
                  <a:tcPr>
                    <a:solidFill>
                      <a:schemeClr val="bg2"/>
                    </a:solidFill>
                  </a:tcPr>
                </a:tc>
                <a:tc>
                  <a:txBody>
                    <a:bodyPr/>
                    <a:lstStyle/>
                    <a:p>
                      <a:r>
                        <a:rPr lang="fa-IR" dirty="0" smtClean="0">
                          <a:cs typeface="2  Lotus" pitchFamily="2" charset="-78"/>
                        </a:rPr>
                        <a:t>پايه</a:t>
                      </a:r>
                      <a:endParaRPr lang="en-US" dirty="0">
                        <a:cs typeface="2  Lotus" pitchFamily="2" charset="-78"/>
                      </a:endParaRPr>
                    </a:p>
                  </a:txBody>
                  <a:tcPr>
                    <a:solidFill>
                      <a:schemeClr val="bg2"/>
                    </a:solidFill>
                  </a:tcPr>
                </a:tc>
                <a:extLst>
                  <a:ext uri="{0D108BD9-81ED-4DB2-BD59-A6C34878D82A}">
                    <a16:rowId xmlns:a16="http://schemas.microsoft.com/office/drawing/2014/main" val="10000"/>
                  </a:ext>
                </a:extLst>
              </a:tr>
              <a:tr h="370840">
                <a:tc>
                  <a:txBody>
                    <a:bodyPr/>
                    <a:lstStyle/>
                    <a:p>
                      <a:r>
                        <a:rPr lang="fa-IR" dirty="0" smtClean="0">
                          <a:cs typeface="2  Lotus" pitchFamily="2" charset="-78"/>
                        </a:rPr>
                        <a:t>تدريس و سپس  دادن تكليف براي زمان 30 دقيقه باقي مانده</a:t>
                      </a:r>
                      <a:endParaRPr lang="en-US" dirty="0">
                        <a:cs typeface="2  Lotus" pitchFamily="2" charset="-78"/>
                      </a:endParaRPr>
                    </a:p>
                  </a:txBody>
                  <a:tcPr anchor="ctr">
                    <a:solidFill>
                      <a:schemeClr val="bg1"/>
                    </a:solidFill>
                  </a:tcPr>
                </a:tc>
                <a:tc>
                  <a:txBody>
                    <a:bodyPr/>
                    <a:lstStyle/>
                    <a:p>
                      <a:pPr algn="ctr"/>
                      <a:r>
                        <a:rPr lang="fa-IR" sz="2400" dirty="0" smtClean="0">
                          <a:cs typeface="2  Lotus" pitchFamily="2" charset="-78"/>
                        </a:rPr>
                        <a:t>15</a:t>
                      </a:r>
                      <a:endParaRPr lang="en-US" sz="2400" dirty="0">
                        <a:cs typeface="2  Lotus" pitchFamily="2" charset="-78"/>
                      </a:endParaRPr>
                    </a:p>
                  </a:txBody>
                  <a:tcPr>
                    <a:solidFill>
                      <a:schemeClr val="bg1"/>
                    </a:solidFill>
                  </a:tcPr>
                </a:tc>
                <a:tc>
                  <a:txBody>
                    <a:bodyPr/>
                    <a:lstStyle/>
                    <a:p>
                      <a:pPr algn="ctr"/>
                      <a:r>
                        <a:rPr lang="fa-IR" sz="2800" b="1" dirty="0" smtClean="0">
                          <a:cs typeface="2  Lotus" pitchFamily="2" charset="-78"/>
                        </a:rPr>
                        <a:t>م 1</a:t>
                      </a:r>
                      <a:endParaRPr lang="en-US" sz="2800" b="1" dirty="0">
                        <a:cs typeface="2  Lotus" pitchFamily="2" charset="-78"/>
                      </a:endParaRPr>
                    </a:p>
                  </a:txBody>
                  <a:tcPr>
                    <a:solidFill>
                      <a:schemeClr val="bg1"/>
                    </a:solidFill>
                  </a:tcPr>
                </a:tc>
                <a:tc>
                  <a:txBody>
                    <a:bodyPr/>
                    <a:lstStyle/>
                    <a:p>
                      <a:r>
                        <a:rPr lang="fa-IR" dirty="0" smtClean="0"/>
                        <a:t>اول</a:t>
                      </a:r>
                      <a:endParaRPr lang="en-US" dirty="0"/>
                    </a:p>
                  </a:txBody>
                  <a:tcPr>
                    <a:solidFill>
                      <a:schemeClr val="accent5">
                        <a:lumMod val="40000"/>
                        <a:lumOff val="60000"/>
                      </a:schemeClr>
                    </a:solidFill>
                  </a:tcPr>
                </a:tc>
                <a:extLst>
                  <a:ext uri="{0D108BD9-81ED-4DB2-BD59-A6C34878D82A}">
                    <a16:rowId xmlns:a16="http://schemas.microsoft.com/office/drawing/2014/main" val="10001"/>
                  </a:ext>
                </a:extLst>
              </a:tr>
              <a:tr h="370840">
                <a:tc>
                  <a:txBody>
                    <a:bodyPr/>
                    <a:lstStyle/>
                    <a:p>
                      <a:r>
                        <a:rPr lang="fa-IR" dirty="0" smtClean="0">
                          <a:cs typeface="2  Lotus" pitchFamily="2" charset="-78"/>
                        </a:rPr>
                        <a:t>ارائه فعاليت وآمادگي بمدت 15 دقيقه براي تدريس 15 دقيقه</a:t>
                      </a:r>
                      <a:r>
                        <a:rPr lang="fa-IR" baseline="0" dirty="0" smtClean="0">
                          <a:cs typeface="2  Lotus" pitchFamily="2" charset="-78"/>
                        </a:rPr>
                        <a:t> </a:t>
                      </a:r>
                      <a:r>
                        <a:rPr lang="fa-IR" dirty="0" smtClean="0">
                          <a:cs typeface="2  Lotus" pitchFamily="2" charset="-78"/>
                        </a:rPr>
                        <a:t>نوبت دوم</a:t>
                      </a:r>
                      <a:endParaRPr lang="en-US" dirty="0">
                        <a:cs typeface="2  Lotus" pitchFamily="2" charset="-78"/>
                      </a:endParaRPr>
                    </a:p>
                  </a:txBody>
                  <a:tcPr anchor="ctr">
                    <a:solidFill>
                      <a:schemeClr val="bg1"/>
                    </a:solidFill>
                  </a:tcPr>
                </a:tc>
                <a:tc>
                  <a:txBody>
                    <a:bodyPr/>
                    <a:lstStyle/>
                    <a:p>
                      <a:pPr algn="ctr"/>
                      <a:r>
                        <a:rPr lang="fa-IR" sz="2400" dirty="0" smtClean="0">
                          <a:cs typeface="2  Lotus" pitchFamily="2" charset="-78"/>
                        </a:rPr>
                        <a:t>15</a:t>
                      </a:r>
                      <a:endParaRPr lang="en-US" sz="2400" dirty="0">
                        <a:cs typeface="2  Lotus" pitchFamily="2" charset="-78"/>
                      </a:endParaRPr>
                    </a:p>
                  </a:txBody>
                  <a:tcPr>
                    <a:solidFill>
                      <a:schemeClr val="bg1"/>
                    </a:solidFill>
                  </a:tcPr>
                </a:tc>
                <a:tc>
                  <a:txBody>
                    <a:bodyPr/>
                    <a:lstStyle/>
                    <a:p>
                      <a:pPr algn="ctr"/>
                      <a:r>
                        <a:rPr lang="fa-IR" sz="2800" b="1" dirty="0" smtClean="0">
                          <a:cs typeface="2  Lotus" pitchFamily="2" charset="-78"/>
                        </a:rPr>
                        <a:t>م 2</a:t>
                      </a:r>
                      <a:endParaRPr lang="en-US" sz="2800" b="1" dirty="0">
                        <a:cs typeface="2  Lotus" pitchFamily="2" charset="-78"/>
                      </a:endParaRPr>
                    </a:p>
                  </a:txBody>
                  <a:tcPr>
                    <a:solidFill>
                      <a:schemeClr val="bg1"/>
                    </a:solidFill>
                  </a:tcPr>
                </a:tc>
                <a:tc>
                  <a:txBody>
                    <a:bodyPr/>
                    <a:lstStyle/>
                    <a:p>
                      <a:r>
                        <a:rPr lang="fa-IR" dirty="0" smtClean="0"/>
                        <a:t>دوم</a:t>
                      </a:r>
                      <a:endParaRPr lang="en-US" dirty="0"/>
                    </a:p>
                  </a:txBody>
                  <a:tcPr>
                    <a:solidFill>
                      <a:schemeClr val="accent5">
                        <a:lumMod val="40000"/>
                        <a:lumOff val="60000"/>
                      </a:schemeClr>
                    </a:solidFill>
                  </a:tcPr>
                </a:tc>
                <a:extLst>
                  <a:ext uri="{0D108BD9-81ED-4DB2-BD59-A6C34878D82A}">
                    <a16:rowId xmlns:a16="http://schemas.microsoft.com/office/drawing/2014/main" val="10002"/>
                  </a:ext>
                </a:extLst>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cs typeface="2  Lotus" pitchFamily="2" charset="-78"/>
                        </a:rPr>
                        <a:t>ارائه فعاليت وآمادگي بمدت 30دقيقه</a:t>
                      </a:r>
                      <a:r>
                        <a:rPr lang="fa-IR" baseline="0" dirty="0" smtClean="0">
                          <a:cs typeface="2  Lotus" pitchFamily="2" charset="-78"/>
                        </a:rPr>
                        <a:t> </a:t>
                      </a:r>
                      <a:r>
                        <a:rPr lang="fa-IR" dirty="0" smtClean="0">
                          <a:cs typeface="2  Lotus" pitchFamily="2" charset="-78"/>
                        </a:rPr>
                        <a:t>براي تدريس 15دقيقه نوبت سوم</a:t>
                      </a:r>
                      <a:endParaRPr lang="en-US" dirty="0" smtClean="0">
                        <a:cs typeface="2  Lotus" pitchFamily="2" charset="-78"/>
                      </a:endParaRPr>
                    </a:p>
                  </a:txBody>
                  <a:tcPr anchor="ctr">
                    <a:solidFill>
                      <a:schemeClr val="bg1"/>
                    </a:solidFill>
                  </a:tcPr>
                </a:tc>
                <a:tc>
                  <a:txBody>
                    <a:bodyPr/>
                    <a:lstStyle/>
                    <a:p>
                      <a:pPr algn="ctr"/>
                      <a:r>
                        <a:rPr lang="fa-IR" sz="2400" dirty="0" smtClean="0">
                          <a:cs typeface="2  Lotus" pitchFamily="2" charset="-78"/>
                        </a:rPr>
                        <a:t>15</a:t>
                      </a:r>
                      <a:endParaRPr lang="en-US" sz="2400" dirty="0">
                        <a:cs typeface="2  Lotus" pitchFamily="2" charset="-78"/>
                      </a:endParaRPr>
                    </a:p>
                  </a:txBody>
                  <a:tcPr>
                    <a:solidFill>
                      <a:schemeClr val="bg1"/>
                    </a:solidFill>
                  </a:tcPr>
                </a:tc>
                <a:tc>
                  <a:txBody>
                    <a:bodyPr/>
                    <a:lstStyle/>
                    <a:p>
                      <a:pPr algn="ctr"/>
                      <a:r>
                        <a:rPr lang="fa-IR" sz="2800" b="1" dirty="0" smtClean="0">
                          <a:cs typeface="2  Lotus" pitchFamily="2" charset="-78"/>
                        </a:rPr>
                        <a:t>م 3</a:t>
                      </a:r>
                      <a:endParaRPr lang="en-US" sz="2800" b="1" dirty="0">
                        <a:cs typeface="2  Lotus" pitchFamily="2" charset="-78"/>
                      </a:endParaRPr>
                    </a:p>
                  </a:txBody>
                  <a:tcPr>
                    <a:solidFill>
                      <a:schemeClr val="bg1"/>
                    </a:solidFill>
                  </a:tcPr>
                </a:tc>
                <a:tc>
                  <a:txBody>
                    <a:bodyPr/>
                    <a:lstStyle/>
                    <a:p>
                      <a:r>
                        <a:rPr lang="fa-IR" dirty="0" smtClean="0"/>
                        <a:t>سوم</a:t>
                      </a:r>
                      <a:endParaRPr lang="en-US" dirty="0"/>
                    </a:p>
                  </a:txBody>
                  <a:tcPr>
                    <a:solidFill>
                      <a:schemeClr val="accent5">
                        <a:lumMod val="40000"/>
                        <a:lumOff val="60000"/>
                      </a:schemeClr>
                    </a:solidFill>
                  </a:tcPr>
                </a:tc>
                <a:extLst>
                  <a:ext uri="{0D108BD9-81ED-4DB2-BD59-A6C34878D82A}">
                    <a16:rowId xmlns:a16="http://schemas.microsoft.com/office/drawing/2014/main" val="10003"/>
                  </a:ext>
                </a:extLst>
              </a:tr>
              <a:tr h="370840">
                <a:tc rowSpan="3">
                  <a:txBody>
                    <a:bodyPr/>
                    <a:lstStyle/>
                    <a:p>
                      <a:r>
                        <a:rPr lang="fa-IR" dirty="0" smtClean="0">
                          <a:cs typeface="2  Lotus" pitchFamily="2" charset="-78"/>
                        </a:rPr>
                        <a:t>در بين </a:t>
                      </a:r>
                      <a:r>
                        <a:rPr lang="fa-IR" baseline="0" dirty="0" smtClean="0">
                          <a:cs typeface="2  Lotus" pitchFamily="2" charset="-78"/>
                        </a:rPr>
                        <a:t> تدريس يا 5 دقيقه آخر از پايه هاي فرعي سركشي مي شود تارفع اشكال ، راهنمايي يا بررسي تكليف صورت بگيرد.</a:t>
                      </a:r>
                      <a:endParaRPr lang="en-US" dirty="0">
                        <a:cs typeface="2  Lotus" pitchFamily="2" charset="-78"/>
                      </a:endParaRPr>
                    </a:p>
                  </a:txBody>
                  <a:tcPr anchor="ctr">
                    <a:solidFill>
                      <a:schemeClr val="bg1"/>
                    </a:solidFill>
                  </a:tcPr>
                </a:tc>
                <a:tc>
                  <a:txBody>
                    <a:bodyPr/>
                    <a:lstStyle/>
                    <a:p>
                      <a:pPr algn="ctr"/>
                      <a:r>
                        <a:rPr lang="fa-IR" sz="2400" dirty="0" smtClean="0">
                          <a:cs typeface="2  Lotus" pitchFamily="2" charset="-78"/>
                        </a:rPr>
                        <a:t>45</a:t>
                      </a:r>
                      <a:endParaRPr lang="en-US" sz="2400" dirty="0">
                        <a:cs typeface="2  Lotus" pitchFamily="2" charset="-78"/>
                      </a:endParaRPr>
                    </a:p>
                  </a:txBody>
                  <a:tcPr>
                    <a:solidFill>
                      <a:schemeClr val="bg1"/>
                    </a:solidFill>
                  </a:tcPr>
                </a:tc>
                <a:tc>
                  <a:txBody>
                    <a:bodyPr/>
                    <a:lstStyle/>
                    <a:p>
                      <a:pPr algn="ctr"/>
                      <a:r>
                        <a:rPr lang="fa-IR" sz="2800" b="1" dirty="0" smtClean="0">
                          <a:cs typeface="2  Lotus" pitchFamily="2" charset="-78"/>
                        </a:rPr>
                        <a:t>ف</a:t>
                      </a:r>
                      <a:endParaRPr lang="en-US" sz="2800" b="1" dirty="0">
                        <a:cs typeface="2  Lotus" pitchFamily="2" charset="-78"/>
                      </a:endParaRPr>
                    </a:p>
                  </a:txBody>
                  <a:tcPr>
                    <a:solidFill>
                      <a:schemeClr val="bg1"/>
                    </a:solidFill>
                  </a:tcPr>
                </a:tc>
                <a:tc>
                  <a:txBody>
                    <a:bodyPr/>
                    <a:lstStyle/>
                    <a:p>
                      <a:r>
                        <a:rPr lang="fa-IR" dirty="0" smtClean="0"/>
                        <a:t>چهارم</a:t>
                      </a:r>
                      <a:endParaRPr lang="en-US" dirty="0"/>
                    </a:p>
                  </a:txBody>
                  <a:tcPr>
                    <a:solidFill>
                      <a:schemeClr val="accent5">
                        <a:lumMod val="40000"/>
                        <a:lumOff val="60000"/>
                      </a:schemeClr>
                    </a:solidFill>
                  </a:tcPr>
                </a:tc>
                <a:extLst>
                  <a:ext uri="{0D108BD9-81ED-4DB2-BD59-A6C34878D82A}">
                    <a16:rowId xmlns:a16="http://schemas.microsoft.com/office/drawing/2014/main" val="10004"/>
                  </a:ext>
                </a:extLst>
              </a:tr>
              <a:tr h="370840">
                <a:tc vMerge="1">
                  <a:txBody>
                    <a:bodyPr/>
                    <a:lstStyle/>
                    <a:p>
                      <a:endParaRPr lang="en-US" dirty="0"/>
                    </a:p>
                  </a:txBody>
                  <a:tcPr>
                    <a:solidFill>
                      <a:schemeClr val="bg1"/>
                    </a:solidFill>
                  </a:tcPr>
                </a:tc>
                <a:tc>
                  <a:txBody>
                    <a:bodyPr/>
                    <a:lstStyle/>
                    <a:p>
                      <a:pPr algn="ctr"/>
                      <a:r>
                        <a:rPr lang="fa-IR" sz="2400" dirty="0" smtClean="0">
                          <a:cs typeface="2  Lotus" pitchFamily="2" charset="-78"/>
                        </a:rPr>
                        <a:t>45</a:t>
                      </a:r>
                      <a:endParaRPr lang="en-US" sz="2400" dirty="0">
                        <a:cs typeface="2  Lotus" pitchFamily="2" charset="-78"/>
                      </a:endParaRPr>
                    </a:p>
                  </a:txBody>
                  <a:tcPr>
                    <a:solidFill>
                      <a:schemeClr val="bg1"/>
                    </a:solidFill>
                  </a:tcPr>
                </a:tc>
                <a:tc>
                  <a:txBody>
                    <a:bodyPr/>
                    <a:lstStyle/>
                    <a:p>
                      <a:pPr algn="ctr"/>
                      <a:r>
                        <a:rPr lang="fa-IR" sz="2800" b="1" dirty="0" smtClean="0">
                          <a:cs typeface="2  Lotus" pitchFamily="2" charset="-78"/>
                        </a:rPr>
                        <a:t>ف</a:t>
                      </a:r>
                      <a:endParaRPr lang="en-US" sz="2800" b="1" dirty="0">
                        <a:cs typeface="2  Lotus" pitchFamily="2" charset="-78"/>
                      </a:endParaRPr>
                    </a:p>
                  </a:txBody>
                  <a:tcPr>
                    <a:solidFill>
                      <a:schemeClr val="bg1"/>
                    </a:solidFill>
                  </a:tcPr>
                </a:tc>
                <a:tc>
                  <a:txBody>
                    <a:bodyPr/>
                    <a:lstStyle/>
                    <a:p>
                      <a:r>
                        <a:rPr lang="fa-IR" dirty="0" smtClean="0"/>
                        <a:t>پنجم</a:t>
                      </a:r>
                      <a:endParaRPr lang="en-US" dirty="0"/>
                    </a:p>
                  </a:txBody>
                  <a:tcPr>
                    <a:solidFill>
                      <a:schemeClr val="accent5">
                        <a:lumMod val="40000"/>
                        <a:lumOff val="60000"/>
                      </a:schemeClr>
                    </a:solidFill>
                  </a:tcPr>
                </a:tc>
                <a:extLst>
                  <a:ext uri="{0D108BD9-81ED-4DB2-BD59-A6C34878D82A}">
                    <a16:rowId xmlns:a16="http://schemas.microsoft.com/office/drawing/2014/main" val="10005"/>
                  </a:ext>
                </a:extLst>
              </a:tr>
              <a:tr h="370840">
                <a:tc vMerge="1">
                  <a:txBody>
                    <a:bodyPr/>
                    <a:lstStyle/>
                    <a:p>
                      <a:endParaRPr lang="en-US" dirty="0"/>
                    </a:p>
                  </a:txBody>
                  <a:tcPr>
                    <a:solidFill>
                      <a:schemeClr val="bg1"/>
                    </a:solidFill>
                  </a:tcPr>
                </a:tc>
                <a:tc>
                  <a:txBody>
                    <a:bodyPr/>
                    <a:lstStyle/>
                    <a:p>
                      <a:pPr algn="ctr"/>
                      <a:r>
                        <a:rPr lang="fa-IR" sz="2400" dirty="0" smtClean="0">
                          <a:cs typeface="2  Lotus" pitchFamily="2" charset="-78"/>
                        </a:rPr>
                        <a:t>45</a:t>
                      </a:r>
                      <a:endParaRPr lang="en-US" sz="2400" dirty="0">
                        <a:cs typeface="2  Lotus" pitchFamily="2" charset="-78"/>
                      </a:endParaRPr>
                    </a:p>
                  </a:txBody>
                  <a:tcPr>
                    <a:solidFill>
                      <a:schemeClr val="bg1"/>
                    </a:solidFill>
                  </a:tcPr>
                </a:tc>
                <a:tc>
                  <a:txBody>
                    <a:bodyPr/>
                    <a:lstStyle/>
                    <a:p>
                      <a:pPr algn="ctr"/>
                      <a:r>
                        <a:rPr lang="fa-IR" sz="2800" b="1" dirty="0" smtClean="0">
                          <a:cs typeface="2  Lotus" pitchFamily="2" charset="-78"/>
                        </a:rPr>
                        <a:t>ف</a:t>
                      </a:r>
                      <a:endParaRPr lang="en-US" sz="2800" b="1" dirty="0">
                        <a:cs typeface="2  Lotus" pitchFamily="2" charset="-78"/>
                      </a:endParaRPr>
                    </a:p>
                  </a:txBody>
                  <a:tcPr>
                    <a:solidFill>
                      <a:schemeClr val="bg1"/>
                    </a:solidFill>
                  </a:tcPr>
                </a:tc>
                <a:tc>
                  <a:txBody>
                    <a:bodyPr/>
                    <a:lstStyle/>
                    <a:p>
                      <a:r>
                        <a:rPr lang="fa-IR" dirty="0" smtClean="0"/>
                        <a:t>ششم</a:t>
                      </a:r>
                      <a:endParaRPr lang="en-US" dirty="0"/>
                    </a:p>
                  </a:txBody>
                  <a:tcPr>
                    <a:solidFill>
                      <a:schemeClr val="accent5">
                        <a:lumMod val="40000"/>
                        <a:lumOff val="60000"/>
                      </a:schemeClr>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Rounded Rectangle 63"/>
          <p:cNvSpPr/>
          <p:nvPr/>
        </p:nvSpPr>
        <p:spPr>
          <a:xfrm>
            <a:off x="2286000" y="533400"/>
            <a:ext cx="5105400" cy="685800"/>
          </a:xfrm>
          <a:prstGeom prst="roundRect">
            <a:avLst/>
          </a:prstGeom>
        </p:spPr>
        <p:style>
          <a:lnRef idx="2">
            <a:schemeClr val="dk1"/>
          </a:lnRef>
          <a:fillRef idx="1">
            <a:schemeClr val="lt1"/>
          </a:fillRef>
          <a:effectRef idx="0">
            <a:schemeClr val="dk1"/>
          </a:effectRef>
          <a:fontRef idx="minor">
            <a:schemeClr val="dk1"/>
          </a:fontRef>
        </p:style>
        <p:txBody>
          <a:bodyPr rtlCol="1" anchor="ctr"/>
          <a:lstStyle/>
          <a:p>
            <a:pPr algn="ctr"/>
            <a:r>
              <a:rPr lang="fa-IR" sz="4000" b="1" dirty="0" smtClean="0">
                <a:cs typeface="2  Titr" pitchFamily="2" charset="-78"/>
              </a:rPr>
              <a:t>روش های تدریس</a:t>
            </a:r>
            <a:endParaRPr lang="fa-IR" sz="4000" b="1" dirty="0">
              <a:cs typeface="2  Titr" pitchFamily="2" charset="-78"/>
            </a:endParaRPr>
          </a:p>
        </p:txBody>
      </p:sp>
      <p:sp>
        <p:nvSpPr>
          <p:cNvPr id="65" name="Rounded Rectangle 64"/>
          <p:cNvSpPr/>
          <p:nvPr/>
        </p:nvSpPr>
        <p:spPr>
          <a:xfrm>
            <a:off x="762000" y="1295400"/>
            <a:ext cx="7924800" cy="5410200"/>
          </a:xfrm>
          <a:prstGeom prst="roundRect">
            <a:avLst/>
          </a:prstGeom>
        </p:spPr>
        <p:style>
          <a:lnRef idx="2">
            <a:schemeClr val="dk1"/>
          </a:lnRef>
          <a:fillRef idx="1">
            <a:schemeClr val="lt1"/>
          </a:fillRef>
          <a:effectRef idx="0">
            <a:schemeClr val="dk1"/>
          </a:effectRef>
          <a:fontRef idx="minor">
            <a:schemeClr val="dk1"/>
          </a:fontRef>
        </p:style>
        <p:txBody>
          <a:bodyPr rtlCol="1" anchor="ctr"/>
          <a:lstStyle/>
          <a:p>
            <a:r>
              <a:rPr lang="fa-IR" sz="2800" b="1" dirty="0">
                <a:solidFill>
                  <a:schemeClr val="bg1"/>
                </a:solidFill>
                <a:cs typeface="2  Titr" pitchFamily="2" charset="-78"/>
              </a:rPr>
              <a:t>روش ها</a:t>
            </a:r>
            <a:endParaRPr lang="en-US" sz="2800" b="1" dirty="0">
              <a:solidFill>
                <a:schemeClr val="bg1"/>
              </a:solidFill>
              <a:cs typeface="2  Titr" pitchFamily="2" charset="-78"/>
            </a:endParaRPr>
          </a:p>
          <a:p>
            <a:pPr lvl="0"/>
            <a:r>
              <a:rPr lang="fa-IR" sz="2800" b="1" dirty="0">
                <a:solidFill>
                  <a:schemeClr val="bg1"/>
                </a:solidFill>
                <a:cs typeface="2  Titr" pitchFamily="2" charset="-78"/>
              </a:rPr>
              <a:t>محوری ꞊</a:t>
            </a:r>
            <a:endParaRPr lang="en-US" sz="2800" b="1" dirty="0">
              <a:solidFill>
                <a:schemeClr val="bg1"/>
              </a:solidFill>
              <a:cs typeface="2  Titr" pitchFamily="2" charset="-78"/>
            </a:endParaRPr>
          </a:p>
          <a:p>
            <a:r>
              <a:rPr lang="fa-IR" b="1" dirty="0">
                <a:cs typeface="2  Titr" pitchFamily="2" charset="-78"/>
              </a:rPr>
              <a:t> </a:t>
            </a:r>
            <a:endParaRPr lang="en-US" b="1" dirty="0">
              <a:cs typeface="2  Titr" pitchFamily="2" charset="-78"/>
            </a:endParaRPr>
          </a:p>
          <a:p>
            <a:r>
              <a:rPr lang="fa-IR" b="1" dirty="0">
                <a:cs typeface="2  Titr" pitchFamily="2" charset="-78"/>
              </a:rPr>
              <a:t> </a:t>
            </a:r>
            <a:endParaRPr lang="en-US" b="1" dirty="0">
              <a:cs typeface="2  Titr" pitchFamily="2" charset="-78"/>
            </a:endParaRPr>
          </a:p>
          <a:p>
            <a:r>
              <a:rPr lang="fa-IR" b="1" dirty="0">
                <a:cs typeface="2  Titr" pitchFamily="2" charset="-78"/>
              </a:rPr>
              <a:t> </a:t>
            </a:r>
            <a:endParaRPr lang="en-US" b="1" dirty="0">
              <a:cs typeface="2  Titr" pitchFamily="2" charset="-78"/>
            </a:endParaRPr>
          </a:p>
          <a:p>
            <a:r>
              <a:rPr lang="fa-IR" b="1" dirty="0">
                <a:cs typeface="2  Titr" pitchFamily="2" charset="-78"/>
              </a:rPr>
              <a:t> </a:t>
            </a:r>
            <a:endParaRPr lang="en-US" b="1" dirty="0">
              <a:cs typeface="2  Titr" pitchFamily="2" charset="-78"/>
            </a:endParaRPr>
          </a:p>
          <a:p>
            <a:r>
              <a:rPr lang="en-US" b="1" dirty="0" smtClean="0">
                <a:cs typeface="2  Titr" pitchFamily="2" charset="-78"/>
              </a:rPr>
              <a:t/>
            </a:r>
            <a:br>
              <a:rPr lang="en-US" b="1" dirty="0" smtClean="0">
                <a:cs typeface="2  Titr" pitchFamily="2" charset="-78"/>
              </a:rPr>
            </a:br>
            <a:r>
              <a:rPr lang="fa-IR" b="1" dirty="0">
                <a:cs typeface="2  Titr" pitchFamily="2" charset="-78"/>
              </a:rPr>
              <a:t>        </a:t>
            </a:r>
            <a:endParaRPr lang="fa-IR" b="1" dirty="0" smtClean="0">
              <a:cs typeface="2  Titr" pitchFamily="2" charset="-78"/>
            </a:endParaRPr>
          </a:p>
          <a:p>
            <a:endParaRPr lang="fa-IR" b="1" dirty="0">
              <a:cs typeface="2  Titr" pitchFamily="2" charset="-78"/>
            </a:endParaRPr>
          </a:p>
          <a:p>
            <a:endParaRPr lang="fa-IR" b="1" dirty="0" smtClean="0">
              <a:cs typeface="2  Titr" pitchFamily="2" charset="-78"/>
            </a:endParaRPr>
          </a:p>
          <a:p>
            <a:pPr algn="r"/>
            <a:endParaRPr lang="fa-IR" sz="3600" b="1" dirty="0">
              <a:cs typeface="2  Titr" pitchFamily="2" charset="-78"/>
            </a:endParaRPr>
          </a:p>
          <a:p>
            <a:pPr algn="r"/>
            <a:r>
              <a:rPr lang="fa-IR" sz="3600" b="1" dirty="0" smtClean="0">
                <a:cs typeface="2  Titr" pitchFamily="2" charset="-78"/>
              </a:rPr>
              <a:t>محوری</a:t>
            </a:r>
            <a:endParaRPr lang="en-US" sz="3600" b="1" dirty="0">
              <a:cs typeface="2  Titr" pitchFamily="2" charset="-78"/>
            </a:endParaRPr>
          </a:p>
          <a:p>
            <a:r>
              <a:rPr lang="fa-IR" b="1" dirty="0">
                <a:cs typeface="2  Titr" pitchFamily="2" charset="-78"/>
              </a:rPr>
              <a:t> </a:t>
            </a:r>
            <a:endParaRPr lang="en-US" b="1" dirty="0">
              <a:cs typeface="2  Titr" pitchFamily="2" charset="-78"/>
            </a:endParaRPr>
          </a:p>
          <a:p>
            <a:pPr algn="ctr"/>
            <a:endParaRPr lang="fa-IR" b="1" dirty="0">
              <a:cs typeface="2  Titr" pitchFamily="2" charset="-78"/>
            </a:endParaRPr>
          </a:p>
        </p:txBody>
      </p:sp>
      <p:sp>
        <p:nvSpPr>
          <p:cNvPr id="66" name="Oval 65"/>
          <p:cNvSpPr/>
          <p:nvPr/>
        </p:nvSpPr>
        <p:spPr>
          <a:xfrm>
            <a:off x="7467600" y="3505200"/>
            <a:ext cx="914400" cy="914400"/>
          </a:xfrm>
          <a:prstGeom prst="ellipse">
            <a:avLst/>
          </a:prstGeom>
        </p:spPr>
        <p:style>
          <a:lnRef idx="1">
            <a:schemeClr val="accent3"/>
          </a:lnRef>
          <a:fillRef idx="3">
            <a:schemeClr val="accent3"/>
          </a:fillRef>
          <a:effectRef idx="2">
            <a:schemeClr val="accent3"/>
          </a:effectRef>
          <a:fontRef idx="minor">
            <a:schemeClr val="lt1"/>
          </a:fontRef>
        </p:style>
        <p:txBody>
          <a:bodyPr rtlCol="1" anchor="ctr"/>
          <a:lstStyle/>
          <a:p>
            <a:pPr algn="ctr"/>
            <a:endParaRPr lang="fa-IR"/>
          </a:p>
        </p:txBody>
      </p:sp>
      <p:sp>
        <p:nvSpPr>
          <p:cNvPr id="67" name="Oval 66"/>
          <p:cNvSpPr/>
          <p:nvPr/>
        </p:nvSpPr>
        <p:spPr>
          <a:xfrm>
            <a:off x="6019800" y="3429000"/>
            <a:ext cx="914400" cy="914400"/>
          </a:xfrm>
          <a:prstGeom prst="ellipse">
            <a:avLst/>
          </a:prstGeom>
        </p:spPr>
        <p:style>
          <a:lnRef idx="3">
            <a:schemeClr val="lt1"/>
          </a:lnRef>
          <a:fillRef idx="1">
            <a:schemeClr val="accent2"/>
          </a:fillRef>
          <a:effectRef idx="1">
            <a:schemeClr val="accent2"/>
          </a:effectRef>
          <a:fontRef idx="minor">
            <a:schemeClr val="lt1"/>
          </a:fontRef>
        </p:style>
        <p:txBody>
          <a:bodyPr rtlCol="1" anchor="ctr"/>
          <a:lstStyle/>
          <a:p>
            <a:pPr algn="ctr"/>
            <a:endParaRPr lang="fa-IR"/>
          </a:p>
        </p:txBody>
      </p:sp>
      <p:sp>
        <p:nvSpPr>
          <p:cNvPr id="68" name="Oval 67"/>
          <p:cNvSpPr/>
          <p:nvPr/>
        </p:nvSpPr>
        <p:spPr>
          <a:xfrm>
            <a:off x="4876800" y="3429000"/>
            <a:ext cx="914400" cy="914400"/>
          </a:xfrm>
          <a:prstGeom prst="ellipse">
            <a:avLst/>
          </a:prstGeom>
        </p:spPr>
        <p:style>
          <a:lnRef idx="3">
            <a:schemeClr val="lt1"/>
          </a:lnRef>
          <a:fillRef idx="1">
            <a:schemeClr val="accent2"/>
          </a:fillRef>
          <a:effectRef idx="1">
            <a:schemeClr val="accent2"/>
          </a:effectRef>
          <a:fontRef idx="minor">
            <a:schemeClr val="lt1"/>
          </a:fontRef>
        </p:style>
        <p:txBody>
          <a:bodyPr rtlCol="1" anchor="ctr"/>
          <a:lstStyle/>
          <a:p>
            <a:pPr algn="ctr"/>
            <a:endParaRPr lang="fa-IR"/>
          </a:p>
        </p:txBody>
      </p:sp>
      <p:sp>
        <p:nvSpPr>
          <p:cNvPr id="69" name="Oval 68"/>
          <p:cNvSpPr/>
          <p:nvPr/>
        </p:nvSpPr>
        <p:spPr>
          <a:xfrm>
            <a:off x="3733800" y="3429000"/>
            <a:ext cx="914400" cy="914400"/>
          </a:xfrm>
          <a:prstGeom prst="ellipse">
            <a:avLst/>
          </a:prstGeom>
        </p:spPr>
        <p:style>
          <a:lnRef idx="3">
            <a:schemeClr val="lt1"/>
          </a:lnRef>
          <a:fillRef idx="1">
            <a:schemeClr val="accent2"/>
          </a:fillRef>
          <a:effectRef idx="1">
            <a:schemeClr val="accent2"/>
          </a:effectRef>
          <a:fontRef idx="minor">
            <a:schemeClr val="lt1"/>
          </a:fontRef>
        </p:style>
        <p:txBody>
          <a:bodyPr rtlCol="1" anchor="ctr"/>
          <a:lstStyle/>
          <a:p>
            <a:pPr algn="ctr"/>
            <a:endParaRPr lang="fa-IR"/>
          </a:p>
        </p:txBody>
      </p:sp>
      <p:sp>
        <p:nvSpPr>
          <p:cNvPr id="70" name="Oval 69"/>
          <p:cNvSpPr/>
          <p:nvPr/>
        </p:nvSpPr>
        <p:spPr>
          <a:xfrm>
            <a:off x="2590800" y="3429000"/>
            <a:ext cx="914400" cy="914400"/>
          </a:xfrm>
          <a:prstGeom prst="ellipse">
            <a:avLst/>
          </a:prstGeom>
        </p:spPr>
        <p:style>
          <a:lnRef idx="3">
            <a:schemeClr val="lt1"/>
          </a:lnRef>
          <a:fillRef idx="1">
            <a:schemeClr val="accent2"/>
          </a:fillRef>
          <a:effectRef idx="1">
            <a:schemeClr val="accent2"/>
          </a:effectRef>
          <a:fontRef idx="minor">
            <a:schemeClr val="lt1"/>
          </a:fontRef>
        </p:style>
        <p:txBody>
          <a:bodyPr rtlCol="1" anchor="ctr"/>
          <a:lstStyle/>
          <a:p>
            <a:pPr algn="ctr"/>
            <a:endParaRPr lang="fa-IR"/>
          </a:p>
        </p:txBody>
      </p:sp>
      <p:sp>
        <p:nvSpPr>
          <p:cNvPr id="71" name="Oval 70"/>
          <p:cNvSpPr/>
          <p:nvPr/>
        </p:nvSpPr>
        <p:spPr>
          <a:xfrm>
            <a:off x="1447800" y="3429000"/>
            <a:ext cx="914400" cy="914400"/>
          </a:xfrm>
          <a:prstGeom prst="ellipse">
            <a:avLst/>
          </a:prstGeom>
        </p:spPr>
        <p:style>
          <a:lnRef idx="3">
            <a:schemeClr val="lt1"/>
          </a:lnRef>
          <a:fillRef idx="1">
            <a:schemeClr val="accent2"/>
          </a:fillRef>
          <a:effectRef idx="1">
            <a:schemeClr val="accent2"/>
          </a:effectRef>
          <a:fontRef idx="minor">
            <a:schemeClr val="lt1"/>
          </a:fontRef>
        </p:style>
        <p:txBody>
          <a:bodyPr rtlCol="1" anchor="ctr"/>
          <a:lstStyle/>
          <a:p>
            <a:pPr algn="ctr"/>
            <a:endParaRPr lang="fa-IR"/>
          </a:p>
        </p:txBody>
      </p:sp>
      <p:cxnSp>
        <p:nvCxnSpPr>
          <p:cNvPr id="73" name="Straight Connector 72"/>
          <p:cNvCxnSpPr/>
          <p:nvPr/>
        </p:nvCxnSpPr>
        <p:spPr>
          <a:xfrm rot="10800000">
            <a:off x="1600200" y="4572000"/>
            <a:ext cx="5334000" cy="76200"/>
          </a:xfrm>
          <a:prstGeom prst="line">
            <a:avLst/>
          </a:prstGeom>
        </p:spPr>
        <p:style>
          <a:lnRef idx="3">
            <a:schemeClr val="accent3"/>
          </a:lnRef>
          <a:fillRef idx="0">
            <a:schemeClr val="accent3"/>
          </a:fillRef>
          <a:effectRef idx="2">
            <a:schemeClr val="accent3"/>
          </a:effectRef>
          <a:fontRef idx="minor">
            <a:schemeClr val="tx1"/>
          </a:fontRef>
        </p:style>
      </p:cxnSp>
      <p:cxnSp>
        <p:nvCxnSpPr>
          <p:cNvPr id="75" name="Straight Connector 74"/>
          <p:cNvCxnSpPr/>
          <p:nvPr/>
        </p:nvCxnSpPr>
        <p:spPr>
          <a:xfrm rot="10800000">
            <a:off x="7391400" y="5105400"/>
            <a:ext cx="1066800"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77" name="Straight Arrow Connector 76"/>
          <p:cNvCxnSpPr/>
          <p:nvPr/>
        </p:nvCxnSpPr>
        <p:spPr>
          <a:xfrm rot="5400000">
            <a:off x="7658894" y="4762500"/>
            <a:ext cx="532606" cy="79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477962"/>
            <a:ext cx="8686800" cy="5303838"/>
          </a:xfrm>
        </p:spPr>
        <p:txBody>
          <a:bodyPr>
            <a:noAutofit/>
          </a:bodyPr>
          <a:lstStyle/>
          <a:p>
            <a:pPr algn="justLow">
              <a:buNone/>
            </a:pPr>
            <a:r>
              <a:rPr lang="fa-IR" sz="3600" b="1" dirty="0" smtClean="0">
                <a:cs typeface="B Nazanin" pitchFamily="2" charset="-78"/>
              </a:rPr>
              <a:t>بنابراین چون اساس کار معلم در هر ساعت با یک یا دو احتمالاً سه پایه می باشد و پایه هاي معینی در محور کار قرار می گیرند، این طریقه را روش محوري </a:t>
            </a:r>
            <a:br>
              <a:rPr lang="fa-IR" sz="3600" b="1" dirty="0" smtClean="0">
                <a:cs typeface="B Nazanin" pitchFamily="2" charset="-78"/>
              </a:rPr>
            </a:br>
            <a:r>
              <a:rPr lang="fa-IR" sz="3600" b="1" dirty="0" smtClean="0">
                <a:cs typeface="B Nazanin" pitchFamily="2" charset="-78"/>
              </a:rPr>
              <a:t>می نامیم و بقیه پایه ها که با تعیین تکلیف، به انجام کارهاي تمرینی مشغول می شوند، گروه خودآموز یا گروه فرعی نامیده می شوند</a:t>
            </a:r>
            <a:r>
              <a:rPr lang="en-US" sz="3600" b="1" dirty="0" smtClean="0">
                <a:cs typeface="B Nazanin" pitchFamily="2" charset="-78"/>
              </a:rPr>
              <a:t>.</a:t>
            </a:r>
            <a:endParaRPr lang="en-US" sz="3600" dirty="0" smtClean="0">
              <a:cs typeface="B Nazanin" pitchFamily="2" charset="-78"/>
            </a:endParaRPr>
          </a:p>
        </p:txBody>
      </p:sp>
      <p:sp>
        <p:nvSpPr>
          <p:cNvPr id="5" name="Title 1"/>
          <p:cNvSpPr>
            <a:spLocks noGrp="1"/>
          </p:cNvSpPr>
          <p:nvPr>
            <p:ph type="title"/>
          </p:nvPr>
        </p:nvSpPr>
        <p:spPr>
          <a:xfrm>
            <a:off x="304800" y="152400"/>
            <a:ext cx="8686800" cy="838200"/>
          </a:xfrm>
        </p:spPr>
        <p:txBody>
          <a:bodyPr>
            <a:noAutofit/>
          </a:bodyPr>
          <a:lstStyle/>
          <a:p>
            <a:pPr algn="ctr"/>
            <a:r>
              <a:rPr lang="fa-IR" sz="6600" b="1" dirty="0" smtClean="0">
                <a:solidFill>
                  <a:srgbClr val="7030A0"/>
                </a:solidFill>
                <a:cs typeface="B Titr" pitchFamily="2" charset="-78"/>
              </a:rPr>
              <a:t>روش محوری</a:t>
            </a:r>
            <a:endParaRPr lang="fa-IR" sz="6600" b="1" dirty="0">
              <a:solidFill>
                <a:srgbClr val="7030A0"/>
              </a:solidFill>
              <a:cs typeface="B Titr" pitchFamily="2" charset="-78"/>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477962"/>
            <a:ext cx="8686800" cy="5303838"/>
          </a:xfrm>
        </p:spPr>
        <p:txBody>
          <a:bodyPr>
            <a:noAutofit/>
          </a:bodyPr>
          <a:lstStyle/>
          <a:p>
            <a:pPr>
              <a:buNone/>
            </a:pPr>
            <a:r>
              <a:rPr lang="fa-IR" sz="3600" b="1" dirty="0" smtClean="0">
                <a:solidFill>
                  <a:srgbClr val="FF0000"/>
                </a:solidFill>
                <a:cs typeface="B Nazanin" pitchFamily="2" charset="-78"/>
              </a:rPr>
              <a:t>الف</a:t>
            </a:r>
            <a:r>
              <a:rPr lang="en-US" sz="3600" b="1" dirty="0" smtClean="0">
                <a:solidFill>
                  <a:srgbClr val="FF0000"/>
                </a:solidFill>
                <a:cs typeface="B Nazanin" pitchFamily="2" charset="-78"/>
              </a:rPr>
              <a:t> ( </a:t>
            </a:r>
            <a:r>
              <a:rPr lang="fa-IR" sz="3600" b="1" dirty="0" smtClean="0">
                <a:solidFill>
                  <a:schemeClr val="tx1"/>
                </a:solidFill>
                <a:cs typeface="B Nazanin" pitchFamily="2" charset="-78"/>
              </a:rPr>
              <a:t>ترتیبی اتخاذ شود که براي کلیه ي دروس هرپایه، طبق برنامه مصوب، درس محور گرفته شود</a:t>
            </a:r>
            <a:r>
              <a:rPr lang="en-US" sz="3600" b="1" dirty="0" smtClean="0">
                <a:solidFill>
                  <a:schemeClr val="tx1"/>
                </a:solidFill>
                <a:cs typeface="B Nazanin" pitchFamily="2" charset="-78"/>
              </a:rPr>
              <a:t>.</a:t>
            </a:r>
            <a:endParaRPr lang="en-US" sz="3600" dirty="0" smtClean="0">
              <a:solidFill>
                <a:schemeClr val="tx1"/>
              </a:solidFill>
              <a:cs typeface="B Nazanin" pitchFamily="2" charset="-78"/>
            </a:endParaRPr>
          </a:p>
          <a:p>
            <a:pPr>
              <a:buNone/>
            </a:pPr>
            <a:r>
              <a:rPr lang="fa-IR" sz="3600" b="1" dirty="0" smtClean="0">
                <a:solidFill>
                  <a:srgbClr val="FF0000"/>
                </a:solidFill>
                <a:cs typeface="B Nazanin" pitchFamily="2" charset="-78"/>
              </a:rPr>
              <a:t>ب</a:t>
            </a:r>
            <a:r>
              <a:rPr lang="en-US" sz="3600" b="1" dirty="0" smtClean="0">
                <a:solidFill>
                  <a:srgbClr val="FF0000"/>
                </a:solidFill>
                <a:cs typeface="B Nazanin" pitchFamily="2" charset="-78"/>
              </a:rPr>
              <a:t>( </a:t>
            </a:r>
            <a:r>
              <a:rPr lang="fa-IR" sz="3600" b="1" dirty="0" smtClean="0">
                <a:solidFill>
                  <a:srgbClr val="FF0000"/>
                </a:solidFill>
                <a:cs typeface="B Nazanin" pitchFamily="2" charset="-78"/>
              </a:rPr>
              <a:t> </a:t>
            </a:r>
            <a:r>
              <a:rPr lang="fa-IR" sz="3600" b="1" dirty="0" smtClean="0">
                <a:solidFill>
                  <a:schemeClr val="tx1"/>
                </a:solidFill>
                <a:cs typeface="B Nazanin" pitchFamily="2" charset="-78"/>
              </a:rPr>
              <a:t>پایه هاي اول و دوم به مدت 20</a:t>
            </a:r>
            <a:r>
              <a:rPr lang="en-US" sz="3600" b="1" dirty="0" smtClean="0">
                <a:solidFill>
                  <a:schemeClr val="tx1"/>
                </a:solidFill>
                <a:cs typeface="B Nazanin" pitchFamily="2" charset="-78"/>
              </a:rPr>
              <a:t> </a:t>
            </a:r>
            <a:r>
              <a:rPr lang="fa-IR" sz="3600" b="1" dirty="0" smtClean="0">
                <a:solidFill>
                  <a:schemeClr val="tx1"/>
                </a:solidFill>
                <a:cs typeface="B Nazanin" pitchFamily="2" charset="-78"/>
              </a:rPr>
              <a:t>دقیقه و پایه هاي بالاتر با توجه به تعداد مواد درسی بیش از 20</a:t>
            </a:r>
            <a:r>
              <a:rPr lang="en-US" sz="3600" b="1" dirty="0" smtClean="0">
                <a:solidFill>
                  <a:schemeClr val="tx1"/>
                </a:solidFill>
                <a:cs typeface="B Nazanin" pitchFamily="2" charset="-78"/>
              </a:rPr>
              <a:t> </a:t>
            </a:r>
            <a:r>
              <a:rPr lang="fa-IR" sz="3600" b="1" dirty="0" smtClean="0">
                <a:solidFill>
                  <a:schemeClr val="tx1"/>
                </a:solidFill>
                <a:cs typeface="B Nazanin" pitchFamily="2" charset="-78"/>
              </a:rPr>
              <a:t>دقیقه در محور قرار گیرند</a:t>
            </a:r>
            <a:r>
              <a:rPr lang="en-US" sz="3600" b="1" dirty="0" smtClean="0">
                <a:solidFill>
                  <a:schemeClr val="tx1"/>
                </a:solidFill>
                <a:cs typeface="B Nazanin" pitchFamily="2" charset="-78"/>
              </a:rPr>
              <a:t>.</a:t>
            </a:r>
            <a:endParaRPr lang="en-US" sz="3600" dirty="0" smtClean="0">
              <a:solidFill>
                <a:schemeClr val="tx1"/>
              </a:solidFill>
              <a:cs typeface="B Nazanin" pitchFamily="2" charset="-78"/>
            </a:endParaRPr>
          </a:p>
          <a:p>
            <a:pPr>
              <a:buNone/>
            </a:pPr>
            <a:r>
              <a:rPr lang="fa-IR" sz="3600" b="1" dirty="0" smtClean="0">
                <a:solidFill>
                  <a:srgbClr val="FF0000"/>
                </a:solidFill>
                <a:cs typeface="B Nazanin" pitchFamily="2" charset="-78"/>
              </a:rPr>
              <a:t>ج</a:t>
            </a:r>
            <a:r>
              <a:rPr lang="en-US" sz="3600" b="1" dirty="0" smtClean="0">
                <a:cs typeface="B Nazanin" pitchFamily="2" charset="-78"/>
              </a:rPr>
              <a:t> </a:t>
            </a:r>
            <a:r>
              <a:rPr lang="en-US" sz="3600" b="1" dirty="0" smtClean="0">
                <a:solidFill>
                  <a:srgbClr val="FF0000"/>
                </a:solidFill>
                <a:cs typeface="B Nazanin" pitchFamily="2" charset="-78"/>
              </a:rPr>
              <a:t>(</a:t>
            </a:r>
            <a:r>
              <a:rPr lang="en-US" sz="3600" b="1" dirty="0" smtClean="0">
                <a:cs typeface="B Nazanin" pitchFamily="2" charset="-78"/>
              </a:rPr>
              <a:t> </a:t>
            </a:r>
            <a:r>
              <a:rPr lang="fa-IR" sz="3600" b="1" dirty="0" smtClean="0">
                <a:solidFill>
                  <a:schemeClr val="tx1"/>
                </a:solidFill>
                <a:cs typeface="B Nazanin" pitchFamily="2" charset="-78"/>
              </a:rPr>
              <a:t>برنامه طوري تنظیم شود که وقت معلم کاملاً تقسیم شده و در نتیجه از بلاتکلیفی دانش آموزان جلوگیري شود</a:t>
            </a:r>
            <a:r>
              <a:rPr lang="en-US" sz="3600" b="1" dirty="0" smtClean="0">
                <a:solidFill>
                  <a:schemeClr val="tx1"/>
                </a:solidFill>
                <a:cs typeface="B Nazanin" pitchFamily="2" charset="-78"/>
              </a:rPr>
              <a:t>.</a:t>
            </a:r>
            <a:endParaRPr lang="en-US" sz="3600" dirty="0" smtClean="0">
              <a:solidFill>
                <a:schemeClr val="tx1"/>
              </a:solidFill>
              <a:cs typeface="B Nazanin" pitchFamily="2" charset="-78"/>
            </a:endParaRPr>
          </a:p>
          <a:p>
            <a:pPr algn="justLow">
              <a:buNone/>
            </a:pPr>
            <a:r>
              <a:rPr lang="en-US" sz="3600" b="1" dirty="0" smtClean="0">
                <a:cs typeface="B Nazanin" pitchFamily="2" charset="-78"/>
              </a:rPr>
              <a:t>.</a:t>
            </a:r>
            <a:endParaRPr lang="en-US" sz="3600" dirty="0" smtClean="0">
              <a:cs typeface="B Nazanin" pitchFamily="2" charset="-78"/>
            </a:endParaRPr>
          </a:p>
        </p:txBody>
      </p:sp>
      <p:sp>
        <p:nvSpPr>
          <p:cNvPr id="5" name="Title 1"/>
          <p:cNvSpPr>
            <a:spLocks noGrp="1"/>
          </p:cNvSpPr>
          <p:nvPr>
            <p:ph type="title"/>
          </p:nvPr>
        </p:nvSpPr>
        <p:spPr>
          <a:xfrm>
            <a:off x="304800" y="228600"/>
            <a:ext cx="8686800" cy="838200"/>
          </a:xfrm>
        </p:spPr>
        <p:txBody>
          <a:bodyPr>
            <a:normAutofit/>
          </a:bodyPr>
          <a:lstStyle/>
          <a:p>
            <a:pPr algn="ctr"/>
            <a:r>
              <a:rPr lang="fa-IR" sz="4400" b="1" dirty="0" smtClean="0">
                <a:solidFill>
                  <a:srgbClr val="7030A0"/>
                </a:solidFill>
                <a:cs typeface="B Titr" pitchFamily="2" charset="-78"/>
              </a:rPr>
              <a:t>در این روش نکات ذیل مورد توجه است</a:t>
            </a:r>
            <a:r>
              <a:rPr lang="en-US" sz="4400" b="1" dirty="0" smtClean="0">
                <a:solidFill>
                  <a:srgbClr val="7030A0"/>
                </a:solidFill>
                <a:cs typeface="B Titr" pitchFamily="2" charset="-78"/>
              </a:rPr>
              <a:t>:</a:t>
            </a:r>
            <a:endParaRPr lang="en-US" sz="4400" dirty="0">
              <a:solidFill>
                <a:srgbClr val="7030A0"/>
              </a:solidFill>
              <a:cs typeface="B Titr" pitchFamily="2" charset="-78"/>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782762"/>
            <a:ext cx="8686800" cy="3856038"/>
          </a:xfrm>
        </p:spPr>
        <p:txBody>
          <a:bodyPr>
            <a:noAutofit/>
          </a:bodyPr>
          <a:lstStyle/>
          <a:p>
            <a:pPr algn="justLow">
              <a:buNone/>
            </a:pPr>
            <a:r>
              <a:rPr lang="fa-IR" sz="3600" b="1" dirty="0" smtClean="0">
                <a:solidFill>
                  <a:srgbClr val="FF0000"/>
                </a:solidFill>
                <a:cs typeface="B Nazanin" pitchFamily="2" charset="-78"/>
              </a:rPr>
              <a:t>د)</a:t>
            </a:r>
            <a:r>
              <a:rPr lang="en-US" sz="3600" b="1" dirty="0" smtClean="0">
                <a:solidFill>
                  <a:srgbClr val="FF0000"/>
                </a:solidFill>
                <a:cs typeface="B Nazanin" pitchFamily="2" charset="-78"/>
              </a:rPr>
              <a:t> </a:t>
            </a:r>
            <a:r>
              <a:rPr lang="fa-IR" sz="3600" b="1" dirty="0" smtClean="0">
                <a:solidFill>
                  <a:schemeClr val="tx1"/>
                </a:solidFill>
                <a:cs typeface="B Nazanin" pitchFamily="2" charset="-78"/>
              </a:rPr>
              <a:t>تمرینات هر درس بلافاصله بعد از دروس محور گنجانده شود تا دانش آموزان براي تثبیت مطالب آموخته شده به تمرین بپردازند و از بی نظمی و بی کاري آنان نیز جلوگیري شود</a:t>
            </a:r>
            <a:r>
              <a:rPr lang="en-US" sz="3600" b="1" dirty="0" smtClean="0">
                <a:solidFill>
                  <a:schemeClr val="tx1"/>
                </a:solidFill>
                <a:cs typeface="B Nazanin" pitchFamily="2" charset="-78"/>
              </a:rPr>
              <a:t>. </a:t>
            </a:r>
            <a:r>
              <a:rPr lang="fa-IR" sz="3600" b="1" dirty="0" smtClean="0">
                <a:solidFill>
                  <a:schemeClr val="tx1"/>
                </a:solidFill>
                <a:cs typeface="B Nazanin" pitchFamily="2" charset="-78"/>
              </a:rPr>
              <a:t>در این روش کلمات مخفف وجود دارند که باتوضیح آنها موجب سهولت استفاده از آنهامی شود</a:t>
            </a:r>
            <a:r>
              <a:rPr lang="en-US" sz="3600" b="1" dirty="0" smtClean="0">
                <a:cs typeface="B Nazanin" pitchFamily="2" charset="-78"/>
              </a:rPr>
              <a:t>.</a:t>
            </a:r>
            <a:endParaRPr lang="en-US" sz="3600" dirty="0" smtClean="0">
              <a:cs typeface="B Nazanin" pitchFamily="2" charset="-78"/>
            </a:endParaRPr>
          </a:p>
          <a:p>
            <a:pPr algn="justLow">
              <a:buNone/>
            </a:pPr>
            <a:r>
              <a:rPr lang="en-US" sz="3600" b="1" dirty="0" smtClean="0">
                <a:cs typeface="B Nazanin" pitchFamily="2" charset="-78"/>
              </a:rPr>
              <a:t>.</a:t>
            </a:r>
            <a:endParaRPr lang="en-US" sz="3600" dirty="0" smtClean="0">
              <a:cs typeface="B Nazanin" pitchFamily="2" charset="-78"/>
            </a:endParaRPr>
          </a:p>
        </p:txBody>
      </p:sp>
      <p:sp>
        <p:nvSpPr>
          <p:cNvPr id="7" name="Title 1"/>
          <p:cNvSpPr>
            <a:spLocks noGrp="1"/>
          </p:cNvSpPr>
          <p:nvPr>
            <p:ph type="title"/>
          </p:nvPr>
        </p:nvSpPr>
        <p:spPr>
          <a:xfrm>
            <a:off x="304800" y="228600"/>
            <a:ext cx="8686800" cy="838200"/>
          </a:xfrm>
        </p:spPr>
        <p:txBody>
          <a:bodyPr>
            <a:normAutofit/>
          </a:bodyPr>
          <a:lstStyle/>
          <a:p>
            <a:pPr algn="ctr"/>
            <a:r>
              <a:rPr lang="fa-IR" sz="4400" b="1" dirty="0" smtClean="0">
                <a:solidFill>
                  <a:srgbClr val="7030A0"/>
                </a:solidFill>
                <a:cs typeface="B Titr" pitchFamily="2" charset="-78"/>
              </a:rPr>
              <a:t>در این روش نکات ذیل مورد توجه است</a:t>
            </a:r>
            <a:r>
              <a:rPr lang="en-US" sz="4400" b="1" dirty="0" smtClean="0">
                <a:solidFill>
                  <a:srgbClr val="7030A0"/>
                </a:solidFill>
                <a:cs typeface="B Titr" pitchFamily="2" charset="-78"/>
              </a:rPr>
              <a:t>:</a:t>
            </a:r>
            <a:endParaRPr lang="en-US" sz="4400" dirty="0">
              <a:solidFill>
                <a:srgbClr val="7030A0"/>
              </a:solidFill>
              <a:cs typeface="B Titr" pitchFamily="2" charset="-78"/>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782762"/>
            <a:ext cx="8686800" cy="4694238"/>
          </a:xfrm>
        </p:spPr>
        <p:txBody>
          <a:bodyPr>
            <a:noAutofit/>
          </a:bodyPr>
          <a:lstStyle/>
          <a:p>
            <a:pPr algn="justLow">
              <a:buNone/>
            </a:pPr>
            <a:r>
              <a:rPr lang="fa-IR" sz="3600" b="1" dirty="0" smtClean="0">
                <a:cs typeface="B Nazanin" pitchFamily="2" charset="-78"/>
              </a:rPr>
              <a:t>1- حرف</a:t>
            </a:r>
            <a:r>
              <a:rPr lang="en-US" sz="3600" b="1" dirty="0" smtClean="0">
                <a:cs typeface="B Nazanin" pitchFamily="2" charset="-78"/>
              </a:rPr>
              <a:t>  </a:t>
            </a:r>
            <a:r>
              <a:rPr lang="fa-IR" sz="3600" b="1" dirty="0" smtClean="0">
                <a:cs typeface="B Nazanin" pitchFamily="2" charset="-78"/>
              </a:rPr>
              <a:t> ( م ) مخفف </a:t>
            </a:r>
            <a:r>
              <a:rPr lang="fa-IR" sz="3600" b="1" dirty="0" smtClean="0">
                <a:solidFill>
                  <a:srgbClr val="FF0000"/>
                </a:solidFill>
                <a:cs typeface="B Nazanin" pitchFamily="2" charset="-78"/>
              </a:rPr>
              <a:t>محور</a:t>
            </a:r>
            <a:r>
              <a:rPr lang="en-US" sz="3600" b="1" dirty="0" smtClean="0">
                <a:cs typeface="B Nazanin" pitchFamily="2" charset="-78"/>
              </a:rPr>
              <a:t> </a:t>
            </a:r>
            <a:r>
              <a:rPr lang="fa-IR" sz="3600" b="1" dirty="0" smtClean="0">
                <a:cs typeface="B Nazanin" pitchFamily="2" charset="-78"/>
              </a:rPr>
              <a:t>کلمه محور که نشان دهنده درسی است که لزوم حضور معلم واولویت حضور درآن است</a:t>
            </a:r>
            <a:endParaRPr lang="en-US" sz="3600" dirty="0" smtClean="0">
              <a:cs typeface="B Nazanin" pitchFamily="2" charset="-78"/>
            </a:endParaRPr>
          </a:p>
          <a:p>
            <a:pPr algn="justLow">
              <a:buNone/>
            </a:pPr>
            <a:r>
              <a:rPr lang="fa-IR" sz="3600" b="1" dirty="0" smtClean="0">
                <a:cs typeface="B Nazanin" pitchFamily="2" charset="-78"/>
              </a:rPr>
              <a:t>2- </a:t>
            </a:r>
            <a:r>
              <a:rPr lang="en-US" sz="3600" b="1" dirty="0" smtClean="0">
                <a:cs typeface="B Nazanin" pitchFamily="2" charset="-78"/>
              </a:rPr>
              <a:t> </a:t>
            </a:r>
            <a:r>
              <a:rPr lang="fa-IR" sz="3600" b="1" dirty="0" smtClean="0">
                <a:cs typeface="B Nazanin" pitchFamily="2" charset="-78"/>
              </a:rPr>
              <a:t>حرف ( م 1 ) </a:t>
            </a:r>
            <a:r>
              <a:rPr lang="fa-IR" sz="3600" b="1" dirty="0" smtClean="0">
                <a:solidFill>
                  <a:srgbClr val="FF0000"/>
                </a:solidFill>
                <a:cs typeface="B Nazanin" pitchFamily="2" charset="-78"/>
              </a:rPr>
              <a:t>مخفف محوري 1 </a:t>
            </a:r>
            <a:r>
              <a:rPr lang="fa-IR" sz="3600" b="1" dirty="0" smtClean="0">
                <a:cs typeface="B Nazanin" pitchFamily="2" charset="-78"/>
              </a:rPr>
              <a:t>در توجه اول معلم است اما به معناي تنها توجه به آن درس نیست گاه زمان آن کمتراز سایر دروس هم هست حرف</a:t>
            </a:r>
          </a:p>
          <a:p>
            <a:pPr algn="justLow">
              <a:buNone/>
            </a:pPr>
            <a:r>
              <a:rPr lang="fa-IR" sz="3600" b="1" dirty="0" smtClean="0">
                <a:cs typeface="B Nazanin" pitchFamily="2" charset="-78"/>
              </a:rPr>
              <a:t>3-   ( م2 ) </a:t>
            </a:r>
            <a:r>
              <a:rPr lang="fa-IR" sz="3600" b="1" dirty="0" smtClean="0">
                <a:solidFill>
                  <a:srgbClr val="FF0000"/>
                </a:solidFill>
                <a:cs typeface="B Nazanin" pitchFamily="2" charset="-78"/>
              </a:rPr>
              <a:t>مخفف محوري 2 </a:t>
            </a:r>
            <a:r>
              <a:rPr lang="fa-IR" sz="3600" b="1" dirty="0" smtClean="0">
                <a:cs typeface="B Nazanin" pitchFamily="2" charset="-78"/>
              </a:rPr>
              <a:t>در درجه دوم توجه معلم است.</a:t>
            </a:r>
            <a:endParaRPr lang="en-US" sz="3600" dirty="0" smtClean="0">
              <a:cs typeface="B Nazanin" pitchFamily="2" charset="-78"/>
            </a:endParaRPr>
          </a:p>
        </p:txBody>
      </p:sp>
      <p:sp>
        <p:nvSpPr>
          <p:cNvPr id="7" name="Title 1"/>
          <p:cNvSpPr>
            <a:spLocks noGrp="1"/>
          </p:cNvSpPr>
          <p:nvPr>
            <p:ph type="title"/>
          </p:nvPr>
        </p:nvSpPr>
        <p:spPr>
          <a:xfrm>
            <a:off x="304800" y="228600"/>
            <a:ext cx="8686800" cy="838200"/>
          </a:xfrm>
        </p:spPr>
        <p:txBody>
          <a:bodyPr>
            <a:normAutofit/>
          </a:bodyPr>
          <a:lstStyle/>
          <a:p>
            <a:pPr algn="ctr"/>
            <a:r>
              <a:rPr lang="fa-IR" sz="4400" b="1" dirty="0" smtClean="0">
                <a:solidFill>
                  <a:srgbClr val="7030A0"/>
                </a:solidFill>
                <a:cs typeface="B Titr" pitchFamily="2" charset="-78"/>
              </a:rPr>
              <a:t>در این روش نکات ذیل مورد توجه است</a:t>
            </a:r>
            <a:r>
              <a:rPr lang="en-US" sz="4400" b="1" dirty="0" smtClean="0">
                <a:solidFill>
                  <a:srgbClr val="7030A0"/>
                </a:solidFill>
                <a:cs typeface="B Titr" pitchFamily="2" charset="-78"/>
              </a:rPr>
              <a:t>:</a:t>
            </a:r>
            <a:endParaRPr lang="en-US" sz="4400" dirty="0">
              <a:solidFill>
                <a:srgbClr val="7030A0"/>
              </a:solidFill>
              <a:cs typeface="B Titr" pitchFamily="2" charset="-78"/>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782762"/>
            <a:ext cx="8686800" cy="4618038"/>
          </a:xfrm>
        </p:spPr>
        <p:txBody>
          <a:bodyPr>
            <a:noAutofit/>
          </a:bodyPr>
          <a:lstStyle/>
          <a:p>
            <a:pPr algn="justLow">
              <a:buNone/>
            </a:pPr>
            <a:r>
              <a:rPr lang="fa-IR" sz="3600" b="1" dirty="0" smtClean="0">
                <a:cs typeface="B Nazanin" pitchFamily="2" charset="-78"/>
              </a:rPr>
              <a:t>4 - حرف ( م3 ) </a:t>
            </a:r>
            <a:r>
              <a:rPr lang="fa-IR" sz="3600" b="1" dirty="0" smtClean="0">
                <a:solidFill>
                  <a:srgbClr val="FF0000"/>
                </a:solidFill>
                <a:cs typeface="B Nazanin" pitchFamily="2" charset="-78"/>
              </a:rPr>
              <a:t>مخفف محوري  3 </a:t>
            </a:r>
            <a:r>
              <a:rPr lang="fa-IR" sz="3600" b="1" dirty="0" smtClean="0">
                <a:cs typeface="B Nazanin" pitchFamily="2" charset="-78"/>
              </a:rPr>
              <a:t>در درجه سوم توجه معلم است.</a:t>
            </a:r>
            <a:endParaRPr lang="en-US" sz="3600" dirty="0" smtClean="0">
              <a:cs typeface="B Nazanin" pitchFamily="2" charset="-78"/>
            </a:endParaRPr>
          </a:p>
          <a:p>
            <a:pPr algn="justLow">
              <a:buNone/>
            </a:pPr>
            <a:r>
              <a:rPr lang="fa-IR" sz="3600" b="1" dirty="0" smtClean="0">
                <a:cs typeface="B Nazanin" pitchFamily="2" charset="-78"/>
              </a:rPr>
              <a:t>5- حرف ( ف ) </a:t>
            </a:r>
            <a:r>
              <a:rPr lang="fa-IR" sz="3600" b="1" dirty="0" smtClean="0">
                <a:solidFill>
                  <a:srgbClr val="FF0000"/>
                </a:solidFill>
                <a:cs typeface="B Nazanin" pitchFamily="2" charset="-78"/>
              </a:rPr>
              <a:t>مخفف فرعی </a:t>
            </a:r>
            <a:r>
              <a:rPr lang="fa-IR" sz="3600" b="1" dirty="0" smtClean="0">
                <a:cs typeface="B Nazanin" pitchFamily="2" charset="-78"/>
              </a:rPr>
              <a:t>درسی که راهنمایی اولیه وصرفا نظارت معلم را می طلبد که ممکن همزمان با توجه به یکی از محورها باشد</a:t>
            </a:r>
            <a:r>
              <a:rPr lang="en-US" sz="3600" b="1" dirty="0" smtClean="0">
                <a:cs typeface="B Nazanin" pitchFamily="2" charset="-78"/>
              </a:rPr>
              <a:t>.</a:t>
            </a:r>
            <a:endParaRPr lang="fa-IR" sz="3600" b="1" dirty="0" smtClean="0">
              <a:cs typeface="B Nazanin" pitchFamily="2" charset="-78"/>
            </a:endParaRPr>
          </a:p>
          <a:p>
            <a:pPr algn="justLow">
              <a:buNone/>
            </a:pPr>
            <a:r>
              <a:rPr lang="fa-IR" sz="3600" b="1" dirty="0" smtClean="0">
                <a:cs typeface="B Nazanin" pitchFamily="2" charset="-78"/>
              </a:rPr>
              <a:t>6- حرف ( گ ) </a:t>
            </a:r>
            <a:r>
              <a:rPr lang="fa-IR" sz="3600" b="1" dirty="0" smtClean="0">
                <a:solidFill>
                  <a:srgbClr val="FF0000"/>
                </a:solidFill>
                <a:cs typeface="B Nazanin" pitchFamily="2" charset="-78"/>
              </a:rPr>
              <a:t>مخفف کلمه گروهی. </a:t>
            </a:r>
            <a:r>
              <a:rPr lang="fa-IR" sz="3600" b="1" dirty="0" smtClean="0">
                <a:cs typeface="B Nazanin" pitchFamily="2" charset="-78"/>
              </a:rPr>
              <a:t>فعالیت به صورت گروهی انجام می شود معلم ناظر وهدایت کننده وگاه همراه گروه است.</a:t>
            </a:r>
          </a:p>
          <a:p>
            <a:pPr algn="justLow">
              <a:buFontTx/>
              <a:buChar char="-"/>
            </a:pPr>
            <a:endParaRPr lang="en-US" sz="3600" dirty="0" smtClean="0">
              <a:cs typeface="B Nazanin" pitchFamily="2" charset="-78"/>
            </a:endParaRPr>
          </a:p>
        </p:txBody>
      </p:sp>
      <p:sp>
        <p:nvSpPr>
          <p:cNvPr id="7" name="Title 1"/>
          <p:cNvSpPr>
            <a:spLocks noGrp="1"/>
          </p:cNvSpPr>
          <p:nvPr>
            <p:ph type="title"/>
          </p:nvPr>
        </p:nvSpPr>
        <p:spPr>
          <a:xfrm>
            <a:off x="304800" y="228600"/>
            <a:ext cx="8686800" cy="838200"/>
          </a:xfrm>
        </p:spPr>
        <p:txBody>
          <a:bodyPr>
            <a:normAutofit/>
          </a:bodyPr>
          <a:lstStyle/>
          <a:p>
            <a:pPr algn="ctr"/>
            <a:r>
              <a:rPr lang="fa-IR" sz="4400" b="1" dirty="0" smtClean="0">
                <a:solidFill>
                  <a:srgbClr val="7030A0"/>
                </a:solidFill>
                <a:cs typeface="B Titr" pitchFamily="2" charset="-78"/>
              </a:rPr>
              <a:t>در این روش نکات ذیل مورد توجه است</a:t>
            </a:r>
            <a:r>
              <a:rPr lang="en-US" sz="4400" b="1" dirty="0" smtClean="0">
                <a:solidFill>
                  <a:srgbClr val="7030A0"/>
                </a:solidFill>
                <a:cs typeface="B Titr" pitchFamily="2" charset="-78"/>
              </a:rPr>
              <a:t>:</a:t>
            </a:r>
            <a:endParaRPr lang="en-US" sz="4400" dirty="0">
              <a:solidFill>
                <a:srgbClr val="7030A0"/>
              </a:solidFill>
              <a:cs typeface="B Titr" pitchFamily="2" charset="-78"/>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19200"/>
            <a:ext cx="8686800" cy="5257800"/>
          </a:xfrm>
        </p:spPr>
        <p:txBody>
          <a:bodyPr>
            <a:noAutofit/>
          </a:bodyPr>
          <a:lstStyle/>
          <a:p>
            <a:pPr algn="justLow">
              <a:buNone/>
            </a:pPr>
            <a:r>
              <a:rPr lang="fa-IR" sz="3600" b="1" dirty="0" smtClean="0">
                <a:cs typeface="B Nazanin" pitchFamily="2" charset="-78"/>
              </a:rPr>
              <a:t>7-  حرف ( خ ) </a:t>
            </a:r>
            <a:r>
              <a:rPr lang="fa-IR" sz="3600" b="1" dirty="0" smtClean="0">
                <a:solidFill>
                  <a:srgbClr val="FF0000"/>
                </a:solidFill>
                <a:cs typeface="B Nazanin" pitchFamily="2" charset="-78"/>
              </a:rPr>
              <a:t>مخفف کلمه خلیفه است</a:t>
            </a:r>
            <a:r>
              <a:rPr lang="en-US" sz="3600" b="1" dirty="0" smtClean="0">
                <a:cs typeface="B Nazanin" pitchFamily="2" charset="-78"/>
              </a:rPr>
              <a:t>.</a:t>
            </a:r>
            <a:r>
              <a:rPr lang="fa-IR" sz="3600" b="1" dirty="0" smtClean="0">
                <a:cs typeface="B Nazanin" pitchFamily="2" charset="-78"/>
              </a:rPr>
              <a:t>استفاده از دانش آموزان پایه هاي بالاتر به عنوان معلم یار</a:t>
            </a:r>
            <a:br>
              <a:rPr lang="fa-IR" sz="3600" b="1" dirty="0" smtClean="0">
                <a:cs typeface="B Nazanin" pitchFamily="2" charset="-78"/>
              </a:rPr>
            </a:br>
            <a:r>
              <a:rPr lang="fa-IR" sz="3600" b="1" dirty="0" smtClean="0">
                <a:cs typeface="B Nazanin" pitchFamily="2" charset="-78"/>
              </a:rPr>
              <a:t> ( خلیفه ) باعث تقویت حسن همکاري و نوع دوستی بین آنها و سایر دانش آموزان می گردد</a:t>
            </a:r>
            <a:endParaRPr lang="en-US" sz="3600" dirty="0" smtClean="0">
              <a:cs typeface="B Nazanin" pitchFamily="2" charset="-78"/>
            </a:endParaRPr>
          </a:p>
          <a:p>
            <a:pPr algn="justLow">
              <a:buNone/>
            </a:pPr>
            <a:r>
              <a:rPr lang="fa-IR" sz="3600" b="1" dirty="0" smtClean="0">
                <a:cs typeface="B Nazanin" pitchFamily="2" charset="-78"/>
              </a:rPr>
              <a:t>8- حرف  ( آ </a:t>
            </a:r>
            <a:r>
              <a:rPr lang="fa-IR" sz="3600" b="1" dirty="0" smtClean="0">
                <a:solidFill>
                  <a:srgbClr val="FF0000"/>
                </a:solidFill>
                <a:cs typeface="B Nazanin" pitchFamily="2" charset="-78"/>
              </a:rPr>
              <a:t>) مخفف کلمه آزاد </a:t>
            </a:r>
            <a:r>
              <a:rPr lang="fa-IR" sz="3600" b="1" dirty="0" smtClean="0">
                <a:cs typeface="B Nazanin" pitchFamily="2" charset="-78"/>
              </a:rPr>
              <a:t>که معلم حضور ونقش کم تري داردهرکدام از اصطلاحات باتوجه به تقسیم زمان معلم براساس نیاز درس به حضور معلم است نه توجه به یک در س با توجه به اهمیت آن ونادیده گرفتن دروس دیگر</a:t>
            </a:r>
            <a:r>
              <a:rPr lang="en-US" sz="3600" b="1" dirty="0" smtClean="0">
                <a:cs typeface="B Nazanin" pitchFamily="2" charset="-78"/>
              </a:rPr>
              <a:t>. </a:t>
            </a:r>
            <a:endParaRPr lang="en-US" sz="3600" dirty="0" smtClean="0">
              <a:cs typeface="B Nazanin" pitchFamily="2" charset="-78"/>
            </a:endParaRPr>
          </a:p>
          <a:p>
            <a:pPr algn="justLow">
              <a:buNone/>
            </a:pPr>
            <a:endParaRPr lang="en-US" sz="3600" dirty="0" smtClean="0">
              <a:cs typeface="B Nazanin" pitchFamily="2" charset="-78"/>
            </a:endParaRPr>
          </a:p>
        </p:txBody>
      </p:sp>
      <p:sp>
        <p:nvSpPr>
          <p:cNvPr id="5" name="Title 1"/>
          <p:cNvSpPr>
            <a:spLocks noGrp="1"/>
          </p:cNvSpPr>
          <p:nvPr>
            <p:ph type="title"/>
          </p:nvPr>
        </p:nvSpPr>
        <p:spPr>
          <a:xfrm>
            <a:off x="304800" y="228600"/>
            <a:ext cx="8686800" cy="838200"/>
          </a:xfrm>
        </p:spPr>
        <p:txBody>
          <a:bodyPr>
            <a:normAutofit/>
          </a:bodyPr>
          <a:lstStyle/>
          <a:p>
            <a:pPr algn="ctr"/>
            <a:r>
              <a:rPr lang="fa-IR" sz="4400" b="1" dirty="0" smtClean="0">
                <a:solidFill>
                  <a:srgbClr val="7030A0"/>
                </a:solidFill>
                <a:cs typeface="B Titr" pitchFamily="2" charset="-78"/>
              </a:rPr>
              <a:t>در این روش نکات ذیل مورد توجه است</a:t>
            </a:r>
            <a:r>
              <a:rPr lang="en-US" sz="4400" b="1" dirty="0" smtClean="0">
                <a:solidFill>
                  <a:srgbClr val="7030A0"/>
                </a:solidFill>
                <a:cs typeface="B Titr" pitchFamily="2" charset="-78"/>
              </a:rPr>
              <a:t>:</a:t>
            </a:r>
            <a:endParaRPr lang="en-US" sz="4400" dirty="0">
              <a:solidFill>
                <a:srgbClr val="7030A0"/>
              </a:solidFill>
              <a:cs typeface="B Titr" pitchFamily="2" charset="-78"/>
            </a:endParaRP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38200" y="76200"/>
            <a:ext cx="7924800" cy="3886200"/>
          </a:xfrm>
          <a:prstGeom prst="roundRect">
            <a:avLst/>
          </a:prstGeom>
        </p:spPr>
        <p:style>
          <a:lnRef idx="1">
            <a:schemeClr val="accent4"/>
          </a:lnRef>
          <a:fillRef idx="2">
            <a:schemeClr val="accent4"/>
          </a:fillRef>
          <a:effectRef idx="1">
            <a:schemeClr val="accent4"/>
          </a:effectRef>
          <a:fontRef idx="minor">
            <a:schemeClr val="dk1"/>
          </a:fontRef>
        </p:style>
        <p:txBody>
          <a:bodyPr rtlCol="1" anchor="ctr"/>
          <a:lstStyle/>
          <a:p>
            <a:pPr lvl="0" algn="r"/>
            <a:r>
              <a:rPr lang="fa-IR" sz="2000" b="1" dirty="0" smtClean="0">
                <a:cs typeface="B Nazanin" pitchFamily="2" charset="-78"/>
              </a:rPr>
              <a:t>روش محوری </a:t>
            </a:r>
            <a:endParaRPr lang="en-US" sz="2000" b="1" dirty="0" smtClean="0">
              <a:cs typeface="B Nazanin" pitchFamily="2" charset="-78"/>
            </a:endParaRPr>
          </a:p>
          <a:p>
            <a:pPr algn="r"/>
            <a:r>
              <a:rPr lang="fa-IR" sz="2000" b="1" dirty="0" smtClean="0">
                <a:cs typeface="B Nazanin" pitchFamily="2" charset="-78"/>
              </a:rPr>
              <a:t>در روش محوری برای هر پایه درس معینی پیش بینی می شود به طوری که چند گروه از دانش آموزان به تناوب با معلم کا می کنند وبرای گروه های دیگر دروسی از قبیل :خط نقاشی و گزارش نویسی و انشا وتمرین حساب و جمله نویسی که به ظاهر به نظارت معلم کمتر نیاز دارد منظور می شود معلم در هر ساعت با چند پایه کار می کند .در هر زمان یکی از پایه ها محو ر کار اوست و دانش آموزان سایر پایه ها به انجام کارهای تمرینی مشغول می شوند (که به آن ها گروه خود آمووخت گفته می شود)</a:t>
            </a:r>
            <a:endParaRPr lang="en-US" sz="2000" b="1" dirty="0" smtClean="0">
              <a:cs typeface="B Nazanin" pitchFamily="2" charset="-78"/>
            </a:endParaRPr>
          </a:p>
          <a:p>
            <a:pPr algn="r"/>
            <a:r>
              <a:rPr lang="fa-IR" sz="2000" b="1" dirty="0" smtClean="0">
                <a:cs typeface="B Nazanin" pitchFamily="2" charset="-78"/>
              </a:rPr>
              <a:t>با توجه به شرایط دانش آموزان مدت زمان صرف شده برای هر پایه متفائت است ومعلم باید وقت کلاس را به گونه ای تنظیم کند که ضمن جلوگیری از بلاتکلیفی دانش موزان و شلوغی کلاس بتواند همه مطالب را برای تمام پایه ها تدریس کند.</a:t>
            </a:r>
          </a:p>
          <a:p>
            <a:pPr algn="r"/>
            <a:endParaRPr lang="fa-IR" sz="2000" b="1" dirty="0" smtClean="0">
              <a:cs typeface="B Nazanin" pitchFamily="2" charset="-78"/>
            </a:endParaRPr>
          </a:p>
          <a:p>
            <a:pPr algn="r"/>
            <a:endParaRPr lang="en-US" sz="2000" b="1" dirty="0" smtClean="0">
              <a:cs typeface="B Nazanin" pitchFamily="2" charset="-78"/>
            </a:endParaRPr>
          </a:p>
          <a:p>
            <a:pPr algn="r"/>
            <a:endParaRPr lang="fa-IR" sz="2000" b="1" dirty="0">
              <a:cs typeface="B Nazanin" pitchFamily="2" charset="-78"/>
            </a:endParaRPr>
          </a:p>
        </p:txBody>
      </p:sp>
      <p:sp>
        <p:nvSpPr>
          <p:cNvPr id="4" name="Rounded Rectangle 3"/>
          <p:cNvSpPr/>
          <p:nvPr/>
        </p:nvSpPr>
        <p:spPr>
          <a:xfrm>
            <a:off x="990600" y="4800600"/>
            <a:ext cx="7772400" cy="1828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                        </a:t>
            </a:r>
            <a:endParaRPr lang="fa-IR" dirty="0"/>
          </a:p>
        </p:txBody>
      </p:sp>
      <p:sp>
        <p:nvSpPr>
          <p:cNvPr id="5" name="Oval 4"/>
          <p:cNvSpPr/>
          <p:nvPr/>
        </p:nvSpPr>
        <p:spPr>
          <a:xfrm>
            <a:off x="7391400" y="4800600"/>
            <a:ext cx="1219200" cy="1676400"/>
          </a:xfrm>
          <a:prstGeom prst="ellipse">
            <a:avLst/>
          </a:prstGeom>
        </p:spPr>
        <p:style>
          <a:lnRef idx="2">
            <a:schemeClr val="accent6"/>
          </a:lnRef>
          <a:fillRef idx="1">
            <a:schemeClr val="lt1"/>
          </a:fillRef>
          <a:effectRef idx="0">
            <a:schemeClr val="accent6"/>
          </a:effectRef>
          <a:fontRef idx="minor">
            <a:schemeClr val="dk1"/>
          </a:fontRef>
        </p:style>
        <p:txBody>
          <a:bodyPr rtlCol="1" anchor="ctr"/>
          <a:lstStyle/>
          <a:p>
            <a:pPr algn="ctr"/>
            <a:r>
              <a:rPr lang="fa-IR" sz="1600" b="1" dirty="0" smtClean="0">
                <a:cs typeface="B Nazanin" pitchFamily="2" charset="-78"/>
              </a:rPr>
              <a:t>اول</a:t>
            </a:r>
          </a:p>
          <a:p>
            <a:pPr algn="ctr"/>
            <a:r>
              <a:rPr lang="fa-IR" sz="1600" b="1" dirty="0" smtClean="0">
                <a:cs typeface="B Nazanin" pitchFamily="2" charset="-78"/>
              </a:rPr>
              <a:t>ریاضی</a:t>
            </a:r>
            <a:endParaRPr lang="fa-IR" sz="1600" b="1" dirty="0">
              <a:cs typeface="B Nazanin" pitchFamily="2" charset="-78"/>
            </a:endParaRPr>
          </a:p>
        </p:txBody>
      </p:sp>
      <p:sp>
        <p:nvSpPr>
          <p:cNvPr id="6" name="Oval 5"/>
          <p:cNvSpPr/>
          <p:nvPr/>
        </p:nvSpPr>
        <p:spPr>
          <a:xfrm>
            <a:off x="6096000" y="4876800"/>
            <a:ext cx="1143000" cy="1600200"/>
          </a:xfrm>
          <a:prstGeom prst="ellipse">
            <a:avLst/>
          </a:prstGeom>
        </p:spPr>
        <p:style>
          <a:lnRef idx="2">
            <a:schemeClr val="accent5"/>
          </a:lnRef>
          <a:fillRef idx="1">
            <a:schemeClr val="lt1"/>
          </a:fillRef>
          <a:effectRef idx="0">
            <a:schemeClr val="accent5"/>
          </a:effectRef>
          <a:fontRef idx="minor">
            <a:schemeClr val="dk1"/>
          </a:fontRef>
        </p:style>
        <p:txBody>
          <a:bodyPr rtlCol="1" anchor="ctr"/>
          <a:lstStyle/>
          <a:p>
            <a:pPr algn="ctr"/>
            <a:r>
              <a:rPr lang="fa-IR" sz="1600" b="1" dirty="0" smtClean="0">
                <a:cs typeface="B Nazanin" pitchFamily="2" charset="-78"/>
              </a:rPr>
              <a:t>دوم</a:t>
            </a:r>
          </a:p>
          <a:p>
            <a:pPr algn="ctr"/>
            <a:r>
              <a:rPr lang="fa-IR" sz="1600" b="1" dirty="0" smtClean="0">
                <a:cs typeface="B Nazanin" pitchFamily="2" charset="-78"/>
              </a:rPr>
              <a:t>علوم</a:t>
            </a:r>
            <a:endParaRPr lang="fa-IR" sz="1600" b="1" dirty="0">
              <a:cs typeface="B Nazanin" pitchFamily="2" charset="-78"/>
            </a:endParaRPr>
          </a:p>
        </p:txBody>
      </p:sp>
      <p:sp>
        <p:nvSpPr>
          <p:cNvPr id="7" name="Oval 6"/>
          <p:cNvSpPr/>
          <p:nvPr/>
        </p:nvSpPr>
        <p:spPr>
          <a:xfrm>
            <a:off x="4876800" y="4876800"/>
            <a:ext cx="1143000" cy="1600200"/>
          </a:xfrm>
          <a:prstGeom prst="ellipse">
            <a:avLst/>
          </a:prstGeom>
        </p:spPr>
        <p:style>
          <a:lnRef idx="2">
            <a:schemeClr val="accent4"/>
          </a:lnRef>
          <a:fillRef idx="1">
            <a:schemeClr val="lt1"/>
          </a:fillRef>
          <a:effectRef idx="0">
            <a:schemeClr val="accent4"/>
          </a:effectRef>
          <a:fontRef idx="minor">
            <a:schemeClr val="dk1"/>
          </a:fontRef>
        </p:style>
        <p:txBody>
          <a:bodyPr rtlCol="1" anchor="ctr"/>
          <a:lstStyle/>
          <a:p>
            <a:pPr algn="ctr"/>
            <a:r>
              <a:rPr lang="fa-IR" sz="1600" b="1" dirty="0" smtClean="0">
                <a:cs typeface="B Nazanin" pitchFamily="2" charset="-78"/>
              </a:rPr>
              <a:t>سوم</a:t>
            </a:r>
          </a:p>
          <a:p>
            <a:pPr algn="ctr"/>
            <a:r>
              <a:rPr lang="fa-IR" sz="1600" b="1" dirty="0" smtClean="0">
                <a:cs typeface="B Nazanin" pitchFamily="2" charset="-78"/>
              </a:rPr>
              <a:t>اجتماعی</a:t>
            </a:r>
            <a:endParaRPr lang="fa-IR" sz="1600" b="1" dirty="0">
              <a:cs typeface="B Nazanin" pitchFamily="2" charset="-78"/>
            </a:endParaRPr>
          </a:p>
        </p:txBody>
      </p:sp>
      <p:sp>
        <p:nvSpPr>
          <p:cNvPr id="8" name="Oval 7"/>
          <p:cNvSpPr/>
          <p:nvPr/>
        </p:nvSpPr>
        <p:spPr>
          <a:xfrm>
            <a:off x="3733800" y="4953000"/>
            <a:ext cx="1066800" cy="1600200"/>
          </a:xfrm>
          <a:prstGeom prst="ellipse">
            <a:avLst/>
          </a:prstGeom>
        </p:spPr>
        <p:style>
          <a:lnRef idx="2">
            <a:schemeClr val="accent3"/>
          </a:lnRef>
          <a:fillRef idx="1">
            <a:schemeClr val="lt1"/>
          </a:fillRef>
          <a:effectRef idx="0">
            <a:schemeClr val="accent3"/>
          </a:effectRef>
          <a:fontRef idx="minor">
            <a:schemeClr val="dk1"/>
          </a:fontRef>
        </p:style>
        <p:txBody>
          <a:bodyPr rtlCol="1" anchor="ctr"/>
          <a:lstStyle/>
          <a:p>
            <a:pPr algn="ctr"/>
            <a:r>
              <a:rPr lang="fa-IR" sz="1600" b="1" dirty="0" smtClean="0">
                <a:cs typeface="B Nazanin" pitchFamily="2" charset="-78"/>
              </a:rPr>
              <a:t>چهارم فارسی</a:t>
            </a:r>
            <a:endParaRPr lang="fa-IR" sz="1600" b="1" dirty="0">
              <a:cs typeface="B Nazanin" pitchFamily="2" charset="-78"/>
            </a:endParaRPr>
          </a:p>
        </p:txBody>
      </p:sp>
      <p:sp>
        <p:nvSpPr>
          <p:cNvPr id="9" name="Oval 8"/>
          <p:cNvSpPr/>
          <p:nvPr/>
        </p:nvSpPr>
        <p:spPr>
          <a:xfrm>
            <a:off x="2514600" y="5029200"/>
            <a:ext cx="1066800" cy="1524000"/>
          </a:xfrm>
          <a:prstGeom prst="ellipse">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fa-IR" sz="1600" b="1" dirty="0" smtClean="0">
                <a:cs typeface="B Nazanin" pitchFamily="2" charset="-78"/>
              </a:rPr>
              <a:t>پنجم</a:t>
            </a:r>
          </a:p>
          <a:p>
            <a:pPr algn="ctr"/>
            <a:r>
              <a:rPr lang="fa-IR" sz="1600" b="1" dirty="0" smtClean="0">
                <a:cs typeface="B Nazanin" pitchFamily="2" charset="-78"/>
              </a:rPr>
              <a:t>علوم</a:t>
            </a:r>
            <a:endParaRPr lang="fa-IR" sz="1600" b="1" dirty="0">
              <a:cs typeface="B Nazanin" pitchFamily="2" charset="-78"/>
            </a:endParaRPr>
          </a:p>
        </p:txBody>
      </p:sp>
      <p:sp>
        <p:nvSpPr>
          <p:cNvPr id="10" name="Oval 9"/>
          <p:cNvSpPr/>
          <p:nvPr/>
        </p:nvSpPr>
        <p:spPr>
          <a:xfrm>
            <a:off x="1295400" y="5029200"/>
            <a:ext cx="1066800" cy="1524000"/>
          </a:xfrm>
          <a:prstGeom prst="ellipse">
            <a:avLst/>
          </a:prstGeom>
        </p:spPr>
        <p:style>
          <a:lnRef idx="2">
            <a:schemeClr val="accent1"/>
          </a:lnRef>
          <a:fillRef idx="1">
            <a:schemeClr val="lt1"/>
          </a:fillRef>
          <a:effectRef idx="0">
            <a:schemeClr val="accent1"/>
          </a:effectRef>
          <a:fontRef idx="minor">
            <a:schemeClr val="dk1"/>
          </a:fontRef>
        </p:style>
        <p:txBody>
          <a:bodyPr rtlCol="1" anchor="ctr"/>
          <a:lstStyle/>
          <a:p>
            <a:pPr algn="ctr"/>
            <a:r>
              <a:rPr lang="fa-IR" sz="1600" b="1" dirty="0" smtClean="0">
                <a:cs typeface="B Nazanin" pitchFamily="2" charset="-78"/>
              </a:rPr>
              <a:t>ششم</a:t>
            </a:r>
          </a:p>
          <a:p>
            <a:pPr algn="ctr"/>
            <a:r>
              <a:rPr lang="fa-IR" sz="1600" b="1" dirty="0" smtClean="0">
                <a:cs typeface="B Nazanin" pitchFamily="2" charset="-78"/>
              </a:rPr>
              <a:t>ریاضی</a:t>
            </a:r>
            <a:endParaRPr lang="fa-IR" sz="1600" b="1" dirty="0">
              <a:cs typeface="B Nazanin" pitchFamily="2" charset="-78"/>
            </a:endParaRPr>
          </a:p>
        </p:txBody>
      </p:sp>
      <p:sp>
        <p:nvSpPr>
          <p:cNvPr id="11" name="Rounded Rectangle 10"/>
          <p:cNvSpPr/>
          <p:nvPr/>
        </p:nvSpPr>
        <p:spPr>
          <a:xfrm>
            <a:off x="5867400" y="4114800"/>
            <a:ext cx="2819400" cy="609600"/>
          </a:xfrm>
          <a:prstGeom prst="round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r>
              <a:rPr lang="fa-IR" b="1" dirty="0" smtClean="0">
                <a:cs typeface="B Nazanin" pitchFamily="2" charset="-78"/>
              </a:rPr>
              <a:t>نمونه روش محوری</a:t>
            </a:r>
            <a:endParaRPr lang="fa-IR" b="1" dirty="0">
              <a:cs typeface="B Nazanin" pitchFamily="2" charset="-78"/>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209800" y="152400"/>
            <a:ext cx="487680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800" b="1" dirty="0" smtClean="0">
                <a:cs typeface="2  Titr" pitchFamily="2" charset="-78"/>
              </a:rPr>
              <a:t>مراحل اجرای شیوه ی محوری</a:t>
            </a:r>
            <a:endParaRPr lang="fa-IR" sz="2800" dirty="0">
              <a:cs typeface="2  Titr" pitchFamily="2" charset="-78"/>
            </a:endParaRPr>
          </a:p>
        </p:txBody>
      </p:sp>
      <p:sp>
        <p:nvSpPr>
          <p:cNvPr id="3" name="Rounded Rectangle 2"/>
          <p:cNvSpPr/>
          <p:nvPr/>
        </p:nvSpPr>
        <p:spPr>
          <a:xfrm>
            <a:off x="762000" y="1295400"/>
            <a:ext cx="7848600" cy="5410200"/>
          </a:xfrm>
          <a:prstGeom prst="roundRect">
            <a:avLst/>
          </a:prstGeom>
        </p:spPr>
        <p:style>
          <a:lnRef idx="2">
            <a:schemeClr val="dk1"/>
          </a:lnRef>
          <a:fillRef idx="1">
            <a:schemeClr val="lt1"/>
          </a:fillRef>
          <a:effectRef idx="0">
            <a:schemeClr val="dk1"/>
          </a:effectRef>
          <a:fontRef idx="minor">
            <a:schemeClr val="dk1"/>
          </a:fontRef>
        </p:style>
        <p:txBody>
          <a:bodyPr rtlCol="1" anchor="ctr"/>
          <a:lstStyle/>
          <a:p>
            <a:pPr algn="just" rtl="1"/>
            <a:r>
              <a:rPr lang="fa-IR" b="1" dirty="0" smtClean="0">
                <a:solidFill>
                  <a:schemeClr val="tx2"/>
                </a:solidFill>
                <a:cs typeface="B Nazanin" pitchFamily="2" charset="-78"/>
              </a:rPr>
              <a:t>معلم برای اجرای برنامه به «شیوه ی محوری» درکلاس شش پایه ای که مثال زده شد، کارهای زیر را به ترتیب انجام می دهد:</a:t>
            </a:r>
          </a:p>
          <a:p>
            <a:pPr algn="just" rtl="1"/>
            <a:endParaRPr lang="en-US" b="1" dirty="0" smtClean="0">
              <a:solidFill>
                <a:schemeClr val="tx2"/>
              </a:solidFill>
              <a:cs typeface="B Nazanin" pitchFamily="2" charset="-78"/>
            </a:endParaRPr>
          </a:p>
          <a:p>
            <a:pPr algn="just" rtl="1">
              <a:buNone/>
            </a:pPr>
            <a:r>
              <a:rPr lang="fa-IR" b="1" dirty="0" smtClean="0">
                <a:solidFill>
                  <a:schemeClr val="tx2"/>
                </a:solidFill>
                <a:cs typeface="B Nazanin" pitchFamily="2" charset="-78"/>
              </a:rPr>
              <a:t>1-قبل از شروع تدریس مستقیم درمحور(1)، ابتدا فعالیت شماره ی یک را که از قبل برای دیگر محورهای اصلی تدریس تهیه کرده بود دراختیار هر یک از محورهای اصلی (2و3) این جلسه که دانش آموزان پایه ی دوم و سوم هستند قرارمی دهد. و همچنین تکلیف خودآموزی و تمرینی را هم که برای محور فرعی تهیه کرده است در اختیار دانش آموزان پایه های چهارم تا ششم قرار می دهد. مثلاً فعالیت شماره (1) پایه ی دوم را به آن ها می دهد. و می گوید: </a:t>
            </a:r>
          </a:p>
          <a:p>
            <a:pPr algn="just" rtl="1">
              <a:buNone/>
            </a:pPr>
            <a:endParaRPr lang="fa-IR" b="1" dirty="0" smtClean="0">
              <a:solidFill>
                <a:schemeClr val="tx2"/>
              </a:solidFill>
              <a:cs typeface="B Nazanin" pitchFamily="2" charset="-78"/>
            </a:endParaRPr>
          </a:p>
          <a:p>
            <a:pPr algn="just" rtl="1"/>
            <a:r>
              <a:rPr lang="fa-IR" b="1" dirty="0" smtClean="0">
                <a:solidFill>
                  <a:schemeClr val="tx2"/>
                </a:solidFill>
                <a:cs typeface="B Nazanin" pitchFamily="2" charset="-78"/>
              </a:rPr>
              <a:t>**  بچه ها شما باید ابتدا دروقت اول این جلسه چندکار را انجام دهید.</a:t>
            </a:r>
            <a:endParaRPr lang="en-US" b="1" dirty="0" smtClean="0">
              <a:solidFill>
                <a:schemeClr val="tx2"/>
              </a:solidFill>
              <a:cs typeface="B Nazanin" pitchFamily="2" charset="-78"/>
            </a:endParaRPr>
          </a:p>
          <a:p>
            <a:pPr algn="just" rtl="1"/>
            <a:r>
              <a:rPr lang="fa-IR" b="1" dirty="0" smtClean="0">
                <a:solidFill>
                  <a:schemeClr val="tx2"/>
                </a:solidFill>
                <a:cs typeface="B Nazanin" pitchFamily="2" charset="-78"/>
              </a:rPr>
              <a:t>**  من برگه ای را که دستورکارتان را مشخص می کند، دراختیار شما قرار می دهم.  برای انجام دادن این کار( 15) دقیقه وقت دارید. (دستور کارشامل موارد زیر است:)</a:t>
            </a:r>
            <a:endParaRPr lang="en-US" b="1" dirty="0" smtClean="0">
              <a:solidFill>
                <a:schemeClr val="tx2"/>
              </a:solidFill>
              <a:cs typeface="B Nazanin" pitchFamily="2" charset="-78"/>
            </a:endParaRPr>
          </a:p>
          <a:p>
            <a:pPr lvl="0" algn="just" rtl="1"/>
            <a:r>
              <a:rPr lang="fa-IR" b="1" dirty="0" smtClean="0">
                <a:solidFill>
                  <a:schemeClr val="tx2"/>
                </a:solidFill>
                <a:cs typeface="B Nazanin" pitchFamily="2" charset="-78"/>
              </a:rPr>
              <a:t>شکل پنج جانور مختلف را نقاشی کنید. این نقاشی هر جانور را درمحل زندگی اش نشان دهد. </a:t>
            </a:r>
            <a:endParaRPr lang="en-US" b="1" dirty="0" smtClean="0">
              <a:solidFill>
                <a:schemeClr val="tx2"/>
              </a:solidFill>
              <a:cs typeface="B Nazanin" pitchFamily="2" charset="-78"/>
            </a:endParaRPr>
          </a:p>
          <a:p>
            <a:pPr lvl="0" algn="just" rtl="1"/>
            <a:r>
              <a:rPr lang="fa-IR" b="1" dirty="0" smtClean="0">
                <a:solidFill>
                  <a:schemeClr val="tx2"/>
                </a:solidFill>
                <a:cs typeface="B Nazanin" pitchFamily="2" charset="-78"/>
              </a:rPr>
              <a:t>فکر می کنید چرا جانورانی را که نقاشی کردید در چنین محل هایی زندگی می کنند؟ نظر خود را در یک جمله بنویسید. </a:t>
            </a:r>
            <a:endParaRPr lang="en-US" b="1" dirty="0" smtClean="0">
              <a:solidFill>
                <a:schemeClr val="tx2"/>
              </a:solidFill>
              <a:cs typeface="B Nazanin" pitchFamily="2" charset="-78"/>
            </a:endParaRPr>
          </a:p>
          <a:p>
            <a:pPr lvl="0" algn="just" rtl="1"/>
            <a:r>
              <a:rPr lang="fa-IR" b="1" dirty="0" smtClean="0">
                <a:solidFill>
                  <a:schemeClr val="tx2"/>
                </a:solidFill>
                <a:cs typeface="B Nazanin" pitchFamily="2" charset="-78"/>
              </a:rPr>
              <a:t>می توانید با هم درباره ی محل زندگی جانوران گفت و گو کنید.</a:t>
            </a:r>
            <a:endParaRPr lang="en-US" b="1" dirty="0" smtClean="0">
              <a:solidFill>
                <a:schemeClr val="tx2"/>
              </a:solidFill>
              <a:cs typeface="B Nazanin" pitchFamily="2" charset="-78"/>
            </a:endParaRPr>
          </a:p>
          <a:p>
            <a:pPr lvl="0" algn="just" rtl="1"/>
            <a:r>
              <a:rPr lang="fa-IR" b="1" dirty="0" smtClean="0">
                <a:solidFill>
                  <a:schemeClr val="tx2"/>
                </a:solidFill>
                <a:cs typeface="B Nazanin" pitchFamily="2" charset="-78"/>
              </a:rPr>
              <a:t>نام پنج جانور را که درمحل زندگی شما زندگی می کنند را بنویسید. </a:t>
            </a:r>
            <a:endParaRPr lang="en-US" b="1" dirty="0" smtClean="0">
              <a:solidFill>
                <a:schemeClr val="tx2"/>
              </a:solidFill>
              <a:cs typeface="B Nazanin" pitchFamily="2" charset="-78"/>
            </a:endParaRPr>
          </a:p>
          <a:p>
            <a:pPr algn="just" rtl="1"/>
            <a:endParaRPr lang="fa-IR" dirty="0">
              <a:solidFill>
                <a:schemeClr val="tx2"/>
              </a:solidFill>
              <a:cs typeface="B Nazanin" pitchFamily="2" charset="-78"/>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38200" y="304800"/>
            <a:ext cx="7772400" cy="6096000"/>
          </a:xfrm>
          <a:prstGeom prst="roundRect">
            <a:avLst/>
          </a:prstGeom>
        </p:spPr>
        <p:style>
          <a:lnRef idx="2">
            <a:schemeClr val="dk1"/>
          </a:lnRef>
          <a:fillRef idx="1">
            <a:schemeClr val="lt1"/>
          </a:fillRef>
          <a:effectRef idx="0">
            <a:schemeClr val="dk1"/>
          </a:effectRef>
          <a:fontRef idx="minor">
            <a:schemeClr val="dk1"/>
          </a:fontRef>
        </p:style>
        <p:txBody>
          <a:bodyPr rtlCol="1" anchor="ctr"/>
          <a:lstStyle/>
          <a:p>
            <a:pPr algn="r"/>
            <a:endParaRPr lang="fa-IR" b="1" dirty="0" smtClean="0">
              <a:solidFill>
                <a:schemeClr val="tx1"/>
              </a:solidFill>
              <a:cs typeface="2  Lotus" pitchFamily="2" charset="-78"/>
            </a:endParaRPr>
          </a:p>
          <a:p>
            <a:pPr algn="r"/>
            <a:r>
              <a:rPr lang="fa-IR" b="1" dirty="0" smtClean="0">
                <a:solidFill>
                  <a:schemeClr val="tx1"/>
                </a:solidFill>
                <a:cs typeface="2  Lotus" pitchFamily="2" charset="-78"/>
              </a:rPr>
              <a:t>** بچه ها، وقتی من پایه ی اول را درس می دهم، شما مشغول انجام دادن فعالیت ها شوید. من در این 15دقیقه به شما سرمی زنم. اگر سوالی داشتید فقط درآن وقت می توانید بپرسید. این فعالیت شما به درس امروز ارتباط دارد. کاملاً به انجام دادن آن دقت کنید. ( معلم پیش بینی کرده است انجام دادن این فعالیت به 15 دقیقه زمان نیاز دارد.) </a:t>
            </a:r>
            <a:endParaRPr lang="en-US" dirty="0" smtClean="0">
              <a:solidFill>
                <a:schemeClr val="tx1"/>
              </a:solidFill>
              <a:cs typeface="2  Lotus" pitchFamily="2" charset="-78"/>
            </a:endParaRPr>
          </a:p>
          <a:p>
            <a:pPr algn="r"/>
            <a:r>
              <a:rPr lang="fa-IR" b="1" dirty="0" smtClean="0">
                <a:solidFill>
                  <a:schemeClr val="tx1"/>
                </a:solidFill>
                <a:cs typeface="2  Lotus" pitchFamily="2" charset="-78"/>
              </a:rPr>
              <a:t>در این شیوه از آموزش، پایه ی دوم هم از همان شروع جلسه ی آموزشی فعال شده اند. زیرا باید برای تمام کردن کارشان در 15 دقیقه، بلافاصله مشغول انجام دادن آن شوند. این نوع آموزش غیرمستقیم و دانش آموز محوری، خاص کلاس چندپایه است.  </a:t>
            </a:r>
          </a:p>
          <a:p>
            <a:pPr algn="r"/>
            <a:endParaRPr lang="fa-IR" b="1" dirty="0" smtClean="0">
              <a:solidFill>
                <a:schemeClr val="tx1"/>
              </a:solidFill>
              <a:cs typeface="2  Lotus" pitchFamily="2" charset="-78"/>
            </a:endParaRPr>
          </a:p>
          <a:p>
            <a:pPr lvl="0" algn="r">
              <a:buNone/>
            </a:pPr>
            <a:r>
              <a:rPr lang="fa-IR" b="1" dirty="0" smtClean="0">
                <a:solidFill>
                  <a:schemeClr val="tx1"/>
                </a:solidFill>
                <a:cs typeface="2  Lotus" pitchFamily="2" charset="-78"/>
              </a:rPr>
              <a:t>2-فعالیت شماره ی (1) مربوط به محور(3) یعنی پایه ی سوم راکه ازقبل برای این جلسه ی آموزشی تهیه کرده بود به آن ها می دهد و می گوید: </a:t>
            </a:r>
            <a:endParaRPr lang="en-US" dirty="0" smtClean="0">
              <a:solidFill>
                <a:schemeClr val="tx1"/>
              </a:solidFill>
              <a:cs typeface="2  Lotus" pitchFamily="2" charset="-78"/>
            </a:endParaRPr>
          </a:p>
          <a:p>
            <a:pPr algn="r"/>
            <a:r>
              <a:rPr lang="fa-IR" b="1" dirty="0" smtClean="0">
                <a:solidFill>
                  <a:schemeClr val="tx1"/>
                </a:solidFill>
                <a:cs typeface="2  Lotus" pitchFamily="2" charset="-78"/>
              </a:rPr>
              <a:t>**  بچه ها شما باید ابتدا دراین جلسه چند کار را انجام دهید.</a:t>
            </a:r>
            <a:endParaRPr lang="en-US" dirty="0" smtClean="0">
              <a:solidFill>
                <a:schemeClr val="tx1"/>
              </a:solidFill>
              <a:cs typeface="2  Lotus" pitchFamily="2" charset="-78"/>
            </a:endParaRPr>
          </a:p>
          <a:p>
            <a:pPr algn="r"/>
            <a:r>
              <a:rPr lang="fa-IR" b="1" dirty="0" smtClean="0">
                <a:solidFill>
                  <a:schemeClr val="tx1"/>
                </a:solidFill>
                <a:cs typeface="2  Lotus" pitchFamily="2" charset="-78"/>
              </a:rPr>
              <a:t>**  من برگه ای را که دستورکارتان را مشخص می کند دراختیار شما قرار می دهم. برای انجام دادن کار (30) دقیقه وقت دارید. (دستورکار شامل موارد زیراست :)</a:t>
            </a:r>
            <a:endParaRPr lang="en-US" dirty="0" smtClean="0">
              <a:solidFill>
                <a:schemeClr val="tx1"/>
              </a:solidFill>
              <a:cs typeface="2  Lotus" pitchFamily="2" charset="-78"/>
            </a:endParaRPr>
          </a:p>
          <a:p>
            <a:pPr lvl="0" algn="r"/>
            <a:r>
              <a:rPr lang="fa-IR" b="1" dirty="0" smtClean="0">
                <a:solidFill>
                  <a:schemeClr val="tx1"/>
                </a:solidFill>
                <a:cs typeface="2  Lotus" pitchFamily="2" charset="-78"/>
              </a:rPr>
              <a:t>بچه ها برای شما متن ساده ای تهیه کردم که به درس امروز هم ارتباط دارد. به دقت مطالعه کنید. در پایان آن چند پرسش طرح شده است بایدبه آن ها پاسخ دهید.</a:t>
            </a:r>
            <a:r>
              <a:rPr lang="fa-IR" dirty="0" smtClean="0">
                <a:solidFill>
                  <a:schemeClr val="tx1"/>
                </a:solidFill>
                <a:cs typeface="2  Lotus" pitchFamily="2" charset="-78"/>
              </a:rPr>
              <a:t> </a:t>
            </a:r>
            <a:r>
              <a:rPr lang="fa-IR" b="1" dirty="0" smtClean="0">
                <a:solidFill>
                  <a:schemeClr val="tx1"/>
                </a:solidFill>
                <a:cs typeface="2  Lotus" pitchFamily="2" charset="-78"/>
              </a:rPr>
              <a:t>(یادآوری: سطح پرسش ها بالا تر است .)</a:t>
            </a:r>
            <a:endParaRPr lang="en-US" dirty="0" smtClean="0">
              <a:solidFill>
                <a:schemeClr val="tx1"/>
              </a:solidFill>
              <a:cs typeface="2  Lotus" pitchFamily="2" charset="-78"/>
            </a:endParaRPr>
          </a:p>
          <a:p>
            <a:pPr lvl="0" algn="r"/>
            <a:r>
              <a:rPr lang="fa-IR" b="1" dirty="0" smtClean="0">
                <a:solidFill>
                  <a:schemeClr val="tx1"/>
                </a:solidFill>
                <a:cs typeface="2  Lotus" pitchFamily="2" charset="-78"/>
              </a:rPr>
              <a:t>پس از مطالعه باید دو نوع زندگی شهری و روستایی را مقایسه کنید. و نظرتان را درباره ی هر کدام از آن ها در یک جمله بنویسید.</a:t>
            </a:r>
            <a:endParaRPr lang="en-US" dirty="0" smtClean="0">
              <a:solidFill>
                <a:schemeClr val="tx1"/>
              </a:solidFill>
              <a:cs typeface="2  Lotus" pitchFamily="2" charset="-78"/>
            </a:endParaRPr>
          </a:p>
          <a:p>
            <a:pPr algn="r"/>
            <a:endParaRPr lang="fa-IR" dirty="0">
              <a:solidFill>
                <a:schemeClr val="tx1"/>
              </a:solidFill>
              <a:cs typeface="2  Lotus" pitchFamily="2" charset="-78"/>
            </a:endParaRP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38200" y="685800"/>
            <a:ext cx="7772400" cy="5486400"/>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lvl="0" algn="just" rtl="1"/>
            <a:r>
              <a:rPr lang="fa-IR" sz="2000" b="1" dirty="0" smtClean="0">
                <a:solidFill>
                  <a:schemeClr val="tx2"/>
                </a:solidFill>
                <a:cs typeface="B Nazanin" pitchFamily="2" charset="-78"/>
              </a:rPr>
              <a:t>جدولی تهیه شده است. باید شباهت ها وتفاوت های این دو نوع زندگی را در آن ثبت کنید. </a:t>
            </a:r>
            <a:endParaRPr lang="en-US" sz="2000" b="1" dirty="0" smtClean="0">
              <a:solidFill>
                <a:schemeClr val="tx2"/>
              </a:solidFill>
              <a:cs typeface="B Nazanin" pitchFamily="2" charset="-78"/>
            </a:endParaRPr>
          </a:p>
          <a:p>
            <a:pPr lvl="0" algn="just" rtl="1"/>
            <a:r>
              <a:rPr lang="fa-IR" sz="2000" b="1" dirty="0" smtClean="0">
                <a:solidFill>
                  <a:schemeClr val="tx2"/>
                </a:solidFill>
                <a:cs typeface="B Nazanin" pitchFamily="2" charset="-78"/>
              </a:rPr>
              <a:t>در پایان با هم گفت وگو کنید و نظرات خود را با یکدیگر در میان بگذارید. می توانید نظرات خود را روی تابلوی شماره دو کلاس بنویسید. (درصورتی که تابلو در جهت دیگر کلاس روی دیوار نصب باشد.) </a:t>
            </a:r>
          </a:p>
          <a:p>
            <a:pPr lvl="0" algn="just" rtl="1"/>
            <a:endParaRPr lang="en-US" sz="2000" b="1" dirty="0" smtClean="0">
              <a:solidFill>
                <a:schemeClr val="tx2"/>
              </a:solidFill>
              <a:cs typeface="B Nazanin" pitchFamily="2" charset="-78"/>
            </a:endParaRPr>
          </a:p>
          <a:p>
            <a:pPr algn="just" rtl="1"/>
            <a:r>
              <a:rPr lang="fa-IR" sz="2000" b="1" dirty="0" smtClean="0">
                <a:solidFill>
                  <a:schemeClr val="tx2"/>
                </a:solidFill>
                <a:cs typeface="B Nazanin" pitchFamily="2" charset="-78"/>
              </a:rPr>
              <a:t>** بچه ها تا وقتی که من پایه ی اول و دوم را درس می دهم، شما باید مشغول انجام دادن فعالیت ها باشید. من در این 30 دقیقه چند بار به شما سر می زنم. اگر سوالی داشتید فقط در آن زمان بپرسید. این فعالیت به درس امروز شما ارتباط دارد. کاملا به انجام دادن آن دقت کنید. (معلم پیش بینی کرده است انجام دادن این فعالیت به 30 دقیقه زمان نیاز دارد. پایه ی سوم هم مانند پایه ی دوم از همان شروع جلسه فعال می شوند. زیرا آن ها هم باید بلافاصله مشغول انجام دادن کارشان شوند. تا بتوانند بموقع به پایان برسانند.)</a:t>
            </a:r>
            <a:endParaRPr lang="en-US" sz="2000" b="1" dirty="0" smtClean="0">
              <a:solidFill>
                <a:schemeClr val="tx2"/>
              </a:solidFill>
              <a:cs typeface="B Nazanin" pitchFamily="2" charset="-78"/>
            </a:endParaRPr>
          </a:p>
          <a:p>
            <a:pPr algn="just" rtl="1"/>
            <a:endParaRPr lang="fa-IR" sz="2000" b="1" dirty="0" smtClean="0">
              <a:solidFill>
                <a:schemeClr val="tx2"/>
              </a:solidFill>
              <a:cs typeface="B Nazanin" pitchFamily="2" charset="-78"/>
            </a:endParaRPr>
          </a:p>
          <a:p>
            <a:pPr algn="just" rtl="1"/>
            <a:endParaRPr lang="fa-IR" sz="2000" b="1" dirty="0">
              <a:solidFill>
                <a:schemeClr val="tx2"/>
              </a:solidFill>
              <a:cs typeface="B Nazanin" pitchFamily="2" charset="-78"/>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914400" y="228600"/>
            <a:ext cx="7696200" cy="6019800"/>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lvl="0" algn="just" rtl="1"/>
            <a:r>
              <a:rPr lang="fa-IR" sz="2000" b="1" dirty="0" smtClean="0">
                <a:solidFill>
                  <a:schemeClr val="tx1"/>
                </a:solidFill>
                <a:cs typeface="2  Lotus" pitchFamily="2" charset="-78"/>
              </a:rPr>
              <a:t>3-همچنین به دانش آموزان پایه های چهارم تا ششم که محورفرعی هستند ودراین جلسه درس جدیدی تدریس نمی شود، می گوید : </a:t>
            </a:r>
            <a:endParaRPr lang="en-US" sz="2000" dirty="0" smtClean="0">
              <a:solidFill>
                <a:schemeClr val="tx1"/>
              </a:solidFill>
              <a:cs typeface="2  Lotus" pitchFamily="2" charset="-78"/>
            </a:endParaRPr>
          </a:p>
          <a:p>
            <a:pPr lvl="0" algn="just" rtl="1"/>
            <a:r>
              <a:rPr lang="fa-IR" sz="2000" b="1" dirty="0" smtClean="0">
                <a:solidFill>
                  <a:schemeClr val="tx1"/>
                </a:solidFill>
                <a:cs typeface="2  Lotus" pitchFamily="2" charset="-78"/>
              </a:rPr>
              <a:t>بچه ها ، دراین جلسه شما (45)دقیقه وقت دارید. تا فعالیت های تعیین شده را انجام دهید. </a:t>
            </a:r>
            <a:endParaRPr lang="en-US" sz="2000" dirty="0" smtClean="0">
              <a:solidFill>
                <a:schemeClr val="tx1"/>
              </a:solidFill>
              <a:cs typeface="2  Lotus" pitchFamily="2" charset="-78"/>
            </a:endParaRPr>
          </a:p>
          <a:p>
            <a:pPr algn="just" rtl="1"/>
            <a:endParaRPr lang="fa-IR" sz="2000" b="1" dirty="0" smtClean="0">
              <a:solidFill>
                <a:schemeClr val="tx1"/>
              </a:solidFill>
              <a:cs typeface="2  Lotus" pitchFamily="2" charset="-78"/>
            </a:endParaRPr>
          </a:p>
          <a:p>
            <a:pPr algn="just" rtl="1"/>
            <a:r>
              <a:rPr lang="fa-IR" sz="2000" b="1" dirty="0" smtClean="0">
                <a:solidFill>
                  <a:schemeClr val="tx1"/>
                </a:solidFill>
                <a:cs typeface="2  Lotus" pitchFamily="2" charset="-78"/>
              </a:rPr>
              <a:t>( پایه چهارم ) : </a:t>
            </a:r>
            <a:endParaRPr lang="en-US" sz="2000" dirty="0" smtClean="0">
              <a:solidFill>
                <a:schemeClr val="tx1"/>
              </a:solidFill>
              <a:cs typeface="2  Lotus" pitchFamily="2" charset="-78"/>
            </a:endParaRPr>
          </a:p>
          <a:p>
            <a:pPr algn="just" rtl="1"/>
            <a:r>
              <a:rPr lang="fa-IR" sz="2000" b="1" dirty="0" smtClean="0">
                <a:solidFill>
                  <a:schemeClr val="tx1"/>
                </a:solidFill>
                <a:cs typeface="2  Lotus" pitchFamily="2" charset="-78"/>
              </a:rPr>
              <a:t>= یک  بار متن کتاب فارسی  را که در جلسه ی قبل آموزش داده شد، صامت خوانی کنید.</a:t>
            </a:r>
            <a:endParaRPr lang="en-US" sz="2000" dirty="0" smtClean="0">
              <a:solidFill>
                <a:schemeClr val="tx1"/>
              </a:solidFill>
              <a:cs typeface="2  Lotus" pitchFamily="2" charset="-78"/>
            </a:endParaRPr>
          </a:p>
          <a:p>
            <a:pPr algn="just" rtl="1"/>
            <a:r>
              <a:rPr lang="fa-IR" sz="2000" b="1" dirty="0" smtClean="0">
                <a:solidFill>
                  <a:schemeClr val="tx1"/>
                </a:solidFill>
                <a:cs typeface="2  Lotus" pitchFamily="2" charset="-78"/>
              </a:rPr>
              <a:t>= برگه ای را آماده کردم به ترتیب هر کدام از دستورکار ها را بخوانید.</a:t>
            </a:r>
            <a:endParaRPr lang="en-US" sz="2000" dirty="0" smtClean="0">
              <a:solidFill>
                <a:schemeClr val="tx1"/>
              </a:solidFill>
              <a:cs typeface="2  Lotus" pitchFamily="2" charset="-78"/>
            </a:endParaRPr>
          </a:p>
          <a:p>
            <a:pPr algn="just" rtl="1"/>
            <a:r>
              <a:rPr lang="fa-IR" sz="2000" b="1" dirty="0" smtClean="0">
                <a:solidFill>
                  <a:schemeClr val="tx1"/>
                </a:solidFill>
                <a:cs typeface="2  Lotus" pitchFamily="2" charset="-78"/>
              </a:rPr>
              <a:t>= پاسخ پرسش ها را در برگه ای بنویسید.  (یادآوری: این پرسش ها از نوع تحلیلی و نتیجه گیری هستند.)</a:t>
            </a:r>
            <a:endParaRPr lang="en-US" sz="2000" dirty="0" smtClean="0">
              <a:solidFill>
                <a:schemeClr val="tx1"/>
              </a:solidFill>
              <a:cs typeface="2  Lotus" pitchFamily="2" charset="-78"/>
            </a:endParaRPr>
          </a:p>
          <a:p>
            <a:pPr algn="just" rtl="1"/>
            <a:r>
              <a:rPr lang="fa-IR" sz="2000" b="1" dirty="0" smtClean="0">
                <a:solidFill>
                  <a:schemeClr val="tx1"/>
                </a:solidFill>
                <a:cs typeface="2  Lotus" pitchFamily="2" charset="-78"/>
              </a:rPr>
              <a:t>= معنی کلمه های جدید درس را در واژه نامه پیدا کنید. اگر واژه ها درپایان کتاب درسی نبود، از کتاب فرهنگ لغت موجود در کلاس استفاده کنید. هر کدام از واژه ها را در جمله ای بکار برید.</a:t>
            </a:r>
            <a:endParaRPr lang="en-US" sz="2000" dirty="0" smtClean="0">
              <a:solidFill>
                <a:schemeClr val="tx1"/>
              </a:solidFill>
              <a:cs typeface="2  Lotus" pitchFamily="2" charset="-78"/>
            </a:endParaRPr>
          </a:p>
          <a:p>
            <a:pPr algn="just" rtl="1"/>
            <a:r>
              <a:rPr lang="fa-IR" sz="2000" b="1" dirty="0" smtClean="0">
                <a:solidFill>
                  <a:schemeClr val="tx1"/>
                </a:solidFill>
                <a:cs typeface="2  Lotus" pitchFamily="2" charset="-78"/>
              </a:rPr>
              <a:t>= شما باید متن درس را پس از مطالعه ، درده سطر خلاصه نویسی کنید. (معلم پیش بینی کرده است انجام دادن این فعالیت به 45 دقیقه زمان نیاز دارد.)</a:t>
            </a:r>
            <a:endParaRPr lang="en-US" sz="2000" dirty="0" smtClean="0">
              <a:solidFill>
                <a:schemeClr val="tx1"/>
              </a:solidFill>
              <a:cs typeface="2  Lotus" pitchFamily="2" charset="-78"/>
            </a:endParaRPr>
          </a:p>
          <a:p>
            <a:pPr algn="just" rtl="1"/>
            <a:endParaRPr lang="fa-IR" sz="2000" dirty="0">
              <a:solidFill>
                <a:schemeClr val="tx1"/>
              </a:solidFill>
              <a:cs typeface="2  Lotus" pitchFamily="2" charset="-78"/>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62000" y="228600"/>
            <a:ext cx="7848600" cy="6324600"/>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algn="just" rtl="1"/>
            <a:r>
              <a:rPr lang="fa-IR" sz="2800" b="1" dirty="0" smtClean="0">
                <a:cs typeface="2  Lotus" pitchFamily="2" charset="-78"/>
              </a:rPr>
              <a:t>پایه پنجم : </a:t>
            </a:r>
            <a:endParaRPr lang="en-US" sz="2800" dirty="0" smtClean="0">
              <a:cs typeface="2  Lotus" pitchFamily="2" charset="-78"/>
            </a:endParaRPr>
          </a:p>
          <a:p>
            <a:pPr algn="just" rtl="1">
              <a:buNone/>
            </a:pPr>
            <a:r>
              <a:rPr lang="fa-IR" sz="2800" b="1" dirty="0" smtClean="0">
                <a:cs typeface="2  Lotus" pitchFamily="2" charset="-78"/>
              </a:rPr>
              <a:t> = (با توجه به مطالب علوم تجربی در جلسه قبل این پایه ) یک کتاب علمی برای شما تهیه کردم. آن را مطالعه کنید. آن چه را که از متن کتاب علمی فهمیدید با موضوع جلسه ی قبل علوم مقایسه کنید. چه نکات مشترکی با هم دارند. آن ها را فهرست کنید. </a:t>
            </a:r>
          </a:p>
          <a:p>
            <a:pPr algn="just" rtl="1"/>
            <a:endParaRPr lang="en-US" sz="2800" dirty="0" smtClean="0">
              <a:cs typeface="2  Lotus" pitchFamily="2" charset="-78"/>
            </a:endParaRPr>
          </a:p>
          <a:p>
            <a:pPr algn="just" rtl="1"/>
            <a:r>
              <a:rPr lang="fa-IR" sz="2800" b="1" dirty="0" smtClean="0">
                <a:cs typeface="2  Lotus" pitchFamily="2" charset="-78"/>
              </a:rPr>
              <a:t>پایه ششم :</a:t>
            </a:r>
            <a:endParaRPr lang="en-US" sz="2800" dirty="0" smtClean="0">
              <a:cs typeface="2  Lotus" pitchFamily="2" charset="-78"/>
            </a:endParaRPr>
          </a:p>
          <a:p>
            <a:pPr algn="just" rtl="1">
              <a:buNone/>
            </a:pPr>
            <a:r>
              <a:rPr lang="fa-IR" sz="2800" b="1" dirty="0" smtClean="0">
                <a:cs typeface="2  Lotus" pitchFamily="2" charset="-78"/>
              </a:rPr>
              <a:t> = چند مساله ریاضی انتخاب شد که شبیه مساله های درس قبلی است. آن را حل کنید. مشخص کنید کدام مساله ها راه حل دومی دارند؟</a:t>
            </a:r>
            <a:endParaRPr lang="en-US" sz="2800" dirty="0" smtClean="0">
              <a:cs typeface="2  Lotus" pitchFamily="2" charset="-78"/>
            </a:endParaRPr>
          </a:p>
          <a:p>
            <a:pPr algn="just" rtl="1"/>
            <a:endParaRPr lang="fa-IR" dirty="0">
              <a:cs typeface="2  Lotus" pitchFamily="2" charset="-78"/>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38200" y="76200"/>
            <a:ext cx="7772400" cy="6629400"/>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lvl="0" algn="just" rtl="1"/>
            <a:r>
              <a:rPr lang="fa-IR" sz="2400" b="1" dirty="0" smtClean="0">
                <a:cs typeface="2  Lotus" pitchFamily="2" charset="-78"/>
              </a:rPr>
              <a:t>4- وقتی کارتدریس پس از(15)دقیقه درپایه ی اول خاتمه یافت. برای باقی مانده ی وقت جلسه برای این پایه، معلم فعالیتی تعیین می کند و از آنان می خواهد تا پایان وقت جلسه به انجام دادن آن مشغول شوند. مثلاً به آن ها می گوید:</a:t>
            </a:r>
            <a:endParaRPr lang="en-US" sz="2400" dirty="0" smtClean="0">
              <a:cs typeface="2  Lotus" pitchFamily="2" charset="-78"/>
            </a:endParaRPr>
          </a:p>
          <a:p>
            <a:pPr lvl="0" algn="just" rtl="1">
              <a:buFont typeface="Wingdings" pitchFamily="2" charset="2"/>
              <a:buChar char="v"/>
            </a:pPr>
            <a:r>
              <a:rPr lang="fa-IR" sz="2400" b="1" dirty="0" smtClean="0">
                <a:cs typeface="2  Lotus" pitchFamily="2" charset="-78"/>
              </a:rPr>
              <a:t>    تمرینات کتاب درسی را انجام دهید. من به موقع چند باربه شما سرمی زنم. (چون در این زمان از وقت یک جلسه اهداف آموزشی حاصل شد، فعالیت های پایان تدریس آزادانه است. لذا می توان گفت دانش آموزان دراین شیوه فعال هستند.)</a:t>
            </a:r>
            <a:endParaRPr lang="en-US" sz="2400" dirty="0" smtClean="0">
              <a:cs typeface="2  Lotus" pitchFamily="2" charset="-78"/>
            </a:endParaRPr>
          </a:p>
          <a:p>
            <a:pPr lvl="0" algn="just" rtl="1">
              <a:buFont typeface="Wingdings" pitchFamily="2" charset="2"/>
              <a:buChar char="v"/>
            </a:pPr>
            <a:r>
              <a:rPr lang="fa-IR" sz="2400" b="1" dirty="0" smtClean="0">
                <a:cs typeface="2  Lotus" pitchFamily="2" charset="-78"/>
              </a:rPr>
              <a:t>سپس ازدانش آموزان پایه ی اول می خواهد، از جای خود بلند شوندو به جای محور(2) بروند،تا محور(2) یعنی پایه دومی ها به جلوی کلاس بیایند.(این تغییر به چنددلیل است. یکی ازآن ها به خاطر تسلط داشتن محور تدریس به تابلوی کلاس و بطور مستقیم با معلم ارتباط داشتن است. لذا هرمحوری که زمان تدریس آنان فرامی رسدباید به جلوی کلاس بیایند.) </a:t>
            </a:r>
            <a:endParaRPr lang="en-US" sz="2400" dirty="0" smtClean="0">
              <a:cs typeface="2  Lotus" pitchFamily="2" charset="-78"/>
            </a:endParaRPr>
          </a:p>
          <a:p>
            <a:pPr algn="just" rtl="1"/>
            <a:endParaRPr lang="fa-IR" sz="2400" dirty="0">
              <a:cs typeface="2  Lotus" pitchFamily="2" charset="-78"/>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33400"/>
            <a:ext cx="8686800" cy="5257800"/>
          </a:xfrm>
        </p:spPr>
        <p:style>
          <a:lnRef idx="2">
            <a:schemeClr val="dk1"/>
          </a:lnRef>
          <a:fillRef idx="1">
            <a:schemeClr val="lt1"/>
          </a:fillRef>
          <a:effectRef idx="0">
            <a:schemeClr val="dk1"/>
          </a:effectRef>
          <a:fontRef idx="minor">
            <a:schemeClr val="dk1"/>
          </a:fontRef>
        </p:style>
        <p:txBody>
          <a:bodyPr>
            <a:noAutofit/>
          </a:bodyPr>
          <a:lstStyle/>
          <a:p>
            <a:pPr lvl="0" algn="just">
              <a:buNone/>
            </a:pPr>
            <a:r>
              <a:rPr lang="fa-IR" b="1" dirty="0" smtClean="0">
                <a:solidFill>
                  <a:schemeClr val="tx1"/>
                </a:solidFill>
                <a:cs typeface="2  Lotus" pitchFamily="2" charset="-78"/>
              </a:rPr>
              <a:t>5-پس ازاین که معلم محور(2) یعنی پایه ی دوم را به جلوی کلاس فرا خواند. ابتدا فعالیت شماره (1)آن ها راکه درآغاز جلسه ازدانش آموزان خواسته شده بودآن را در(15) دقیقه اول انجام دهند، بررسی می کند. از آن ها می خواهد هرکدام نتایج کارخود را درفعالیت انجام شده گزارش کنند. سپس تدریس درس علوم پایه ی دوم را دراین جلسه برابرروشی که درطراحی آموزشی پیش بینی کرده بود، آغاز می کند.</a:t>
            </a:r>
            <a:endParaRPr lang="en-US" dirty="0" smtClean="0">
              <a:solidFill>
                <a:schemeClr val="tx1"/>
              </a:solidFill>
              <a:cs typeface="2  Lotus" pitchFamily="2" charset="-78"/>
            </a:endParaRPr>
          </a:p>
          <a:p>
            <a:pPr algn="just">
              <a:buFont typeface="Wingdings" pitchFamily="2" charset="2"/>
              <a:buChar char="ü"/>
            </a:pPr>
            <a:r>
              <a:rPr lang="fa-IR" b="1" dirty="0" smtClean="0">
                <a:solidFill>
                  <a:schemeClr val="tx1"/>
                </a:solidFill>
                <a:cs typeface="2  Lotus" pitchFamily="2" charset="-78"/>
              </a:rPr>
              <a:t>درزمان آموزش پایه ی دوم هرجا فرصتی بوجود آمد، دیگر پایه ها را سرکشی می کند. زمان سرکشی نباید به گونه ای باشد که پایه ی دوم درحین تدریس معطل بماند.      </a:t>
            </a:r>
            <a:endParaRPr lang="en-US" dirty="0">
              <a:solidFill>
                <a:schemeClr val="tx1"/>
              </a:solidFill>
              <a:cs typeface="2  Lotus" pitchFamily="2" charset="-78"/>
            </a:endParaRPr>
          </a:p>
        </p:txBody>
      </p:sp>
    </p:spTree>
  </p:cSld>
  <p:clrMapOvr>
    <a:masterClrMapping/>
  </p:clrMapOvr>
  <p:transition>
    <p:cu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28600" y="533400"/>
            <a:ext cx="8763000" cy="5638800"/>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fa-IR"/>
          </a:p>
        </p:txBody>
      </p:sp>
      <p:sp>
        <p:nvSpPr>
          <p:cNvPr id="3" name="Content Placeholder 2"/>
          <p:cNvSpPr>
            <a:spLocks noGrp="1"/>
          </p:cNvSpPr>
          <p:nvPr>
            <p:ph idx="1"/>
          </p:nvPr>
        </p:nvSpPr>
        <p:spPr/>
        <p:txBody>
          <a:bodyPr>
            <a:normAutofit fontScale="70000" lnSpcReduction="20000"/>
          </a:bodyPr>
          <a:lstStyle/>
          <a:p>
            <a:pPr algn="just">
              <a:buNone/>
            </a:pPr>
            <a:r>
              <a:rPr lang="fa-IR" b="1" dirty="0" smtClean="0">
                <a:solidFill>
                  <a:schemeClr val="tx1"/>
                </a:solidFill>
                <a:cs typeface="2  Lotus" pitchFamily="2" charset="-78"/>
              </a:rPr>
              <a:t>6-وقتی کار تدریس در پایه ی دوم خاتمه یافت. فعالیت شماره ی (2) را که قبلاً برای آن ها تهیه کرده بود دراختیار شان قرارمی دهد ومی خواهد تا پایان وقت این جلسه به انجام آن مشغول شوند. مثلا به آن ها می گوید:</a:t>
            </a:r>
          </a:p>
          <a:p>
            <a:pPr algn="just">
              <a:buNone/>
            </a:pPr>
            <a:endParaRPr lang="en-US" dirty="0" smtClean="0">
              <a:solidFill>
                <a:schemeClr val="tx1"/>
              </a:solidFill>
              <a:cs typeface="2  Lotus" pitchFamily="2" charset="-78"/>
            </a:endParaRPr>
          </a:p>
          <a:p>
            <a:pPr lvl="0" algn="just"/>
            <a:r>
              <a:rPr lang="en-US" b="1" dirty="0" smtClean="0">
                <a:solidFill>
                  <a:schemeClr val="tx1"/>
                </a:solidFill>
                <a:cs typeface="2  Lotus" pitchFamily="2" charset="-78"/>
              </a:rPr>
              <a:t> </a:t>
            </a:r>
            <a:r>
              <a:rPr lang="fa-IR" b="1" dirty="0" smtClean="0">
                <a:solidFill>
                  <a:schemeClr val="tx1"/>
                </a:solidFill>
                <a:cs typeface="2  Lotus" pitchFamily="2" charset="-78"/>
              </a:rPr>
              <a:t>تصاویری که دراختیارتان قرار داده شد بطور مناسب در جدول بچسبانید. (ممکن است از آن ها بخواهد به انجام دادن فعالیت ها درکتاب درسی بپردازند. همانطور که اشاره شد، فعالیت پس از تدریس برای تمرین کردن جهت تثبیت یادگیری است. زیرا اهداف آموزشی آن درس حاصل شده است.)</a:t>
            </a:r>
          </a:p>
          <a:p>
            <a:pPr lvl="0" algn="just"/>
            <a:endParaRPr lang="en-US" dirty="0" smtClean="0">
              <a:solidFill>
                <a:schemeClr val="tx1"/>
              </a:solidFill>
              <a:cs typeface="2  Lotus" pitchFamily="2" charset="-78"/>
            </a:endParaRPr>
          </a:p>
          <a:p>
            <a:pPr lvl="0" algn="just"/>
            <a:r>
              <a:rPr lang="fa-IR" b="1" dirty="0" smtClean="0">
                <a:solidFill>
                  <a:schemeClr val="tx1"/>
                </a:solidFill>
                <a:cs typeface="2  Lotus" pitchFamily="2" charset="-78"/>
              </a:rPr>
              <a:t>از پایه دومی ها می خواهد از جای خود بلند شوندو به جای محور(3) بروند. تا محور(3)یعنی پایه سومی ها به جلوی کلاس بیایند. (درصورتی که بر روی دیگر دیوار های کلاس تابلو باشد، ممکن است نیازی نباشد که کلاس سومی ها یا دیگر محور های اصلی جا به جا شوند. بلکه در همان قسمت کلاس می نشینند. و معلم خود به سراغ آن پایه ها می رود.)</a:t>
            </a:r>
            <a:endParaRPr lang="en-US" dirty="0" smtClean="0">
              <a:solidFill>
                <a:schemeClr val="tx1"/>
              </a:solidFill>
              <a:cs typeface="2  Lotus" pitchFamily="2" charset="-78"/>
            </a:endParaRPr>
          </a:p>
          <a:p>
            <a:pPr algn="just"/>
            <a:endParaRPr lang="fa-IR" dirty="0">
              <a:solidFill>
                <a:schemeClr val="tx1"/>
              </a:solidFill>
              <a:cs typeface="2  Lotus" pitchFamily="2" charset="-78"/>
            </a:endParaRPr>
          </a:p>
        </p:txBody>
      </p:sp>
    </p:spTree>
  </p:cSld>
  <p:clrMapOvr>
    <a:masterClrMapping/>
  </p:clrMapOvr>
  <p:transition>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62000" y="381000"/>
            <a:ext cx="7696200" cy="6248400"/>
          </a:xfrm>
          <a:prstGeom prst="roundRect">
            <a:avLst/>
          </a:prstGeom>
        </p:spPr>
        <p:style>
          <a:lnRef idx="2">
            <a:schemeClr val="dk1"/>
          </a:lnRef>
          <a:fillRef idx="1">
            <a:schemeClr val="lt1"/>
          </a:fillRef>
          <a:effectRef idx="0">
            <a:schemeClr val="dk1"/>
          </a:effectRef>
          <a:fontRef idx="minor">
            <a:schemeClr val="dk1"/>
          </a:fontRef>
        </p:style>
        <p:txBody>
          <a:bodyPr rtlCol="1" anchor="ctr"/>
          <a:lstStyle/>
          <a:p>
            <a:pPr lvl="0" algn="just" rtl="1">
              <a:buNone/>
            </a:pPr>
            <a:r>
              <a:rPr lang="fa-IR" sz="2000" b="1" dirty="0" smtClean="0">
                <a:solidFill>
                  <a:schemeClr val="tx2"/>
                </a:solidFill>
                <a:cs typeface="2  Lotus" pitchFamily="2" charset="-78"/>
              </a:rPr>
              <a:t>7-معلم دانش آموزان محور(3) یعنی پایه ی سومی ها را به جلوی کلاس می خواند. ابتدا فعالیت شماره ی (1) آن ها را که درآغاز جلسه از دانش آموزان خواسته شده بود آن را در (30 ) دقیقه انجام دهند، بررسی می کند. </a:t>
            </a:r>
          </a:p>
          <a:p>
            <a:pPr lvl="0" algn="just" rtl="1">
              <a:buNone/>
            </a:pPr>
            <a:endParaRPr lang="en-US" sz="2000" b="1" dirty="0" smtClean="0">
              <a:solidFill>
                <a:schemeClr val="tx2"/>
              </a:solidFill>
              <a:cs typeface="2  Lotus" pitchFamily="2" charset="-78"/>
            </a:endParaRPr>
          </a:p>
          <a:p>
            <a:pPr algn="just" rtl="1"/>
            <a:r>
              <a:rPr lang="fa-IR" sz="2000" b="1" dirty="0" smtClean="0">
                <a:solidFill>
                  <a:schemeClr val="tx2"/>
                </a:solidFill>
                <a:cs typeface="2  Lotus" pitchFamily="2" charset="-78"/>
              </a:rPr>
              <a:t>از آن ها می خواهد هر کدام نتایج کار خود را درفعالیت انجام شده به کلاس گزارش کنند. سپس تدریس پایه ی سوم را دراین جلسه برابر روشی که در طراحی آموزشی پیش بینی کرده بود آغاز می کند. </a:t>
            </a:r>
          </a:p>
          <a:p>
            <a:pPr algn="just" rtl="1"/>
            <a:endParaRPr lang="en-US" sz="2000" b="1" dirty="0" smtClean="0">
              <a:solidFill>
                <a:schemeClr val="tx2"/>
              </a:solidFill>
              <a:cs typeface="2  Lotus" pitchFamily="2" charset="-78"/>
            </a:endParaRPr>
          </a:p>
          <a:p>
            <a:pPr algn="just" rtl="1"/>
            <a:r>
              <a:rPr lang="fa-IR" sz="2000" b="1" dirty="0" smtClean="0">
                <a:solidFill>
                  <a:schemeClr val="tx2"/>
                </a:solidFill>
                <a:cs typeface="2  Lotus" pitchFamily="2" charset="-78"/>
              </a:rPr>
              <a:t>در بین کار هرکجا فرصتی به وجود آمددیگر پایه ها را سرکشی می کند. زمان سرکشی نباید به گونه ای باشد که پایه ی سوم درحین تدریس معطل بماند.</a:t>
            </a:r>
          </a:p>
          <a:p>
            <a:pPr algn="just" rtl="1"/>
            <a:endParaRPr lang="en-US" sz="2000" b="1" dirty="0" smtClean="0">
              <a:solidFill>
                <a:schemeClr val="tx2"/>
              </a:solidFill>
              <a:cs typeface="2  Lotus" pitchFamily="2" charset="-78"/>
            </a:endParaRPr>
          </a:p>
          <a:p>
            <a:pPr algn="just" rtl="1"/>
            <a:r>
              <a:rPr lang="fa-IR" sz="2000" b="1" dirty="0" smtClean="0">
                <a:solidFill>
                  <a:schemeClr val="tx2"/>
                </a:solidFill>
                <a:cs typeface="2  Lotus" pitchFamily="2" charset="-78"/>
              </a:rPr>
              <a:t>وقتی کار تدریس در پایه ی سوم خاتمه یافت، فعالیت شماره (2) و یا پایانی را که قبلاً تهیه کرده بود به آن ها می دهدو می خواهد درچند دقیقه ی پایانی آن را انجام دهند. به دلیل پایان یافتن وقت جلسه، ممکن است فعالیت خاص وطولانی نداشته باشند. بنابراین ادامه ی کارآن ها به انجام تمرین درکتاب درسی ویاتعیین تکلیف درخانه ختم می شود.</a:t>
            </a:r>
            <a:endParaRPr lang="en-US" sz="2000" b="1" dirty="0" smtClean="0">
              <a:solidFill>
                <a:schemeClr val="tx2"/>
              </a:solidFill>
              <a:cs typeface="2  Lotus" pitchFamily="2" charset="-78"/>
            </a:endParaRPr>
          </a:p>
          <a:p>
            <a:pPr algn="just" rtl="1"/>
            <a:endParaRPr lang="fa-IR" sz="2000" b="1" dirty="0">
              <a:solidFill>
                <a:schemeClr val="tx2"/>
              </a:solidFill>
              <a:cs typeface="2  Lotus" pitchFamily="2" charset="-78"/>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914400" y="228600"/>
            <a:ext cx="7696200" cy="6477000"/>
          </a:xfrm>
          <a:prstGeom prst="roundRect">
            <a:avLst/>
          </a:prstGeom>
        </p:spPr>
        <p:style>
          <a:lnRef idx="2">
            <a:schemeClr val="dk1"/>
          </a:lnRef>
          <a:fillRef idx="1">
            <a:schemeClr val="lt1"/>
          </a:fillRef>
          <a:effectRef idx="0">
            <a:schemeClr val="dk1"/>
          </a:effectRef>
          <a:fontRef idx="minor">
            <a:schemeClr val="dk1"/>
          </a:fontRef>
        </p:style>
        <p:txBody>
          <a:bodyPr rtlCol="1" anchor="ctr"/>
          <a:lstStyle/>
          <a:p>
            <a:pPr lvl="0" algn="just" rtl="1">
              <a:buNone/>
            </a:pPr>
            <a:r>
              <a:rPr lang="fa-IR" sz="4800" b="1" dirty="0" smtClean="0">
                <a:solidFill>
                  <a:schemeClr val="tx1"/>
                </a:solidFill>
                <a:cs typeface="2  Titr" pitchFamily="2" charset="-78"/>
              </a:rPr>
              <a:t>8-در باقی مانده ی وقت این جلسه ی از کلاس درس (5دقیقه پایانی) به محورفرعی یعنی پایه های چهارم تا ششم اختصاص دارد. کارآن ها را بررسی می کند و در صورتی که نیاز باشد بازخورد ارائه می کند.</a:t>
            </a:r>
            <a:endParaRPr lang="en-US" sz="4800" b="1" dirty="0" smtClean="0">
              <a:solidFill>
                <a:schemeClr val="tx1"/>
              </a:solidFill>
              <a:cs typeface="2  Titr" pitchFamily="2" charset="-78"/>
            </a:endParaRPr>
          </a:p>
          <a:p>
            <a:pPr algn="just" rtl="1"/>
            <a:endParaRPr lang="fa-IR" b="1" dirty="0">
              <a:solidFill>
                <a:schemeClr val="tx1"/>
              </a:solidFill>
              <a:cs typeface="2  Titr" pitchFamily="2" charset="-78"/>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219200" y="457200"/>
            <a:ext cx="7467600" cy="5791200"/>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algn="just" rtl="1"/>
            <a:r>
              <a:rPr lang="fa-IR" sz="2800" b="1" dirty="0" smtClean="0">
                <a:solidFill>
                  <a:srgbClr val="FF0000"/>
                </a:solidFill>
                <a:cs typeface="B Nazanin" pitchFamily="2" charset="-78"/>
              </a:rPr>
              <a:t>در روش محوری از فرصت ها استفاده می شود که </a:t>
            </a:r>
          </a:p>
          <a:p>
            <a:pPr algn="just" rtl="1"/>
            <a:r>
              <a:rPr lang="fa-IR" sz="2800" b="1" dirty="0" smtClean="0">
                <a:solidFill>
                  <a:srgbClr val="FF0000"/>
                </a:solidFill>
                <a:cs typeface="B Nazanin" pitchFamily="2" charset="-78"/>
              </a:rPr>
              <a:t>می توان از به موارد زیر اشاره کرد:</a:t>
            </a:r>
            <a:endParaRPr lang="en-US" sz="2800" dirty="0" smtClean="0">
              <a:solidFill>
                <a:srgbClr val="FF0000"/>
              </a:solidFill>
              <a:cs typeface="B Nazanin" pitchFamily="2" charset="-78"/>
            </a:endParaRPr>
          </a:p>
          <a:p>
            <a:pPr algn="just" rtl="1"/>
            <a:r>
              <a:rPr lang="fa-IR" sz="2800" b="1" dirty="0" smtClean="0">
                <a:cs typeface="B Nazanin" pitchFamily="2" charset="-78"/>
              </a:rPr>
              <a:t>1-زمینه ساز 2-تکوینی وتعمیق 3- ازمایش 4- ارایه کنفرانس 5-بسطی و خلاقیتی 6- ارزشیابی از دیگر پایه ها 7-فعالیت عملی 8- بحث وگفتگو 9-حل تمرین 10-مشاهده فیلم 11- طراحی سوالات 12- یادگیری مبتنی بر وب وکامپیوتر 13- دعوت از همکاران 14 – بازی و آموزش </a:t>
            </a:r>
            <a:endParaRPr lang="en-US" sz="2800" dirty="0" smtClean="0">
              <a:cs typeface="B Nazanin" pitchFamily="2" charset="-78"/>
            </a:endParaRPr>
          </a:p>
          <a:p>
            <a:pPr algn="just" rtl="1"/>
            <a:r>
              <a:rPr lang="fa-IR" sz="2800" b="1" dirty="0" smtClean="0">
                <a:cs typeface="B Nazanin" pitchFamily="2" charset="-78"/>
              </a:rPr>
              <a:t>جهت آشنایی نمونه هایی از فرصت های دروس اشاره می شود.</a:t>
            </a:r>
            <a:endParaRPr lang="en-US" sz="2800" dirty="0" smtClean="0">
              <a:cs typeface="B Nazanin" pitchFamily="2" charset="-78"/>
            </a:endParaRPr>
          </a:p>
          <a:p>
            <a:pPr algn="just" rtl="1"/>
            <a:endParaRPr lang="fa-IR" dirty="0">
              <a:cs typeface="B Nazanin" pitchFamily="2" charset="-78"/>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5800" y="1371600"/>
            <a:ext cx="8153400" cy="5029200"/>
          </a:xfrm>
          <a:prstGeom prst="roundRect">
            <a:avLst/>
          </a:prstGeom>
        </p:spPr>
        <p:style>
          <a:lnRef idx="2">
            <a:schemeClr val="dk1"/>
          </a:lnRef>
          <a:fillRef idx="1">
            <a:schemeClr val="lt1"/>
          </a:fillRef>
          <a:effectRef idx="0">
            <a:schemeClr val="dk1"/>
          </a:effectRef>
          <a:fontRef idx="minor">
            <a:schemeClr val="dk1"/>
          </a:fontRef>
        </p:style>
        <p:txBody>
          <a:bodyPr rtlCol="1" anchor="ctr"/>
          <a:lstStyle/>
          <a:p>
            <a:pPr algn="just" rtl="1"/>
            <a:r>
              <a:rPr lang="fa-IR" sz="2400" b="1" dirty="0" smtClean="0">
                <a:solidFill>
                  <a:schemeClr val="tx1"/>
                </a:solidFill>
                <a:cs typeface="B Nazanin" pitchFamily="2" charset="-78"/>
              </a:rPr>
              <a:t> </a:t>
            </a:r>
            <a:endParaRPr lang="en-US" sz="2400" b="1" dirty="0" smtClean="0">
              <a:solidFill>
                <a:schemeClr val="tx1"/>
              </a:solidFill>
              <a:cs typeface="B Nazanin" pitchFamily="2" charset="-78"/>
            </a:endParaRPr>
          </a:p>
          <a:p>
            <a:pPr lvl="0" algn="just" rtl="1"/>
            <a:r>
              <a:rPr lang="fa-IR" sz="2400" b="1" dirty="0" smtClean="0">
                <a:solidFill>
                  <a:schemeClr val="tx1"/>
                </a:solidFill>
                <a:cs typeface="B Nazanin" pitchFamily="2" charset="-78"/>
              </a:rPr>
              <a:t>تعداد حرف هایی که علامت های  َ     ِ    ُ  دارند بشمار چند تا است ؟ (پیش خوانی) </a:t>
            </a:r>
            <a:endParaRPr lang="en-US" sz="2400" b="1" dirty="0" smtClean="0">
              <a:solidFill>
                <a:schemeClr val="tx1"/>
              </a:solidFill>
              <a:cs typeface="B Nazanin" pitchFamily="2" charset="-78"/>
            </a:endParaRPr>
          </a:p>
          <a:p>
            <a:pPr lvl="0" algn="just" rtl="1"/>
            <a:r>
              <a:rPr lang="fa-IR" sz="2400" b="1" dirty="0" smtClean="0">
                <a:solidFill>
                  <a:schemeClr val="tx1"/>
                </a:solidFill>
                <a:cs typeface="B Nazanin" pitchFamily="2" charset="-78"/>
              </a:rPr>
              <a:t>حرف هایی که که ساکن دارند در دفترت بنویس. </a:t>
            </a:r>
            <a:endParaRPr lang="en-US" sz="2400" b="1" dirty="0" smtClean="0">
              <a:solidFill>
                <a:schemeClr val="tx1"/>
              </a:solidFill>
              <a:cs typeface="B Nazanin" pitchFamily="2" charset="-78"/>
            </a:endParaRPr>
          </a:p>
          <a:p>
            <a:pPr lvl="0" algn="just" rtl="1"/>
            <a:r>
              <a:rPr lang="fa-IR" sz="2400" b="1" dirty="0" smtClean="0">
                <a:solidFill>
                  <a:schemeClr val="tx1"/>
                </a:solidFill>
                <a:cs typeface="B Nazanin" pitchFamily="2" charset="-78"/>
              </a:rPr>
              <a:t>حرف هایی که هیچ علامتی ندارند دوتا دوتا یکی حساب کنید. </a:t>
            </a:r>
            <a:endParaRPr lang="en-US" sz="2400" b="1" dirty="0" smtClean="0">
              <a:solidFill>
                <a:schemeClr val="tx1"/>
              </a:solidFill>
              <a:cs typeface="B Nazanin" pitchFamily="2" charset="-78"/>
            </a:endParaRPr>
          </a:p>
          <a:p>
            <a:pPr lvl="0" algn="just" rtl="1"/>
            <a:r>
              <a:rPr lang="fa-IR" sz="2400" b="1" dirty="0" smtClean="0">
                <a:solidFill>
                  <a:schemeClr val="tx1"/>
                </a:solidFill>
                <a:cs typeface="B Nazanin" pitchFamily="2" charset="-78"/>
              </a:rPr>
              <a:t>حفظ پیام قرآنی با معنا. </a:t>
            </a:r>
            <a:endParaRPr lang="en-US" sz="2400" b="1" dirty="0" smtClean="0">
              <a:solidFill>
                <a:schemeClr val="tx1"/>
              </a:solidFill>
              <a:cs typeface="B Nazanin" pitchFamily="2" charset="-78"/>
            </a:endParaRPr>
          </a:p>
          <a:p>
            <a:pPr lvl="0" algn="just" rtl="1"/>
            <a:r>
              <a:rPr lang="fa-IR" sz="2400" b="1" dirty="0" smtClean="0">
                <a:solidFill>
                  <a:schemeClr val="tx1"/>
                </a:solidFill>
                <a:cs typeface="B Nazanin" pitchFamily="2" charset="-78"/>
              </a:rPr>
              <a:t>معنای این کلمه ها را حفظ کنید. </a:t>
            </a:r>
            <a:endParaRPr lang="en-US" sz="2400" b="1" dirty="0" smtClean="0">
              <a:solidFill>
                <a:schemeClr val="tx1"/>
              </a:solidFill>
              <a:cs typeface="B Nazanin" pitchFamily="2" charset="-78"/>
            </a:endParaRPr>
          </a:p>
          <a:p>
            <a:pPr lvl="0" algn="just" rtl="1"/>
            <a:r>
              <a:rPr lang="fa-IR" sz="2400" b="1" dirty="0" smtClean="0">
                <a:solidFill>
                  <a:schemeClr val="tx1"/>
                </a:solidFill>
                <a:cs typeface="B Nazanin" pitchFamily="2" charset="-78"/>
              </a:rPr>
              <a:t>صفحه کتاب را کامل کنید. </a:t>
            </a:r>
            <a:endParaRPr lang="en-US" sz="2400" b="1" dirty="0" smtClean="0">
              <a:solidFill>
                <a:schemeClr val="tx1"/>
              </a:solidFill>
              <a:cs typeface="B Nazanin" pitchFamily="2" charset="-78"/>
            </a:endParaRPr>
          </a:p>
          <a:p>
            <a:pPr lvl="0" algn="just" rtl="1"/>
            <a:r>
              <a:rPr lang="fa-IR" sz="2400" b="1" dirty="0" smtClean="0">
                <a:solidFill>
                  <a:schemeClr val="tx1"/>
                </a:solidFill>
                <a:cs typeface="B Nazanin" pitchFamily="2" charset="-78"/>
              </a:rPr>
              <a:t>صفحه ... کتاب را بخوانید زیر هر کلمه که نتوانستید بخواند یک علامت کوچک بگذارید. </a:t>
            </a:r>
            <a:endParaRPr lang="en-US" sz="2400" b="1" dirty="0" smtClean="0">
              <a:solidFill>
                <a:schemeClr val="tx1"/>
              </a:solidFill>
              <a:cs typeface="B Nazanin" pitchFamily="2" charset="-78"/>
            </a:endParaRPr>
          </a:p>
          <a:p>
            <a:pPr algn="just" rtl="1"/>
            <a:endParaRPr lang="fa-IR" sz="2400" b="1" dirty="0">
              <a:solidFill>
                <a:schemeClr val="tx1"/>
              </a:solidFill>
              <a:cs typeface="B Nazanin" pitchFamily="2" charset="-78"/>
            </a:endParaRPr>
          </a:p>
        </p:txBody>
      </p:sp>
      <p:sp>
        <p:nvSpPr>
          <p:cNvPr id="3" name="Rounded Rectangle 2"/>
          <p:cNvSpPr/>
          <p:nvPr/>
        </p:nvSpPr>
        <p:spPr>
          <a:xfrm>
            <a:off x="3429000" y="381000"/>
            <a:ext cx="1981200" cy="914400"/>
          </a:xfrm>
          <a:prstGeom prst="roundRect">
            <a:avLst/>
          </a:prstGeom>
        </p:spPr>
        <p:style>
          <a:lnRef idx="2">
            <a:schemeClr val="dk1"/>
          </a:lnRef>
          <a:fillRef idx="1">
            <a:schemeClr val="lt1"/>
          </a:fillRef>
          <a:effectRef idx="0">
            <a:schemeClr val="dk1"/>
          </a:effectRef>
          <a:fontRef idx="minor">
            <a:schemeClr val="dk1"/>
          </a:fontRef>
        </p:style>
        <p:txBody>
          <a:bodyPr rtlCol="1" anchor="ctr"/>
          <a:lstStyle/>
          <a:p>
            <a:pPr algn="ctr" rtl="1"/>
            <a:r>
              <a:rPr lang="fa-IR" sz="3200" b="1" dirty="0" smtClean="0">
                <a:solidFill>
                  <a:schemeClr val="tx1"/>
                </a:solidFill>
                <a:cs typeface="B Nazanin" pitchFamily="2" charset="-78"/>
              </a:rPr>
              <a:t>“قرآن“</a:t>
            </a:r>
            <a:endParaRPr lang="en-US" sz="3200" b="1" dirty="0" smtClean="0">
              <a:solidFill>
                <a:schemeClr val="tx1"/>
              </a:solidFill>
              <a:cs typeface="B Nazanin" pitchFamily="2" charset="-78"/>
            </a:endParaRPr>
          </a:p>
          <a:p>
            <a:pPr algn="ctr" rtl="1"/>
            <a:endParaRPr lang="fa-IR" b="1" dirty="0">
              <a:solidFill>
                <a:schemeClr val="tx1"/>
              </a:solidFill>
              <a:cs typeface="B Nazanin" pitchFamily="2" charset="-78"/>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38200" y="1524000"/>
            <a:ext cx="7772400" cy="4724400"/>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lvl="0" algn="just" rtl="1"/>
            <a:r>
              <a:rPr lang="fa-IR" sz="2000" b="1" dirty="0" smtClean="0">
                <a:cs typeface="B Nazanin" pitchFamily="2" charset="-78"/>
              </a:rPr>
              <a:t>کلمات این صفحه را بشمار ببین چند کلمه هستند؟ </a:t>
            </a:r>
            <a:endParaRPr lang="en-US" sz="2000" dirty="0" smtClean="0">
              <a:cs typeface="B Nazanin" pitchFamily="2" charset="-78"/>
            </a:endParaRPr>
          </a:p>
          <a:p>
            <a:pPr lvl="0" algn="just" rtl="1"/>
            <a:r>
              <a:rPr lang="fa-IR" sz="2000" b="1" dirty="0" smtClean="0">
                <a:cs typeface="B Nazanin" pitchFamily="2" charset="-78"/>
              </a:rPr>
              <a:t>کلمات هر خط را بشمار و کنار کتاب بنویس و آخر سر اعداد را با هم جمع کن. </a:t>
            </a:r>
            <a:endParaRPr lang="en-US" sz="2000" dirty="0" smtClean="0">
              <a:cs typeface="B Nazanin" pitchFamily="2" charset="-78"/>
            </a:endParaRPr>
          </a:p>
          <a:p>
            <a:pPr lvl="0" algn="just" rtl="1"/>
            <a:r>
              <a:rPr lang="fa-IR" sz="2000" b="1" dirty="0" smtClean="0">
                <a:cs typeface="B Nazanin" pitchFamily="2" charset="-78"/>
              </a:rPr>
              <a:t>کلماتی که حروف (ت – ط – ث – س) دارند بشمار و ز کل کلمات کم کن. </a:t>
            </a:r>
            <a:endParaRPr lang="en-US" sz="2000" dirty="0" smtClean="0">
              <a:cs typeface="B Nazanin" pitchFamily="2" charset="-78"/>
            </a:endParaRPr>
          </a:p>
          <a:p>
            <a:pPr lvl="0" algn="just" rtl="1"/>
            <a:r>
              <a:rPr lang="fa-IR" sz="2000" b="1" dirty="0" smtClean="0">
                <a:cs typeface="B Nazanin" pitchFamily="2" charset="-78"/>
              </a:rPr>
              <a:t>این صفحه از کتاب را مطالعه کن هر جایی توانستی انفرادی یا گروهی با مداد جواب بده. </a:t>
            </a:r>
            <a:endParaRPr lang="en-US" sz="2000" dirty="0" smtClean="0">
              <a:cs typeface="B Nazanin" pitchFamily="2" charset="-78"/>
            </a:endParaRPr>
          </a:p>
          <a:p>
            <a:pPr lvl="0" algn="just" rtl="1"/>
            <a:r>
              <a:rPr lang="fa-IR" sz="2000" b="1" dirty="0" smtClean="0">
                <a:cs typeface="B Nazanin" pitchFamily="2" charset="-78"/>
              </a:rPr>
              <a:t>به سوالاتی که معلم از درس قبل و درس جدید روی برگه در اختیار دانش آموز قرار می دهد روی هر برگه ابتدا به صورت انفرادی و بعد در گروه پاسخ دهید. </a:t>
            </a:r>
            <a:endParaRPr lang="en-US" sz="2000" dirty="0" smtClean="0">
              <a:cs typeface="B Nazanin" pitchFamily="2" charset="-78"/>
            </a:endParaRPr>
          </a:p>
          <a:p>
            <a:pPr lvl="0" algn="just" rtl="1"/>
            <a:r>
              <a:rPr lang="fa-IR" sz="2000" b="1" dirty="0" smtClean="0">
                <a:cs typeface="B Nazanin" pitchFamily="2" charset="-78"/>
              </a:rPr>
              <a:t>تمرین دوره ای صفحه...هرکس بری خودش پاسخ دهد. </a:t>
            </a:r>
            <a:endParaRPr lang="en-US" sz="2000" dirty="0" smtClean="0">
              <a:cs typeface="B Nazanin" pitchFamily="2" charset="-78"/>
            </a:endParaRPr>
          </a:p>
          <a:p>
            <a:pPr lvl="0" algn="just" rtl="1"/>
            <a:r>
              <a:rPr lang="fa-IR" sz="2000" b="1" dirty="0" smtClean="0">
                <a:cs typeface="B Nazanin" pitchFamily="2" charset="-78"/>
              </a:rPr>
              <a:t>نوشتن اعداد به حروف با نوشتن اعداد  به ریاضی چندتا چندتا </a:t>
            </a:r>
            <a:endParaRPr lang="en-US" sz="2000" dirty="0" smtClean="0">
              <a:cs typeface="B Nazanin" pitchFamily="2" charset="-78"/>
            </a:endParaRPr>
          </a:p>
          <a:p>
            <a:pPr lvl="0" algn="just" rtl="1"/>
            <a:r>
              <a:rPr lang="fa-IR" sz="2000" b="1" dirty="0" smtClean="0">
                <a:cs typeface="B Nazanin" pitchFamily="2" charset="-78"/>
              </a:rPr>
              <a:t>برای ضرب های نوشته شده شکل بکشید و برای شکل ها ضرب بنویسید. </a:t>
            </a:r>
            <a:endParaRPr lang="en-US" sz="2000" dirty="0" smtClean="0">
              <a:cs typeface="B Nazanin" pitchFamily="2" charset="-78"/>
            </a:endParaRPr>
          </a:p>
          <a:p>
            <a:pPr lvl="0" algn="just" rtl="1"/>
            <a:r>
              <a:rPr lang="fa-IR" sz="2000" b="1" dirty="0" smtClean="0">
                <a:cs typeface="B Nazanin" pitchFamily="2" charset="-78"/>
              </a:rPr>
              <a:t>جمع و تفریق یا تقسیم را به روش خاص پاسخ دهید. </a:t>
            </a:r>
            <a:endParaRPr lang="en-US" sz="2000" dirty="0" smtClean="0">
              <a:cs typeface="B Nazanin" pitchFamily="2" charset="-78"/>
            </a:endParaRPr>
          </a:p>
          <a:p>
            <a:pPr lvl="0" algn="just" rtl="1"/>
            <a:r>
              <a:rPr lang="fa-IR" sz="2000" b="1" dirty="0" smtClean="0">
                <a:cs typeface="B Nazanin" pitchFamily="2" charset="-78"/>
              </a:rPr>
              <a:t>برای شکل پای تخته جمع و تفریق – ضرب و تقسیم بنویس. </a:t>
            </a:r>
            <a:endParaRPr lang="en-US" sz="2000" dirty="0" smtClean="0">
              <a:cs typeface="B Nazanin" pitchFamily="2" charset="-78"/>
            </a:endParaRPr>
          </a:p>
          <a:p>
            <a:pPr algn="just" rtl="1"/>
            <a:r>
              <a:rPr lang="fa-IR" sz="2000" b="1" dirty="0" smtClean="0">
                <a:cs typeface="B Nazanin" pitchFamily="2" charset="-78"/>
              </a:rPr>
              <a:t> </a:t>
            </a:r>
            <a:endParaRPr lang="en-US" sz="2000" dirty="0" smtClean="0">
              <a:cs typeface="B Nazanin" pitchFamily="2" charset="-78"/>
            </a:endParaRPr>
          </a:p>
          <a:p>
            <a:pPr algn="just" rtl="1"/>
            <a:endParaRPr lang="fa-IR" sz="2000" dirty="0">
              <a:cs typeface="B Nazanin" pitchFamily="2" charset="-78"/>
            </a:endParaRPr>
          </a:p>
        </p:txBody>
      </p:sp>
      <p:sp>
        <p:nvSpPr>
          <p:cNvPr id="3" name="Rounded Rectangle 2"/>
          <p:cNvSpPr/>
          <p:nvPr/>
        </p:nvSpPr>
        <p:spPr>
          <a:xfrm>
            <a:off x="3505200" y="304800"/>
            <a:ext cx="198120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b="1" dirty="0" smtClean="0">
                <a:solidFill>
                  <a:srgbClr val="FFFF00"/>
                </a:solidFill>
                <a:cs typeface="2  Titr" pitchFamily="2" charset="-78"/>
              </a:rPr>
              <a:t>“درس ریاضی“</a:t>
            </a:r>
            <a:endParaRPr lang="en-US" sz="2400" b="1" dirty="0" smtClean="0">
              <a:solidFill>
                <a:srgbClr val="FFFF00"/>
              </a:solidFill>
              <a:cs typeface="2  Titr" pitchFamily="2" charset="-78"/>
            </a:endParaRPr>
          </a:p>
          <a:p>
            <a:pPr algn="ctr"/>
            <a:endParaRPr lang="fa-IR" dirty="0">
              <a:cs typeface="2  Titr" pitchFamily="2" charset="-78"/>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33400" y="838200"/>
            <a:ext cx="8229600" cy="5257800"/>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algn="just" rtl="1"/>
            <a:endParaRPr lang="fa-IR" sz="2800" b="1" dirty="0" smtClean="0">
              <a:solidFill>
                <a:schemeClr val="tx1"/>
              </a:solidFill>
              <a:cs typeface="B Nazanin" pitchFamily="2" charset="-78"/>
            </a:endParaRPr>
          </a:p>
          <a:p>
            <a:pPr algn="just" rtl="1"/>
            <a:endParaRPr lang="fa-IR" sz="2800" b="1" dirty="0" smtClean="0">
              <a:solidFill>
                <a:schemeClr val="tx1"/>
              </a:solidFill>
              <a:cs typeface="B Nazanin" pitchFamily="2" charset="-78"/>
            </a:endParaRPr>
          </a:p>
          <a:p>
            <a:pPr algn="just" rtl="1"/>
            <a:endParaRPr lang="fa-IR" sz="2800" b="1" dirty="0" smtClean="0">
              <a:solidFill>
                <a:schemeClr val="tx1"/>
              </a:solidFill>
              <a:cs typeface="B Nazanin" pitchFamily="2" charset="-78"/>
            </a:endParaRPr>
          </a:p>
          <a:p>
            <a:pPr algn="just" rtl="1"/>
            <a:endParaRPr lang="fa-IR" sz="2800" b="1" dirty="0" smtClean="0">
              <a:solidFill>
                <a:schemeClr val="tx1"/>
              </a:solidFill>
              <a:cs typeface="B Nazanin" pitchFamily="2" charset="-78"/>
            </a:endParaRPr>
          </a:p>
          <a:p>
            <a:pPr algn="just" rtl="1"/>
            <a:endParaRPr lang="fa-IR" sz="2800" b="1" dirty="0" smtClean="0">
              <a:solidFill>
                <a:schemeClr val="tx1"/>
              </a:solidFill>
              <a:cs typeface="B Nazanin" pitchFamily="2" charset="-78"/>
            </a:endParaRPr>
          </a:p>
          <a:p>
            <a:pPr algn="just" rtl="1"/>
            <a:r>
              <a:rPr lang="fa-IR" sz="2800" b="1" dirty="0" smtClean="0">
                <a:solidFill>
                  <a:schemeClr val="tx1"/>
                </a:solidFill>
                <a:cs typeface="B Nazanin" pitchFamily="2" charset="-78"/>
              </a:rPr>
              <a:t>“راه های مشغول کردن دانش آموزان در درس نوشتاری“</a:t>
            </a:r>
            <a:endParaRPr lang="en-US" sz="2800" dirty="0" smtClean="0">
              <a:solidFill>
                <a:schemeClr val="tx1"/>
              </a:solidFill>
              <a:cs typeface="B Nazanin" pitchFamily="2" charset="-78"/>
            </a:endParaRPr>
          </a:p>
          <a:p>
            <a:pPr lvl="0" algn="just" rtl="1"/>
            <a:r>
              <a:rPr lang="fa-IR" sz="2800" b="1" dirty="0" smtClean="0">
                <a:solidFill>
                  <a:schemeClr val="tx1"/>
                </a:solidFill>
                <a:cs typeface="B Nazanin" pitchFamily="2" charset="-78"/>
              </a:rPr>
              <a:t>متن را کامل کنید. </a:t>
            </a:r>
            <a:endParaRPr lang="en-US" sz="2800" dirty="0" smtClean="0">
              <a:solidFill>
                <a:schemeClr val="tx1"/>
              </a:solidFill>
              <a:cs typeface="B Nazanin" pitchFamily="2" charset="-78"/>
            </a:endParaRPr>
          </a:p>
          <a:p>
            <a:pPr lvl="0" algn="just" rtl="1"/>
            <a:r>
              <a:rPr lang="fa-IR" sz="2800" b="1" dirty="0" smtClean="0">
                <a:solidFill>
                  <a:schemeClr val="tx1"/>
                </a:solidFill>
                <a:cs typeface="B Nazanin" pitchFamily="2" charset="-78"/>
              </a:rPr>
              <a:t>صفحه ای از کتاب را بررسی کنند و پاسخ بگویند. </a:t>
            </a:r>
            <a:endParaRPr lang="en-US" sz="2800" dirty="0" smtClean="0">
              <a:solidFill>
                <a:schemeClr val="tx1"/>
              </a:solidFill>
              <a:cs typeface="B Nazanin" pitchFamily="2" charset="-78"/>
            </a:endParaRPr>
          </a:p>
          <a:p>
            <a:pPr lvl="0" algn="just" rtl="1"/>
            <a:r>
              <a:rPr lang="fa-IR" sz="2800" b="1" dirty="0" smtClean="0">
                <a:solidFill>
                  <a:schemeClr val="tx1"/>
                </a:solidFill>
                <a:cs typeface="B Nazanin" pitchFamily="2" charset="-78"/>
              </a:rPr>
              <a:t>جمله سازی با کلماتی خاص. </a:t>
            </a:r>
            <a:endParaRPr lang="en-US" sz="2800" dirty="0" smtClean="0">
              <a:solidFill>
                <a:schemeClr val="tx1"/>
              </a:solidFill>
              <a:cs typeface="B Nazanin" pitchFamily="2" charset="-78"/>
            </a:endParaRPr>
          </a:p>
          <a:p>
            <a:pPr lvl="0" algn="just" rtl="1"/>
            <a:r>
              <a:rPr lang="fa-IR" sz="2800" b="1" dirty="0" smtClean="0">
                <a:solidFill>
                  <a:schemeClr val="tx1"/>
                </a:solidFill>
                <a:cs typeface="B Nazanin" pitchFamily="2" charset="-78"/>
              </a:rPr>
              <a:t>پیدا کردن کلماتی که حروف خاصی دارند مثل (ح ر ب) به ترتیب باشد (هم خانواده) </a:t>
            </a:r>
            <a:endParaRPr lang="en-US" sz="2800" dirty="0" smtClean="0">
              <a:solidFill>
                <a:schemeClr val="tx1"/>
              </a:solidFill>
              <a:cs typeface="B Nazanin" pitchFamily="2" charset="-78"/>
            </a:endParaRPr>
          </a:p>
          <a:p>
            <a:pPr lvl="0" algn="just" rtl="1"/>
            <a:r>
              <a:rPr lang="fa-IR" sz="2800" b="1" dirty="0" smtClean="0">
                <a:solidFill>
                  <a:schemeClr val="tx1"/>
                </a:solidFill>
                <a:cs typeface="B Nazanin" pitchFamily="2" charset="-78"/>
              </a:rPr>
              <a:t>کلماتی پیدا کنند که هم معنی کلمات زیر باشند. </a:t>
            </a:r>
            <a:endParaRPr lang="en-US" sz="2800" dirty="0" smtClean="0">
              <a:solidFill>
                <a:schemeClr val="tx1"/>
              </a:solidFill>
              <a:cs typeface="B Nazanin" pitchFamily="2" charset="-78"/>
            </a:endParaRPr>
          </a:p>
          <a:p>
            <a:pPr algn="just" rtl="1"/>
            <a:r>
              <a:rPr lang="fa-IR" sz="2000" b="1" dirty="0" smtClean="0">
                <a:solidFill>
                  <a:schemeClr val="tx1"/>
                </a:solidFill>
                <a:cs typeface="B Nazanin" pitchFamily="2" charset="-78"/>
              </a:rPr>
              <a:t> </a:t>
            </a:r>
            <a:endParaRPr lang="en-US" sz="2000" dirty="0" smtClean="0">
              <a:solidFill>
                <a:schemeClr val="tx1"/>
              </a:solidFill>
              <a:cs typeface="B Nazanin" pitchFamily="2" charset="-78"/>
            </a:endParaRPr>
          </a:p>
          <a:p>
            <a:pPr algn="just" rtl="1"/>
            <a:r>
              <a:rPr lang="fa-IR" sz="2000" b="1" dirty="0" smtClean="0">
                <a:solidFill>
                  <a:schemeClr val="tx1"/>
                </a:solidFill>
                <a:cs typeface="B Nazanin" pitchFamily="2" charset="-78"/>
              </a:rPr>
              <a:t> </a:t>
            </a:r>
            <a:endParaRPr lang="en-US" sz="2000" dirty="0" smtClean="0">
              <a:solidFill>
                <a:schemeClr val="tx1"/>
              </a:solidFill>
              <a:cs typeface="B Nazanin" pitchFamily="2" charset="-78"/>
            </a:endParaRPr>
          </a:p>
          <a:p>
            <a:pPr algn="just" rtl="1"/>
            <a:r>
              <a:rPr lang="fa-IR" sz="2000" dirty="0" smtClean="0">
                <a:solidFill>
                  <a:schemeClr val="tx1"/>
                </a:solidFill>
                <a:cs typeface="B Nazanin" pitchFamily="2" charset="-78"/>
              </a:rPr>
              <a:t> </a:t>
            </a:r>
            <a:endParaRPr lang="en-US" sz="2000" dirty="0" smtClean="0">
              <a:solidFill>
                <a:schemeClr val="tx1"/>
              </a:solidFill>
              <a:cs typeface="B Nazanin" pitchFamily="2" charset="-78"/>
            </a:endParaRPr>
          </a:p>
          <a:p>
            <a:pPr algn="just" rtl="1"/>
            <a:r>
              <a:rPr lang="fa-IR" sz="2000" dirty="0" smtClean="0">
                <a:solidFill>
                  <a:schemeClr val="tx1"/>
                </a:solidFill>
                <a:cs typeface="B Nazanin" pitchFamily="2" charset="-78"/>
              </a:rPr>
              <a:t> </a:t>
            </a:r>
            <a:endParaRPr lang="en-US" sz="2000" dirty="0" smtClean="0">
              <a:solidFill>
                <a:schemeClr val="tx1"/>
              </a:solidFill>
              <a:cs typeface="B Nazanin" pitchFamily="2" charset="-78"/>
            </a:endParaRPr>
          </a:p>
          <a:p>
            <a:pPr algn="just" rtl="1"/>
            <a:r>
              <a:rPr lang="fa-IR" sz="2000" dirty="0" smtClean="0">
                <a:solidFill>
                  <a:schemeClr val="tx1"/>
                </a:solidFill>
                <a:cs typeface="B Nazanin" pitchFamily="2" charset="-78"/>
              </a:rPr>
              <a:t> </a:t>
            </a:r>
            <a:endParaRPr lang="en-US" sz="2000" dirty="0" smtClean="0">
              <a:solidFill>
                <a:schemeClr val="tx1"/>
              </a:solidFill>
              <a:cs typeface="B Nazanin" pitchFamily="2" charset="-78"/>
            </a:endParaRPr>
          </a:p>
          <a:p>
            <a:pPr algn="just" rtl="1"/>
            <a:r>
              <a:rPr lang="fa-IR" sz="2000" dirty="0" smtClean="0">
                <a:solidFill>
                  <a:schemeClr val="tx1"/>
                </a:solidFill>
                <a:cs typeface="B Nazanin" pitchFamily="2" charset="-78"/>
              </a:rPr>
              <a:t> </a:t>
            </a:r>
            <a:endParaRPr lang="en-US" sz="2000" dirty="0" smtClean="0">
              <a:solidFill>
                <a:schemeClr val="tx1"/>
              </a:solidFill>
              <a:cs typeface="B Nazanin" pitchFamily="2" charset="-78"/>
            </a:endParaRPr>
          </a:p>
          <a:p>
            <a:pPr algn="just" rtl="1"/>
            <a:endParaRPr lang="fa-IR" sz="2000" dirty="0">
              <a:solidFill>
                <a:schemeClr val="tx1"/>
              </a:solidFill>
              <a:cs typeface="B Nazanin" pitchFamily="2" charset="-78"/>
            </a:endParaRP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38200" y="381000"/>
            <a:ext cx="7620000" cy="6248400"/>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lvl="0" algn="just" rtl="1"/>
            <a:r>
              <a:rPr lang="fa-IR" sz="2000" b="1" dirty="0" smtClean="0">
                <a:cs typeface="B Nazanin" pitchFamily="2" charset="-78"/>
              </a:rPr>
              <a:t>هر چه اسم آدم یا درخت یا گیاه بلدی بنویس 50 کلمه به بالا </a:t>
            </a:r>
            <a:endParaRPr lang="en-US" sz="2000" b="1" dirty="0" smtClean="0">
              <a:cs typeface="B Nazanin" pitchFamily="2" charset="-78"/>
            </a:endParaRPr>
          </a:p>
          <a:p>
            <a:pPr lvl="0" algn="just" rtl="1"/>
            <a:r>
              <a:rPr lang="fa-IR" sz="2000" b="1" dirty="0" smtClean="0">
                <a:cs typeface="B Nazanin" pitchFamily="2" charset="-78"/>
              </a:rPr>
              <a:t>دخترها هر چه اسم دخترانه شنیده ای بنویس. </a:t>
            </a:r>
            <a:endParaRPr lang="en-US" sz="2000" b="1" dirty="0" smtClean="0">
              <a:cs typeface="B Nazanin" pitchFamily="2" charset="-78"/>
            </a:endParaRPr>
          </a:p>
          <a:p>
            <a:pPr lvl="0" algn="just" rtl="1"/>
            <a:r>
              <a:rPr lang="fa-IR" sz="2000" b="1" dirty="0" smtClean="0">
                <a:cs typeface="B Nazanin" pitchFamily="2" charset="-78"/>
              </a:rPr>
              <a:t>تعدادی کلمه روی تکه های ریز کاغذ می نویسیم و به دانش آموزان نشان می دهیم. 2 دقیقه آن ها را در گروه ها بررسی کرده و بعد کلمات را جمع کرده و دانش آموزان از حفظ انفرادی و یا گروهی آن کلماتی که به یاد دارند بنویسند. </a:t>
            </a:r>
            <a:endParaRPr lang="en-US" sz="2000" b="1" dirty="0" smtClean="0">
              <a:cs typeface="B Nazanin" pitchFamily="2" charset="-78"/>
            </a:endParaRPr>
          </a:p>
          <a:p>
            <a:pPr lvl="0" algn="just" rtl="1"/>
            <a:r>
              <a:rPr lang="fa-IR" sz="2000" b="1" dirty="0" smtClean="0">
                <a:cs typeface="B Nazanin" pitchFamily="2" charset="-78"/>
              </a:rPr>
              <a:t>راه های مشغول  کردن دانش آموزان در کلاس های مختلف خوانداری</a:t>
            </a:r>
            <a:r>
              <a:rPr lang="en-US" sz="2000" b="1" dirty="0" smtClean="0">
                <a:cs typeface="B Nazanin" pitchFamily="2" charset="-78"/>
              </a:rPr>
              <a:t/>
            </a:r>
            <a:br>
              <a:rPr lang="en-US" sz="2000" b="1" dirty="0" smtClean="0">
                <a:cs typeface="B Nazanin" pitchFamily="2" charset="-78"/>
              </a:rPr>
            </a:br>
            <a:r>
              <a:rPr lang="fa-IR" sz="2000" b="1" dirty="0" smtClean="0">
                <a:cs typeface="B Nazanin" pitchFamily="2" charset="-78"/>
              </a:rPr>
              <a:t>پیش خوانی کردن درس توسط دانش آموزان </a:t>
            </a:r>
            <a:endParaRPr lang="en-US" sz="2000" b="1" dirty="0" smtClean="0">
              <a:cs typeface="B Nazanin" pitchFamily="2" charset="-78"/>
            </a:endParaRPr>
          </a:p>
          <a:p>
            <a:pPr lvl="0" algn="just" rtl="1"/>
            <a:r>
              <a:rPr lang="fa-IR" sz="2000" b="1" dirty="0" smtClean="0">
                <a:cs typeface="B Nazanin" pitchFamily="2" charset="-78"/>
              </a:rPr>
              <a:t>علامت زدت کلمات مهم و سخت از نظر دانش آموز </a:t>
            </a:r>
            <a:endParaRPr lang="en-US" sz="2000" b="1" dirty="0" smtClean="0">
              <a:cs typeface="B Nazanin" pitchFamily="2" charset="-78"/>
            </a:endParaRPr>
          </a:p>
          <a:p>
            <a:pPr lvl="0" algn="just" rtl="1"/>
            <a:r>
              <a:rPr lang="fa-IR" sz="2000" b="1" dirty="0" smtClean="0">
                <a:cs typeface="B Nazanin" pitchFamily="2" charset="-78"/>
              </a:rPr>
              <a:t>علامت زدن و یا نوشتن کلماتی که معنای آن را نمی داند </a:t>
            </a:r>
            <a:endParaRPr lang="en-US" sz="2000" b="1" dirty="0" smtClean="0">
              <a:cs typeface="B Nazanin" pitchFamily="2" charset="-78"/>
            </a:endParaRPr>
          </a:p>
          <a:p>
            <a:pPr lvl="0" algn="just" rtl="1"/>
            <a:r>
              <a:rPr lang="fa-IR" sz="2000" b="1" dirty="0" smtClean="0">
                <a:cs typeface="B Nazanin" pitchFamily="2" charset="-78"/>
              </a:rPr>
              <a:t>پیدا کردن و یا نوشتن کلماتی که حروف خاصی دارند. </a:t>
            </a:r>
            <a:endParaRPr lang="en-US" sz="2000" b="1" dirty="0" smtClean="0">
              <a:cs typeface="B Nazanin" pitchFamily="2" charset="-78"/>
            </a:endParaRPr>
          </a:p>
          <a:p>
            <a:pPr lvl="0" algn="just" rtl="1"/>
            <a:r>
              <a:rPr lang="fa-IR" sz="2000" b="1" dirty="0" smtClean="0">
                <a:cs typeface="B Nazanin" pitchFamily="2" charset="-78"/>
              </a:rPr>
              <a:t>پیدا کردن یا نوشتن کلماتی که یک یا چند نقطه دارند. </a:t>
            </a:r>
            <a:endParaRPr lang="en-US" sz="2000" b="1" dirty="0" smtClean="0">
              <a:cs typeface="B Nazanin" pitchFamily="2" charset="-78"/>
            </a:endParaRPr>
          </a:p>
          <a:p>
            <a:pPr lvl="0" algn="just" rtl="1"/>
            <a:r>
              <a:rPr lang="fa-IR" sz="2000" b="1" dirty="0" smtClean="0">
                <a:cs typeface="B Nazanin" pitchFamily="2" charset="-78"/>
              </a:rPr>
              <a:t>پیدا کردن کلماتی که حروف چسپیده دارند یا جدا نوشته شده اند. </a:t>
            </a:r>
            <a:endParaRPr lang="en-US" sz="2000" b="1" dirty="0" smtClean="0">
              <a:cs typeface="B Nazanin" pitchFamily="2" charset="-78"/>
            </a:endParaRPr>
          </a:p>
          <a:p>
            <a:pPr lvl="0" algn="just" rtl="1"/>
            <a:r>
              <a:rPr lang="fa-IR" sz="2000" b="1" dirty="0" smtClean="0">
                <a:cs typeface="B Nazanin" pitchFamily="2" charset="-78"/>
              </a:rPr>
              <a:t>دانش آموز در گروه خود درس را آهسته و آرام برای خود یا دیگر دانش آموزان بخواند </a:t>
            </a:r>
            <a:endParaRPr lang="en-US" sz="2000" b="1" dirty="0" smtClean="0">
              <a:cs typeface="B Nazanin" pitchFamily="2" charset="-78"/>
            </a:endParaRPr>
          </a:p>
          <a:p>
            <a:pPr lvl="0" algn="just" rtl="1"/>
            <a:r>
              <a:rPr lang="fa-IR" sz="2000" b="1" dirty="0" smtClean="0">
                <a:cs typeface="B Nazanin" pitchFamily="2" charset="-78"/>
              </a:rPr>
              <a:t>کلمات جا افتاده روی برگه ای که معلم از درس جدید یا قدیم طراحی کرده و بدون استفاده از کتاب و بار دیگر با استفاده از کتاب کامل کنند. </a:t>
            </a:r>
            <a:endParaRPr lang="en-US" sz="2000" b="1" dirty="0" smtClean="0">
              <a:cs typeface="B Nazanin" pitchFamily="2" charset="-78"/>
            </a:endParaRPr>
          </a:p>
          <a:p>
            <a:pPr lvl="0" algn="just" rtl="1"/>
            <a:r>
              <a:rPr lang="fa-IR" sz="2000" b="1" dirty="0" smtClean="0">
                <a:cs typeface="B Nazanin" pitchFamily="2" charset="-78"/>
              </a:rPr>
              <a:t>با کلمات خاصی جمله بنویسند. </a:t>
            </a:r>
            <a:endParaRPr lang="en-US" sz="2000" b="1" dirty="0" smtClean="0">
              <a:cs typeface="B Nazanin" pitchFamily="2" charset="-78"/>
            </a:endParaRPr>
          </a:p>
          <a:p>
            <a:pPr lvl="0" algn="just" rtl="1"/>
            <a:r>
              <a:rPr lang="fa-IR" sz="2000" b="1" dirty="0" smtClean="0">
                <a:cs typeface="B Nazanin" pitchFamily="2" charset="-78"/>
              </a:rPr>
              <a:t>بازی با کلمات، جابه جاکردن حروف یک کلمه و ساخت کلمه جدید. </a:t>
            </a:r>
            <a:endParaRPr lang="en-US" sz="2000" b="1" dirty="0" smtClean="0">
              <a:cs typeface="B Nazanin" pitchFamily="2" charset="-78"/>
            </a:endParaRPr>
          </a:p>
          <a:p>
            <a:pPr algn="just" rtl="1"/>
            <a:endParaRPr lang="fa-IR" b="1" dirty="0">
              <a:cs typeface="B Nazanin" pitchFamily="2" charset="-78"/>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Alternate Process 1"/>
          <p:cNvSpPr/>
          <p:nvPr/>
        </p:nvSpPr>
        <p:spPr>
          <a:xfrm>
            <a:off x="1295400" y="214290"/>
            <a:ext cx="6877080" cy="928694"/>
          </a:xfrm>
          <a:prstGeom prst="flowChartAlternateProcess">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fa-IR" sz="2000" dirty="0" smtClean="0">
                <a:solidFill>
                  <a:schemeClr val="tx1"/>
                </a:solidFill>
                <a:cs typeface="HNOOH" pitchFamily="2" charset="-78"/>
              </a:rPr>
              <a:t> </a:t>
            </a:r>
            <a:endParaRPr lang="en-US" sz="2000" dirty="0" smtClean="0">
              <a:solidFill>
                <a:schemeClr val="tx1"/>
              </a:solidFill>
              <a:cs typeface="HNOOH" pitchFamily="2" charset="-78"/>
            </a:endParaRPr>
          </a:p>
          <a:p>
            <a:pPr algn="ctr"/>
            <a:r>
              <a:rPr lang="fa-IR" sz="4000" b="1" dirty="0" smtClean="0">
                <a:solidFill>
                  <a:srgbClr val="00B0F0"/>
                </a:solidFill>
                <a:cs typeface="HNOOH" pitchFamily="2" charset="-78"/>
              </a:rPr>
              <a:t>نمونه روش محوری بدون توضیح</a:t>
            </a:r>
            <a:endParaRPr lang="en-US" sz="4000" b="1" dirty="0" smtClean="0">
              <a:solidFill>
                <a:srgbClr val="00B0F0"/>
              </a:solidFill>
              <a:cs typeface="HNOOH" pitchFamily="2" charset="-78"/>
            </a:endParaRPr>
          </a:p>
          <a:p>
            <a:pPr algn="ctr"/>
            <a:endParaRPr lang="en-US" sz="2000" dirty="0">
              <a:solidFill>
                <a:schemeClr val="tx1"/>
              </a:solidFill>
              <a:cs typeface="HNOOH" pitchFamily="2" charset="-78"/>
            </a:endParaRPr>
          </a:p>
        </p:txBody>
      </p:sp>
      <p:graphicFrame>
        <p:nvGraphicFramePr>
          <p:cNvPr id="4" name="Table 3"/>
          <p:cNvGraphicFramePr>
            <a:graphicFrameLocks noGrp="1"/>
          </p:cNvGraphicFramePr>
          <p:nvPr/>
        </p:nvGraphicFramePr>
        <p:xfrm>
          <a:off x="990600" y="1524000"/>
          <a:ext cx="7481918" cy="4976832"/>
        </p:xfrm>
        <a:graphic>
          <a:graphicData uri="http://schemas.openxmlformats.org/drawingml/2006/table">
            <a:tbl>
              <a:tblPr>
                <a:tableStyleId>{5940675A-B579-460E-94D1-54222C63F5DA}</a:tableStyleId>
              </a:tblPr>
              <a:tblGrid>
                <a:gridCol w="787570">
                  <a:extLst>
                    <a:ext uri="{9D8B030D-6E8A-4147-A177-3AD203B41FA5}">
                      <a16:colId xmlns:a16="http://schemas.microsoft.com/office/drawing/2014/main" val="20000"/>
                    </a:ext>
                  </a:extLst>
                </a:gridCol>
                <a:gridCol w="1125100">
                  <a:extLst>
                    <a:ext uri="{9D8B030D-6E8A-4147-A177-3AD203B41FA5}">
                      <a16:colId xmlns:a16="http://schemas.microsoft.com/office/drawing/2014/main" val="20001"/>
                    </a:ext>
                  </a:extLst>
                </a:gridCol>
                <a:gridCol w="632869">
                  <a:extLst>
                    <a:ext uri="{9D8B030D-6E8A-4147-A177-3AD203B41FA5}">
                      <a16:colId xmlns:a16="http://schemas.microsoft.com/office/drawing/2014/main" val="20002"/>
                    </a:ext>
                  </a:extLst>
                </a:gridCol>
                <a:gridCol w="1757970">
                  <a:extLst>
                    <a:ext uri="{9D8B030D-6E8A-4147-A177-3AD203B41FA5}">
                      <a16:colId xmlns:a16="http://schemas.microsoft.com/office/drawing/2014/main" val="20003"/>
                    </a:ext>
                  </a:extLst>
                </a:gridCol>
                <a:gridCol w="1125100">
                  <a:extLst>
                    <a:ext uri="{9D8B030D-6E8A-4147-A177-3AD203B41FA5}">
                      <a16:colId xmlns:a16="http://schemas.microsoft.com/office/drawing/2014/main" val="20004"/>
                    </a:ext>
                  </a:extLst>
                </a:gridCol>
                <a:gridCol w="914144">
                  <a:extLst>
                    <a:ext uri="{9D8B030D-6E8A-4147-A177-3AD203B41FA5}">
                      <a16:colId xmlns:a16="http://schemas.microsoft.com/office/drawing/2014/main" val="20005"/>
                    </a:ext>
                  </a:extLst>
                </a:gridCol>
                <a:gridCol w="667647">
                  <a:extLst>
                    <a:ext uri="{9D8B030D-6E8A-4147-A177-3AD203B41FA5}">
                      <a16:colId xmlns:a16="http://schemas.microsoft.com/office/drawing/2014/main" val="20006"/>
                    </a:ext>
                  </a:extLst>
                </a:gridCol>
                <a:gridCol w="471518">
                  <a:extLst>
                    <a:ext uri="{9D8B030D-6E8A-4147-A177-3AD203B41FA5}">
                      <a16:colId xmlns:a16="http://schemas.microsoft.com/office/drawing/2014/main" val="20007"/>
                    </a:ext>
                  </a:extLst>
                </a:gridCol>
              </a:tblGrid>
              <a:tr h="829472">
                <a:tc>
                  <a:txBody>
                    <a:bodyPr/>
                    <a:lstStyle/>
                    <a:p>
                      <a:pPr marL="0" marR="0" algn="ctr">
                        <a:lnSpc>
                          <a:spcPct val="115000"/>
                        </a:lnSpc>
                        <a:spcBef>
                          <a:spcPts val="0"/>
                        </a:spcBef>
                        <a:spcAft>
                          <a:spcPts val="0"/>
                        </a:spcAft>
                      </a:pPr>
                      <a:r>
                        <a:rPr lang="fa-IR" sz="1200" b="1" dirty="0">
                          <a:solidFill>
                            <a:schemeClr val="tx1"/>
                          </a:solidFill>
                          <a:cs typeface="B Nazanin" pitchFamily="2" charset="-78"/>
                        </a:rPr>
                        <a:t>روش تدریس</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وسایل آموزشی</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وقت کلی</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هدف کلی</a:t>
                      </a:r>
                      <a:endParaRPr lang="en-US" sz="1200" b="1" dirty="0">
                        <a:solidFill>
                          <a:schemeClr val="tx1"/>
                        </a:solidFill>
                        <a:cs typeface="B Nazanin" pitchFamily="2" charset="-78"/>
                      </a:endParaRPr>
                    </a:p>
                    <a:p>
                      <a:pPr marL="0" marR="0" algn="ctr">
                        <a:lnSpc>
                          <a:spcPct val="115000"/>
                        </a:lnSpc>
                        <a:spcBef>
                          <a:spcPts val="0"/>
                        </a:spcBef>
                        <a:spcAft>
                          <a:spcPts val="0"/>
                        </a:spcAft>
                      </a:pPr>
                      <a:r>
                        <a:rPr lang="fa-IR" sz="1200" b="1">
                          <a:solidFill>
                            <a:schemeClr val="tx1"/>
                          </a:solidFill>
                          <a:cs typeface="B Nazanin" pitchFamily="2" charset="-78"/>
                        </a:rPr>
                        <a:t>فراگیر قادرباشد</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محورخودآموخت</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عنوان درس</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نام درس</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کلاس</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extLst>
                  <a:ext uri="{0D108BD9-81ED-4DB2-BD59-A6C34878D82A}">
                    <a16:rowId xmlns:a16="http://schemas.microsoft.com/office/drawing/2014/main" val="10000"/>
                  </a:ext>
                </a:extLst>
              </a:tr>
              <a:tr h="829472">
                <a:tc>
                  <a:txBody>
                    <a:bodyPr/>
                    <a:lstStyle/>
                    <a:p>
                      <a:pPr marL="0" marR="0" algn="ctr">
                        <a:lnSpc>
                          <a:spcPct val="115000"/>
                        </a:lnSpc>
                        <a:spcBef>
                          <a:spcPts val="0"/>
                        </a:spcBef>
                        <a:spcAft>
                          <a:spcPts val="0"/>
                        </a:spcAft>
                      </a:pPr>
                      <a:r>
                        <a:rPr lang="fa-IR" sz="1200" b="1" dirty="0">
                          <a:solidFill>
                            <a:schemeClr val="tx1"/>
                          </a:solidFill>
                          <a:cs typeface="B Nazanin" pitchFamily="2" charset="-78"/>
                        </a:rPr>
                        <a:t>توضیحی</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ماژیک.تخته وایت برد. کتاب</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rtl="1">
                        <a:lnSpc>
                          <a:spcPct val="115000"/>
                        </a:lnSpc>
                        <a:spcBef>
                          <a:spcPts val="0"/>
                        </a:spcBef>
                        <a:spcAft>
                          <a:spcPts val="0"/>
                        </a:spcAft>
                      </a:pPr>
                      <a:r>
                        <a:rPr lang="fa-IR" sz="1200" b="1">
                          <a:solidFill>
                            <a:schemeClr val="tx1"/>
                          </a:solidFill>
                          <a:cs typeface="B Nazanin" pitchFamily="2" charset="-78"/>
                        </a:rPr>
                        <a:t>5</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dirty="0">
                          <a:solidFill>
                            <a:schemeClr val="tx1"/>
                          </a:solidFill>
                          <a:cs typeface="B Nazanin" pitchFamily="2" charset="-78"/>
                        </a:rPr>
                        <a:t>بارسم الخط علامت ونشا نه ک آشنامی شود</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ف</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لک لک</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بنویسیم</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اول</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extLst>
                  <a:ext uri="{0D108BD9-81ED-4DB2-BD59-A6C34878D82A}">
                    <a16:rowId xmlns:a16="http://schemas.microsoft.com/office/drawing/2014/main" val="10001"/>
                  </a:ext>
                </a:extLst>
              </a:tr>
              <a:tr h="414736">
                <a:tc>
                  <a:txBody>
                    <a:bodyPr/>
                    <a:lstStyle/>
                    <a:p>
                      <a:pPr marL="0" marR="0" algn="ctr">
                        <a:lnSpc>
                          <a:spcPct val="115000"/>
                        </a:lnSpc>
                        <a:spcBef>
                          <a:spcPts val="0"/>
                        </a:spcBef>
                        <a:spcAft>
                          <a:spcPts val="0"/>
                        </a:spcAft>
                      </a:pPr>
                      <a:r>
                        <a:rPr lang="fa-IR" sz="1200" b="1">
                          <a:solidFill>
                            <a:schemeClr val="tx1"/>
                          </a:solidFill>
                          <a:cs typeface="B Nazanin" pitchFamily="2" charset="-78"/>
                        </a:rPr>
                        <a:t>تلفیقی</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کتاب .فیلم .تصاویر</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rtl="1">
                        <a:lnSpc>
                          <a:spcPct val="115000"/>
                        </a:lnSpc>
                        <a:spcBef>
                          <a:spcPts val="0"/>
                        </a:spcBef>
                        <a:spcAft>
                          <a:spcPts val="0"/>
                        </a:spcAft>
                      </a:pPr>
                      <a:r>
                        <a:rPr lang="fa-IR" sz="1200" b="1">
                          <a:solidFill>
                            <a:schemeClr val="tx1"/>
                          </a:solidFill>
                          <a:cs typeface="B Nazanin" pitchFamily="2" charset="-78"/>
                        </a:rPr>
                        <a:t>10</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آشنایی با چگونگی رشد گیاهان</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م2</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سرگذشت دانه</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علوم</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دوم</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extLst>
                  <a:ext uri="{0D108BD9-81ED-4DB2-BD59-A6C34878D82A}">
                    <a16:rowId xmlns:a16="http://schemas.microsoft.com/office/drawing/2014/main" val="10002"/>
                  </a:ext>
                </a:extLst>
              </a:tr>
              <a:tr h="414736">
                <a:tc>
                  <a:txBody>
                    <a:bodyPr/>
                    <a:lstStyle/>
                    <a:p>
                      <a:pPr marL="0" marR="0" algn="ctr">
                        <a:lnSpc>
                          <a:spcPct val="115000"/>
                        </a:lnSpc>
                        <a:spcBef>
                          <a:spcPts val="0"/>
                        </a:spcBef>
                        <a:spcAft>
                          <a:spcPts val="0"/>
                        </a:spcAft>
                      </a:pPr>
                      <a:r>
                        <a:rPr lang="fa-IR" sz="1200" b="1" dirty="0">
                          <a:solidFill>
                            <a:schemeClr val="tx1"/>
                          </a:solidFill>
                          <a:cs typeface="B Nazanin" pitchFamily="2" charset="-78"/>
                        </a:rPr>
                        <a:t>تلفیقی</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کتاب.فیلم.تصاویر</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rtl="1">
                        <a:lnSpc>
                          <a:spcPct val="115000"/>
                        </a:lnSpc>
                        <a:spcBef>
                          <a:spcPts val="0"/>
                        </a:spcBef>
                        <a:spcAft>
                          <a:spcPts val="0"/>
                        </a:spcAft>
                      </a:pPr>
                      <a:r>
                        <a:rPr lang="fa-IR" sz="1200" b="1">
                          <a:solidFill>
                            <a:schemeClr val="tx1"/>
                          </a:solidFill>
                          <a:cs typeface="B Nazanin" pitchFamily="2" charset="-78"/>
                        </a:rPr>
                        <a:t>5</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آشنایی با رشدگیاهان وقسمت های آن </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م2</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بکارید وببینید</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علوم</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سوم</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extLst>
                  <a:ext uri="{0D108BD9-81ED-4DB2-BD59-A6C34878D82A}">
                    <a16:rowId xmlns:a16="http://schemas.microsoft.com/office/drawing/2014/main" val="10003"/>
                  </a:ext>
                </a:extLst>
              </a:tr>
              <a:tr h="829472">
                <a:tc>
                  <a:txBody>
                    <a:bodyPr/>
                    <a:lstStyle/>
                    <a:p>
                      <a:pPr marL="0" marR="0" algn="ctr">
                        <a:lnSpc>
                          <a:spcPct val="115000"/>
                        </a:lnSpc>
                        <a:spcBef>
                          <a:spcPts val="0"/>
                        </a:spcBef>
                        <a:spcAft>
                          <a:spcPts val="0"/>
                        </a:spcAft>
                      </a:pPr>
                      <a:r>
                        <a:rPr lang="fa-IR" sz="1200" b="1">
                          <a:solidFill>
                            <a:schemeClr val="tx1"/>
                          </a:solidFill>
                          <a:cs typeface="B Nazanin" pitchFamily="2" charset="-78"/>
                        </a:rPr>
                        <a:t>تلفیقی</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تصاویر.کتاب .ماژیک ووایت برد</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rtl="1">
                        <a:lnSpc>
                          <a:spcPct val="115000"/>
                        </a:lnSpc>
                        <a:spcBef>
                          <a:spcPts val="0"/>
                        </a:spcBef>
                        <a:spcAft>
                          <a:spcPts val="0"/>
                        </a:spcAft>
                      </a:pPr>
                      <a:r>
                        <a:rPr lang="fa-IR" sz="1200" b="1">
                          <a:solidFill>
                            <a:schemeClr val="tx1"/>
                          </a:solidFill>
                          <a:cs typeface="B Nazanin" pitchFamily="2" charset="-78"/>
                        </a:rPr>
                        <a:t>15</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dirty="0">
                          <a:solidFill>
                            <a:schemeClr val="tx1"/>
                          </a:solidFill>
                          <a:cs typeface="B Nazanin" pitchFamily="2" charset="-78"/>
                        </a:rPr>
                        <a:t>آشنایی با تقسیم بر عددهای دو رقمی</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م1</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تقسیم برعددهای دورقمی</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ریاضی</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چهارم</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extLst>
                  <a:ext uri="{0D108BD9-81ED-4DB2-BD59-A6C34878D82A}">
                    <a16:rowId xmlns:a16="http://schemas.microsoft.com/office/drawing/2014/main" val="10004"/>
                  </a:ext>
                </a:extLst>
              </a:tr>
              <a:tr h="829472">
                <a:tc>
                  <a:txBody>
                    <a:bodyPr/>
                    <a:lstStyle/>
                    <a:p>
                      <a:pPr marL="0" marR="0" algn="ctr">
                        <a:lnSpc>
                          <a:spcPct val="115000"/>
                        </a:lnSpc>
                        <a:spcBef>
                          <a:spcPts val="0"/>
                        </a:spcBef>
                        <a:spcAft>
                          <a:spcPts val="0"/>
                        </a:spcAft>
                      </a:pPr>
                      <a:r>
                        <a:rPr lang="fa-IR" sz="1200" b="1">
                          <a:solidFill>
                            <a:schemeClr val="tx1"/>
                          </a:solidFill>
                          <a:cs typeface="B Nazanin" pitchFamily="2" charset="-78"/>
                        </a:rPr>
                        <a:t>توضیحی وپرسش وپاسخ</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تصاویر برگ </a:t>
                      </a:r>
                      <a:r>
                        <a:rPr lang="en-US" sz="1200" b="1" dirty="0">
                          <a:solidFill>
                            <a:schemeClr val="tx1"/>
                          </a:solidFill>
                          <a:cs typeface="B Nazanin" pitchFamily="2" charset="-78"/>
                        </a:rPr>
                        <a:t>a</a:t>
                      </a:r>
                      <a:r>
                        <a:rPr lang="fa-IR" sz="1200" b="1">
                          <a:solidFill>
                            <a:schemeClr val="tx1"/>
                          </a:solidFill>
                          <a:cs typeface="B Nazanin" pitchFamily="2" charset="-78"/>
                        </a:rPr>
                        <a:t>4</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5</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کشیدن نقاشی درباره مراحل  رشد دانه وتبدیل شدن به گیاه</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آ</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نقاشی باموضوع معین</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نقاشی</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پنجم</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extLst>
                  <a:ext uri="{0D108BD9-81ED-4DB2-BD59-A6C34878D82A}">
                    <a16:rowId xmlns:a16="http://schemas.microsoft.com/office/drawing/2014/main" val="10005"/>
                  </a:ext>
                </a:extLst>
              </a:tr>
              <a:tr h="829472">
                <a:tc>
                  <a:txBody>
                    <a:bodyPr/>
                    <a:lstStyle/>
                    <a:p>
                      <a:pPr marL="0" marR="0" algn="ctr" rtl="1">
                        <a:lnSpc>
                          <a:spcPct val="115000"/>
                        </a:lnSpc>
                        <a:spcBef>
                          <a:spcPts val="0"/>
                        </a:spcBef>
                        <a:spcAft>
                          <a:spcPts val="0"/>
                        </a:spcAft>
                      </a:pPr>
                      <a:r>
                        <a:rPr lang="fa-IR" sz="1200" b="1">
                          <a:solidFill>
                            <a:schemeClr val="tx1"/>
                          </a:solidFill>
                          <a:cs typeface="B Nazanin" pitchFamily="2" charset="-78"/>
                        </a:rPr>
                        <a:t>-</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متن تهیه شده</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rtl="1">
                        <a:lnSpc>
                          <a:spcPct val="115000"/>
                        </a:lnSpc>
                        <a:spcBef>
                          <a:spcPts val="0"/>
                        </a:spcBef>
                        <a:spcAft>
                          <a:spcPts val="0"/>
                        </a:spcAft>
                      </a:pPr>
                      <a:r>
                        <a:rPr lang="fa-IR" sz="1200" b="1">
                          <a:solidFill>
                            <a:schemeClr val="tx1"/>
                          </a:solidFill>
                          <a:cs typeface="B Nazanin" pitchFamily="2" charset="-78"/>
                        </a:rPr>
                        <a:t>5</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متن تهیه شده باحداکثر4غلط بنویسد</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خ</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عطاروجلال الدین محمد</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a:solidFill>
                            <a:schemeClr val="tx1"/>
                          </a:solidFill>
                          <a:cs typeface="B Nazanin" pitchFamily="2" charset="-78"/>
                        </a:rPr>
                        <a:t>املا</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tc>
                  <a:txBody>
                    <a:bodyPr/>
                    <a:lstStyle/>
                    <a:p>
                      <a:pPr marL="0" marR="0" algn="ctr">
                        <a:lnSpc>
                          <a:spcPct val="115000"/>
                        </a:lnSpc>
                        <a:spcBef>
                          <a:spcPts val="0"/>
                        </a:spcBef>
                        <a:spcAft>
                          <a:spcPts val="0"/>
                        </a:spcAft>
                      </a:pPr>
                      <a:r>
                        <a:rPr lang="fa-IR" sz="1200" b="1" dirty="0">
                          <a:solidFill>
                            <a:schemeClr val="tx1"/>
                          </a:solidFill>
                          <a:cs typeface="B Nazanin" pitchFamily="2" charset="-78"/>
                        </a:rPr>
                        <a:t>ششم</a:t>
                      </a:r>
                      <a:endParaRPr lang="en-US" sz="1200" b="1" dirty="0">
                        <a:solidFill>
                          <a:schemeClr val="tx1"/>
                        </a:solidFill>
                        <a:latin typeface="Calibri"/>
                        <a:ea typeface="Calibri"/>
                        <a:cs typeface="B Nazanin" pitchFamily="2" charset="-78"/>
                      </a:endParaRPr>
                    </a:p>
                  </a:txBody>
                  <a:tcPr marL="68580" marR="68580" marT="0" marB="0">
                    <a:solidFill>
                      <a:schemeClr val="bg1"/>
                    </a:solidFill>
                  </a:tcPr>
                </a:tc>
                <a:extLst>
                  <a:ext uri="{0D108BD9-81ED-4DB2-BD59-A6C34878D82A}">
                    <a16:rowId xmlns:a16="http://schemas.microsoft.com/office/drawing/2014/main" val="10006"/>
                  </a:ext>
                </a:extLst>
              </a:tr>
            </a:tbl>
          </a:graphicData>
        </a:graphic>
      </p:graphicFrame>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236</TotalTime>
  <Words>4890</Words>
  <Application>Microsoft Office PowerPoint</Application>
  <PresentationFormat>On-screen Show (4:3)</PresentationFormat>
  <Paragraphs>316</Paragraphs>
  <Slides>36</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36</vt:i4>
      </vt:variant>
    </vt:vector>
  </HeadingPairs>
  <TitlesOfParts>
    <vt:vector size="48" baseType="lpstr">
      <vt:lpstr>2  Lotus</vt:lpstr>
      <vt:lpstr>2  Titr</vt:lpstr>
      <vt:lpstr>B Nazanin</vt:lpstr>
      <vt:lpstr>B Titr</vt:lpstr>
      <vt:lpstr>Calibri</vt:lpstr>
      <vt:lpstr>Franklin Gothic Book</vt:lpstr>
      <vt:lpstr>Franklin Gothic Medium</vt:lpstr>
      <vt:lpstr>HNOOH</vt:lpstr>
      <vt:lpstr>Tahoma</vt:lpstr>
      <vt:lpstr>Wingdings</vt:lpstr>
      <vt:lpstr>Wingdings 2</vt:lpstr>
      <vt:lpstr>Trek</vt:lpstr>
      <vt:lpstr>  مراحل اجرای شیوه ی                                           محوری  </vt:lpstr>
      <vt:lpstr>PowerPoint Presentation</vt:lpstr>
      <vt:lpstr>PowerPoint Presentation</vt:lpstr>
      <vt:lpstr>PowerPoint Presentation</vt:lpstr>
      <vt:lpstr>3-همچنین به دانش آموزان پایه های چهارم تا ششم که محورفرعی هستند ودراین جلسه درس جدیدی تدریس نمی شود، می گوید :  </vt:lpstr>
      <vt:lpstr>PowerPoint Presentation</vt:lpstr>
      <vt:lpstr>PowerPoint Presentation</vt:lpstr>
      <vt:lpstr>تدريس محور2</vt:lpstr>
      <vt:lpstr>ادامه  محور2</vt:lpstr>
      <vt:lpstr>تدريس محور3</vt:lpstr>
      <vt:lpstr>پايه هاي فرعي</vt:lpstr>
      <vt:lpstr>مديريت زمان  6پايه ، در يك ساعت 45 دقيقه</vt:lpstr>
      <vt:lpstr>PowerPoint Presentation</vt:lpstr>
      <vt:lpstr>روش محوری</vt:lpstr>
      <vt:lpstr>در این روش نکات ذیل مورد توجه است:</vt:lpstr>
      <vt:lpstr>در این روش نکات ذیل مورد توجه است:</vt:lpstr>
      <vt:lpstr>در این روش نکات ذیل مورد توجه است:</vt:lpstr>
      <vt:lpstr>در این روش نکات ذیل مورد توجه است:</vt:lpstr>
      <vt:lpstr>در این روش نکات ذیل مورد توجه است: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davood</dc:creator>
  <cp:lastModifiedBy>Windows User</cp:lastModifiedBy>
  <cp:revision>27</cp:revision>
  <dcterms:created xsi:type="dcterms:W3CDTF">2014-11-30T21:06:12Z</dcterms:created>
  <dcterms:modified xsi:type="dcterms:W3CDTF">2020-02-22T19:22:04Z</dcterms:modified>
</cp:coreProperties>
</file>