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5" r:id="rId1"/>
  </p:sldMasterIdLst>
  <p:notesMasterIdLst>
    <p:notesMasterId r:id="rId41"/>
  </p:notesMasterIdLst>
  <p:handoutMasterIdLst>
    <p:handoutMasterId r:id="rId42"/>
  </p:handoutMasterIdLst>
  <p:sldIdLst>
    <p:sldId id="651" r:id="rId2"/>
    <p:sldId id="256" r:id="rId3"/>
    <p:sldId id="640" r:id="rId4"/>
    <p:sldId id="551" r:id="rId5"/>
    <p:sldId id="638" r:id="rId6"/>
    <p:sldId id="604" r:id="rId7"/>
    <p:sldId id="649" r:id="rId8"/>
    <p:sldId id="596" r:id="rId9"/>
    <p:sldId id="648" r:id="rId10"/>
    <p:sldId id="650" r:id="rId11"/>
    <p:sldId id="641" r:id="rId12"/>
    <p:sldId id="621" r:id="rId13"/>
    <p:sldId id="622" r:id="rId14"/>
    <p:sldId id="623" r:id="rId15"/>
    <p:sldId id="624" r:id="rId16"/>
    <p:sldId id="625" r:id="rId17"/>
    <p:sldId id="642" r:id="rId18"/>
    <p:sldId id="627" r:id="rId19"/>
    <p:sldId id="628" r:id="rId20"/>
    <p:sldId id="629" r:id="rId21"/>
    <p:sldId id="630" r:id="rId22"/>
    <p:sldId id="606" r:id="rId23"/>
    <p:sldId id="607" r:id="rId24"/>
    <p:sldId id="643" r:id="rId25"/>
    <p:sldId id="631" r:id="rId26"/>
    <p:sldId id="609" r:id="rId27"/>
    <p:sldId id="610" r:id="rId28"/>
    <p:sldId id="644" r:id="rId29"/>
    <p:sldId id="632" r:id="rId30"/>
    <p:sldId id="645" r:id="rId31"/>
    <p:sldId id="633" r:id="rId32"/>
    <p:sldId id="634" r:id="rId33"/>
    <p:sldId id="635" r:id="rId34"/>
    <p:sldId id="636" r:id="rId35"/>
    <p:sldId id="614" r:id="rId36"/>
    <p:sldId id="615" r:id="rId37"/>
    <p:sldId id="646" r:id="rId38"/>
    <p:sldId id="637" r:id="rId39"/>
    <p:sldId id="647" r:id="rId40"/>
  </p:sldIdLst>
  <p:sldSz cx="9144000" cy="6858000" type="screen4x3"/>
  <p:notesSz cx="6980238" cy="9236075"/>
  <p:defaultTextStyle>
    <a:defPPr>
      <a:defRPr lang="fa-IR"/>
    </a:defPPr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Homa" pitchFamily="2" charset="-78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Homa" pitchFamily="2" charset="-78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Homa" pitchFamily="2" charset="-78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Homa" pitchFamily="2" charset="-78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Homa" pitchFamily="2" charset="-78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Arial" pitchFamily="34" charset="0"/>
        <a:ea typeface="+mn-ea"/>
        <a:cs typeface="Homa" pitchFamily="2" charset="-78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Arial" pitchFamily="34" charset="0"/>
        <a:ea typeface="+mn-ea"/>
        <a:cs typeface="Homa" pitchFamily="2" charset="-78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Arial" pitchFamily="34" charset="0"/>
        <a:ea typeface="+mn-ea"/>
        <a:cs typeface="Homa" pitchFamily="2" charset="-78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Arial" pitchFamily="34" charset="0"/>
        <a:ea typeface="+mn-ea"/>
        <a:cs typeface="Homa" pitchFamily="2" charset="-7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F531"/>
    <a:srgbClr val="66FFFF"/>
    <a:srgbClr val="660033"/>
    <a:srgbClr val="8A008A"/>
    <a:srgbClr val="800080"/>
    <a:srgbClr val="CCFF99"/>
    <a:srgbClr val="0000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 horzBarState="maximized">
    <p:restoredLeft sz="8939" autoAdjust="0"/>
    <p:restoredTop sz="98944" autoAdjust="0"/>
  </p:normalViewPr>
  <p:slideViewPr>
    <p:cSldViewPr>
      <p:cViewPr varScale="1">
        <p:scale>
          <a:sx n="74" d="100"/>
          <a:sy n="74" d="100"/>
        </p:scale>
        <p:origin x="-103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5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241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cs typeface="Arial" pitchFamily="34" charset="0"/>
              </a:defRPr>
            </a:lvl1pPr>
          </a:lstStyle>
          <a:p>
            <a:endParaRPr lang="en-US"/>
          </a:p>
        </p:txBody>
      </p:sp>
      <p:sp>
        <p:nvSpPr>
          <p:cNvPr id="2375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54463" y="0"/>
            <a:ext cx="30241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>
                <a:cs typeface="Arial" pitchFamily="34" charset="0"/>
              </a:defRPr>
            </a:lvl1pPr>
          </a:lstStyle>
          <a:p>
            <a:endParaRPr lang="en-US"/>
          </a:p>
        </p:txBody>
      </p:sp>
      <p:sp>
        <p:nvSpPr>
          <p:cNvPr id="2375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772525"/>
            <a:ext cx="30241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>
                <a:cs typeface="Arial" pitchFamily="34" charset="0"/>
              </a:defRPr>
            </a:lvl1pPr>
          </a:lstStyle>
          <a:p>
            <a:endParaRPr lang="en-US"/>
          </a:p>
        </p:txBody>
      </p:sp>
      <p:sp>
        <p:nvSpPr>
          <p:cNvPr id="2375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54463" y="8772525"/>
            <a:ext cx="30241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>
                <a:cs typeface="Arial" pitchFamily="34" charset="0"/>
              </a:defRPr>
            </a:lvl1pPr>
          </a:lstStyle>
          <a:p>
            <a:fld id="{33C39628-2F3E-48AD-ADF8-67AE09364EB9}" type="slidenum">
              <a:rPr lang="fa-IR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9959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241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cs typeface="Arial" pitchFamily="34" charset="0"/>
              </a:defRPr>
            </a:lvl1pPr>
          </a:lstStyle>
          <a:p>
            <a:endParaRPr lang="en-US"/>
          </a:p>
        </p:txBody>
      </p:sp>
      <p:sp>
        <p:nvSpPr>
          <p:cNvPr id="262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54463" y="0"/>
            <a:ext cx="30241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>
                <a:cs typeface="Arial" pitchFamily="34" charset="0"/>
              </a:defRPr>
            </a:lvl1pPr>
          </a:lstStyle>
          <a:p>
            <a:endParaRPr lang="en-US"/>
          </a:p>
        </p:txBody>
      </p:sp>
      <p:sp>
        <p:nvSpPr>
          <p:cNvPr id="2621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2150"/>
            <a:ext cx="4618038" cy="34639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62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98500" y="4387850"/>
            <a:ext cx="5583238" cy="415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62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772525"/>
            <a:ext cx="30241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>
                <a:cs typeface="Arial" pitchFamily="34" charset="0"/>
              </a:defRPr>
            </a:lvl1pPr>
          </a:lstStyle>
          <a:p>
            <a:endParaRPr lang="en-US"/>
          </a:p>
        </p:txBody>
      </p:sp>
      <p:sp>
        <p:nvSpPr>
          <p:cNvPr id="262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54463" y="8772525"/>
            <a:ext cx="30241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>
                <a:cs typeface="Arial" pitchFamily="34" charset="0"/>
              </a:defRPr>
            </a:lvl1pPr>
          </a:lstStyle>
          <a:p>
            <a:fld id="{C6E9A65D-47B1-437E-857A-A12A94E33158}" type="slidenum">
              <a:rPr lang="fa-IR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97344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AutoShape 2"/>
          <p:cNvSpPr>
            <a:spLocks noChangeArrowheads="1"/>
          </p:cNvSpPr>
          <p:nvPr/>
        </p:nvSpPr>
        <p:spPr bwMode="auto">
          <a:xfrm>
            <a:off x="228600" y="381000"/>
            <a:ext cx="8686800" cy="5638800"/>
          </a:xfrm>
          <a:prstGeom prst="roundRect">
            <a:avLst>
              <a:gd name="adj" fmla="val 7912"/>
            </a:avLst>
          </a:prstGeom>
          <a:solidFill>
            <a:schemeClr val="folHlink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en-US" sz="2400">
              <a:latin typeface="Times New Roman" pitchFamily="18" charset="0"/>
              <a:cs typeface="Arial" pitchFamily="34" charset="0"/>
            </a:endParaRPr>
          </a:p>
        </p:txBody>
      </p:sp>
      <p:sp>
        <p:nvSpPr>
          <p:cNvPr id="35843" name="AutoShape 3"/>
          <p:cNvSpPr>
            <a:spLocks noChangeArrowheads="1"/>
          </p:cNvSpPr>
          <p:nvPr/>
        </p:nvSpPr>
        <p:spPr bwMode="white">
          <a:xfrm>
            <a:off x="327025" y="488950"/>
            <a:ext cx="8435975" cy="4768850"/>
          </a:xfrm>
          <a:prstGeom prst="roundRect">
            <a:avLst>
              <a:gd name="adj" fmla="val 7310"/>
            </a:avLst>
          </a:pr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en-US" sz="2400">
              <a:latin typeface="Times New Roman" pitchFamily="18" charset="0"/>
              <a:cs typeface="Arial" pitchFamily="34" charset="0"/>
            </a:endParaRPr>
          </a:p>
        </p:txBody>
      </p:sp>
      <p:sp>
        <p:nvSpPr>
          <p:cNvPr id="35844" name="AutoShape 4"/>
          <p:cNvSpPr>
            <a:spLocks noChangeArrowheads="1"/>
          </p:cNvSpPr>
          <p:nvPr/>
        </p:nvSpPr>
        <p:spPr bwMode="blackWhite">
          <a:xfrm>
            <a:off x="1371600" y="3338513"/>
            <a:ext cx="6400800" cy="22860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50800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en-US" sz="1800">
              <a:cs typeface="Arial" pitchFamily="34" charset="0"/>
            </a:endParaRPr>
          </a:p>
        </p:txBody>
      </p:sp>
      <p:sp>
        <p:nvSpPr>
          <p:cNvPr id="35845" name="Rectangle 5"/>
          <p:cNvSpPr>
            <a:spLocks noGrp="1" noChangeArrowheads="1"/>
          </p:cNvSpPr>
          <p:nvPr>
            <p:ph type="ctrTitle"/>
          </p:nvPr>
        </p:nvSpPr>
        <p:spPr>
          <a:xfrm>
            <a:off x="685800" y="857250"/>
            <a:ext cx="7772400" cy="2266950"/>
          </a:xfrm>
        </p:spPr>
        <p:txBody>
          <a:bodyPr anchor="ctr" anchorCtr="1"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5846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752600" y="3567113"/>
            <a:ext cx="5410200" cy="1905000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1447800"/>
            <a:ext cx="37719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6300" y="1447800"/>
            <a:ext cx="37719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34150" y="304800"/>
            <a:ext cx="1924050" cy="5638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304800"/>
            <a:ext cx="5619750" cy="5638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304800"/>
            <a:ext cx="76962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1447800"/>
            <a:ext cx="76962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4824" name="AutoShape 8"/>
          <p:cNvSpPr>
            <a:spLocks noChangeArrowheads="1"/>
          </p:cNvSpPr>
          <p:nvPr/>
        </p:nvSpPr>
        <p:spPr bwMode="auto">
          <a:xfrm>
            <a:off x="168275" y="228600"/>
            <a:ext cx="8823325" cy="6096000"/>
          </a:xfrm>
          <a:prstGeom prst="roundRect">
            <a:avLst>
              <a:gd name="adj" fmla="val 11046"/>
            </a:avLst>
          </a:prstGeom>
          <a:noFill/>
          <a:ln w="28575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en-US" sz="2400">
              <a:latin typeface="Times New Roman" pitchFamily="18" charset="0"/>
              <a:cs typeface="Arial" pitchFamily="34" charset="0"/>
            </a:endParaRPr>
          </a:p>
        </p:txBody>
      </p:sp>
      <p:sp>
        <p:nvSpPr>
          <p:cNvPr id="34825" name="Line 9"/>
          <p:cNvSpPr>
            <a:spLocks noChangeShapeType="1"/>
          </p:cNvSpPr>
          <p:nvPr/>
        </p:nvSpPr>
        <p:spPr bwMode="auto">
          <a:xfrm>
            <a:off x="762000" y="1219200"/>
            <a:ext cx="7696200" cy="0"/>
          </a:xfrm>
          <a:prstGeom prst="line">
            <a:avLst/>
          </a:prstGeom>
          <a:noFill/>
          <a:ln w="38100">
            <a:solidFill>
              <a:schemeClr val="folHlink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  <p:sldLayoutId id="2147483658" r:id="rId3"/>
    <p:sldLayoutId id="2147483659" r:id="rId4"/>
    <p:sldLayoutId id="2147483660" r:id="rId5"/>
    <p:sldLayoutId id="2147483661" r:id="rId6"/>
    <p:sldLayoutId id="2147483662" r:id="rId7"/>
    <p:sldLayoutId id="2147483663" r:id="rId8"/>
    <p:sldLayoutId id="2147483664" r:id="rId9"/>
    <p:sldLayoutId id="2147483665" r:id="rId10"/>
    <p:sldLayoutId id="2147483666" r:id="rId11"/>
  </p:sldLayoutIdLst>
  <p:timing>
    <p:tnLst>
      <p:par>
        <p:cTn id="1" dur="indefinite" restart="never" nodeType="tmRoot"/>
      </p:par>
    </p:tnLst>
  </p:timing>
  <p:txStyles>
    <p:titleStyle>
      <a:lvl1pPr algn="r" rtl="1" fontAlgn="base">
        <a:spcBef>
          <a:spcPct val="0"/>
        </a:spcBef>
        <a:spcAft>
          <a:spcPct val="0"/>
        </a:spcAft>
        <a:defRPr sz="3300">
          <a:solidFill>
            <a:srgbClr val="8A008A"/>
          </a:solidFill>
          <a:latin typeface="+mj-lt"/>
          <a:ea typeface="+mj-ea"/>
          <a:cs typeface="+mj-cs"/>
        </a:defRPr>
      </a:lvl1pPr>
      <a:lvl2pPr algn="r" rtl="1" fontAlgn="base">
        <a:spcBef>
          <a:spcPct val="0"/>
        </a:spcBef>
        <a:spcAft>
          <a:spcPct val="0"/>
        </a:spcAft>
        <a:defRPr sz="3300">
          <a:solidFill>
            <a:srgbClr val="8A008A"/>
          </a:solidFill>
          <a:latin typeface="Arial" pitchFamily="34" charset="0"/>
          <a:cs typeface="Titr" pitchFamily="2" charset="-78"/>
        </a:defRPr>
      </a:lvl2pPr>
      <a:lvl3pPr algn="r" rtl="1" fontAlgn="base">
        <a:spcBef>
          <a:spcPct val="0"/>
        </a:spcBef>
        <a:spcAft>
          <a:spcPct val="0"/>
        </a:spcAft>
        <a:defRPr sz="3300">
          <a:solidFill>
            <a:srgbClr val="8A008A"/>
          </a:solidFill>
          <a:latin typeface="Arial" pitchFamily="34" charset="0"/>
          <a:cs typeface="Titr" pitchFamily="2" charset="-78"/>
        </a:defRPr>
      </a:lvl3pPr>
      <a:lvl4pPr algn="r" rtl="1" fontAlgn="base">
        <a:spcBef>
          <a:spcPct val="0"/>
        </a:spcBef>
        <a:spcAft>
          <a:spcPct val="0"/>
        </a:spcAft>
        <a:defRPr sz="3300">
          <a:solidFill>
            <a:srgbClr val="8A008A"/>
          </a:solidFill>
          <a:latin typeface="Arial" pitchFamily="34" charset="0"/>
          <a:cs typeface="Titr" pitchFamily="2" charset="-78"/>
        </a:defRPr>
      </a:lvl4pPr>
      <a:lvl5pPr algn="r" rtl="1" fontAlgn="base">
        <a:spcBef>
          <a:spcPct val="0"/>
        </a:spcBef>
        <a:spcAft>
          <a:spcPct val="0"/>
        </a:spcAft>
        <a:defRPr sz="3300">
          <a:solidFill>
            <a:srgbClr val="8A008A"/>
          </a:solidFill>
          <a:latin typeface="Arial" pitchFamily="34" charset="0"/>
          <a:cs typeface="Titr" pitchFamily="2" charset="-78"/>
        </a:defRPr>
      </a:lvl5pPr>
      <a:lvl6pPr marL="457200" algn="r" rtl="1" fontAlgn="base">
        <a:spcBef>
          <a:spcPct val="0"/>
        </a:spcBef>
        <a:spcAft>
          <a:spcPct val="0"/>
        </a:spcAft>
        <a:defRPr sz="3300">
          <a:solidFill>
            <a:srgbClr val="8A008A"/>
          </a:solidFill>
          <a:latin typeface="Arial" pitchFamily="34" charset="0"/>
          <a:cs typeface="Titr" pitchFamily="2" charset="-78"/>
        </a:defRPr>
      </a:lvl6pPr>
      <a:lvl7pPr marL="914400" algn="r" rtl="1" fontAlgn="base">
        <a:spcBef>
          <a:spcPct val="0"/>
        </a:spcBef>
        <a:spcAft>
          <a:spcPct val="0"/>
        </a:spcAft>
        <a:defRPr sz="3300">
          <a:solidFill>
            <a:srgbClr val="8A008A"/>
          </a:solidFill>
          <a:latin typeface="Arial" pitchFamily="34" charset="0"/>
          <a:cs typeface="Titr" pitchFamily="2" charset="-78"/>
        </a:defRPr>
      </a:lvl7pPr>
      <a:lvl8pPr marL="1371600" algn="r" rtl="1" fontAlgn="base">
        <a:spcBef>
          <a:spcPct val="0"/>
        </a:spcBef>
        <a:spcAft>
          <a:spcPct val="0"/>
        </a:spcAft>
        <a:defRPr sz="3300">
          <a:solidFill>
            <a:srgbClr val="8A008A"/>
          </a:solidFill>
          <a:latin typeface="Arial" pitchFamily="34" charset="0"/>
          <a:cs typeface="Titr" pitchFamily="2" charset="-78"/>
        </a:defRPr>
      </a:lvl8pPr>
      <a:lvl9pPr marL="1828800" algn="r" rtl="1" fontAlgn="base">
        <a:spcBef>
          <a:spcPct val="0"/>
        </a:spcBef>
        <a:spcAft>
          <a:spcPct val="0"/>
        </a:spcAft>
        <a:defRPr sz="3300">
          <a:solidFill>
            <a:srgbClr val="8A008A"/>
          </a:solidFill>
          <a:latin typeface="Arial" pitchFamily="34" charset="0"/>
          <a:cs typeface="Titr" pitchFamily="2" charset="-78"/>
        </a:defRPr>
      </a:lvl9pPr>
    </p:titleStyle>
    <p:bodyStyle>
      <a:lvl1pPr marL="342900" indent="-342900" algn="r" rtl="1" fontAlgn="base">
        <a:spcBef>
          <a:spcPct val="20000"/>
        </a:spcBef>
        <a:spcAft>
          <a:spcPct val="0"/>
        </a:spcAft>
        <a:buClr>
          <a:srgbClr val="800080"/>
        </a:buClr>
        <a:buSzPct val="90000"/>
        <a:buFont typeface="Wingdings" pitchFamily="2" charset="2"/>
        <a:buChar char="l"/>
        <a:defRPr sz="31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fontAlgn="base">
        <a:spcBef>
          <a:spcPct val="20000"/>
        </a:spcBef>
        <a:spcAft>
          <a:spcPct val="0"/>
        </a:spcAft>
        <a:buClr>
          <a:srgbClr val="800080"/>
        </a:buClr>
        <a:buSzPct val="90000"/>
        <a:buChar char="•"/>
        <a:defRPr sz="2600">
          <a:solidFill>
            <a:schemeClr val="tx1"/>
          </a:solidFill>
          <a:latin typeface="+mn-lt"/>
          <a:cs typeface="+mn-cs"/>
        </a:defRPr>
      </a:lvl2pPr>
      <a:lvl3pPr marL="1143000" indent="-228600" algn="r" rtl="1" fontAlgn="base">
        <a:spcBef>
          <a:spcPct val="20000"/>
        </a:spcBef>
        <a:spcAft>
          <a:spcPct val="0"/>
        </a:spcAft>
        <a:buClr>
          <a:srgbClr val="800080"/>
        </a:buClr>
        <a:buSzPct val="90000"/>
        <a:buChar char="•"/>
        <a:defRPr sz="2200">
          <a:solidFill>
            <a:schemeClr val="tx1"/>
          </a:solidFill>
          <a:latin typeface="+mn-lt"/>
          <a:cs typeface="+mn-cs"/>
        </a:defRPr>
      </a:lvl3pPr>
      <a:lvl4pPr marL="1600200" indent="-228600" algn="r" rtl="1" fontAlgn="base">
        <a:spcBef>
          <a:spcPct val="20000"/>
        </a:spcBef>
        <a:spcAft>
          <a:spcPct val="0"/>
        </a:spcAft>
        <a:buClr>
          <a:srgbClr val="800080"/>
        </a:buClr>
        <a:buSzPct val="90000"/>
        <a:buChar char="•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fontAlgn="base">
        <a:spcBef>
          <a:spcPct val="20000"/>
        </a:spcBef>
        <a:spcAft>
          <a:spcPct val="0"/>
        </a:spcAft>
        <a:buClr>
          <a:srgbClr val="800080"/>
        </a:buClr>
        <a:buSzPct val="90000"/>
        <a:buChar char="•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lr>
          <a:srgbClr val="800080"/>
        </a:buClr>
        <a:buSzPct val="90000"/>
        <a:buChar char="•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lr>
          <a:srgbClr val="800080"/>
        </a:buClr>
        <a:buSzPct val="90000"/>
        <a:buChar char="•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lr>
          <a:srgbClr val="800080"/>
        </a:buClr>
        <a:buSzPct val="90000"/>
        <a:buChar char="•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lr>
          <a:srgbClr val="800080"/>
        </a:buClr>
        <a:buSzPct val="90000"/>
        <a:buChar char="•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284549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fa-IR" sz="4500"/>
              <a:t>مديريت پروژه</a:t>
            </a:r>
            <a:endParaRPr lang="en-US" sz="450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3505200"/>
            <a:ext cx="5410200" cy="1905000"/>
          </a:xfrm>
          <a:noFill/>
          <a:ln>
            <a:solidFill>
              <a:srgbClr val="000000"/>
            </a:solidFill>
          </a:ln>
        </p:spPr>
        <p:txBody>
          <a:bodyPr/>
          <a:lstStyle/>
          <a:p>
            <a:r>
              <a:rPr lang="fa-IR" sz="2400" b="1" dirty="0">
                <a:cs typeface="Zar" pitchFamily="2" charset="-78"/>
              </a:rPr>
              <a:t>مديريت </a:t>
            </a:r>
            <a:r>
              <a:rPr lang="fa-IR" sz="2400" b="1" dirty="0">
                <a:solidFill>
                  <a:srgbClr val="FF66CC"/>
                </a:solidFill>
                <a:cs typeface="Zar" pitchFamily="2" charset="-78"/>
              </a:rPr>
              <a:t>ريسك</a:t>
            </a:r>
            <a:r>
              <a:rPr lang="fa-IR" sz="2400" b="1" dirty="0">
                <a:cs typeface="Zar" pitchFamily="2" charset="-78"/>
              </a:rPr>
              <a:t> پروژه</a:t>
            </a:r>
          </a:p>
          <a:p>
            <a:r>
              <a:rPr lang="en-US" sz="2000" b="1" dirty="0">
                <a:cs typeface="Zar" pitchFamily="2" charset="-78"/>
              </a:rPr>
              <a:t>(Project </a:t>
            </a:r>
            <a:r>
              <a:rPr lang="en-US" sz="2000" b="1" dirty="0">
                <a:solidFill>
                  <a:srgbClr val="FF66CC"/>
                </a:solidFill>
                <a:cs typeface="Zar" pitchFamily="2" charset="-78"/>
              </a:rPr>
              <a:t>Risk</a:t>
            </a:r>
            <a:r>
              <a:rPr lang="en-US" sz="2000" b="1" dirty="0">
                <a:cs typeface="Zar" pitchFamily="2" charset="-78"/>
              </a:rPr>
              <a:t> Management)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7170" name="Oval 2"/>
          <p:cNvSpPr>
            <a:spLocks noChangeArrowheads="1"/>
          </p:cNvSpPr>
          <p:nvPr/>
        </p:nvSpPr>
        <p:spPr bwMode="auto">
          <a:xfrm rot="16200000">
            <a:off x="461963" y="3175000"/>
            <a:ext cx="782637" cy="1249363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vert="eaVert"/>
          <a:lstStyle/>
          <a:p>
            <a:pPr algn="ctr" eaLnBrk="1" hangingPunct="1"/>
            <a:r>
              <a:rPr lang="fa-IR" altLang="ko-KR" sz="1600">
                <a:solidFill>
                  <a:srgbClr val="8A008A"/>
                </a:solidFill>
                <a:latin typeface="Times New Roman" pitchFamily="18" charset="0"/>
                <a:ea typeface="Batang" pitchFamily="18" charset="-127"/>
                <a:cs typeface="Titr" pitchFamily="2" charset="-78"/>
              </a:rPr>
              <a:t>ذينفعان</a:t>
            </a:r>
            <a:endParaRPr lang="en-US" sz="4800">
              <a:solidFill>
                <a:srgbClr val="8A008A"/>
              </a:solidFill>
              <a:latin typeface="Times New Roman" pitchFamily="18" charset="0"/>
              <a:ea typeface="Batang" pitchFamily="18" charset="-127"/>
              <a:cs typeface="Titr" pitchFamily="2" charset="-78"/>
            </a:endParaRPr>
          </a:p>
        </p:txBody>
      </p:sp>
      <p:sp>
        <p:nvSpPr>
          <p:cNvPr id="647171" name="Rectangle 3"/>
          <p:cNvSpPr>
            <a:spLocks noGrp="1" noChangeArrowheads="1"/>
          </p:cNvSpPr>
          <p:nvPr>
            <p:ph type="title"/>
          </p:nvPr>
        </p:nvSpPr>
        <p:spPr>
          <a:xfrm>
            <a:off x="1447800" y="152400"/>
            <a:ext cx="7010400" cy="914400"/>
          </a:xfrm>
        </p:spPr>
        <p:txBody>
          <a:bodyPr/>
          <a:lstStyle/>
          <a:p>
            <a:r>
              <a:rPr lang="fa-IR"/>
              <a:t>مدل كلي مديريت پروژه</a:t>
            </a:r>
            <a:endParaRPr lang="en-US"/>
          </a:p>
        </p:txBody>
      </p:sp>
      <p:sp>
        <p:nvSpPr>
          <p:cNvPr id="647172" name="Text Box 4"/>
          <p:cNvSpPr txBox="1">
            <a:spLocks noChangeArrowheads="1"/>
          </p:cNvSpPr>
          <p:nvPr/>
        </p:nvSpPr>
        <p:spPr bwMode="auto">
          <a:xfrm>
            <a:off x="609600" y="5943600"/>
            <a:ext cx="8153400" cy="27463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r>
              <a:rPr lang="en-US">
                <a:solidFill>
                  <a:srgbClr val="000000"/>
                </a:solidFill>
                <a:latin typeface="Times New Roman" pitchFamily="18" charset="0"/>
                <a:cs typeface="Arial" pitchFamily="34" charset="0"/>
              </a:rPr>
              <a:t>*The Project Management Institute (PMI) is an international professional society.  Their web site is www.pmi.org.  </a:t>
            </a:r>
          </a:p>
        </p:txBody>
      </p:sp>
      <p:sp>
        <p:nvSpPr>
          <p:cNvPr id="647173" name="AutoShape 5"/>
          <p:cNvSpPr>
            <a:spLocks noChangeArrowheads="1"/>
          </p:cNvSpPr>
          <p:nvPr/>
        </p:nvSpPr>
        <p:spPr bwMode="auto">
          <a:xfrm>
            <a:off x="1477963" y="2976563"/>
            <a:ext cx="6265862" cy="1514475"/>
          </a:xfrm>
          <a:prstGeom prst="rightArrow">
            <a:avLst>
              <a:gd name="adj1" fmla="val 50000"/>
              <a:gd name="adj2" fmla="val 103433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 eaLnBrk="1" hangingPunct="1"/>
            <a:r>
              <a:rPr lang="fa-IR" altLang="ko-KR" sz="2000">
                <a:solidFill>
                  <a:srgbClr val="000000"/>
                </a:solidFill>
                <a:latin typeface="Times New Roman" pitchFamily="18" charset="0"/>
                <a:ea typeface="Batang" pitchFamily="18" charset="-127"/>
                <a:cs typeface="Titr" pitchFamily="2" charset="-78"/>
              </a:rPr>
              <a:t>مديريت يکپارچگي پروژه</a:t>
            </a:r>
            <a:endParaRPr lang="en-US" sz="4000">
              <a:solidFill>
                <a:srgbClr val="000000"/>
              </a:solidFill>
              <a:latin typeface="Times New Roman" pitchFamily="18" charset="0"/>
              <a:ea typeface="Batang" pitchFamily="18" charset="-127"/>
              <a:cs typeface="Titr" pitchFamily="2" charset="-78"/>
            </a:endParaRPr>
          </a:p>
        </p:txBody>
      </p:sp>
      <p:sp>
        <p:nvSpPr>
          <p:cNvPr id="647174" name="Oval 6"/>
          <p:cNvSpPr>
            <a:spLocks noChangeArrowheads="1"/>
          </p:cNvSpPr>
          <p:nvPr/>
        </p:nvSpPr>
        <p:spPr bwMode="auto">
          <a:xfrm rot="16200000">
            <a:off x="7686675" y="3267075"/>
            <a:ext cx="828675" cy="1019175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vert="eaVert"/>
          <a:lstStyle/>
          <a:p>
            <a:pPr algn="ctr" eaLnBrk="1" hangingPunct="1"/>
            <a:r>
              <a:rPr lang="fa-IR" altLang="ko-KR" sz="1700">
                <a:solidFill>
                  <a:srgbClr val="8A008A"/>
                </a:solidFill>
                <a:latin typeface="Times New Roman" pitchFamily="18" charset="0"/>
                <a:ea typeface="Batang" pitchFamily="18" charset="-127"/>
                <a:cs typeface="Titr" pitchFamily="2" charset="-78"/>
              </a:rPr>
              <a:t>نتايج</a:t>
            </a:r>
            <a:endParaRPr lang="en-US" sz="3600">
              <a:solidFill>
                <a:srgbClr val="8A008A"/>
              </a:solidFill>
              <a:latin typeface="Times New Roman" pitchFamily="18" charset="0"/>
              <a:ea typeface="Batang" pitchFamily="18" charset="-127"/>
              <a:cs typeface="Titr" pitchFamily="2" charset="-78"/>
            </a:endParaRPr>
          </a:p>
        </p:txBody>
      </p:sp>
      <p:sp>
        <p:nvSpPr>
          <p:cNvPr id="647175" name="AutoShape 7"/>
          <p:cNvSpPr>
            <a:spLocks noChangeArrowheads="1"/>
          </p:cNvSpPr>
          <p:nvPr/>
        </p:nvSpPr>
        <p:spPr bwMode="auto">
          <a:xfrm flipH="1">
            <a:off x="1331913" y="1676400"/>
            <a:ext cx="874712" cy="1082675"/>
          </a:xfrm>
          <a:prstGeom prst="wedgeRoundRectCallout">
            <a:avLst>
              <a:gd name="adj1" fmla="val -52870"/>
              <a:gd name="adj2" fmla="val 97444"/>
              <a:gd name="adj3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 eaLnBrk="1" hangingPunct="1"/>
            <a:r>
              <a:rPr lang="fa-IR" altLang="ko-KR" sz="1500" b="1">
                <a:solidFill>
                  <a:srgbClr val="8A008A"/>
                </a:solidFill>
                <a:latin typeface="Times New Roman" pitchFamily="18" charset="0"/>
                <a:ea typeface="Batang" pitchFamily="18" charset="-127"/>
                <a:cs typeface="Titr" pitchFamily="2" charset="-78"/>
              </a:rPr>
              <a:t>مديريت دامنه</a:t>
            </a:r>
            <a:endParaRPr lang="en-US" sz="3200" b="1">
              <a:solidFill>
                <a:srgbClr val="000000"/>
              </a:solidFill>
              <a:latin typeface="Times New Roman" pitchFamily="18" charset="0"/>
              <a:ea typeface="Batang" pitchFamily="18" charset="-127"/>
              <a:cs typeface="Titr" pitchFamily="2" charset="-78"/>
            </a:endParaRPr>
          </a:p>
        </p:txBody>
      </p:sp>
      <p:sp>
        <p:nvSpPr>
          <p:cNvPr id="647176" name="AutoShape 8"/>
          <p:cNvSpPr>
            <a:spLocks noChangeArrowheads="1"/>
          </p:cNvSpPr>
          <p:nvPr/>
        </p:nvSpPr>
        <p:spPr bwMode="auto">
          <a:xfrm flipH="1">
            <a:off x="2351088" y="1676400"/>
            <a:ext cx="874712" cy="1082675"/>
          </a:xfrm>
          <a:prstGeom prst="wedgeRoundRectCallout">
            <a:avLst>
              <a:gd name="adj1" fmla="val -52315"/>
              <a:gd name="adj2" fmla="val 104667"/>
              <a:gd name="adj3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 eaLnBrk="1" hangingPunct="1"/>
            <a:r>
              <a:rPr lang="fa-IR" altLang="ko-KR" sz="1500" b="1">
                <a:solidFill>
                  <a:srgbClr val="8A008A"/>
                </a:solidFill>
                <a:latin typeface="Times New Roman" pitchFamily="18" charset="0"/>
                <a:ea typeface="Batang" pitchFamily="18" charset="-127"/>
                <a:cs typeface="Titr" pitchFamily="2" charset="-78"/>
              </a:rPr>
              <a:t>مديريت زمان</a:t>
            </a:r>
            <a:endParaRPr lang="en-US" sz="3200" b="1">
              <a:solidFill>
                <a:srgbClr val="000000"/>
              </a:solidFill>
              <a:latin typeface="Times New Roman" pitchFamily="18" charset="0"/>
              <a:ea typeface="Batang" pitchFamily="18" charset="-127"/>
              <a:cs typeface="Titr" pitchFamily="2" charset="-78"/>
            </a:endParaRPr>
          </a:p>
        </p:txBody>
      </p:sp>
      <p:sp>
        <p:nvSpPr>
          <p:cNvPr id="647177" name="AutoShape 9"/>
          <p:cNvSpPr>
            <a:spLocks noChangeArrowheads="1"/>
          </p:cNvSpPr>
          <p:nvPr/>
        </p:nvSpPr>
        <p:spPr bwMode="auto">
          <a:xfrm flipH="1">
            <a:off x="3371850" y="1676400"/>
            <a:ext cx="874713" cy="1082675"/>
          </a:xfrm>
          <a:prstGeom prst="wedgeRoundRectCallout">
            <a:avLst>
              <a:gd name="adj1" fmla="val -63889"/>
              <a:gd name="adj2" fmla="val 103333"/>
              <a:gd name="adj3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 eaLnBrk="1" hangingPunct="1"/>
            <a:r>
              <a:rPr lang="fa-IR" altLang="ko-KR" sz="1500">
                <a:solidFill>
                  <a:srgbClr val="8A008A"/>
                </a:solidFill>
                <a:latin typeface="Times New Roman" pitchFamily="18" charset="0"/>
                <a:ea typeface="Batang" pitchFamily="18" charset="-127"/>
                <a:cs typeface="Titr" pitchFamily="2" charset="-78"/>
              </a:rPr>
              <a:t>مديريت هزينه</a:t>
            </a:r>
            <a:endParaRPr lang="en-US" sz="3200">
              <a:solidFill>
                <a:srgbClr val="000000"/>
              </a:solidFill>
              <a:latin typeface="Times New Roman" pitchFamily="18" charset="0"/>
              <a:ea typeface="Batang" pitchFamily="18" charset="-127"/>
              <a:cs typeface="Titr" pitchFamily="2" charset="-78"/>
            </a:endParaRPr>
          </a:p>
        </p:txBody>
      </p:sp>
      <p:sp>
        <p:nvSpPr>
          <p:cNvPr id="647178" name="AutoShape 10"/>
          <p:cNvSpPr>
            <a:spLocks noChangeArrowheads="1"/>
          </p:cNvSpPr>
          <p:nvPr/>
        </p:nvSpPr>
        <p:spPr bwMode="auto">
          <a:xfrm flipH="1">
            <a:off x="4392613" y="1676400"/>
            <a:ext cx="873125" cy="1082675"/>
          </a:xfrm>
          <a:prstGeom prst="wedgeRoundRectCallout">
            <a:avLst>
              <a:gd name="adj1" fmla="val -63889"/>
              <a:gd name="adj2" fmla="val 103333"/>
              <a:gd name="adj3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 eaLnBrk="1" hangingPunct="1"/>
            <a:r>
              <a:rPr lang="fa-IR" altLang="ko-KR" sz="1500">
                <a:solidFill>
                  <a:srgbClr val="8A008A"/>
                </a:solidFill>
                <a:latin typeface="Times New Roman" pitchFamily="18" charset="0"/>
                <a:ea typeface="Batang" pitchFamily="18" charset="-127"/>
                <a:cs typeface="Titr" pitchFamily="2" charset="-78"/>
              </a:rPr>
              <a:t>مديريت  کيفيت</a:t>
            </a:r>
            <a:endParaRPr lang="en-US" sz="3200">
              <a:solidFill>
                <a:srgbClr val="000000"/>
              </a:solidFill>
              <a:latin typeface="Times New Roman" pitchFamily="18" charset="0"/>
              <a:ea typeface="Batang" pitchFamily="18" charset="-127"/>
              <a:cs typeface="Titr" pitchFamily="2" charset="-78"/>
            </a:endParaRPr>
          </a:p>
        </p:txBody>
      </p:sp>
      <p:sp>
        <p:nvSpPr>
          <p:cNvPr id="647179" name="AutoShape 11"/>
          <p:cNvSpPr>
            <a:spLocks noChangeArrowheads="1"/>
          </p:cNvSpPr>
          <p:nvPr/>
        </p:nvSpPr>
        <p:spPr bwMode="auto">
          <a:xfrm rot="5400000" flipH="1" flipV="1">
            <a:off x="1186657" y="4707731"/>
            <a:ext cx="874712" cy="1082675"/>
          </a:xfrm>
          <a:prstGeom prst="wedgeRoundRectCallout">
            <a:avLst>
              <a:gd name="adj1" fmla="val 126222"/>
              <a:gd name="adj2" fmla="val 56449"/>
              <a:gd name="adj3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eaVert"/>
          <a:lstStyle/>
          <a:p>
            <a:pPr algn="ctr" eaLnBrk="1" hangingPunct="1"/>
            <a:r>
              <a:rPr lang="fa-IR" altLang="ko-KR" sz="1500">
                <a:solidFill>
                  <a:srgbClr val="8A008A"/>
                </a:solidFill>
                <a:latin typeface="Times New Roman" pitchFamily="18" charset="0"/>
                <a:ea typeface="Batang" pitchFamily="18" charset="-127"/>
                <a:cs typeface="Titr" pitchFamily="2" charset="-78"/>
              </a:rPr>
              <a:t>مديريت منابع انساني</a:t>
            </a:r>
            <a:endParaRPr lang="en-US" sz="3200">
              <a:solidFill>
                <a:srgbClr val="000000"/>
              </a:solidFill>
              <a:latin typeface="Times New Roman" pitchFamily="18" charset="0"/>
              <a:ea typeface="Batang" pitchFamily="18" charset="-127"/>
              <a:cs typeface="Titr" pitchFamily="2" charset="-78"/>
            </a:endParaRPr>
          </a:p>
        </p:txBody>
      </p:sp>
      <p:sp>
        <p:nvSpPr>
          <p:cNvPr id="647180" name="AutoShape 12"/>
          <p:cNvSpPr>
            <a:spLocks noChangeArrowheads="1"/>
          </p:cNvSpPr>
          <p:nvPr/>
        </p:nvSpPr>
        <p:spPr bwMode="auto">
          <a:xfrm rot="5400000" flipH="1" flipV="1">
            <a:off x="2206625" y="4708525"/>
            <a:ext cx="873125" cy="1082675"/>
          </a:xfrm>
          <a:prstGeom prst="wedgeRoundRectCallout">
            <a:avLst>
              <a:gd name="adj1" fmla="val 129634"/>
              <a:gd name="adj2" fmla="val 68032"/>
              <a:gd name="adj3" fmla="val 16667"/>
            </a:avLst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eaVert"/>
          <a:lstStyle/>
          <a:p>
            <a:pPr algn="ctr" eaLnBrk="1" hangingPunct="1"/>
            <a:r>
              <a:rPr lang="fa-IR" altLang="ko-KR" sz="1500">
                <a:solidFill>
                  <a:srgbClr val="8A008A"/>
                </a:solidFill>
                <a:latin typeface="Times New Roman" pitchFamily="18" charset="0"/>
                <a:ea typeface="Batang" pitchFamily="18" charset="-127"/>
                <a:cs typeface="Titr" pitchFamily="2" charset="-78"/>
              </a:rPr>
              <a:t>مديريت ارتباطات</a:t>
            </a:r>
            <a:endParaRPr lang="en-US" sz="1500">
              <a:solidFill>
                <a:srgbClr val="8A008A"/>
              </a:solidFill>
              <a:latin typeface="Times New Roman" pitchFamily="18" charset="0"/>
              <a:ea typeface="Batang" pitchFamily="18" charset="-127"/>
              <a:cs typeface="Titr" pitchFamily="2" charset="-78"/>
            </a:endParaRPr>
          </a:p>
        </p:txBody>
      </p:sp>
      <p:sp>
        <p:nvSpPr>
          <p:cNvPr id="647181" name="AutoShape 13"/>
          <p:cNvSpPr>
            <a:spLocks noChangeArrowheads="1"/>
          </p:cNvSpPr>
          <p:nvPr/>
        </p:nvSpPr>
        <p:spPr bwMode="auto">
          <a:xfrm rot="5400000" flipH="1" flipV="1">
            <a:off x="3226595" y="4707731"/>
            <a:ext cx="874712" cy="1082675"/>
          </a:xfrm>
          <a:prstGeom prst="wedgeRoundRectCallout">
            <a:avLst>
              <a:gd name="adj1" fmla="val 129125"/>
              <a:gd name="adj2" fmla="val 82255"/>
              <a:gd name="adj3" fmla="val 16667"/>
            </a:avLst>
          </a:prstGeom>
          <a:solidFill>
            <a:srgbClr val="FFFFFF"/>
          </a:solidFill>
          <a:ln w="9525" algn="ctr">
            <a:miter lim="800000"/>
            <a:headEnd/>
            <a:tailEnd/>
          </a:ln>
          <a:effectLst/>
          <a:scene3d>
            <a:camera prst="legacyObliqueTop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FFFFFF"/>
            </a:extrusionClr>
          </a:sp3d>
        </p:spPr>
        <p:txBody>
          <a:bodyPr vert="eaVert">
            <a:flatTx/>
          </a:bodyPr>
          <a:lstStyle/>
          <a:p>
            <a:pPr algn="ctr" eaLnBrk="1" hangingPunct="1"/>
            <a:r>
              <a:rPr lang="fa-IR" altLang="ko-KR" sz="1500">
                <a:solidFill>
                  <a:srgbClr val="8A008A"/>
                </a:solidFill>
                <a:latin typeface="Times New Roman" pitchFamily="18" charset="0"/>
                <a:ea typeface="Batang" pitchFamily="18" charset="-127"/>
                <a:cs typeface="Titr" pitchFamily="2" charset="-78"/>
              </a:rPr>
              <a:t>مديريت ريسک</a:t>
            </a:r>
            <a:endParaRPr lang="en-US" sz="1500">
              <a:solidFill>
                <a:srgbClr val="8A008A"/>
              </a:solidFill>
              <a:latin typeface="Times New Roman" pitchFamily="18" charset="0"/>
              <a:ea typeface="Batang" pitchFamily="18" charset="-127"/>
              <a:cs typeface="Titr" pitchFamily="2" charset="-78"/>
            </a:endParaRPr>
          </a:p>
        </p:txBody>
      </p:sp>
      <p:sp>
        <p:nvSpPr>
          <p:cNvPr id="647182" name="AutoShape 14"/>
          <p:cNvSpPr>
            <a:spLocks noChangeArrowheads="1"/>
          </p:cNvSpPr>
          <p:nvPr/>
        </p:nvSpPr>
        <p:spPr bwMode="auto">
          <a:xfrm rot="5400000" flipH="1" flipV="1">
            <a:off x="4323556" y="4552157"/>
            <a:ext cx="909637" cy="1263650"/>
          </a:xfrm>
          <a:prstGeom prst="wedgeRoundRectCallout">
            <a:avLst>
              <a:gd name="adj1" fmla="val 115616"/>
              <a:gd name="adj2" fmla="val 71356"/>
              <a:gd name="adj3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eaVert"/>
          <a:lstStyle/>
          <a:p>
            <a:pPr algn="ctr" eaLnBrk="1" hangingPunct="1"/>
            <a:r>
              <a:rPr lang="fa-IR" altLang="ko-KR" sz="1500">
                <a:solidFill>
                  <a:srgbClr val="8A008A"/>
                </a:solidFill>
                <a:latin typeface="Times New Roman" pitchFamily="18" charset="0"/>
                <a:ea typeface="Batang" pitchFamily="18" charset="-127"/>
                <a:cs typeface="Titr" pitchFamily="2" charset="-78"/>
              </a:rPr>
              <a:t>مديريت تامين و تدارک</a:t>
            </a:r>
            <a:endParaRPr lang="en-US" sz="3200">
              <a:solidFill>
                <a:srgbClr val="000000"/>
              </a:solidFill>
              <a:latin typeface="Times New Roman" pitchFamily="18" charset="0"/>
              <a:ea typeface="Batang" pitchFamily="18" charset="-127"/>
              <a:cs typeface="Titr" pitchFamily="2" charset="-78"/>
            </a:endParaRPr>
          </a:p>
        </p:txBody>
      </p:sp>
      <p:sp>
        <p:nvSpPr>
          <p:cNvPr id="647183" name="Rectangle 15"/>
          <p:cNvSpPr>
            <a:spLocks noChangeArrowheads="1"/>
          </p:cNvSpPr>
          <p:nvPr/>
        </p:nvSpPr>
        <p:spPr bwMode="auto">
          <a:xfrm>
            <a:off x="6432550" y="1676400"/>
            <a:ext cx="1063625" cy="41148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eaVert"/>
          <a:lstStyle/>
          <a:p>
            <a:pPr algn="ctr" eaLnBrk="1" hangingPunct="1"/>
            <a:r>
              <a:rPr lang="fa-IR" altLang="ko-KR" sz="1900">
                <a:solidFill>
                  <a:srgbClr val="000000"/>
                </a:solidFill>
                <a:latin typeface="Times New Roman" pitchFamily="18" charset="0"/>
                <a:ea typeface="Batang" pitchFamily="18" charset="-127"/>
                <a:cs typeface="Titr" pitchFamily="2" charset="-78"/>
              </a:rPr>
              <a:t>ابزارها</a:t>
            </a:r>
          </a:p>
          <a:p>
            <a:pPr algn="ctr" eaLnBrk="1" hangingPunct="1"/>
            <a:r>
              <a:rPr lang="fa-IR" altLang="ko-KR" sz="1900">
                <a:solidFill>
                  <a:srgbClr val="000000"/>
                </a:solidFill>
                <a:latin typeface="Times New Roman" pitchFamily="18" charset="0"/>
                <a:ea typeface="Batang" pitchFamily="18" charset="-127"/>
                <a:cs typeface="Titr" pitchFamily="2" charset="-78"/>
              </a:rPr>
              <a:t>و </a:t>
            </a:r>
          </a:p>
          <a:p>
            <a:pPr algn="ctr" eaLnBrk="1" hangingPunct="1"/>
            <a:r>
              <a:rPr lang="fa-IR" altLang="ko-KR" sz="1900">
                <a:solidFill>
                  <a:srgbClr val="000000"/>
                </a:solidFill>
                <a:latin typeface="Times New Roman" pitchFamily="18" charset="0"/>
                <a:ea typeface="Batang" pitchFamily="18" charset="-127"/>
                <a:cs typeface="Titr" pitchFamily="2" charset="-78"/>
              </a:rPr>
              <a:t>روش‌ها</a:t>
            </a:r>
            <a:endParaRPr lang="en-US" sz="3200">
              <a:solidFill>
                <a:srgbClr val="000000"/>
              </a:solidFill>
              <a:latin typeface="Times New Roman" pitchFamily="18" charset="0"/>
              <a:ea typeface="Batang" pitchFamily="18" charset="-127"/>
              <a:cs typeface="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42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-76200"/>
            <a:ext cx="8001000" cy="1143000"/>
          </a:xfrm>
        </p:spPr>
        <p:txBody>
          <a:bodyPr/>
          <a:lstStyle/>
          <a:p>
            <a:r>
              <a:rPr lang="fa-IR" sz="2900"/>
              <a:t>رابطه بين مراحل مديريت پروژه با مديريت </a:t>
            </a:r>
            <a:r>
              <a:rPr lang="ar-SA" sz="2900"/>
              <a:t>ريسك</a:t>
            </a:r>
            <a:r>
              <a:rPr lang="fa-IR" sz="2900"/>
              <a:t> پروژه</a:t>
            </a:r>
            <a:endParaRPr lang="en-US" sz="2900"/>
          </a:p>
        </p:txBody>
      </p:sp>
      <p:pic>
        <p:nvPicPr>
          <p:cNvPr id="52224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168275"/>
            <a:ext cx="8915400" cy="661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245" name="Rectangle 5"/>
          <p:cNvSpPr>
            <a:spLocks noChangeArrowheads="1"/>
          </p:cNvSpPr>
          <p:nvPr/>
        </p:nvSpPr>
        <p:spPr bwMode="auto">
          <a:xfrm>
            <a:off x="457200" y="4114800"/>
            <a:ext cx="8229600" cy="1066800"/>
          </a:xfrm>
          <a:prstGeom prst="rect">
            <a:avLst/>
          </a:prstGeom>
          <a:solidFill>
            <a:srgbClr val="FFFF00">
              <a:alpha val="13000"/>
            </a:srgbClr>
          </a:solidFill>
          <a:ln w="38100" algn="ctr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39600" tIns="21600" rIns="39600" bIns="21600" anchor="ctr"/>
          <a:lstStyle/>
          <a:p>
            <a:endParaRPr lang="fa-IR"/>
          </a:p>
        </p:txBody>
      </p:sp>
      <p:sp>
        <p:nvSpPr>
          <p:cNvPr id="522246" name="Rectangle 6"/>
          <p:cNvSpPr>
            <a:spLocks noChangeArrowheads="1"/>
          </p:cNvSpPr>
          <p:nvPr/>
        </p:nvSpPr>
        <p:spPr bwMode="auto">
          <a:xfrm rot="5400000">
            <a:off x="2971800" y="1447800"/>
            <a:ext cx="4953000" cy="3886200"/>
          </a:xfrm>
          <a:prstGeom prst="rect">
            <a:avLst/>
          </a:prstGeom>
          <a:solidFill>
            <a:srgbClr val="FFFF00">
              <a:alpha val="11000"/>
            </a:srgbClr>
          </a:solidFill>
          <a:ln w="38100" algn="ctr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39600" tIns="21600" rIns="39600" bIns="21600" anchor="ctr"/>
          <a:lstStyle/>
          <a:p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22" name="Rectangle 2"/>
          <p:cNvSpPr>
            <a:spLocks noChangeArrowheads="1"/>
          </p:cNvSpPr>
          <p:nvPr/>
        </p:nvSpPr>
        <p:spPr bwMode="auto">
          <a:xfrm>
            <a:off x="2971800" y="1676400"/>
            <a:ext cx="3429000" cy="533400"/>
          </a:xfrm>
          <a:prstGeom prst="rect">
            <a:avLst/>
          </a:prstGeom>
          <a:solidFill>
            <a:srgbClr val="000000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>
              <a:spcBef>
                <a:spcPct val="50000"/>
              </a:spcBef>
            </a:pPr>
            <a:r>
              <a:rPr lang="fa-IR" sz="2800">
                <a:solidFill>
                  <a:schemeClr val="bg1"/>
                </a:solidFill>
                <a:cs typeface="Titr" pitchFamily="2" charset="-78"/>
              </a:rPr>
              <a:t>مديريت ريسك پروژه</a:t>
            </a:r>
            <a:endParaRPr lang="en-US" sz="2800">
              <a:solidFill>
                <a:schemeClr val="bg1"/>
              </a:solidFill>
              <a:cs typeface="Titr" pitchFamily="2" charset="-78"/>
            </a:endParaRPr>
          </a:p>
        </p:txBody>
      </p:sp>
      <p:sp>
        <p:nvSpPr>
          <p:cNvPr id="645123" name="Rectangle 3"/>
          <p:cNvSpPr>
            <a:spLocks noChangeArrowheads="1"/>
          </p:cNvSpPr>
          <p:nvPr/>
        </p:nvSpPr>
        <p:spPr bwMode="auto">
          <a:xfrm>
            <a:off x="4038600" y="2743200"/>
            <a:ext cx="1371600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تحليل كيفي</a:t>
            </a:r>
          </a:p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تحليل كمي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45124" name="Rectangle 4"/>
          <p:cNvSpPr>
            <a:spLocks noChangeArrowheads="1"/>
          </p:cNvSpPr>
          <p:nvPr/>
        </p:nvSpPr>
        <p:spPr bwMode="auto">
          <a:xfrm>
            <a:off x="2133600" y="2743200"/>
            <a:ext cx="1371600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شناسايي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45125" name="Rectangle 5"/>
          <p:cNvSpPr>
            <a:spLocks noChangeArrowheads="1"/>
          </p:cNvSpPr>
          <p:nvPr/>
        </p:nvSpPr>
        <p:spPr bwMode="auto">
          <a:xfrm>
            <a:off x="304800" y="2743200"/>
            <a:ext cx="1379538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برنامه‌ ريزي مديريت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45126" name="Rectangle 6"/>
          <p:cNvSpPr>
            <a:spLocks noChangeArrowheads="1"/>
          </p:cNvSpPr>
          <p:nvPr/>
        </p:nvSpPr>
        <p:spPr bwMode="auto">
          <a:xfrm>
            <a:off x="5867400" y="2743200"/>
            <a:ext cx="1295400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تعيين برنامه پاسخ به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45127" name="Line 7"/>
          <p:cNvSpPr>
            <a:spLocks noChangeShapeType="1"/>
          </p:cNvSpPr>
          <p:nvPr/>
        </p:nvSpPr>
        <p:spPr bwMode="auto">
          <a:xfrm>
            <a:off x="4572000" y="2209800"/>
            <a:ext cx="0" cy="5334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45128" name="Line 8"/>
          <p:cNvSpPr>
            <a:spLocks noChangeShapeType="1"/>
          </p:cNvSpPr>
          <p:nvPr/>
        </p:nvSpPr>
        <p:spPr bwMode="auto">
          <a:xfrm>
            <a:off x="914400" y="2438400"/>
            <a:ext cx="5562600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45129" name="Line 9"/>
          <p:cNvSpPr>
            <a:spLocks noChangeShapeType="1"/>
          </p:cNvSpPr>
          <p:nvPr/>
        </p:nvSpPr>
        <p:spPr bwMode="auto">
          <a:xfrm>
            <a:off x="6477000" y="2438400"/>
            <a:ext cx="0" cy="3048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45130" name="Line 10"/>
          <p:cNvSpPr>
            <a:spLocks noChangeShapeType="1"/>
          </p:cNvSpPr>
          <p:nvPr/>
        </p:nvSpPr>
        <p:spPr bwMode="auto">
          <a:xfrm>
            <a:off x="2743200" y="2438400"/>
            <a:ext cx="0" cy="3048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45131" name="Line 11"/>
          <p:cNvSpPr>
            <a:spLocks noChangeShapeType="1"/>
          </p:cNvSpPr>
          <p:nvPr/>
        </p:nvSpPr>
        <p:spPr bwMode="auto">
          <a:xfrm>
            <a:off x="914400" y="2438400"/>
            <a:ext cx="0" cy="3048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45132" name="Line 12"/>
          <p:cNvSpPr>
            <a:spLocks noChangeShapeType="1"/>
          </p:cNvSpPr>
          <p:nvPr/>
        </p:nvSpPr>
        <p:spPr bwMode="auto">
          <a:xfrm>
            <a:off x="1676400" y="3352800"/>
            <a:ext cx="4572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wrap="none"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45133" name="Line 13"/>
          <p:cNvSpPr>
            <a:spLocks noChangeShapeType="1"/>
          </p:cNvSpPr>
          <p:nvPr/>
        </p:nvSpPr>
        <p:spPr bwMode="auto">
          <a:xfrm>
            <a:off x="3505200" y="3352800"/>
            <a:ext cx="5334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45134" name="Line 14"/>
          <p:cNvSpPr>
            <a:spLocks noChangeShapeType="1"/>
          </p:cNvSpPr>
          <p:nvPr/>
        </p:nvSpPr>
        <p:spPr bwMode="auto">
          <a:xfrm>
            <a:off x="5410200" y="3352800"/>
            <a:ext cx="4572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wrap="none"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45135" name="Rectangle 15"/>
          <p:cNvSpPr>
            <a:spLocks noChangeArrowheads="1"/>
          </p:cNvSpPr>
          <p:nvPr/>
        </p:nvSpPr>
        <p:spPr bwMode="auto">
          <a:xfrm>
            <a:off x="7543800" y="2743200"/>
            <a:ext cx="1295400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كنترل مديريت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45136" name="Line 16"/>
          <p:cNvSpPr>
            <a:spLocks noChangeShapeType="1"/>
          </p:cNvSpPr>
          <p:nvPr/>
        </p:nvSpPr>
        <p:spPr bwMode="auto">
          <a:xfrm>
            <a:off x="7150100" y="3327400"/>
            <a:ext cx="4572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wrap="none" lIns="39600" tIns="21600" rIns="39600" bIns="21600">
            <a:spAutoFit/>
          </a:bodyPr>
          <a:lstStyle/>
          <a:p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28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ar-SA" b="1"/>
              <a:t>معني ريسک در پروژه</a:t>
            </a:r>
            <a:r>
              <a:rPr lang="ar-SA"/>
              <a:t> </a:t>
            </a:r>
            <a:endParaRPr lang="en-US"/>
          </a:p>
        </p:txBody>
      </p:sp>
      <p:sp>
        <p:nvSpPr>
          <p:cNvPr id="5928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71600"/>
            <a:ext cx="8229600" cy="4724400"/>
          </a:xfrm>
        </p:spPr>
        <p:txBody>
          <a:bodyPr/>
          <a:lstStyle/>
          <a:p>
            <a:pPr algn="ctr">
              <a:lnSpc>
                <a:spcPct val="125000"/>
              </a:lnSpc>
              <a:buFont typeface="Wingdings" pitchFamily="2" charset="2"/>
              <a:buNone/>
            </a:pPr>
            <a:r>
              <a:rPr lang="ar-SA" sz="4300" b="1"/>
              <a:t>يعني يک رويداد </a:t>
            </a:r>
            <a:r>
              <a:rPr lang="ar-SA" sz="4300" b="1">
                <a:solidFill>
                  <a:srgbClr val="FF0000"/>
                </a:solidFill>
              </a:rPr>
              <a:t>محتمل</a:t>
            </a:r>
            <a:r>
              <a:rPr lang="ar-SA" sz="4300" b="1"/>
              <a:t> و </a:t>
            </a:r>
            <a:r>
              <a:rPr lang="ar-SA" sz="4300" b="1">
                <a:solidFill>
                  <a:srgbClr val="FF0000"/>
                </a:solidFill>
              </a:rPr>
              <a:t>غيرقطعي</a:t>
            </a:r>
            <a:r>
              <a:rPr lang="ar-SA" sz="4300" b="1"/>
              <a:t> که در صورتيکه به وقوع بپيوندد، بر </a:t>
            </a:r>
            <a:r>
              <a:rPr lang="ar-SA" sz="4300" b="1">
                <a:solidFill>
                  <a:srgbClr val="FF0000"/>
                </a:solidFill>
              </a:rPr>
              <a:t>نتايج و اهداف</a:t>
            </a:r>
            <a:r>
              <a:rPr lang="ar-SA" sz="4300" b="1"/>
              <a:t> پروژه تاثيرات </a:t>
            </a:r>
            <a:r>
              <a:rPr lang="ar-SA" sz="4300" b="1">
                <a:solidFill>
                  <a:srgbClr val="FF0000"/>
                </a:solidFill>
              </a:rPr>
              <a:t>مثبت</a:t>
            </a:r>
            <a:r>
              <a:rPr lang="ar-SA" sz="4300" b="1"/>
              <a:t> (فرصتها)يا </a:t>
            </a:r>
            <a:r>
              <a:rPr lang="ar-SA" sz="4300" b="1">
                <a:solidFill>
                  <a:srgbClr val="FF0000"/>
                </a:solidFill>
              </a:rPr>
              <a:t>منفي</a:t>
            </a:r>
            <a:r>
              <a:rPr lang="ar-SA" sz="4300" b="1"/>
              <a:t> (تهديدها) خواهد گذاشت.</a:t>
            </a:r>
            <a:r>
              <a:rPr lang="ar-SA" sz="4300"/>
              <a:t> </a:t>
            </a:r>
            <a:endParaRPr lang="fa-IR" sz="4300"/>
          </a:p>
        </p:txBody>
      </p:sp>
      <p:sp>
        <p:nvSpPr>
          <p:cNvPr id="592901" name="Text Box 5"/>
          <p:cNvSpPr txBox="1">
            <a:spLocks noChangeArrowheads="1"/>
          </p:cNvSpPr>
          <p:nvPr/>
        </p:nvSpPr>
        <p:spPr bwMode="auto">
          <a:xfrm>
            <a:off x="685800" y="4973638"/>
            <a:ext cx="8191500" cy="7016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 b="1">
                <a:cs typeface="Arial" pitchFamily="34" charset="0"/>
              </a:rPr>
              <a:t>Risk    = </a:t>
            </a:r>
            <a:r>
              <a:rPr lang="en-US" sz="4000" b="1" i="1">
                <a:cs typeface="Arial" pitchFamily="34" charset="0"/>
              </a:rPr>
              <a:t> </a:t>
            </a:r>
            <a:r>
              <a:rPr lang="en-US" sz="4000" b="1">
                <a:cs typeface="Arial" pitchFamily="34" charset="0"/>
              </a:rPr>
              <a:t>f</a:t>
            </a:r>
            <a:r>
              <a:rPr lang="en-US" sz="4000" b="1" i="1">
                <a:cs typeface="Arial" pitchFamily="34" charset="0"/>
              </a:rPr>
              <a:t>(</a:t>
            </a:r>
            <a:r>
              <a:rPr lang="en-US" sz="4000" b="1">
                <a:cs typeface="Arial" pitchFamily="34" charset="0"/>
              </a:rPr>
              <a:t>Likelihood, Impact</a:t>
            </a:r>
            <a:r>
              <a:rPr lang="en-US" sz="4000">
                <a:latin typeface="Times New Roman" pitchFamily="18" charset="0"/>
                <a:cs typeface="Arial" pitchFamily="34" charset="0"/>
              </a:rPr>
              <a:t>)</a:t>
            </a:r>
          </a:p>
        </p:txBody>
      </p:sp>
      <p:sp>
        <p:nvSpPr>
          <p:cNvPr id="592902" name="Text Box 6"/>
          <p:cNvSpPr txBox="1">
            <a:spLocks noChangeArrowheads="1"/>
          </p:cNvSpPr>
          <p:nvPr/>
        </p:nvSpPr>
        <p:spPr bwMode="auto">
          <a:xfrm>
            <a:off x="1641475" y="5410200"/>
            <a:ext cx="981075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>
                <a:cs typeface="Arial" pitchFamily="34" charset="0"/>
              </a:rPr>
              <a:t>event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1847850" y="304800"/>
            <a:ext cx="6610350" cy="914400"/>
          </a:xfrm>
        </p:spPr>
        <p:txBody>
          <a:bodyPr/>
          <a:lstStyle/>
          <a:p>
            <a:r>
              <a:rPr lang="fa-IR" sz="3700">
                <a:solidFill>
                  <a:srgbClr val="800080"/>
                </a:solidFill>
              </a:rPr>
              <a:t>ابعاد يك ريسك</a:t>
            </a:r>
            <a:endParaRPr lang="en-US" sz="3700">
              <a:solidFill>
                <a:srgbClr val="800080"/>
              </a:solidFill>
            </a:endParaRPr>
          </a:p>
        </p:txBody>
      </p:sp>
      <p:grpSp>
        <p:nvGrpSpPr>
          <p:cNvPr id="657411" name="Group 3"/>
          <p:cNvGrpSpPr>
            <a:grpSpLocks/>
          </p:cNvGrpSpPr>
          <p:nvPr/>
        </p:nvGrpSpPr>
        <p:grpSpPr bwMode="auto">
          <a:xfrm>
            <a:off x="4292600" y="3352800"/>
            <a:ext cx="3708400" cy="2841625"/>
            <a:chOff x="2332" y="1392"/>
            <a:chExt cx="2336" cy="1790"/>
          </a:xfrm>
        </p:grpSpPr>
        <p:sp>
          <p:nvSpPr>
            <p:cNvPr id="657412" name="Rectangle 4"/>
            <p:cNvSpPr>
              <a:spLocks noChangeArrowheads="1"/>
            </p:cNvSpPr>
            <p:nvPr/>
          </p:nvSpPr>
          <p:spPr bwMode="auto">
            <a:xfrm>
              <a:off x="2592" y="1392"/>
              <a:ext cx="2076" cy="146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57413" name="Text Box 5"/>
            <p:cNvSpPr txBox="1">
              <a:spLocks noChangeArrowheads="1"/>
            </p:cNvSpPr>
            <p:nvPr/>
          </p:nvSpPr>
          <p:spPr bwMode="auto">
            <a:xfrm>
              <a:off x="3254" y="2855"/>
              <a:ext cx="511" cy="327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a-IR" sz="2800" b="1">
                  <a:latin typeface="Times New Roman" pitchFamily="18" charset="0"/>
                  <a:cs typeface="Nazanin" pitchFamily="2" charset="-78"/>
                </a:rPr>
                <a:t>اثر    </a:t>
              </a:r>
              <a:endParaRPr lang="en-US" sz="2800" b="1">
                <a:latin typeface="Times New Roman" pitchFamily="18" charset="0"/>
                <a:cs typeface="Nazanin" pitchFamily="2" charset="-78"/>
              </a:endParaRPr>
            </a:p>
          </p:txBody>
        </p:sp>
        <p:sp>
          <p:nvSpPr>
            <p:cNvPr id="657414" name="Text Box 6"/>
            <p:cNvSpPr txBox="1">
              <a:spLocks noChangeArrowheads="1"/>
            </p:cNvSpPr>
            <p:nvPr/>
          </p:nvSpPr>
          <p:spPr bwMode="auto">
            <a:xfrm rot="-5400000">
              <a:off x="2048" y="2008"/>
              <a:ext cx="896" cy="327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a-IR" sz="2800" b="1">
                  <a:latin typeface="Times New Roman" pitchFamily="18" charset="0"/>
                  <a:cs typeface="Nazanin" pitchFamily="2" charset="-78"/>
                </a:rPr>
                <a:t>احتمال     </a:t>
              </a:r>
              <a:endParaRPr lang="en-US" sz="2800" b="1">
                <a:latin typeface="Times New Roman" pitchFamily="18" charset="0"/>
                <a:cs typeface="Nazanin" pitchFamily="2" charset="-78"/>
              </a:endParaRPr>
            </a:p>
          </p:txBody>
        </p:sp>
        <p:sp>
          <p:nvSpPr>
            <p:cNvPr id="657415" name="Oval 7"/>
            <p:cNvSpPr>
              <a:spLocks noChangeArrowheads="1"/>
            </p:cNvSpPr>
            <p:nvPr/>
          </p:nvSpPr>
          <p:spPr bwMode="auto">
            <a:xfrm>
              <a:off x="2779" y="1572"/>
              <a:ext cx="104" cy="107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57416" name="Oval 8"/>
            <p:cNvSpPr>
              <a:spLocks noChangeArrowheads="1"/>
            </p:cNvSpPr>
            <p:nvPr/>
          </p:nvSpPr>
          <p:spPr bwMode="auto">
            <a:xfrm>
              <a:off x="2879" y="2452"/>
              <a:ext cx="104" cy="107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57417" name="Oval 9"/>
            <p:cNvSpPr>
              <a:spLocks noChangeArrowheads="1"/>
            </p:cNvSpPr>
            <p:nvPr/>
          </p:nvSpPr>
          <p:spPr bwMode="auto">
            <a:xfrm>
              <a:off x="4335" y="2612"/>
              <a:ext cx="104" cy="107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57418" name="Oval 10"/>
            <p:cNvSpPr>
              <a:spLocks noChangeArrowheads="1"/>
            </p:cNvSpPr>
            <p:nvPr/>
          </p:nvSpPr>
          <p:spPr bwMode="auto">
            <a:xfrm>
              <a:off x="4399" y="1584"/>
              <a:ext cx="104" cy="107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57419" name="Oval 11"/>
            <p:cNvSpPr>
              <a:spLocks noChangeArrowheads="1"/>
            </p:cNvSpPr>
            <p:nvPr/>
          </p:nvSpPr>
          <p:spPr bwMode="auto">
            <a:xfrm>
              <a:off x="3691" y="2100"/>
              <a:ext cx="104" cy="107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</p:grpSp>
      <p:sp>
        <p:nvSpPr>
          <p:cNvPr id="657420" name="Text Box 12"/>
          <p:cNvSpPr txBox="1">
            <a:spLocks noChangeArrowheads="1"/>
          </p:cNvSpPr>
          <p:nvPr/>
        </p:nvSpPr>
        <p:spPr bwMode="auto">
          <a:xfrm>
            <a:off x="612775" y="2166938"/>
            <a:ext cx="3273425" cy="30845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r" rtl="1">
              <a:spcBef>
                <a:spcPct val="50000"/>
              </a:spcBef>
              <a:buFontTx/>
              <a:buChar char="•"/>
            </a:pPr>
            <a:r>
              <a:rPr lang="en-US" sz="2800"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2800">
                <a:latin typeface="Times New Roman" pitchFamily="18" charset="0"/>
                <a:cs typeface="Nazanin" pitchFamily="2" charset="-78"/>
              </a:rPr>
              <a:t>رخداد ريسك</a:t>
            </a:r>
            <a:endParaRPr lang="en-US" sz="2800">
              <a:latin typeface="Times New Roman" pitchFamily="18" charset="0"/>
              <a:cs typeface="Nazanin" pitchFamily="2" charset="-78"/>
            </a:endParaRPr>
          </a:p>
          <a:p>
            <a:pPr algn="r" rtl="1">
              <a:spcBef>
                <a:spcPct val="50000"/>
              </a:spcBef>
              <a:buFontTx/>
              <a:buChar char="•"/>
            </a:pPr>
            <a:r>
              <a:rPr lang="fa-IR" sz="2800">
                <a:latin typeface="Times New Roman" pitchFamily="18" charset="0"/>
                <a:cs typeface="Nazanin" pitchFamily="2" charset="-78"/>
              </a:rPr>
              <a:t>احتمال ريسك</a:t>
            </a:r>
            <a:endParaRPr lang="en-US" sz="2800">
              <a:latin typeface="Times New Roman" pitchFamily="18" charset="0"/>
              <a:cs typeface="Nazanin" pitchFamily="2" charset="-78"/>
            </a:endParaRPr>
          </a:p>
          <a:p>
            <a:pPr algn="r" rtl="1">
              <a:spcBef>
                <a:spcPct val="50000"/>
              </a:spcBef>
              <a:buFontTx/>
              <a:buChar char="•"/>
            </a:pPr>
            <a:r>
              <a:rPr lang="fa-IR" sz="2800">
                <a:latin typeface="Times New Roman" pitchFamily="18" charset="0"/>
                <a:cs typeface="Nazanin" pitchFamily="2" charset="-78"/>
              </a:rPr>
              <a:t>تاثير ريسك</a:t>
            </a:r>
            <a:endParaRPr lang="en-US" sz="2800">
              <a:latin typeface="Times New Roman" pitchFamily="18" charset="0"/>
              <a:cs typeface="Nazanin" pitchFamily="2" charset="-78"/>
            </a:endParaRPr>
          </a:p>
          <a:p>
            <a:pPr algn="r" rtl="1">
              <a:spcBef>
                <a:spcPct val="50000"/>
              </a:spcBef>
              <a:buFontTx/>
              <a:buChar char="•"/>
            </a:pPr>
            <a:r>
              <a:rPr lang="fa-IR" sz="2800">
                <a:latin typeface="Times New Roman" pitchFamily="18" charset="0"/>
                <a:cs typeface="Nazanin" pitchFamily="2" charset="-78"/>
              </a:rPr>
              <a:t>زمانبندي ريسك</a:t>
            </a:r>
            <a:endParaRPr lang="en-US" sz="2800">
              <a:latin typeface="Times New Roman" pitchFamily="18" charset="0"/>
              <a:cs typeface="Nazanin" pitchFamily="2" charset="-78"/>
            </a:endParaRPr>
          </a:p>
          <a:p>
            <a:pPr algn="r" rtl="1">
              <a:spcBef>
                <a:spcPct val="50000"/>
              </a:spcBef>
              <a:buFontTx/>
              <a:buChar char="•"/>
            </a:pPr>
            <a:r>
              <a:rPr lang="fa-IR" sz="2800">
                <a:latin typeface="Times New Roman" pitchFamily="18" charset="0"/>
                <a:cs typeface="Nazanin" pitchFamily="2" charset="-78"/>
              </a:rPr>
              <a:t>ميزان تلورانس اثرات ريسك</a:t>
            </a:r>
            <a:endParaRPr lang="en-US" sz="2800">
              <a:latin typeface="Times New Roman" pitchFamily="18" charset="0"/>
              <a:cs typeface="Nazanin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8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153400" cy="914400"/>
          </a:xfrm>
        </p:spPr>
        <p:txBody>
          <a:bodyPr/>
          <a:lstStyle/>
          <a:p>
            <a:r>
              <a:rPr lang="ar-SA" b="1"/>
              <a:t>ريسک هاي شناخته شده و ريسك‌هاي غيرشناخته شده</a:t>
            </a:r>
            <a:endParaRPr lang="en-US"/>
          </a:p>
        </p:txBody>
      </p:sp>
      <p:sp>
        <p:nvSpPr>
          <p:cNvPr id="5836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371600"/>
            <a:ext cx="8229600" cy="4724400"/>
          </a:xfrm>
        </p:spPr>
        <p:txBody>
          <a:bodyPr/>
          <a:lstStyle/>
          <a:p>
            <a:pPr>
              <a:lnSpc>
                <a:spcPct val="125000"/>
              </a:lnSpc>
              <a:buFont typeface="Wingdings" pitchFamily="2" charset="2"/>
              <a:buNone/>
            </a:pPr>
            <a:r>
              <a:rPr lang="ar-SA" b="1"/>
              <a:t>ريسک هاي شناخته شده و ريسك‌هاي غيرشناخته شده،</a:t>
            </a:r>
            <a:r>
              <a:rPr lang="ar-SA"/>
              <a:t> به ترتيب آنهايي هستند که </a:t>
            </a:r>
            <a:r>
              <a:rPr lang="ar-SA">
                <a:solidFill>
                  <a:srgbClr val="FF0000"/>
                </a:solidFill>
              </a:rPr>
              <a:t>قابل شناسايي و برنامه ريزي</a:t>
            </a:r>
            <a:r>
              <a:rPr lang="ar-SA"/>
              <a:t> هستند و نيستند. و آنچه که وظيفه ماست اين است که </a:t>
            </a:r>
            <a:endParaRPr lang="fa-IR"/>
          </a:p>
          <a:p>
            <a:pPr>
              <a:lnSpc>
                <a:spcPct val="125000"/>
              </a:lnSpc>
            </a:pPr>
            <a:r>
              <a:rPr lang="ar-SA"/>
              <a:t>اطلاعات مناسب و به موقع </a:t>
            </a:r>
            <a:r>
              <a:rPr lang="ar-SA">
                <a:solidFill>
                  <a:srgbClr val="FF0000"/>
                </a:solidFill>
              </a:rPr>
              <a:t>جمع آوري</a:t>
            </a:r>
            <a:r>
              <a:rPr lang="ar-SA"/>
              <a:t> کنيم تا اينکه </a:t>
            </a:r>
            <a:endParaRPr lang="fa-IR"/>
          </a:p>
          <a:p>
            <a:pPr>
              <a:lnSpc>
                <a:spcPct val="125000"/>
              </a:lnSpc>
            </a:pPr>
            <a:r>
              <a:rPr lang="ar-SA"/>
              <a:t>تا حد امکان ريسك‌هاي موجود را </a:t>
            </a:r>
            <a:r>
              <a:rPr lang="ar-SA">
                <a:solidFill>
                  <a:srgbClr val="FF0000"/>
                </a:solidFill>
              </a:rPr>
              <a:t>شناسايي</a:t>
            </a:r>
            <a:r>
              <a:rPr lang="ar-SA"/>
              <a:t> کنيم و </a:t>
            </a:r>
            <a:endParaRPr lang="fa-IR"/>
          </a:p>
          <a:p>
            <a:pPr>
              <a:lnSpc>
                <a:spcPct val="125000"/>
              </a:lnSpc>
            </a:pPr>
            <a:r>
              <a:rPr lang="ar-SA"/>
              <a:t>آنها را به بهترين نحو </a:t>
            </a:r>
            <a:r>
              <a:rPr lang="ar-SA">
                <a:solidFill>
                  <a:srgbClr val="FF0000"/>
                </a:solidFill>
              </a:rPr>
              <a:t>در</a:t>
            </a:r>
            <a:r>
              <a:rPr lang="ar-SA"/>
              <a:t> </a:t>
            </a:r>
            <a:r>
              <a:rPr lang="ar-SA">
                <a:solidFill>
                  <a:srgbClr val="FF0000"/>
                </a:solidFill>
              </a:rPr>
              <a:t>استخدام اهداف پروژه</a:t>
            </a:r>
            <a:r>
              <a:rPr lang="ar-SA"/>
              <a:t> قراردهيم.</a:t>
            </a:r>
            <a:r>
              <a:rPr lang="en-US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153400" cy="914400"/>
          </a:xfrm>
        </p:spPr>
        <p:txBody>
          <a:bodyPr/>
          <a:lstStyle/>
          <a:p>
            <a:r>
              <a:rPr lang="fa-IR" b="1"/>
              <a:t>شدت ريسك در محيط پروژه</a:t>
            </a:r>
            <a:endParaRPr lang="en-US"/>
          </a:p>
        </p:txBody>
      </p:sp>
      <p:grpSp>
        <p:nvGrpSpPr>
          <p:cNvPr id="656389" name="Group 5"/>
          <p:cNvGrpSpPr>
            <a:grpSpLocks/>
          </p:cNvGrpSpPr>
          <p:nvPr/>
        </p:nvGrpSpPr>
        <p:grpSpPr bwMode="auto">
          <a:xfrm>
            <a:off x="1927225" y="1562100"/>
            <a:ext cx="5638800" cy="4457700"/>
            <a:chOff x="842" y="1020"/>
            <a:chExt cx="3552" cy="2808"/>
          </a:xfrm>
        </p:grpSpPr>
        <p:sp>
          <p:nvSpPr>
            <p:cNvPr id="656390" name="Line 6"/>
            <p:cNvSpPr>
              <a:spLocks noChangeShapeType="1"/>
            </p:cNvSpPr>
            <p:nvPr/>
          </p:nvSpPr>
          <p:spPr bwMode="auto">
            <a:xfrm>
              <a:off x="900" y="2088"/>
              <a:ext cx="345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grpSp>
          <p:nvGrpSpPr>
            <p:cNvPr id="656391" name="Group 7"/>
            <p:cNvGrpSpPr>
              <a:grpSpLocks/>
            </p:cNvGrpSpPr>
            <p:nvPr/>
          </p:nvGrpSpPr>
          <p:grpSpPr bwMode="auto">
            <a:xfrm>
              <a:off x="900" y="2376"/>
              <a:ext cx="3460" cy="1452"/>
              <a:chOff x="900" y="2376"/>
              <a:chExt cx="3460" cy="1452"/>
            </a:xfrm>
          </p:grpSpPr>
          <p:sp>
            <p:nvSpPr>
              <p:cNvPr id="656392" name="Rectangle 8"/>
              <p:cNvSpPr>
                <a:spLocks noChangeArrowheads="1"/>
              </p:cNvSpPr>
              <p:nvPr/>
            </p:nvSpPr>
            <p:spPr bwMode="auto">
              <a:xfrm>
                <a:off x="900" y="2376"/>
                <a:ext cx="3456" cy="1452"/>
              </a:xfrm>
              <a:prstGeom prst="rect">
                <a:avLst/>
              </a:prstGeom>
              <a:solidFill>
                <a:schemeClr val="accent1"/>
              </a:solidFill>
              <a:ln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algn="ctr">
                  <a:spcBef>
                    <a:spcPct val="50000"/>
                  </a:spcBef>
                </a:pPr>
                <a:endParaRPr lang="en-US" sz="2800">
                  <a:latin typeface="Times New Roman" pitchFamily="18" charset="0"/>
                  <a:cs typeface="Arial" pitchFamily="34" charset="0"/>
                </a:endParaRPr>
              </a:p>
            </p:txBody>
          </p:sp>
          <p:sp>
            <p:nvSpPr>
              <p:cNvPr id="656393" name="Line 9"/>
              <p:cNvSpPr>
                <a:spLocks noChangeShapeType="1"/>
              </p:cNvSpPr>
              <p:nvPr/>
            </p:nvSpPr>
            <p:spPr bwMode="auto">
              <a:xfrm>
                <a:off x="2052" y="2376"/>
                <a:ext cx="0" cy="145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fa-IR"/>
              </a:p>
            </p:txBody>
          </p:sp>
          <p:sp>
            <p:nvSpPr>
              <p:cNvPr id="656394" name="Line 10"/>
              <p:cNvSpPr>
                <a:spLocks noChangeShapeType="1"/>
              </p:cNvSpPr>
              <p:nvPr/>
            </p:nvSpPr>
            <p:spPr bwMode="auto">
              <a:xfrm>
                <a:off x="3204" y="2376"/>
                <a:ext cx="0" cy="145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fa-IR"/>
              </a:p>
            </p:txBody>
          </p:sp>
          <p:sp>
            <p:nvSpPr>
              <p:cNvPr id="656395" name="Line 11"/>
              <p:cNvSpPr>
                <a:spLocks noChangeShapeType="1"/>
              </p:cNvSpPr>
              <p:nvPr/>
            </p:nvSpPr>
            <p:spPr bwMode="auto">
              <a:xfrm>
                <a:off x="900" y="2892"/>
                <a:ext cx="3456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fa-IR"/>
              </a:p>
            </p:txBody>
          </p:sp>
          <p:sp>
            <p:nvSpPr>
              <p:cNvPr id="656396" name="Line 12"/>
              <p:cNvSpPr>
                <a:spLocks noChangeShapeType="1"/>
              </p:cNvSpPr>
              <p:nvPr/>
            </p:nvSpPr>
            <p:spPr bwMode="auto">
              <a:xfrm>
                <a:off x="904" y="3352"/>
                <a:ext cx="3456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fa-IR"/>
              </a:p>
            </p:txBody>
          </p:sp>
        </p:grpSp>
        <p:sp>
          <p:nvSpPr>
            <p:cNvPr id="656397" name="Text Box 13"/>
            <p:cNvSpPr txBox="1">
              <a:spLocks noChangeArrowheads="1"/>
            </p:cNvSpPr>
            <p:nvPr/>
          </p:nvSpPr>
          <p:spPr bwMode="auto">
            <a:xfrm>
              <a:off x="1010" y="2424"/>
              <a:ext cx="772" cy="430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pPr>
                <a:spcBef>
                  <a:spcPct val="15000"/>
                </a:spcBef>
              </a:pPr>
              <a:r>
                <a:rPr lang="en-US" sz="1800" b="1">
                  <a:latin typeface="Times New Roman" pitchFamily="18" charset="0"/>
                  <a:cs typeface="Arial" pitchFamily="34" charset="0"/>
                </a:rPr>
                <a:t>Unknown</a:t>
              </a:r>
            </a:p>
            <a:p>
              <a:pPr>
                <a:spcBef>
                  <a:spcPct val="15000"/>
                </a:spcBef>
              </a:pPr>
              <a:r>
                <a:rPr lang="en-US" sz="1800" b="1">
                  <a:latin typeface="Times New Roman" pitchFamily="18" charset="0"/>
                  <a:cs typeface="Arial" pitchFamily="34" charset="0"/>
                </a:rPr>
                <a:t>Unknowns</a:t>
              </a:r>
            </a:p>
          </p:txBody>
        </p:sp>
        <p:sp>
          <p:nvSpPr>
            <p:cNvPr id="656398" name="Text Box 14"/>
            <p:cNvSpPr txBox="1">
              <a:spLocks noChangeArrowheads="1"/>
            </p:cNvSpPr>
            <p:nvPr/>
          </p:nvSpPr>
          <p:spPr bwMode="auto">
            <a:xfrm>
              <a:off x="2190" y="2440"/>
              <a:ext cx="772" cy="430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pPr>
                <a:spcBef>
                  <a:spcPct val="15000"/>
                </a:spcBef>
              </a:pPr>
              <a:r>
                <a:rPr lang="en-US" sz="1800" b="1">
                  <a:latin typeface="Times New Roman" pitchFamily="18" charset="0"/>
                  <a:cs typeface="Arial" pitchFamily="34" charset="0"/>
                </a:rPr>
                <a:t>Known</a:t>
              </a:r>
            </a:p>
            <a:p>
              <a:pPr>
                <a:spcBef>
                  <a:spcPct val="15000"/>
                </a:spcBef>
              </a:pPr>
              <a:r>
                <a:rPr lang="en-US" sz="1800" b="1">
                  <a:latin typeface="Times New Roman" pitchFamily="18" charset="0"/>
                  <a:cs typeface="Arial" pitchFamily="34" charset="0"/>
                </a:rPr>
                <a:t>Unknowns</a:t>
              </a:r>
            </a:p>
          </p:txBody>
        </p:sp>
        <p:sp>
          <p:nvSpPr>
            <p:cNvPr id="656399" name="Text Box 15"/>
            <p:cNvSpPr txBox="1">
              <a:spLocks noChangeArrowheads="1"/>
            </p:cNvSpPr>
            <p:nvPr/>
          </p:nvSpPr>
          <p:spPr bwMode="auto">
            <a:xfrm>
              <a:off x="3370" y="2516"/>
              <a:ext cx="620" cy="231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pPr>
                <a:spcBef>
                  <a:spcPct val="30000"/>
                </a:spcBef>
              </a:pPr>
              <a:r>
                <a:rPr lang="en-US" sz="1800" b="1">
                  <a:latin typeface="Times New Roman" pitchFamily="18" charset="0"/>
                  <a:cs typeface="Arial" pitchFamily="34" charset="0"/>
                </a:rPr>
                <a:t>Knowns</a:t>
              </a:r>
            </a:p>
          </p:txBody>
        </p:sp>
        <p:sp>
          <p:nvSpPr>
            <p:cNvPr id="656400" name="Text Box 16"/>
            <p:cNvSpPr txBox="1">
              <a:spLocks noChangeArrowheads="1"/>
            </p:cNvSpPr>
            <p:nvPr/>
          </p:nvSpPr>
          <p:spPr bwMode="auto">
            <a:xfrm>
              <a:off x="1014" y="2908"/>
              <a:ext cx="868" cy="430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pPr>
                <a:spcBef>
                  <a:spcPct val="15000"/>
                </a:spcBef>
              </a:pPr>
              <a:r>
                <a:rPr lang="en-US" sz="1800" b="1">
                  <a:latin typeface="Times New Roman" pitchFamily="18" charset="0"/>
                  <a:cs typeface="Arial" pitchFamily="34" charset="0"/>
                </a:rPr>
                <a:t>No</a:t>
              </a:r>
            </a:p>
            <a:p>
              <a:pPr>
                <a:spcBef>
                  <a:spcPct val="15000"/>
                </a:spcBef>
              </a:pPr>
              <a:r>
                <a:rPr lang="en-US" sz="1800" b="1">
                  <a:latin typeface="Times New Roman" pitchFamily="18" charset="0"/>
                  <a:cs typeface="Arial" pitchFamily="34" charset="0"/>
                </a:rPr>
                <a:t>Information</a:t>
              </a:r>
            </a:p>
          </p:txBody>
        </p:sp>
        <p:sp>
          <p:nvSpPr>
            <p:cNvPr id="656401" name="Text Box 17"/>
            <p:cNvSpPr txBox="1">
              <a:spLocks noChangeArrowheads="1"/>
            </p:cNvSpPr>
            <p:nvPr/>
          </p:nvSpPr>
          <p:spPr bwMode="auto">
            <a:xfrm>
              <a:off x="2182" y="2900"/>
              <a:ext cx="868" cy="430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pPr>
                <a:spcBef>
                  <a:spcPct val="15000"/>
                </a:spcBef>
              </a:pPr>
              <a:r>
                <a:rPr lang="en-US" sz="1800" b="1">
                  <a:latin typeface="Times New Roman" pitchFamily="18" charset="0"/>
                  <a:cs typeface="Arial" pitchFamily="34" charset="0"/>
                </a:rPr>
                <a:t>Partial</a:t>
              </a:r>
            </a:p>
            <a:p>
              <a:pPr>
                <a:spcBef>
                  <a:spcPct val="15000"/>
                </a:spcBef>
              </a:pPr>
              <a:r>
                <a:rPr lang="en-US" sz="1800" b="1">
                  <a:latin typeface="Times New Roman" pitchFamily="18" charset="0"/>
                  <a:cs typeface="Arial" pitchFamily="34" charset="0"/>
                </a:rPr>
                <a:t>Information</a:t>
              </a:r>
            </a:p>
          </p:txBody>
        </p:sp>
        <p:sp>
          <p:nvSpPr>
            <p:cNvPr id="656402" name="Text Box 18"/>
            <p:cNvSpPr txBox="1">
              <a:spLocks noChangeArrowheads="1"/>
            </p:cNvSpPr>
            <p:nvPr/>
          </p:nvSpPr>
          <p:spPr bwMode="auto">
            <a:xfrm>
              <a:off x="3362" y="2904"/>
              <a:ext cx="868" cy="430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pPr>
                <a:spcBef>
                  <a:spcPct val="15000"/>
                </a:spcBef>
              </a:pPr>
              <a:r>
                <a:rPr lang="en-US" sz="1800" b="1">
                  <a:latin typeface="Times New Roman" pitchFamily="18" charset="0"/>
                  <a:cs typeface="Arial" pitchFamily="34" charset="0"/>
                </a:rPr>
                <a:t>Complete</a:t>
              </a:r>
            </a:p>
            <a:p>
              <a:pPr>
                <a:spcBef>
                  <a:spcPct val="15000"/>
                </a:spcBef>
              </a:pPr>
              <a:r>
                <a:rPr lang="en-US" sz="1800" b="1">
                  <a:latin typeface="Times New Roman" pitchFamily="18" charset="0"/>
                  <a:cs typeface="Arial" pitchFamily="34" charset="0"/>
                </a:rPr>
                <a:t>Information</a:t>
              </a:r>
            </a:p>
          </p:txBody>
        </p:sp>
        <p:sp>
          <p:nvSpPr>
            <p:cNvPr id="656403" name="Line 19"/>
            <p:cNvSpPr>
              <a:spLocks noChangeShapeType="1"/>
            </p:cNvSpPr>
            <p:nvPr/>
          </p:nvSpPr>
          <p:spPr bwMode="auto">
            <a:xfrm>
              <a:off x="904" y="1200"/>
              <a:ext cx="3452" cy="88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56404" name="Text Box 20"/>
            <p:cNvSpPr txBox="1">
              <a:spLocks noChangeArrowheads="1"/>
            </p:cNvSpPr>
            <p:nvPr/>
          </p:nvSpPr>
          <p:spPr bwMode="auto">
            <a:xfrm>
              <a:off x="842" y="1020"/>
              <a:ext cx="760" cy="231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800" b="1">
                  <a:latin typeface="Times New Roman" pitchFamily="18" charset="0"/>
                  <a:cs typeface="Arial" pitchFamily="34" charset="0"/>
                </a:rPr>
                <a:t>Total Risk</a:t>
              </a:r>
            </a:p>
          </p:txBody>
        </p:sp>
        <p:sp>
          <p:nvSpPr>
            <p:cNvPr id="656405" name="Text Box 21"/>
            <p:cNvSpPr txBox="1">
              <a:spLocks noChangeArrowheads="1"/>
            </p:cNvSpPr>
            <p:nvPr/>
          </p:nvSpPr>
          <p:spPr bwMode="auto">
            <a:xfrm>
              <a:off x="2226" y="1312"/>
              <a:ext cx="852" cy="231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800" b="1">
                  <a:latin typeface="Times New Roman" pitchFamily="18" charset="0"/>
                  <a:cs typeface="Arial" pitchFamily="34" charset="0"/>
                </a:rPr>
                <a:t>Uncertainty</a:t>
              </a:r>
            </a:p>
          </p:txBody>
        </p:sp>
        <p:sp>
          <p:nvSpPr>
            <p:cNvPr id="656406" name="Text Box 22"/>
            <p:cNvSpPr txBox="1">
              <a:spLocks noChangeArrowheads="1"/>
            </p:cNvSpPr>
            <p:nvPr/>
          </p:nvSpPr>
          <p:spPr bwMode="auto">
            <a:xfrm>
              <a:off x="3786" y="1708"/>
              <a:ext cx="608" cy="231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800" b="1">
                  <a:latin typeface="Times New Roman" pitchFamily="18" charset="0"/>
                  <a:cs typeface="Arial" pitchFamily="34" charset="0"/>
                </a:rPr>
                <a:t>No Risk</a:t>
              </a:r>
            </a:p>
          </p:txBody>
        </p:sp>
        <p:sp>
          <p:nvSpPr>
            <p:cNvPr id="656407" name="Line 23"/>
            <p:cNvSpPr>
              <a:spLocks noChangeShapeType="1"/>
            </p:cNvSpPr>
            <p:nvPr/>
          </p:nvSpPr>
          <p:spPr bwMode="auto">
            <a:xfrm>
              <a:off x="904" y="2292"/>
              <a:ext cx="3452" cy="0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56408" name="Text Box 24"/>
            <p:cNvSpPr txBox="1">
              <a:spLocks noChangeArrowheads="1"/>
            </p:cNvSpPr>
            <p:nvPr/>
          </p:nvSpPr>
          <p:spPr bwMode="auto">
            <a:xfrm>
              <a:off x="1676" y="2100"/>
              <a:ext cx="1744" cy="231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800" b="1" i="1">
                  <a:latin typeface="Times New Roman" pitchFamily="18" charset="0"/>
                  <a:cs typeface="Arial" pitchFamily="34" charset="0"/>
                </a:rPr>
                <a:t>Scope of Risk Management</a:t>
              </a:r>
            </a:p>
          </p:txBody>
        </p:sp>
        <p:sp>
          <p:nvSpPr>
            <p:cNvPr id="656409" name="Text Box 25"/>
            <p:cNvSpPr txBox="1">
              <a:spLocks noChangeArrowheads="1"/>
            </p:cNvSpPr>
            <p:nvPr/>
          </p:nvSpPr>
          <p:spPr bwMode="auto">
            <a:xfrm>
              <a:off x="2186" y="3360"/>
              <a:ext cx="756" cy="430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pPr>
                <a:spcBef>
                  <a:spcPct val="15000"/>
                </a:spcBef>
              </a:pPr>
              <a:r>
                <a:rPr lang="en-US" sz="1800" b="1">
                  <a:latin typeface="Times New Roman" pitchFamily="18" charset="0"/>
                  <a:cs typeface="Arial" pitchFamily="34" charset="0"/>
                </a:rPr>
                <a:t>Feasibility</a:t>
              </a:r>
            </a:p>
            <a:p>
              <a:pPr>
                <a:spcBef>
                  <a:spcPct val="15000"/>
                </a:spcBef>
              </a:pPr>
              <a:r>
                <a:rPr lang="en-US" sz="1800" b="1">
                  <a:latin typeface="Times New Roman" pitchFamily="18" charset="0"/>
                  <a:cs typeface="Arial" pitchFamily="34" charset="0"/>
                </a:rPr>
                <a:t>Studies</a:t>
              </a:r>
            </a:p>
          </p:txBody>
        </p:sp>
        <p:sp>
          <p:nvSpPr>
            <p:cNvPr id="656410" name="Text Box 26"/>
            <p:cNvSpPr txBox="1">
              <a:spLocks noChangeArrowheads="1"/>
            </p:cNvSpPr>
            <p:nvPr/>
          </p:nvSpPr>
          <p:spPr bwMode="auto">
            <a:xfrm>
              <a:off x="3342" y="3388"/>
              <a:ext cx="652" cy="430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pPr>
                <a:spcBef>
                  <a:spcPct val="15000"/>
                </a:spcBef>
              </a:pPr>
              <a:r>
                <a:rPr lang="en-US" sz="1800" b="1">
                  <a:latin typeface="Times New Roman" pitchFamily="18" charset="0"/>
                  <a:cs typeface="Arial" pitchFamily="34" charset="0"/>
                </a:rPr>
                <a:t>Closeout</a:t>
              </a:r>
            </a:p>
            <a:p>
              <a:pPr>
                <a:spcBef>
                  <a:spcPct val="15000"/>
                </a:spcBef>
              </a:pPr>
              <a:r>
                <a:rPr lang="en-US" sz="1800" b="1">
                  <a:latin typeface="Times New Roman" pitchFamily="18" charset="0"/>
                  <a:cs typeface="Arial" pitchFamily="34" charset="0"/>
                </a:rPr>
                <a:t>Reports</a:t>
              </a:r>
            </a:p>
          </p:txBody>
        </p:sp>
        <p:sp>
          <p:nvSpPr>
            <p:cNvPr id="656411" name="Text Box 27"/>
            <p:cNvSpPr txBox="1">
              <a:spLocks noChangeArrowheads="1"/>
            </p:cNvSpPr>
            <p:nvPr/>
          </p:nvSpPr>
          <p:spPr bwMode="auto">
            <a:xfrm>
              <a:off x="1014" y="3364"/>
              <a:ext cx="776" cy="430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pPr>
                <a:spcBef>
                  <a:spcPct val="15000"/>
                </a:spcBef>
              </a:pPr>
              <a:r>
                <a:rPr lang="en-US" sz="1800" b="1">
                  <a:latin typeface="Times New Roman" pitchFamily="18" charset="0"/>
                  <a:cs typeface="Arial" pitchFamily="34" charset="0"/>
                </a:rPr>
                <a:t>Enter New</a:t>
              </a:r>
            </a:p>
            <a:p>
              <a:pPr>
                <a:spcBef>
                  <a:spcPct val="15000"/>
                </a:spcBef>
              </a:pPr>
              <a:r>
                <a:rPr lang="en-US" sz="1800" b="1">
                  <a:latin typeface="Times New Roman" pitchFamily="18" charset="0"/>
                  <a:cs typeface="Arial" pitchFamily="34" charset="0"/>
                </a:rPr>
                <a:t>Markets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/>
              <a:t>مديريت ريسك</a:t>
            </a:r>
            <a:endParaRPr lang="en-US"/>
          </a:p>
        </p:txBody>
      </p:sp>
      <p:sp>
        <p:nvSpPr>
          <p:cNvPr id="65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a-IR"/>
              <a:t>برخورد فعالانه و پيش فعالانه</a:t>
            </a:r>
          </a:p>
          <a:p>
            <a:r>
              <a:rPr lang="fa-IR"/>
              <a:t>براي حداكثر كردن تحقق اهداف</a:t>
            </a:r>
          </a:p>
          <a:p>
            <a:endParaRPr lang="fa-IR"/>
          </a:p>
          <a:p>
            <a:endParaRPr lang="en-US"/>
          </a:p>
        </p:txBody>
      </p:sp>
      <p:sp>
        <p:nvSpPr>
          <p:cNvPr id="658436" name="Line 4"/>
          <p:cNvSpPr>
            <a:spLocks noChangeShapeType="1"/>
          </p:cNvSpPr>
          <p:nvPr/>
        </p:nvSpPr>
        <p:spPr bwMode="auto">
          <a:xfrm>
            <a:off x="1828800" y="4038600"/>
            <a:ext cx="5181600" cy="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 type="triangle" w="med" len="med"/>
            <a:tailEnd type="triangle" w="med" len="med"/>
          </a:ln>
          <a:effectLst/>
        </p:spPr>
        <p:txBody>
          <a:bodyPr wrap="none" lIns="39600" tIns="21600" rIns="39600" bIns="21600" anchor="ctr"/>
          <a:lstStyle/>
          <a:p>
            <a:endParaRPr lang="fa-IR"/>
          </a:p>
        </p:txBody>
      </p:sp>
      <p:sp>
        <p:nvSpPr>
          <p:cNvPr id="658437" name="Rectangle 5"/>
          <p:cNvSpPr>
            <a:spLocks noChangeArrowheads="1"/>
          </p:cNvSpPr>
          <p:nvPr/>
        </p:nvSpPr>
        <p:spPr bwMode="auto">
          <a:xfrm>
            <a:off x="7010400" y="3429000"/>
            <a:ext cx="1295400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endParaRPr lang="fa-IR" sz="700">
              <a:solidFill>
                <a:srgbClr val="000000"/>
              </a:solidFill>
              <a:cs typeface="Titr" pitchFamily="2" charset="-78"/>
            </a:endParaRPr>
          </a:p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مديريت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58438" name="Rectangle 6"/>
          <p:cNvSpPr>
            <a:spLocks noChangeArrowheads="1"/>
          </p:cNvSpPr>
          <p:nvPr/>
        </p:nvSpPr>
        <p:spPr bwMode="auto">
          <a:xfrm>
            <a:off x="457200" y="3429000"/>
            <a:ext cx="1295400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endParaRPr lang="fa-IR" sz="700">
              <a:solidFill>
                <a:srgbClr val="000000"/>
              </a:solidFill>
              <a:cs typeface="Titr" pitchFamily="2" charset="-78"/>
            </a:endParaRPr>
          </a:p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مديريت بحران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9218" name="Rectangle 2"/>
          <p:cNvSpPr>
            <a:spLocks noChangeArrowheads="1"/>
          </p:cNvSpPr>
          <p:nvPr/>
        </p:nvSpPr>
        <p:spPr bwMode="auto">
          <a:xfrm>
            <a:off x="2971800" y="1676400"/>
            <a:ext cx="3429000" cy="533400"/>
          </a:xfrm>
          <a:prstGeom prst="rect">
            <a:avLst/>
          </a:prstGeom>
          <a:solidFill>
            <a:srgbClr val="000000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>
              <a:spcBef>
                <a:spcPct val="50000"/>
              </a:spcBef>
            </a:pPr>
            <a:r>
              <a:rPr lang="fa-IR" sz="2800">
                <a:solidFill>
                  <a:schemeClr val="bg1"/>
                </a:solidFill>
                <a:cs typeface="Titr" pitchFamily="2" charset="-78"/>
              </a:rPr>
              <a:t>مديريت ريسك پروژه</a:t>
            </a:r>
            <a:endParaRPr lang="en-US" sz="2800">
              <a:solidFill>
                <a:schemeClr val="bg1"/>
              </a:solidFill>
              <a:cs typeface="Titr" pitchFamily="2" charset="-78"/>
            </a:endParaRPr>
          </a:p>
        </p:txBody>
      </p:sp>
      <p:sp>
        <p:nvSpPr>
          <p:cNvPr id="649219" name="Rectangle 3"/>
          <p:cNvSpPr>
            <a:spLocks noChangeArrowheads="1"/>
          </p:cNvSpPr>
          <p:nvPr/>
        </p:nvSpPr>
        <p:spPr bwMode="auto">
          <a:xfrm>
            <a:off x="4038600" y="2743200"/>
            <a:ext cx="1371600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تحليل كيفي</a:t>
            </a:r>
          </a:p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تحليل كمي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49220" name="Rectangle 4"/>
          <p:cNvSpPr>
            <a:spLocks noChangeArrowheads="1"/>
          </p:cNvSpPr>
          <p:nvPr/>
        </p:nvSpPr>
        <p:spPr bwMode="auto">
          <a:xfrm>
            <a:off x="2133600" y="2743200"/>
            <a:ext cx="1371600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شناسايي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49221" name="Rectangle 5"/>
          <p:cNvSpPr>
            <a:spLocks noChangeArrowheads="1"/>
          </p:cNvSpPr>
          <p:nvPr/>
        </p:nvSpPr>
        <p:spPr bwMode="auto">
          <a:xfrm>
            <a:off x="304800" y="2743200"/>
            <a:ext cx="1379538" cy="1219200"/>
          </a:xfrm>
          <a:prstGeom prst="rect">
            <a:avLst/>
          </a:prstGeom>
          <a:solidFill>
            <a:schemeClr val="bg1"/>
          </a:solidFill>
          <a:ln w="12700" algn="ctr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bg1"/>
            </a:extrusionClr>
          </a:sp3d>
        </p:spPr>
        <p:txBody>
          <a:bodyPr lIns="39600" tIns="21600" rIns="39600" bIns="21600">
            <a:flatTx/>
          </a:bodyPr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برنامه‌ ريزي مديريت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49222" name="Rectangle 6"/>
          <p:cNvSpPr>
            <a:spLocks noChangeArrowheads="1"/>
          </p:cNvSpPr>
          <p:nvPr/>
        </p:nvSpPr>
        <p:spPr bwMode="auto">
          <a:xfrm>
            <a:off x="5867400" y="2743200"/>
            <a:ext cx="1295400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تعيين برنامه پاسخ به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49223" name="Line 7"/>
          <p:cNvSpPr>
            <a:spLocks noChangeShapeType="1"/>
          </p:cNvSpPr>
          <p:nvPr/>
        </p:nvSpPr>
        <p:spPr bwMode="auto">
          <a:xfrm>
            <a:off x="4572000" y="2209800"/>
            <a:ext cx="0" cy="5334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49224" name="Line 8"/>
          <p:cNvSpPr>
            <a:spLocks noChangeShapeType="1"/>
          </p:cNvSpPr>
          <p:nvPr/>
        </p:nvSpPr>
        <p:spPr bwMode="auto">
          <a:xfrm>
            <a:off x="914400" y="2438400"/>
            <a:ext cx="5562600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49225" name="Line 9"/>
          <p:cNvSpPr>
            <a:spLocks noChangeShapeType="1"/>
          </p:cNvSpPr>
          <p:nvPr/>
        </p:nvSpPr>
        <p:spPr bwMode="auto">
          <a:xfrm>
            <a:off x="6477000" y="2438400"/>
            <a:ext cx="0" cy="3048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49226" name="Line 10"/>
          <p:cNvSpPr>
            <a:spLocks noChangeShapeType="1"/>
          </p:cNvSpPr>
          <p:nvPr/>
        </p:nvSpPr>
        <p:spPr bwMode="auto">
          <a:xfrm>
            <a:off x="2743200" y="2438400"/>
            <a:ext cx="0" cy="3048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49227" name="Line 11"/>
          <p:cNvSpPr>
            <a:spLocks noChangeShapeType="1"/>
          </p:cNvSpPr>
          <p:nvPr/>
        </p:nvSpPr>
        <p:spPr bwMode="auto">
          <a:xfrm>
            <a:off x="914400" y="2438400"/>
            <a:ext cx="0" cy="3048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49228" name="Line 12"/>
          <p:cNvSpPr>
            <a:spLocks noChangeShapeType="1"/>
          </p:cNvSpPr>
          <p:nvPr/>
        </p:nvSpPr>
        <p:spPr bwMode="auto">
          <a:xfrm>
            <a:off x="1676400" y="3352800"/>
            <a:ext cx="4572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wrap="none"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49229" name="Line 13"/>
          <p:cNvSpPr>
            <a:spLocks noChangeShapeType="1"/>
          </p:cNvSpPr>
          <p:nvPr/>
        </p:nvSpPr>
        <p:spPr bwMode="auto">
          <a:xfrm>
            <a:off x="3505200" y="3352800"/>
            <a:ext cx="5334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49230" name="Line 14"/>
          <p:cNvSpPr>
            <a:spLocks noChangeShapeType="1"/>
          </p:cNvSpPr>
          <p:nvPr/>
        </p:nvSpPr>
        <p:spPr bwMode="auto">
          <a:xfrm>
            <a:off x="5410200" y="3352800"/>
            <a:ext cx="4572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wrap="none"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49231" name="Rectangle 15"/>
          <p:cNvSpPr>
            <a:spLocks noChangeArrowheads="1"/>
          </p:cNvSpPr>
          <p:nvPr/>
        </p:nvSpPr>
        <p:spPr bwMode="auto">
          <a:xfrm>
            <a:off x="7543800" y="2743200"/>
            <a:ext cx="1295400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كنترل مديريت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49232" name="Line 16"/>
          <p:cNvSpPr>
            <a:spLocks noChangeShapeType="1"/>
          </p:cNvSpPr>
          <p:nvPr/>
        </p:nvSpPr>
        <p:spPr bwMode="auto">
          <a:xfrm>
            <a:off x="7150100" y="3327400"/>
            <a:ext cx="4572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wrap="none" lIns="39600" tIns="21600" rIns="39600" bIns="21600">
            <a:spAutoFit/>
          </a:bodyPr>
          <a:lstStyle/>
          <a:p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66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/>
              <a:t>برنامه ريزي مديريت ريسک</a:t>
            </a:r>
            <a:endParaRPr lang="en-US"/>
          </a:p>
        </p:txBody>
      </p:sp>
      <p:sp>
        <p:nvSpPr>
          <p:cNvPr id="6266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fa-IR" sz="2800" b="1"/>
              <a:t>بخش‌هاي برنامه ريزي مديريت ريسک</a:t>
            </a:r>
          </a:p>
          <a:p>
            <a:r>
              <a:rPr lang="fa-IR" sz="1800" b="1"/>
              <a:t>متدلوژي</a:t>
            </a:r>
          </a:p>
          <a:p>
            <a:pPr lvl="1"/>
            <a:r>
              <a:rPr lang="fa-IR" sz="1500" b="1"/>
              <a:t>يعني روش شناسايي و تحليل ريسک</a:t>
            </a:r>
          </a:p>
          <a:p>
            <a:r>
              <a:rPr lang="fa-IR" sz="1700" b="1"/>
              <a:t>نقش‌ها و مسووليت‌ها</a:t>
            </a:r>
          </a:p>
          <a:p>
            <a:pPr lvl="1"/>
            <a:r>
              <a:rPr lang="fa-IR" sz="1500" b="1"/>
              <a:t>چه کساني در مديريت ريسک نقش دارند و نقش هر کسي چيست؟</a:t>
            </a:r>
          </a:p>
          <a:p>
            <a:r>
              <a:rPr lang="fa-IR" sz="1700" b="1"/>
              <a:t>بودجه بندي</a:t>
            </a:r>
          </a:p>
          <a:p>
            <a:pPr lvl="1"/>
            <a:r>
              <a:rPr lang="fa-IR" sz="1500" b="1"/>
              <a:t>منابع مالي اختصاص داده شده براي مديريت ريسک</a:t>
            </a:r>
          </a:p>
          <a:p>
            <a:r>
              <a:rPr lang="fa-IR" sz="1700" b="1"/>
              <a:t>زمان‌بندي</a:t>
            </a:r>
          </a:p>
          <a:p>
            <a:pPr lvl="1"/>
            <a:r>
              <a:rPr lang="fa-IR" sz="1500" b="1"/>
              <a:t>برنامه زمان‌بندي شده مديريت ريسک</a:t>
            </a:r>
          </a:p>
          <a:p>
            <a:pPr lvl="1"/>
            <a:r>
              <a:rPr lang="fa-IR" sz="1500" b="1"/>
              <a:t>بازه‌هاي بازبيني</a:t>
            </a:r>
          </a:p>
          <a:p>
            <a:r>
              <a:rPr lang="fa-IR" sz="1700" b="1"/>
              <a:t>معيارهاي ارزيابي و نمره دهي به ريسك‌ها</a:t>
            </a:r>
          </a:p>
          <a:p>
            <a:r>
              <a:rPr lang="fa-IR" sz="1700" b="1"/>
              <a:t>آستانه</a:t>
            </a:r>
            <a:r>
              <a:rPr lang="fa-IR" sz="1800" b="1"/>
              <a:t>‌هاي ريسک</a:t>
            </a:r>
          </a:p>
          <a:p>
            <a:r>
              <a:rPr lang="fa-IR" sz="1800" b="1"/>
              <a:t>فرمت‌هاي گزارش دهي</a:t>
            </a:r>
          </a:p>
          <a:p>
            <a:r>
              <a:rPr lang="fa-IR" sz="1800" b="1"/>
              <a:t>روش ارزيابي و بازبيني برنامه مديريت ريسک</a:t>
            </a:r>
            <a:br>
              <a:rPr lang="fa-IR" sz="1800" b="1"/>
            </a:br>
            <a:endParaRPr lang="en-US" sz="18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87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/>
              <a:t>تعيين ريسک</a:t>
            </a:r>
            <a:endParaRPr lang="en-US"/>
          </a:p>
        </p:txBody>
      </p:sp>
      <p:sp>
        <p:nvSpPr>
          <p:cNvPr id="6287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a-IR" sz="3900"/>
              <a:t>انواع ريسك‌هاي موجود:</a:t>
            </a:r>
          </a:p>
          <a:p>
            <a:pPr lvl="1"/>
            <a:r>
              <a:rPr lang="fa-IR" sz="3400"/>
              <a:t>ريسك‌هاي فني</a:t>
            </a:r>
          </a:p>
          <a:p>
            <a:pPr lvl="1"/>
            <a:r>
              <a:rPr lang="fa-IR" sz="3400"/>
              <a:t>ريسك‌هاي مديريتي</a:t>
            </a:r>
          </a:p>
          <a:p>
            <a:pPr lvl="1"/>
            <a:r>
              <a:rPr lang="fa-IR" sz="3400"/>
              <a:t>ريسك‌هاي سازماني</a:t>
            </a:r>
          </a:p>
          <a:p>
            <a:pPr lvl="1"/>
            <a:r>
              <a:rPr lang="fa-IR" sz="3400"/>
              <a:t>ريسك‌هاي خارجي</a:t>
            </a:r>
          </a:p>
          <a:p>
            <a:pPr lvl="1"/>
            <a:endParaRPr lang="en-US" sz="3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97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/>
              <a:t>تعيين ريسک</a:t>
            </a:r>
            <a:endParaRPr lang="en-US"/>
          </a:p>
        </p:txBody>
      </p:sp>
      <p:sp>
        <p:nvSpPr>
          <p:cNvPr id="6297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fa-IR" sz="3500"/>
              <a:t>روش‌هاي شناسايي ريسک</a:t>
            </a:r>
          </a:p>
          <a:p>
            <a:pPr lvl="1">
              <a:lnSpc>
                <a:spcPct val="90000"/>
              </a:lnSpc>
            </a:pPr>
            <a:r>
              <a:rPr lang="fa-IR" sz="3000"/>
              <a:t>طوفان مغزي</a:t>
            </a:r>
          </a:p>
          <a:p>
            <a:pPr lvl="1">
              <a:lnSpc>
                <a:spcPct val="90000"/>
              </a:lnSpc>
            </a:pPr>
            <a:r>
              <a:rPr lang="fa-IR" sz="3000"/>
              <a:t>تجارب گذشته</a:t>
            </a:r>
          </a:p>
          <a:p>
            <a:pPr lvl="1">
              <a:lnSpc>
                <a:spcPct val="90000"/>
              </a:lnSpc>
            </a:pPr>
            <a:r>
              <a:rPr lang="fa-IR" sz="3000"/>
              <a:t>پروژه‌هاي مشابه</a:t>
            </a:r>
          </a:p>
          <a:p>
            <a:pPr lvl="1">
              <a:lnSpc>
                <a:spcPct val="90000"/>
              </a:lnSpc>
            </a:pPr>
            <a:r>
              <a:rPr lang="fa-IR" sz="3000"/>
              <a:t>نظر متخصصين</a:t>
            </a:r>
          </a:p>
          <a:p>
            <a:pPr lvl="2">
              <a:lnSpc>
                <a:spcPct val="90000"/>
              </a:lnSpc>
            </a:pPr>
            <a:r>
              <a:rPr lang="fa-IR" sz="2700"/>
              <a:t>دلفي؟</a:t>
            </a:r>
          </a:p>
          <a:p>
            <a:pPr lvl="2">
              <a:lnSpc>
                <a:spcPct val="90000"/>
              </a:lnSpc>
            </a:pPr>
            <a:r>
              <a:rPr lang="fa-IR" sz="2700"/>
              <a:t>مصاحبه</a:t>
            </a:r>
          </a:p>
          <a:p>
            <a:pPr lvl="1">
              <a:lnSpc>
                <a:spcPct val="90000"/>
              </a:lnSpc>
            </a:pPr>
            <a:r>
              <a:rPr lang="fa-IR" sz="3000"/>
              <a:t>تحليل منطقي</a:t>
            </a:r>
          </a:p>
          <a:p>
            <a:pPr lvl="2">
              <a:lnSpc>
                <a:spcPct val="90000"/>
              </a:lnSpc>
            </a:pPr>
            <a:r>
              <a:rPr lang="en-US" sz="2700"/>
              <a:t>SWOT?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07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/>
              <a:t>تعيين ريسک</a:t>
            </a:r>
            <a:endParaRPr lang="en-US"/>
          </a:p>
        </p:txBody>
      </p:sp>
      <p:sp>
        <p:nvSpPr>
          <p:cNvPr id="6307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a-IR" sz="3900"/>
              <a:t>روش‌هاي تحليل و ريشه‌يابي ريسك‌ها</a:t>
            </a:r>
          </a:p>
          <a:p>
            <a:pPr lvl="1"/>
            <a:r>
              <a:rPr lang="fa-IR" sz="3400"/>
              <a:t>نمودارهاي علي-معلولي</a:t>
            </a:r>
          </a:p>
          <a:p>
            <a:pPr lvl="1"/>
            <a:r>
              <a:rPr lang="fa-IR" sz="3400"/>
              <a:t>سيستم ديناميک</a:t>
            </a:r>
          </a:p>
          <a:p>
            <a:pPr lvl="2"/>
            <a:r>
              <a:rPr lang="fa-IR" sz="3000"/>
              <a:t>حلقه‌هاي مثبت</a:t>
            </a:r>
          </a:p>
          <a:p>
            <a:pPr lvl="2"/>
            <a:r>
              <a:rPr lang="fa-IR" sz="3000"/>
              <a:t>حلقه‌هاي منفي</a:t>
            </a:r>
            <a:endParaRPr lang="en-US" sz="3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18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/>
              <a:t>تعيين ريسک</a:t>
            </a:r>
            <a:endParaRPr lang="en-US"/>
          </a:p>
        </p:txBody>
      </p:sp>
      <p:sp>
        <p:nvSpPr>
          <p:cNvPr id="6318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a-IR" sz="3900"/>
              <a:t>خروجي</a:t>
            </a:r>
          </a:p>
          <a:p>
            <a:pPr lvl="1"/>
            <a:r>
              <a:rPr lang="fa-IR" sz="3400"/>
              <a:t>ريسك‌ها</a:t>
            </a:r>
          </a:p>
          <a:p>
            <a:pPr lvl="1"/>
            <a:r>
              <a:rPr lang="fa-IR" sz="3400"/>
              <a:t>دسته بندي ريسك‌ها</a:t>
            </a:r>
          </a:p>
          <a:p>
            <a:pPr lvl="1"/>
            <a:r>
              <a:rPr lang="fa-IR" sz="3400"/>
              <a:t>شناسايي علايم ريسك‌ها (</a:t>
            </a:r>
            <a:r>
              <a:rPr lang="en-US" sz="3400"/>
              <a:t>Triggers</a:t>
            </a:r>
            <a:r>
              <a:rPr lang="fa-IR" sz="3400"/>
              <a:t>)</a:t>
            </a:r>
          </a:p>
          <a:p>
            <a:pPr lvl="2"/>
            <a:r>
              <a:rPr lang="fa-IR" sz="2600"/>
              <a:t>علايمي نشان دهنده اين است که يک ريسک رخ داده است و يا اينکه در آستانه وقوع است.</a:t>
            </a:r>
          </a:p>
          <a:p>
            <a:pPr lvl="1"/>
            <a:endParaRPr lang="en-US" sz="3400"/>
          </a:p>
          <a:p>
            <a:pPr lvl="2"/>
            <a:endParaRPr lang="en-US" sz="3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0242" name="Rectangle 2"/>
          <p:cNvSpPr>
            <a:spLocks noChangeArrowheads="1"/>
          </p:cNvSpPr>
          <p:nvPr/>
        </p:nvSpPr>
        <p:spPr bwMode="auto">
          <a:xfrm>
            <a:off x="2971800" y="1676400"/>
            <a:ext cx="3429000" cy="533400"/>
          </a:xfrm>
          <a:prstGeom prst="rect">
            <a:avLst/>
          </a:prstGeom>
          <a:solidFill>
            <a:srgbClr val="000000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>
              <a:spcBef>
                <a:spcPct val="50000"/>
              </a:spcBef>
            </a:pPr>
            <a:r>
              <a:rPr lang="fa-IR" sz="2800">
                <a:solidFill>
                  <a:schemeClr val="bg1"/>
                </a:solidFill>
                <a:cs typeface="Titr" pitchFamily="2" charset="-78"/>
              </a:rPr>
              <a:t>مديريت ريسك پروژه</a:t>
            </a:r>
            <a:endParaRPr lang="en-US" sz="2800">
              <a:solidFill>
                <a:schemeClr val="bg1"/>
              </a:solidFill>
              <a:cs typeface="Titr" pitchFamily="2" charset="-78"/>
            </a:endParaRPr>
          </a:p>
        </p:txBody>
      </p:sp>
      <p:sp>
        <p:nvSpPr>
          <p:cNvPr id="650243" name="Rectangle 3"/>
          <p:cNvSpPr>
            <a:spLocks noChangeArrowheads="1"/>
          </p:cNvSpPr>
          <p:nvPr/>
        </p:nvSpPr>
        <p:spPr bwMode="auto">
          <a:xfrm>
            <a:off x="4038600" y="2743200"/>
            <a:ext cx="1371600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تحليل كيفي</a:t>
            </a:r>
          </a:p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تحليل كمي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50244" name="Rectangle 4"/>
          <p:cNvSpPr>
            <a:spLocks noChangeArrowheads="1"/>
          </p:cNvSpPr>
          <p:nvPr/>
        </p:nvSpPr>
        <p:spPr bwMode="auto">
          <a:xfrm>
            <a:off x="2133600" y="2743200"/>
            <a:ext cx="1371600" cy="1219200"/>
          </a:xfrm>
          <a:prstGeom prst="rect">
            <a:avLst/>
          </a:prstGeom>
          <a:solidFill>
            <a:schemeClr val="bg1"/>
          </a:solidFill>
          <a:ln w="12700" algn="ctr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bg1"/>
            </a:extrusionClr>
          </a:sp3d>
        </p:spPr>
        <p:txBody>
          <a:bodyPr lIns="39600" tIns="21600" rIns="39600" bIns="21600">
            <a:flatTx/>
          </a:bodyPr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شناسايي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50245" name="Rectangle 5"/>
          <p:cNvSpPr>
            <a:spLocks noChangeArrowheads="1"/>
          </p:cNvSpPr>
          <p:nvPr/>
        </p:nvSpPr>
        <p:spPr bwMode="auto">
          <a:xfrm>
            <a:off x="304800" y="2743200"/>
            <a:ext cx="1379538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برنامه‌ ريزي مديريت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50246" name="Rectangle 6"/>
          <p:cNvSpPr>
            <a:spLocks noChangeArrowheads="1"/>
          </p:cNvSpPr>
          <p:nvPr/>
        </p:nvSpPr>
        <p:spPr bwMode="auto">
          <a:xfrm>
            <a:off x="5867400" y="2743200"/>
            <a:ext cx="1295400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تعيين برنامه پاسخ به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50247" name="Line 7"/>
          <p:cNvSpPr>
            <a:spLocks noChangeShapeType="1"/>
          </p:cNvSpPr>
          <p:nvPr/>
        </p:nvSpPr>
        <p:spPr bwMode="auto">
          <a:xfrm>
            <a:off x="4572000" y="2209800"/>
            <a:ext cx="0" cy="5334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0248" name="Line 8"/>
          <p:cNvSpPr>
            <a:spLocks noChangeShapeType="1"/>
          </p:cNvSpPr>
          <p:nvPr/>
        </p:nvSpPr>
        <p:spPr bwMode="auto">
          <a:xfrm>
            <a:off x="914400" y="2438400"/>
            <a:ext cx="5562600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0249" name="Line 9"/>
          <p:cNvSpPr>
            <a:spLocks noChangeShapeType="1"/>
          </p:cNvSpPr>
          <p:nvPr/>
        </p:nvSpPr>
        <p:spPr bwMode="auto">
          <a:xfrm>
            <a:off x="6477000" y="2438400"/>
            <a:ext cx="0" cy="3048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0250" name="Line 10"/>
          <p:cNvSpPr>
            <a:spLocks noChangeShapeType="1"/>
          </p:cNvSpPr>
          <p:nvPr/>
        </p:nvSpPr>
        <p:spPr bwMode="auto">
          <a:xfrm>
            <a:off x="2743200" y="2438400"/>
            <a:ext cx="0" cy="3048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0251" name="Line 11"/>
          <p:cNvSpPr>
            <a:spLocks noChangeShapeType="1"/>
          </p:cNvSpPr>
          <p:nvPr/>
        </p:nvSpPr>
        <p:spPr bwMode="auto">
          <a:xfrm>
            <a:off x="914400" y="2438400"/>
            <a:ext cx="0" cy="3048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0252" name="Line 12"/>
          <p:cNvSpPr>
            <a:spLocks noChangeShapeType="1"/>
          </p:cNvSpPr>
          <p:nvPr/>
        </p:nvSpPr>
        <p:spPr bwMode="auto">
          <a:xfrm>
            <a:off x="1676400" y="3352800"/>
            <a:ext cx="4572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wrap="none"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0253" name="Line 13"/>
          <p:cNvSpPr>
            <a:spLocks noChangeShapeType="1"/>
          </p:cNvSpPr>
          <p:nvPr/>
        </p:nvSpPr>
        <p:spPr bwMode="auto">
          <a:xfrm>
            <a:off x="3505200" y="3352800"/>
            <a:ext cx="5334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0254" name="Line 14"/>
          <p:cNvSpPr>
            <a:spLocks noChangeShapeType="1"/>
          </p:cNvSpPr>
          <p:nvPr/>
        </p:nvSpPr>
        <p:spPr bwMode="auto">
          <a:xfrm>
            <a:off x="5410200" y="3352800"/>
            <a:ext cx="4572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wrap="none"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0255" name="Rectangle 15"/>
          <p:cNvSpPr>
            <a:spLocks noChangeArrowheads="1"/>
          </p:cNvSpPr>
          <p:nvPr/>
        </p:nvSpPr>
        <p:spPr bwMode="auto">
          <a:xfrm>
            <a:off x="7543800" y="2743200"/>
            <a:ext cx="1295400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كنترل مديريت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50256" name="Line 16"/>
          <p:cNvSpPr>
            <a:spLocks noChangeShapeType="1"/>
          </p:cNvSpPr>
          <p:nvPr/>
        </p:nvSpPr>
        <p:spPr bwMode="auto">
          <a:xfrm>
            <a:off x="7150100" y="3327400"/>
            <a:ext cx="4572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wrap="none" lIns="39600" tIns="21600" rIns="39600" bIns="21600">
            <a:spAutoFit/>
          </a:bodyPr>
          <a:lstStyle/>
          <a:p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38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/>
              <a:t>تحليل کيفي ريسک</a:t>
            </a:r>
            <a:endParaRPr lang="en-US"/>
          </a:p>
        </p:txBody>
      </p:sp>
      <p:sp>
        <p:nvSpPr>
          <p:cNvPr id="633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a-IR" sz="2700"/>
              <a:t>يعني به طور کيفي تعيين کنيم که </a:t>
            </a:r>
            <a:r>
              <a:rPr lang="fa-IR" sz="2700">
                <a:solidFill>
                  <a:srgbClr val="FF0000"/>
                </a:solidFill>
              </a:rPr>
              <a:t>احتمال وقوع</a:t>
            </a:r>
            <a:r>
              <a:rPr lang="fa-IR" sz="2700"/>
              <a:t> هرکدام از ريسك‌هايي که در قسمت قبلي شناسايي کرده ايم، چقدراست و اينکه هر کدام چه </a:t>
            </a:r>
            <a:r>
              <a:rPr lang="fa-IR" sz="2700">
                <a:solidFill>
                  <a:srgbClr val="FF0000"/>
                </a:solidFill>
              </a:rPr>
              <a:t>ميزان اهميت</a:t>
            </a:r>
            <a:r>
              <a:rPr lang="fa-IR" sz="2700"/>
              <a:t> احتمالي از نظر تاثيرگذاري بر اهداف پروژه دارند. لذا بايستي نتايج و ثمرات ناشي از</a:t>
            </a:r>
            <a:r>
              <a:rPr lang="en-US" sz="2700"/>
              <a:t>  </a:t>
            </a:r>
            <a:r>
              <a:rPr lang="fa-IR" sz="2700"/>
              <a:t>هر اتفاق</a:t>
            </a:r>
            <a:r>
              <a:rPr lang="en-US" sz="2700"/>
              <a:t>  </a:t>
            </a:r>
            <a:r>
              <a:rPr lang="fa-IR" sz="2700"/>
              <a:t>ريسک را تعيين کنيم</a:t>
            </a:r>
            <a:r>
              <a:rPr lang="en-US" sz="2700"/>
              <a:t>.</a:t>
            </a:r>
            <a:endParaRPr lang="fa-IR" sz="2700"/>
          </a:p>
          <a:p>
            <a:endParaRPr lang="fa-IR" sz="2700"/>
          </a:p>
          <a:p>
            <a:endParaRPr lang="fa-IR" sz="2700"/>
          </a:p>
          <a:p>
            <a:r>
              <a:rPr lang="fa-IR" sz="2700" b="1"/>
              <a:t>چرا تحليل کيفي قبل از تحليل کمي؟</a:t>
            </a:r>
          </a:p>
          <a:p>
            <a:endParaRPr lang="en-US" sz="27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/>
              <a:t>تحليل کيفي ريسک</a:t>
            </a:r>
            <a:endParaRPr lang="en-US"/>
          </a:p>
        </p:txBody>
      </p:sp>
      <p:sp>
        <p:nvSpPr>
          <p:cNvPr id="6348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fa-IR" sz="2700"/>
              <a:t>وروديها</a:t>
            </a:r>
          </a:p>
          <a:p>
            <a:pPr lvl="1">
              <a:lnSpc>
                <a:spcPct val="90000"/>
              </a:lnSpc>
            </a:pPr>
            <a:r>
              <a:rPr lang="fa-IR" sz="2200"/>
              <a:t>وضعيت موجود پروژه</a:t>
            </a:r>
          </a:p>
          <a:p>
            <a:pPr lvl="2">
              <a:lnSpc>
                <a:spcPct val="90000"/>
              </a:lnSpc>
            </a:pPr>
            <a:r>
              <a:rPr lang="fa-IR" sz="2000"/>
              <a:t>شروع</a:t>
            </a:r>
          </a:p>
          <a:p>
            <a:pPr lvl="2">
              <a:lnSpc>
                <a:spcPct val="90000"/>
              </a:lnSpc>
            </a:pPr>
            <a:r>
              <a:rPr lang="fa-IR" sz="2000"/>
              <a:t>اواسط</a:t>
            </a:r>
          </a:p>
          <a:p>
            <a:pPr lvl="2">
              <a:lnSpc>
                <a:spcPct val="90000"/>
              </a:lnSpc>
            </a:pPr>
            <a:r>
              <a:rPr lang="fa-IR" sz="2000"/>
              <a:t>پايان</a:t>
            </a:r>
            <a:endParaRPr lang="en-US" sz="2000"/>
          </a:p>
          <a:p>
            <a:pPr lvl="1">
              <a:lnSpc>
                <a:spcPct val="90000"/>
              </a:lnSpc>
            </a:pPr>
            <a:r>
              <a:rPr lang="en-US" sz="2400"/>
              <a:t> </a:t>
            </a:r>
            <a:r>
              <a:rPr lang="fa-IR" sz="2400"/>
              <a:t>نوع پروژه</a:t>
            </a:r>
          </a:p>
          <a:p>
            <a:pPr lvl="2">
              <a:lnSpc>
                <a:spcPct val="90000"/>
              </a:lnSpc>
            </a:pPr>
            <a:r>
              <a:rPr lang="fa-IR" sz="2000"/>
              <a:t>روتين و ساده</a:t>
            </a:r>
          </a:p>
          <a:p>
            <a:pPr lvl="2">
              <a:lnSpc>
                <a:spcPct val="90000"/>
              </a:lnSpc>
            </a:pPr>
            <a:r>
              <a:rPr lang="fa-IR" sz="2000"/>
              <a:t>جديد و کاملا پيچيده</a:t>
            </a:r>
          </a:p>
          <a:p>
            <a:pPr lvl="1">
              <a:lnSpc>
                <a:spcPct val="90000"/>
              </a:lnSpc>
            </a:pPr>
            <a:r>
              <a:rPr lang="fa-IR" sz="2400"/>
              <a:t>از سه جنبه پيچيدگي</a:t>
            </a:r>
          </a:p>
          <a:p>
            <a:pPr lvl="2">
              <a:lnSpc>
                <a:spcPct val="90000"/>
              </a:lnSpc>
            </a:pPr>
            <a:r>
              <a:rPr lang="fa-IR" sz="2000"/>
              <a:t>فناوري</a:t>
            </a:r>
          </a:p>
          <a:p>
            <a:pPr lvl="2">
              <a:lnSpc>
                <a:spcPct val="90000"/>
              </a:lnSpc>
            </a:pPr>
            <a:r>
              <a:rPr lang="fa-IR" sz="2000"/>
              <a:t>مديريتي</a:t>
            </a:r>
          </a:p>
          <a:p>
            <a:pPr lvl="2">
              <a:lnSpc>
                <a:spcPct val="90000"/>
              </a:lnSpc>
            </a:pPr>
            <a:r>
              <a:rPr lang="fa-IR" sz="2000"/>
              <a:t>حجم مالي</a:t>
            </a:r>
            <a:endParaRPr lang="en-US" sz="2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59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/>
              <a:t>تحليل کيفي ريسک</a:t>
            </a:r>
            <a:endParaRPr lang="en-US"/>
          </a:p>
        </p:txBody>
      </p:sp>
      <p:sp>
        <p:nvSpPr>
          <p:cNvPr id="6359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a-IR" sz="3600"/>
              <a:t>ابزارها</a:t>
            </a:r>
          </a:p>
          <a:p>
            <a:pPr lvl="1"/>
            <a:r>
              <a:rPr lang="fa-IR" sz="3000"/>
              <a:t>نظر خبرگان</a:t>
            </a:r>
          </a:p>
          <a:p>
            <a:pPr lvl="1"/>
            <a:r>
              <a:rPr lang="fa-IR" sz="3000"/>
              <a:t>بستگي کامل به دقت اطلاعات دارد.</a:t>
            </a:r>
          </a:p>
          <a:p>
            <a:pPr lvl="2"/>
            <a:r>
              <a:rPr lang="fa-IR" sz="2800"/>
              <a:t>صحت اطلاعات</a:t>
            </a:r>
          </a:p>
          <a:p>
            <a:pPr lvl="2"/>
            <a:r>
              <a:rPr lang="fa-IR" sz="2800"/>
              <a:t>دقت اطلاعات</a:t>
            </a:r>
          </a:p>
          <a:p>
            <a:pPr lvl="2"/>
            <a:r>
              <a:rPr lang="fa-IR" sz="2800"/>
              <a:t>ميزان قابليت اعتماد منبع خبر</a:t>
            </a:r>
          </a:p>
          <a:p>
            <a:pPr lvl="2"/>
            <a:endParaRPr lang="en-US" sz="2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69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/>
              <a:t>تحليل کيفي ريسک</a:t>
            </a:r>
            <a:endParaRPr lang="en-US"/>
          </a:p>
        </p:txBody>
      </p:sp>
      <p:sp>
        <p:nvSpPr>
          <p:cNvPr id="6369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a-IR" sz="3600"/>
              <a:t>خروجي‌ها</a:t>
            </a:r>
          </a:p>
          <a:p>
            <a:pPr lvl="1"/>
            <a:r>
              <a:rPr lang="fa-IR" sz="3000"/>
              <a:t>رتبه‌بندي ريسك‌ها</a:t>
            </a:r>
          </a:p>
          <a:p>
            <a:pPr lvl="1">
              <a:buFontTx/>
              <a:buNone/>
            </a:pPr>
            <a:r>
              <a:rPr lang="fa-IR" sz="3000"/>
              <a:t>حاصلضرب احتمال ريسک در ميزان اثرگذاري ريسک</a:t>
            </a:r>
          </a:p>
          <a:p>
            <a:pPr lvl="2"/>
            <a:r>
              <a:rPr lang="fa-IR" sz="2600"/>
              <a:t>ثابت</a:t>
            </a:r>
          </a:p>
          <a:p>
            <a:pPr lvl="2"/>
            <a:r>
              <a:rPr lang="fa-IR" sz="2600"/>
              <a:t>پويا</a:t>
            </a:r>
          </a:p>
          <a:p>
            <a:pPr lvl="1"/>
            <a:r>
              <a:rPr lang="fa-IR" sz="3000"/>
              <a:t>شناسايي عوامل تاثيرگذار</a:t>
            </a:r>
          </a:p>
          <a:p>
            <a:pPr lvl="1"/>
            <a:endParaRPr lang="en-US" sz="32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0307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628650" indent="-628650"/>
            <a:r>
              <a:rPr lang="fa-IR" b="1"/>
              <a:t>تحليل کيفي ريسک</a:t>
            </a:r>
            <a:r>
              <a:rPr lang="en-US"/>
              <a:t> </a:t>
            </a:r>
            <a:r>
              <a:rPr lang="fa-IR"/>
              <a:t>– ماتريس تاثير ريسک</a:t>
            </a:r>
            <a:endParaRPr lang="en-US"/>
          </a:p>
        </p:txBody>
      </p:sp>
      <p:pic>
        <p:nvPicPr>
          <p:cNvPr id="610315" name="Picture 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1243013"/>
            <a:ext cx="8077200" cy="5005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1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628650" indent="-628650"/>
            <a:r>
              <a:rPr lang="fa-IR" b="1"/>
              <a:t>تحليل کيفي ريسک</a:t>
            </a:r>
            <a:r>
              <a:rPr lang="en-US"/>
              <a:t> </a:t>
            </a:r>
            <a:r>
              <a:rPr lang="fa-IR"/>
              <a:t>– ماتريس تاثير / احتمال ريسک</a:t>
            </a:r>
            <a:endParaRPr lang="en-US"/>
          </a:p>
        </p:txBody>
      </p:sp>
      <p:pic>
        <p:nvPicPr>
          <p:cNvPr id="61133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1447800"/>
            <a:ext cx="83058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1266" name="Rectangle 2"/>
          <p:cNvSpPr>
            <a:spLocks noChangeArrowheads="1"/>
          </p:cNvSpPr>
          <p:nvPr/>
        </p:nvSpPr>
        <p:spPr bwMode="auto">
          <a:xfrm>
            <a:off x="2971800" y="1676400"/>
            <a:ext cx="3429000" cy="533400"/>
          </a:xfrm>
          <a:prstGeom prst="rect">
            <a:avLst/>
          </a:prstGeom>
          <a:solidFill>
            <a:srgbClr val="000000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>
              <a:spcBef>
                <a:spcPct val="50000"/>
              </a:spcBef>
            </a:pPr>
            <a:r>
              <a:rPr lang="fa-IR" sz="2800">
                <a:solidFill>
                  <a:schemeClr val="bg1"/>
                </a:solidFill>
                <a:cs typeface="Titr" pitchFamily="2" charset="-78"/>
              </a:rPr>
              <a:t>مديريت ريسك پروژه</a:t>
            </a:r>
            <a:endParaRPr lang="en-US" sz="2800">
              <a:solidFill>
                <a:schemeClr val="bg1"/>
              </a:solidFill>
              <a:cs typeface="Titr" pitchFamily="2" charset="-78"/>
            </a:endParaRPr>
          </a:p>
        </p:txBody>
      </p:sp>
      <p:sp>
        <p:nvSpPr>
          <p:cNvPr id="651267" name="Rectangle 3"/>
          <p:cNvSpPr>
            <a:spLocks noChangeArrowheads="1"/>
          </p:cNvSpPr>
          <p:nvPr/>
        </p:nvSpPr>
        <p:spPr bwMode="auto">
          <a:xfrm>
            <a:off x="4038600" y="2743200"/>
            <a:ext cx="1371600" cy="1219200"/>
          </a:xfrm>
          <a:prstGeom prst="rect">
            <a:avLst/>
          </a:prstGeom>
          <a:solidFill>
            <a:schemeClr val="bg1"/>
          </a:solidFill>
          <a:ln w="12700" algn="ctr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bg1"/>
            </a:extrusionClr>
          </a:sp3d>
        </p:spPr>
        <p:txBody>
          <a:bodyPr lIns="39600" tIns="21600" rIns="39600" bIns="21600">
            <a:flatTx/>
          </a:bodyPr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تحليل كيفي</a:t>
            </a:r>
          </a:p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تحليل كمي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51268" name="Rectangle 4"/>
          <p:cNvSpPr>
            <a:spLocks noChangeArrowheads="1"/>
          </p:cNvSpPr>
          <p:nvPr/>
        </p:nvSpPr>
        <p:spPr bwMode="auto">
          <a:xfrm>
            <a:off x="2133600" y="2743200"/>
            <a:ext cx="1371600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شناسايي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51269" name="Rectangle 5"/>
          <p:cNvSpPr>
            <a:spLocks noChangeArrowheads="1"/>
          </p:cNvSpPr>
          <p:nvPr/>
        </p:nvSpPr>
        <p:spPr bwMode="auto">
          <a:xfrm>
            <a:off x="304800" y="2743200"/>
            <a:ext cx="1379538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برنامه‌ ريزي مديريت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51270" name="Rectangle 6"/>
          <p:cNvSpPr>
            <a:spLocks noChangeArrowheads="1"/>
          </p:cNvSpPr>
          <p:nvPr/>
        </p:nvSpPr>
        <p:spPr bwMode="auto">
          <a:xfrm>
            <a:off x="5867400" y="2743200"/>
            <a:ext cx="1295400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تعيين برنامه پاسخ به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51271" name="Line 7"/>
          <p:cNvSpPr>
            <a:spLocks noChangeShapeType="1"/>
          </p:cNvSpPr>
          <p:nvPr/>
        </p:nvSpPr>
        <p:spPr bwMode="auto">
          <a:xfrm>
            <a:off x="4572000" y="2209800"/>
            <a:ext cx="0" cy="5334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1272" name="Line 8"/>
          <p:cNvSpPr>
            <a:spLocks noChangeShapeType="1"/>
          </p:cNvSpPr>
          <p:nvPr/>
        </p:nvSpPr>
        <p:spPr bwMode="auto">
          <a:xfrm>
            <a:off x="914400" y="2438400"/>
            <a:ext cx="5562600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1273" name="Line 9"/>
          <p:cNvSpPr>
            <a:spLocks noChangeShapeType="1"/>
          </p:cNvSpPr>
          <p:nvPr/>
        </p:nvSpPr>
        <p:spPr bwMode="auto">
          <a:xfrm>
            <a:off x="6477000" y="2438400"/>
            <a:ext cx="0" cy="3048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1274" name="Line 10"/>
          <p:cNvSpPr>
            <a:spLocks noChangeShapeType="1"/>
          </p:cNvSpPr>
          <p:nvPr/>
        </p:nvSpPr>
        <p:spPr bwMode="auto">
          <a:xfrm>
            <a:off x="2743200" y="2438400"/>
            <a:ext cx="0" cy="3048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1275" name="Line 11"/>
          <p:cNvSpPr>
            <a:spLocks noChangeShapeType="1"/>
          </p:cNvSpPr>
          <p:nvPr/>
        </p:nvSpPr>
        <p:spPr bwMode="auto">
          <a:xfrm>
            <a:off x="914400" y="2438400"/>
            <a:ext cx="0" cy="3048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1276" name="Line 12"/>
          <p:cNvSpPr>
            <a:spLocks noChangeShapeType="1"/>
          </p:cNvSpPr>
          <p:nvPr/>
        </p:nvSpPr>
        <p:spPr bwMode="auto">
          <a:xfrm>
            <a:off x="1676400" y="3352800"/>
            <a:ext cx="4572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wrap="none"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1277" name="Line 13"/>
          <p:cNvSpPr>
            <a:spLocks noChangeShapeType="1"/>
          </p:cNvSpPr>
          <p:nvPr/>
        </p:nvSpPr>
        <p:spPr bwMode="auto">
          <a:xfrm>
            <a:off x="3505200" y="3352800"/>
            <a:ext cx="5334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1278" name="Line 14"/>
          <p:cNvSpPr>
            <a:spLocks noChangeShapeType="1"/>
          </p:cNvSpPr>
          <p:nvPr/>
        </p:nvSpPr>
        <p:spPr bwMode="auto">
          <a:xfrm>
            <a:off x="5410200" y="3352800"/>
            <a:ext cx="4572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wrap="none"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1279" name="Rectangle 15"/>
          <p:cNvSpPr>
            <a:spLocks noChangeArrowheads="1"/>
          </p:cNvSpPr>
          <p:nvPr/>
        </p:nvSpPr>
        <p:spPr bwMode="auto">
          <a:xfrm>
            <a:off x="7543800" y="2743200"/>
            <a:ext cx="1295400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كنترل مديريت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51280" name="Line 16"/>
          <p:cNvSpPr>
            <a:spLocks noChangeShapeType="1"/>
          </p:cNvSpPr>
          <p:nvPr/>
        </p:nvSpPr>
        <p:spPr bwMode="auto">
          <a:xfrm>
            <a:off x="7150100" y="3327400"/>
            <a:ext cx="4572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wrap="none" lIns="39600" tIns="21600" rIns="39600" bIns="21600">
            <a:spAutoFit/>
          </a:bodyPr>
          <a:lstStyle/>
          <a:p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9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/>
              <a:t>تحليل کمي ريسک</a:t>
            </a:r>
            <a:endParaRPr lang="en-US"/>
          </a:p>
        </p:txBody>
      </p:sp>
      <p:sp>
        <p:nvSpPr>
          <p:cNvPr id="6379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a-IR"/>
              <a:t>يعني ميزان کمي (ريالي و زماني) هر ريسک را در خروجي هاي پروژه تعيين کنيم.</a:t>
            </a:r>
          </a:p>
          <a:p>
            <a:pPr lvl="1"/>
            <a:r>
              <a:rPr lang="fa-IR"/>
              <a:t>تحليل حساسيت</a:t>
            </a:r>
          </a:p>
          <a:p>
            <a:pPr lvl="1"/>
            <a:r>
              <a:rPr lang="fa-IR"/>
              <a:t>شبيه‌سازي</a:t>
            </a:r>
          </a:p>
          <a:p>
            <a:pPr lvl="1"/>
            <a:r>
              <a:rPr lang="fa-IR"/>
              <a:t>روند تغيير در ميزان تاثيرات کمي ريسك‌ها</a:t>
            </a:r>
          </a:p>
          <a:p>
            <a:endParaRPr lang="fa-IR"/>
          </a:p>
          <a:p>
            <a:endParaRPr lang="fa-IR"/>
          </a:p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337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628650" indent="-628650"/>
            <a:r>
              <a:rPr lang="fa-IR" sz="2900" b="1"/>
              <a:t>تحليل کمي ريسک</a:t>
            </a:r>
            <a:r>
              <a:rPr lang="en-US" sz="2900"/>
              <a:t> </a:t>
            </a:r>
            <a:r>
              <a:rPr lang="fa-IR" sz="2900"/>
              <a:t> - نمونه اي از تحليل هزينه بر اساس مصاحبه</a:t>
            </a:r>
            <a:endParaRPr lang="en-US" sz="2900"/>
          </a:p>
        </p:txBody>
      </p:sp>
      <p:pic>
        <p:nvPicPr>
          <p:cNvPr id="613382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1371600"/>
            <a:ext cx="86106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02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228600"/>
            <a:ext cx="7696200" cy="914400"/>
          </a:xfrm>
        </p:spPr>
        <p:txBody>
          <a:bodyPr/>
          <a:lstStyle/>
          <a:p>
            <a:pPr marL="628650" indent="-628650"/>
            <a:r>
              <a:rPr lang="fa-IR" sz="2900" b="1"/>
              <a:t>تحليل کمي ريسک</a:t>
            </a:r>
            <a:r>
              <a:rPr lang="en-US" sz="2900"/>
              <a:t> </a:t>
            </a:r>
            <a:r>
              <a:rPr lang="fa-IR" sz="2900"/>
              <a:t> - نمونه اي از درخت تصميم گيري</a:t>
            </a:r>
            <a:endParaRPr lang="en-US" sz="2900"/>
          </a:p>
        </p:txBody>
      </p:sp>
      <p:pic>
        <p:nvPicPr>
          <p:cNvPr id="61440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1219200"/>
            <a:ext cx="8458200" cy="502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2290" name="Rectangle 2"/>
          <p:cNvSpPr>
            <a:spLocks noChangeArrowheads="1"/>
          </p:cNvSpPr>
          <p:nvPr/>
        </p:nvSpPr>
        <p:spPr bwMode="auto">
          <a:xfrm>
            <a:off x="2971800" y="1676400"/>
            <a:ext cx="3429000" cy="533400"/>
          </a:xfrm>
          <a:prstGeom prst="rect">
            <a:avLst/>
          </a:prstGeom>
          <a:solidFill>
            <a:srgbClr val="000000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>
              <a:spcBef>
                <a:spcPct val="50000"/>
              </a:spcBef>
            </a:pPr>
            <a:r>
              <a:rPr lang="fa-IR" sz="2800">
                <a:solidFill>
                  <a:schemeClr val="bg1"/>
                </a:solidFill>
                <a:cs typeface="Titr" pitchFamily="2" charset="-78"/>
              </a:rPr>
              <a:t>مديريت ريسك پروژه</a:t>
            </a:r>
            <a:endParaRPr lang="en-US" sz="2800">
              <a:solidFill>
                <a:schemeClr val="bg1"/>
              </a:solidFill>
              <a:cs typeface="Titr" pitchFamily="2" charset="-78"/>
            </a:endParaRPr>
          </a:p>
        </p:txBody>
      </p:sp>
      <p:sp>
        <p:nvSpPr>
          <p:cNvPr id="652291" name="Rectangle 3"/>
          <p:cNvSpPr>
            <a:spLocks noChangeArrowheads="1"/>
          </p:cNvSpPr>
          <p:nvPr/>
        </p:nvSpPr>
        <p:spPr bwMode="auto">
          <a:xfrm>
            <a:off x="4038600" y="2743200"/>
            <a:ext cx="1371600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تحليل كيفي</a:t>
            </a:r>
          </a:p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تحليل كمي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52292" name="Rectangle 4"/>
          <p:cNvSpPr>
            <a:spLocks noChangeArrowheads="1"/>
          </p:cNvSpPr>
          <p:nvPr/>
        </p:nvSpPr>
        <p:spPr bwMode="auto">
          <a:xfrm>
            <a:off x="2133600" y="2743200"/>
            <a:ext cx="1371600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شناسايي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52293" name="Rectangle 5"/>
          <p:cNvSpPr>
            <a:spLocks noChangeArrowheads="1"/>
          </p:cNvSpPr>
          <p:nvPr/>
        </p:nvSpPr>
        <p:spPr bwMode="auto">
          <a:xfrm>
            <a:off x="304800" y="2743200"/>
            <a:ext cx="1379538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برنامه‌ ريزي مديريت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52294" name="Rectangle 6"/>
          <p:cNvSpPr>
            <a:spLocks noChangeArrowheads="1"/>
          </p:cNvSpPr>
          <p:nvPr/>
        </p:nvSpPr>
        <p:spPr bwMode="auto">
          <a:xfrm>
            <a:off x="5867400" y="2743200"/>
            <a:ext cx="1295400" cy="1219200"/>
          </a:xfrm>
          <a:prstGeom prst="rect">
            <a:avLst/>
          </a:prstGeom>
          <a:solidFill>
            <a:schemeClr val="bg1"/>
          </a:solidFill>
          <a:ln w="12700" algn="ctr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bg1"/>
            </a:extrusionClr>
          </a:sp3d>
        </p:spPr>
        <p:txBody>
          <a:bodyPr lIns="39600" tIns="21600" rIns="39600" bIns="21600">
            <a:flatTx/>
          </a:bodyPr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تعيين برنامه پاسخ به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52295" name="Line 7"/>
          <p:cNvSpPr>
            <a:spLocks noChangeShapeType="1"/>
          </p:cNvSpPr>
          <p:nvPr/>
        </p:nvSpPr>
        <p:spPr bwMode="auto">
          <a:xfrm>
            <a:off x="4572000" y="2209800"/>
            <a:ext cx="0" cy="5334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2296" name="Line 8"/>
          <p:cNvSpPr>
            <a:spLocks noChangeShapeType="1"/>
          </p:cNvSpPr>
          <p:nvPr/>
        </p:nvSpPr>
        <p:spPr bwMode="auto">
          <a:xfrm>
            <a:off x="914400" y="2438400"/>
            <a:ext cx="5562600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2297" name="Line 9"/>
          <p:cNvSpPr>
            <a:spLocks noChangeShapeType="1"/>
          </p:cNvSpPr>
          <p:nvPr/>
        </p:nvSpPr>
        <p:spPr bwMode="auto">
          <a:xfrm>
            <a:off x="6477000" y="2438400"/>
            <a:ext cx="0" cy="3048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2298" name="Line 10"/>
          <p:cNvSpPr>
            <a:spLocks noChangeShapeType="1"/>
          </p:cNvSpPr>
          <p:nvPr/>
        </p:nvSpPr>
        <p:spPr bwMode="auto">
          <a:xfrm>
            <a:off x="2743200" y="2438400"/>
            <a:ext cx="0" cy="3048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2299" name="Line 11"/>
          <p:cNvSpPr>
            <a:spLocks noChangeShapeType="1"/>
          </p:cNvSpPr>
          <p:nvPr/>
        </p:nvSpPr>
        <p:spPr bwMode="auto">
          <a:xfrm>
            <a:off x="914400" y="2438400"/>
            <a:ext cx="0" cy="3048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2300" name="Line 12"/>
          <p:cNvSpPr>
            <a:spLocks noChangeShapeType="1"/>
          </p:cNvSpPr>
          <p:nvPr/>
        </p:nvSpPr>
        <p:spPr bwMode="auto">
          <a:xfrm>
            <a:off x="1676400" y="3352800"/>
            <a:ext cx="4572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wrap="none"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2301" name="Line 13"/>
          <p:cNvSpPr>
            <a:spLocks noChangeShapeType="1"/>
          </p:cNvSpPr>
          <p:nvPr/>
        </p:nvSpPr>
        <p:spPr bwMode="auto">
          <a:xfrm>
            <a:off x="3505200" y="3352800"/>
            <a:ext cx="5334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2302" name="Line 14"/>
          <p:cNvSpPr>
            <a:spLocks noChangeShapeType="1"/>
          </p:cNvSpPr>
          <p:nvPr/>
        </p:nvSpPr>
        <p:spPr bwMode="auto">
          <a:xfrm>
            <a:off x="5410200" y="3352800"/>
            <a:ext cx="4572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wrap="none"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2303" name="Rectangle 15"/>
          <p:cNvSpPr>
            <a:spLocks noChangeArrowheads="1"/>
          </p:cNvSpPr>
          <p:nvPr/>
        </p:nvSpPr>
        <p:spPr bwMode="auto">
          <a:xfrm>
            <a:off x="7543800" y="2743200"/>
            <a:ext cx="1295400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كنترل مديريت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52304" name="Line 16"/>
          <p:cNvSpPr>
            <a:spLocks noChangeShapeType="1"/>
          </p:cNvSpPr>
          <p:nvPr/>
        </p:nvSpPr>
        <p:spPr bwMode="auto">
          <a:xfrm>
            <a:off x="7150100" y="3327400"/>
            <a:ext cx="4572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wrap="none" lIns="39600" tIns="21600" rIns="39600" bIns="21600">
            <a:spAutoFit/>
          </a:bodyPr>
          <a:lstStyle/>
          <a:p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89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/>
              <a:t>واکنش نسبت به ريسک</a:t>
            </a:r>
            <a:endParaRPr lang="en-US"/>
          </a:p>
        </p:txBody>
      </p:sp>
      <p:sp>
        <p:nvSpPr>
          <p:cNvPr id="6389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a-IR" b="1"/>
              <a:t>ريسك‌پذيري (</a:t>
            </a:r>
            <a:r>
              <a:rPr lang="en-US" b="1" i="1"/>
              <a:t>Risk Taking</a:t>
            </a:r>
            <a:r>
              <a:rPr lang="fa-IR" b="1"/>
              <a:t>)</a:t>
            </a:r>
          </a:p>
          <a:p>
            <a:pPr lvl="1"/>
            <a:r>
              <a:rPr lang="fa-IR"/>
              <a:t>در خصوص ريسك‌هاي </a:t>
            </a:r>
            <a:r>
              <a:rPr lang="fa-IR" b="1"/>
              <a:t>مثبت</a:t>
            </a:r>
          </a:p>
          <a:p>
            <a:pPr lvl="1"/>
            <a:r>
              <a:rPr lang="fa-IR"/>
              <a:t>رفتن به اين سمت كه ريسك تا حد امكان اتفاق بيافتد.</a:t>
            </a:r>
          </a:p>
          <a:p>
            <a:pPr lvl="1"/>
            <a:r>
              <a:rPr lang="fa-IR"/>
              <a:t>همان استفاده از فرصتها</a:t>
            </a:r>
          </a:p>
          <a:p>
            <a:pPr lvl="2"/>
            <a:r>
              <a:rPr lang="fa-IR"/>
              <a:t>مثال: كاهش موجودي سيمان و حركت به سمت ريسك كمبود سيمان در دوره خاصي از زمان پروژه به خاطر پذيرفتن ريسك هزينه پايين‌تر انبارداري.</a:t>
            </a:r>
          </a:p>
          <a:p>
            <a:pPr lvl="1">
              <a:buFontTx/>
              <a:buNone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/>
              <a:t>واکنش نسبت به ريسک</a:t>
            </a:r>
            <a:endParaRPr lang="en-US"/>
          </a:p>
        </p:txBody>
      </p:sp>
      <p:sp>
        <p:nvSpPr>
          <p:cNvPr id="65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a-IR" b="1"/>
              <a:t>اجتناب(</a:t>
            </a:r>
            <a:r>
              <a:rPr lang="en-US" b="1" i="1"/>
              <a:t>Avoidance</a:t>
            </a:r>
            <a:r>
              <a:rPr lang="fa-IR" b="1"/>
              <a:t>)</a:t>
            </a:r>
            <a:r>
              <a:rPr lang="fa-IR"/>
              <a:t>:</a:t>
            </a:r>
            <a:br>
              <a:rPr lang="fa-IR"/>
            </a:br>
            <a:r>
              <a:rPr lang="fa-IR"/>
              <a:t>يعني تغيير در مسير پروژه به نحوي که از مواجهه با ريسک جلوگيري کنيم.</a:t>
            </a:r>
          </a:p>
          <a:p>
            <a:pPr lvl="1"/>
            <a:r>
              <a:rPr lang="fa-IR"/>
              <a:t>مثال: در مسير باران مصالح ساختماني را قرار ندهيم.</a:t>
            </a:r>
          </a:p>
          <a:p>
            <a:pPr lvl="1">
              <a:buFontTx/>
              <a:buNone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00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/>
              <a:t>واکنش نسبت به ريسک</a:t>
            </a:r>
            <a:endParaRPr lang="en-US"/>
          </a:p>
        </p:txBody>
      </p:sp>
      <p:sp>
        <p:nvSpPr>
          <p:cNvPr id="6400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a-IR" b="1"/>
              <a:t>انتقال ريسک(</a:t>
            </a:r>
            <a:r>
              <a:rPr lang="en-US" b="1" i="1"/>
              <a:t>Risk Transfer</a:t>
            </a:r>
            <a:r>
              <a:rPr lang="fa-IR" b="1"/>
              <a:t>)</a:t>
            </a:r>
            <a:r>
              <a:rPr lang="fa-IR"/>
              <a:t>:</a:t>
            </a:r>
            <a:br>
              <a:rPr lang="fa-IR"/>
            </a:br>
            <a:r>
              <a:rPr lang="fa-IR"/>
              <a:t>يعني اينکه کاري کنيم که مسووليت و مديريت نتايج ناشي از يک ريسک، از گردن ما خارج شود و بر گردن فرد ديگري انداخته شود</a:t>
            </a:r>
          </a:p>
          <a:p>
            <a:pPr lvl="1"/>
            <a:r>
              <a:rPr lang="fa-IR"/>
              <a:t>مثال: بيمه آتش‌سوزي</a:t>
            </a:r>
          </a:p>
          <a:p>
            <a:pPr lvl="1">
              <a:buFontTx/>
              <a:buNone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10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/>
              <a:t>واکنش نسبت به ريسک</a:t>
            </a:r>
            <a:endParaRPr lang="en-US"/>
          </a:p>
        </p:txBody>
      </p:sp>
      <p:sp>
        <p:nvSpPr>
          <p:cNvPr id="6410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a-IR" b="1"/>
              <a:t>تخفيف ريسک</a:t>
            </a:r>
            <a:r>
              <a:rPr lang="fa-IR"/>
              <a:t> (</a:t>
            </a:r>
            <a:r>
              <a:rPr lang="en-US" b="1" i="1"/>
              <a:t>Risk Mitigation</a:t>
            </a:r>
            <a:r>
              <a:rPr lang="fa-IR" b="1"/>
              <a:t>)</a:t>
            </a:r>
            <a:r>
              <a:rPr lang="fa-IR"/>
              <a:t>:</a:t>
            </a:r>
            <a:br>
              <a:rPr lang="fa-IR"/>
            </a:br>
            <a:r>
              <a:rPr lang="fa-IR"/>
              <a:t>يعني اينکه کاري کنيم که يا احتمال وقوع يک ريسک پايين بيايد يا اينکه نتايج مضر ناشي از آن به حداقل ممکن تقليل يابد.</a:t>
            </a:r>
          </a:p>
          <a:p>
            <a:pPr lvl="1"/>
            <a:r>
              <a:rPr lang="fa-IR"/>
              <a:t>مثال: کپسول آتش‌نشاني در محل داشته باشيم.</a:t>
            </a:r>
          </a:p>
          <a:p>
            <a:pPr lvl="1">
              <a:buFontTx/>
              <a:buNone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/>
              <a:t>واکنش نسبت به ريسک</a:t>
            </a:r>
            <a:endParaRPr lang="en-US"/>
          </a:p>
        </p:txBody>
      </p:sp>
      <p:sp>
        <p:nvSpPr>
          <p:cNvPr id="6420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a-IR" sz="2700"/>
              <a:t>پذيرش آگاهانه (</a:t>
            </a:r>
            <a:r>
              <a:rPr lang="en-US" sz="2700" b="1" i="1"/>
              <a:t>Risk Acceptance</a:t>
            </a:r>
            <a:r>
              <a:rPr lang="fa-IR" sz="2700" b="1"/>
              <a:t>)</a:t>
            </a:r>
            <a:r>
              <a:rPr lang="fa-IR" sz="2700"/>
              <a:t>:</a:t>
            </a:r>
            <a:br>
              <a:rPr lang="fa-IR" sz="2700"/>
            </a:br>
            <a:r>
              <a:rPr lang="fa-IR" sz="2700"/>
              <a:t>يعني بپذيريم ريسک را. فقط تنها كاري كه مي توانيم بكنيم اين است كه آگاه باشيم از وقوع ريسك و عواقب و نتايج آن.</a:t>
            </a:r>
            <a:endParaRPr lang="fa-IR"/>
          </a:p>
          <a:p>
            <a:pPr lvl="1"/>
            <a:r>
              <a:rPr lang="fa-IR"/>
              <a:t>مثال: زنگ خطر در حين وقوع زلزله</a:t>
            </a:r>
          </a:p>
          <a:p>
            <a:pPr lvl="1">
              <a:buFontTx/>
              <a:buNone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/>
              <a:t>برنامه واکنش نسبت به ريسک</a:t>
            </a:r>
            <a:endParaRPr lang="en-US"/>
          </a:p>
        </p:txBody>
      </p:sp>
      <p:sp>
        <p:nvSpPr>
          <p:cNvPr id="64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a-IR" sz="2800"/>
              <a:t>تعيين ريسك‌ها</a:t>
            </a:r>
          </a:p>
          <a:p>
            <a:r>
              <a:rPr lang="fa-IR" sz="2800"/>
              <a:t>ريشه‌يابي و تعيين تاثيرات آنها</a:t>
            </a:r>
          </a:p>
          <a:p>
            <a:r>
              <a:rPr lang="fa-IR" sz="2800"/>
              <a:t>مسووليتها در قبال هر ريسك</a:t>
            </a:r>
          </a:p>
          <a:p>
            <a:pPr lvl="1"/>
            <a:r>
              <a:rPr lang="fa-IR" sz="2400"/>
              <a:t>مسوول هر ريسک </a:t>
            </a:r>
            <a:r>
              <a:rPr lang="fa-IR" sz="1800"/>
              <a:t>(</a:t>
            </a:r>
            <a:r>
              <a:rPr lang="en-US" sz="1800"/>
              <a:t>Risk Owner</a:t>
            </a:r>
            <a:r>
              <a:rPr lang="fa-IR" sz="1800"/>
              <a:t>)</a:t>
            </a:r>
          </a:p>
          <a:p>
            <a:r>
              <a:rPr lang="fa-IR" sz="2800"/>
              <a:t>تحليل كيفي و كمي ريسك</a:t>
            </a:r>
          </a:p>
          <a:p>
            <a:r>
              <a:rPr lang="fa-IR" sz="2800"/>
              <a:t>روش‌هاي مقابله با هر ريسک (توافق شده)</a:t>
            </a:r>
          </a:p>
          <a:p>
            <a:pPr lvl="1"/>
            <a:r>
              <a:rPr lang="fa-IR" sz="2200"/>
              <a:t>برنامه اجرايي دقيق</a:t>
            </a:r>
          </a:p>
          <a:p>
            <a:r>
              <a:rPr lang="fa-IR" sz="2800"/>
              <a:t>بودجه بندي</a:t>
            </a:r>
          </a:p>
          <a:p>
            <a:r>
              <a:rPr lang="fa-IR" sz="2800"/>
              <a:t>زمانبندي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849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304800"/>
            <a:ext cx="8153400" cy="914400"/>
          </a:xfrm>
        </p:spPr>
        <p:txBody>
          <a:bodyPr/>
          <a:lstStyle/>
          <a:p>
            <a:r>
              <a:rPr lang="fa-IR" sz="2900" b="1"/>
              <a:t>برنامه احتمالي (</a:t>
            </a:r>
            <a:r>
              <a:rPr lang="en-US" sz="2900" b="1"/>
              <a:t>Contingency plan</a:t>
            </a:r>
            <a:r>
              <a:rPr lang="fa-IR" sz="2900" b="1"/>
              <a:t>) ريسک و </a:t>
            </a:r>
            <a:r>
              <a:rPr lang="en-US" sz="2900" b="1"/>
              <a:t/>
            </a:r>
            <a:br>
              <a:rPr lang="en-US" sz="2900" b="1"/>
            </a:br>
            <a:r>
              <a:rPr lang="fa-IR" sz="2900" b="1"/>
              <a:t>برنامه عقب گرد (</a:t>
            </a:r>
            <a:r>
              <a:rPr lang="en-US" sz="2900" b="1"/>
              <a:t>Fallback</a:t>
            </a:r>
            <a:r>
              <a:rPr lang="fa-IR" sz="2900" b="1"/>
              <a:t>)</a:t>
            </a:r>
            <a:endParaRPr lang="en-US" sz="2900"/>
          </a:p>
        </p:txBody>
      </p:sp>
      <p:sp>
        <p:nvSpPr>
          <p:cNvPr id="6184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447800"/>
            <a:ext cx="8229600" cy="4724400"/>
          </a:xfrm>
        </p:spPr>
        <p:txBody>
          <a:bodyPr/>
          <a:lstStyle/>
          <a:p>
            <a:pPr rtl="0">
              <a:buFont typeface="Wingdings" pitchFamily="2" charset="2"/>
              <a:buNone/>
            </a:pPr>
            <a:r>
              <a:rPr lang="fa-IR" sz="3300" b="1"/>
              <a:t>برنامه احتمالي:</a:t>
            </a:r>
          </a:p>
          <a:p>
            <a:pPr rtl="0">
              <a:buFont typeface="Wingdings" pitchFamily="2" charset="2"/>
              <a:buNone/>
            </a:pPr>
            <a:r>
              <a:rPr lang="fa-IR" sz="3300"/>
              <a:t>برنامه‌اي براي مقابله با ريسك‌هايي که حين پروژه اتفاق مي افتند و شناسايي شده اند. اين برنامه در حين بروز ريسک جايگزين برنامه اصلي مي شود.</a:t>
            </a:r>
          </a:p>
          <a:p>
            <a:pPr rtl="0">
              <a:buFont typeface="Wingdings" pitchFamily="2" charset="2"/>
              <a:buNone/>
            </a:pPr>
            <a:endParaRPr lang="fa-IR" sz="3300"/>
          </a:p>
          <a:p>
            <a:pPr rtl="0">
              <a:buFont typeface="Wingdings" pitchFamily="2" charset="2"/>
              <a:buNone/>
            </a:pPr>
            <a:r>
              <a:rPr lang="fa-IR" sz="3300" b="1"/>
              <a:t>برنامه عقب‌گرد:</a:t>
            </a:r>
          </a:p>
          <a:p>
            <a:pPr rtl="0">
              <a:buFont typeface="Wingdings" pitchFamily="2" charset="2"/>
              <a:buNone/>
            </a:pPr>
            <a:r>
              <a:rPr lang="fa-IR" sz="3300"/>
              <a:t>برنامه‌اي براي کاهش دامنه پروژه و اتمام پروژه براي مقابله با اثرات مخرب ريسک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952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152400"/>
            <a:ext cx="8153400" cy="914400"/>
          </a:xfrm>
        </p:spPr>
        <p:txBody>
          <a:bodyPr/>
          <a:lstStyle/>
          <a:p>
            <a:r>
              <a:rPr lang="fa-IR" b="1"/>
              <a:t>پس مانده ريسک و ريسك‌هاي ثانويه</a:t>
            </a:r>
            <a:endParaRPr lang="en-US"/>
          </a:p>
        </p:txBody>
      </p:sp>
      <p:sp>
        <p:nvSpPr>
          <p:cNvPr id="6195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447800"/>
            <a:ext cx="8229600" cy="4724400"/>
          </a:xfrm>
        </p:spPr>
        <p:txBody>
          <a:bodyPr/>
          <a:lstStyle/>
          <a:p>
            <a:r>
              <a:rPr lang="fa-IR"/>
              <a:t>منظور  از </a:t>
            </a:r>
            <a:r>
              <a:rPr lang="en-US" b="1" i="1"/>
              <a:t>Residual Risk</a:t>
            </a:r>
            <a:r>
              <a:rPr lang="fa-IR"/>
              <a:t>:</a:t>
            </a:r>
          </a:p>
          <a:p>
            <a:pPr>
              <a:buFont typeface="Wingdings" pitchFamily="2" charset="2"/>
              <a:buNone/>
            </a:pPr>
            <a:r>
              <a:rPr lang="fa-IR"/>
              <a:t>يعني آن مقدار از ريسکي که بعد از انواع پاسخ­دهي به  ريسک باقي مي مانند.</a:t>
            </a:r>
          </a:p>
          <a:p>
            <a:endParaRPr lang="fa-IR"/>
          </a:p>
          <a:p>
            <a:r>
              <a:rPr lang="fa-IR"/>
              <a:t>منظور از </a:t>
            </a:r>
            <a:r>
              <a:rPr lang="en-US" b="1" i="1"/>
              <a:t>Secondary Risk</a:t>
            </a:r>
            <a:r>
              <a:rPr lang="fa-IR"/>
              <a:t>:</a:t>
            </a:r>
            <a:endParaRPr lang="en-US"/>
          </a:p>
          <a:p>
            <a:pPr>
              <a:buFont typeface="Wingdings" pitchFamily="2" charset="2"/>
              <a:buNone/>
            </a:pPr>
            <a:r>
              <a:rPr lang="fa-IR"/>
              <a:t>يعني آن ريسك‌هايي که خود زاييده انواع واکنش ما نسبت به ريسك‌هاي اوليه هستند</a:t>
            </a:r>
            <a:r>
              <a:rPr lang="en-US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4338" name="Rectangle 2"/>
          <p:cNvSpPr>
            <a:spLocks noChangeArrowheads="1"/>
          </p:cNvSpPr>
          <p:nvPr/>
        </p:nvSpPr>
        <p:spPr bwMode="auto">
          <a:xfrm>
            <a:off x="2971800" y="1676400"/>
            <a:ext cx="3429000" cy="533400"/>
          </a:xfrm>
          <a:prstGeom prst="rect">
            <a:avLst/>
          </a:prstGeom>
          <a:solidFill>
            <a:srgbClr val="000000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>
              <a:spcBef>
                <a:spcPct val="50000"/>
              </a:spcBef>
            </a:pPr>
            <a:r>
              <a:rPr lang="fa-IR" sz="2800">
                <a:solidFill>
                  <a:schemeClr val="bg1"/>
                </a:solidFill>
                <a:cs typeface="Titr" pitchFamily="2" charset="-78"/>
              </a:rPr>
              <a:t>مديريت ريسك پروژه</a:t>
            </a:r>
            <a:endParaRPr lang="en-US" sz="2800">
              <a:solidFill>
                <a:schemeClr val="bg1"/>
              </a:solidFill>
              <a:cs typeface="Titr" pitchFamily="2" charset="-78"/>
            </a:endParaRPr>
          </a:p>
        </p:txBody>
      </p:sp>
      <p:sp>
        <p:nvSpPr>
          <p:cNvPr id="654339" name="Rectangle 3"/>
          <p:cNvSpPr>
            <a:spLocks noChangeArrowheads="1"/>
          </p:cNvSpPr>
          <p:nvPr/>
        </p:nvSpPr>
        <p:spPr bwMode="auto">
          <a:xfrm>
            <a:off x="4038600" y="2743200"/>
            <a:ext cx="1371600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تحليل كيفي</a:t>
            </a:r>
          </a:p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تحليل كمي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54340" name="Rectangle 4"/>
          <p:cNvSpPr>
            <a:spLocks noChangeArrowheads="1"/>
          </p:cNvSpPr>
          <p:nvPr/>
        </p:nvSpPr>
        <p:spPr bwMode="auto">
          <a:xfrm>
            <a:off x="2133600" y="2743200"/>
            <a:ext cx="1371600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شناسايي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54341" name="Rectangle 5"/>
          <p:cNvSpPr>
            <a:spLocks noChangeArrowheads="1"/>
          </p:cNvSpPr>
          <p:nvPr/>
        </p:nvSpPr>
        <p:spPr bwMode="auto">
          <a:xfrm>
            <a:off x="304800" y="2743200"/>
            <a:ext cx="1379538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برنامه‌ ريزي مديريت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54342" name="Rectangle 6"/>
          <p:cNvSpPr>
            <a:spLocks noChangeArrowheads="1"/>
          </p:cNvSpPr>
          <p:nvPr/>
        </p:nvSpPr>
        <p:spPr bwMode="auto">
          <a:xfrm>
            <a:off x="5867400" y="2743200"/>
            <a:ext cx="1295400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تعيين برنامه پاسخ به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54343" name="Line 7"/>
          <p:cNvSpPr>
            <a:spLocks noChangeShapeType="1"/>
          </p:cNvSpPr>
          <p:nvPr/>
        </p:nvSpPr>
        <p:spPr bwMode="auto">
          <a:xfrm>
            <a:off x="4572000" y="2209800"/>
            <a:ext cx="0" cy="5334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4344" name="Line 8"/>
          <p:cNvSpPr>
            <a:spLocks noChangeShapeType="1"/>
          </p:cNvSpPr>
          <p:nvPr/>
        </p:nvSpPr>
        <p:spPr bwMode="auto">
          <a:xfrm>
            <a:off x="914400" y="2438400"/>
            <a:ext cx="5562600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4345" name="Line 9"/>
          <p:cNvSpPr>
            <a:spLocks noChangeShapeType="1"/>
          </p:cNvSpPr>
          <p:nvPr/>
        </p:nvSpPr>
        <p:spPr bwMode="auto">
          <a:xfrm>
            <a:off x="6477000" y="2438400"/>
            <a:ext cx="0" cy="3048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4346" name="Line 10"/>
          <p:cNvSpPr>
            <a:spLocks noChangeShapeType="1"/>
          </p:cNvSpPr>
          <p:nvPr/>
        </p:nvSpPr>
        <p:spPr bwMode="auto">
          <a:xfrm>
            <a:off x="2743200" y="2438400"/>
            <a:ext cx="0" cy="3048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4347" name="Line 11"/>
          <p:cNvSpPr>
            <a:spLocks noChangeShapeType="1"/>
          </p:cNvSpPr>
          <p:nvPr/>
        </p:nvSpPr>
        <p:spPr bwMode="auto">
          <a:xfrm>
            <a:off x="914400" y="2438400"/>
            <a:ext cx="0" cy="3048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4348" name="Line 12"/>
          <p:cNvSpPr>
            <a:spLocks noChangeShapeType="1"/>
          </p:cNvSpPr>
          <p:nvPr/>
        </p:nvSpPr>
        <p:spPr bwMode="auto">
          <a:xfrm>
            <a:off x="1676400" y="3352800"/>
            <a:ext cx="4572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wrap="none"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4349" name="Line 13"/>
          <p:cNvSpPr>
            <a:spLocks noChangeShapeType="1"/>
          </p:cNvSpPr>
          <p:nvPr/>
        </p:nvSpPr>
        <p:spPr bwMode="auto">
          <a:xfrm>
            <a:off x="3505200" y="3352800"/>
            <a:ext cx="5334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4350" name="Line 14"/>
          <p:cNvSpPr>
            <a:spLocks noChangeShapeType="1"/>
          </p:cNvSpPr>
          <p:nvPr/>
        </p:nvSpPr>
        <p:spPr bwMode="auto">
          <a:xfrm>
            <a:off x="5410200" y="3352800"/>
            <a:ext cx="4572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wrap="none"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4351" name="Rectangle 15"/>
          <p:cNvSpPr>
            <a:spLocks noChangeArrowheads="1"/>
          </p:cNvSpPr>
          <p:nvPr/>
        </p:nvSpPr>
        <p:spPr bwMode="auto">
          <a:xfrm>
            <a:off x="7543800" y="2743200"/>
            <a:ext cx="1295400" cy="1219200"/>
          </a:xfrm>
          <a:prstGeom prst="rect">
            <a:avLst/>
          </a:prstGeom>
          <a:solidFill>
            <a:schemeClr val="bg1"/>
          </a:solidFill>
          <a:ln w="12700" algn="ctr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bg1"/>
            </a:extrusionClr>
          </a:sp3d>
        </p:spPr>
        <p:txBody>
          <a:bodyPr lIns="39600" tIns="21600" rIns="39600" bIns="21600">
            <a:flatTx/>
          </a:bodyPr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كنترل مديريت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54352" name="Line 16"/>
          <p:cNvSpPr>
            <a:spLocks noChangeShapeType="1"/>
          </p:cNvSpPr>
          <p:nvPr/>
        </p:nvSpPr>
        <p:spPr bwMode="auto">
          <a:xfrm>
            <a:off x="7150100" y="3327400"/>
            <a:ext cx="4572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wrap="none" lIns="39600" tIns="21600" rIns="39600" bIns="21600">
            <a:spAutoFit/>
          </a:bodyPr>
          <a:lstStyle/>
          <a:p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/>
              <a:t>اندازه‌گيري و كنترل ريسك</a:t>
            </a:r>
            <a:endParaRPr lang="en-US"/>
          </a:p>
        </p:txBody>
      </p:sp>
      <p:sp>
        <p:nvSpPr>
          <p:cNvPr id="64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fa-IR"/>
              <a:t>تغيير در مسير پروژه بر اساس ريسك‌هاي اتفاق افتاده</a:t>
            </a:r>
          </a:p>
          <a:p>
            <a:pPr>
              <a:lnSpc>
                <a:spcPct val="90000"/>
              </a:lnSpc>
            </a:pPr>
            <a:r>
              <a:rPr lang="fa-IR"/>
              <a:t>بازبيني برنامه‌هاي پروژه بر اساس وضع موجود </a:t>
            </a:r>
          </a:p>
          <a:p>
            <a:pPr lvl="1">
              <a:lnSpc>
                <a:spcPct val="90000"/>
              </a:lnSpc>
            </a:pPr>
            <a:r>
              <a:rPr lang="fa-IR"/>
              <a:t>برنامه مديريت ريسك</a:t>
            </a:r>
          </a:p>
          <a:p>
            <a:pPr lvl="2">
              <a:lnSpc>
                <a:spcPct val="90000"/>
              </a:lnSpc>
            </a:pPr>
            <a:r>
              <a:rPr lang="fa-IR" sz="1800"/>
              <a:t>آيا پاسخ به ريسك‌ها طبق برنامه داده شده؟</a:t>
            </a:r>
            <a:br>
              <a:rPr lang="fa-IR" sz="1800"/>
            </a:br>
            <a:r>
              <a:rPr lang="fa-IR" sz="1800"/>
              <a:t>آيا اين پاسخها موثر بوده است يا پاسخهاي جديدي نياز است؟</a:t>
            </a:r>
            <a:br>
              <a:rPr lang="fa-IR" sz="1800"/>
            </a:br>
            <a:r>
              <a:rPr lang="fa-IR" sz="1800"/>
              <a:t>آيا پيش فرض‌هاي پروژه همچنان پابرجاست؟</a:t>
            </a:r>
            <a:br>
              <a:rPr lang="fa-IR" sz="1800"/>
            </a:br>
            <a:r>
              <a:rPr lang="fa-IR" sz="1800"/>
              <a:t>آيا </a:t>
            </a:r>
            <a:r>
              <a:rPr lang="en-US" sz="1800"/>
              <a:t>Trigger</a:t>
            </a:r>
            <a:r>
              <a:rPr lang="fa-IR" sz="1800"/>
              <a:t> جديدي رخ داده است؟</a:t>
            </a:r>
            <a:br>
              <a:rPr lang="fa-IR" sz="1800"/>
            </a:br>
            <a:r>
              <a:rPr lang="fa-IR" sz="1800"/>
              <a:t>آيا ريسكي رخ داده است كه از قبل برنامه ريزي نشده است؟</a:t>
            </a:r>
            <a:endParaRPr lang="fa-IR" sz="2400"/>
          </a:p>
          <a:p>
            <a:pPr>
              <a:lnSpc>
                <a:spcPct val="90000"/>
              </a:lnSpc>
            </a:pPr>
            <a:r>
              <a:rPr lang="fa-IR"/>
              <a:t>مستندسازي تجارب گذشته</a:t>
            </a:r>
          </a:p>
          <a:p>
            <a:pPr lvl="1">
              <a:lnSpc>
                <a:spcPct val="90000"/>
              </a:lnSpc>
            </a:pPr>
            <a:r>
              <a:rPr lang="fa-IR"/>
              <a:t>ريسك‌هايي كه براي اولين بار اتفاق افتاده اند.</a:t>
            </a:r>
          </a:p>
          <a:p>
            <a:pPr lvl="1">
              <a:lnSpc>
                <a:spcPct val="90000"/>
              </a:lnSpc>
            </a:pPr>
            <a:r>
              <a:rPr lang="fa-IR"/>
              <a:t>روش‌هاي جديد مقابله با ريسك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62" name="Rectangle 2"/>
          <p:cNvSpPr>
            <a:spLocks noChangeArrowheads="1"/>
          </p:cNvSpPr>
          <p:nvPr/>
        </p:nvSpPr>
        <p:spPr bwMode="auto">
          <a:xfrm>
            <a:off x="2971800" y="1676400"/>
            <a:ext cx="3429000" cy="533400"/>
          </a:xfrm>
          <a:prstGeom prst="rect">
            <a:avLst/>
          </a:prstGeom>
          <a:solidFill>
            <a:srgbClr val="000000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>
              <a:spcBef>
                <a:spcPct val="50000"/>
              </a:spcBef>
            </a:pPr>
            <a:r>
              <a:rPr lang="fa-IR" sz="2800">
                <a:solidFill>
                  <a:schemeClr val="bg1"/>
                </a:solidFill>
                <a:cs typeface="Titr" pitchFamily="2" charset="-78"/>
              </a:rPr>
              <a:t>مديريت ريسك پروژه</a:t>
            </a:r>
            <a:endParaRPr lang="en-US" sz="2800">
              <a:solidFill>
                <a:schemeClr val="bg1"/>
              </a:solidFill>
              <a:cs typeface="Titr" pitchFamily="2" charset="-78"/>
            </a:endParaRPr>
          </a:p>
        </p:txBody>
      </p:sp>
      <p:sp>
        <p:nvSpPr>
          <p:cNvPr id="655363" name="Rectangle 3"/>
          <p:cNvSpPr>
            <a:spLocks noChangeArrowheads="1"/>
          </p:cNvSpPr>
          <p:nvPr/>
        </p:nvSpPr>
        <p:spPr bwMode="auto">
          <a:xfrm>
            <a:off x="4038600" y="2743200"/>
            <a:ext cx="1371600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تحليل كيفي</a:t>
            </a:r>
          </a:p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تحليل كمي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55364" name="Rectangle 4"/>
          <p:cNvSpPr>
            <a:spLocks noChangeArrowheads="1"/>
          </p:cNvSpPr>
          <p:nvPr/>
        </p:nvSpPr>
        <p:spPr bwMode="auto">
          <a:xfrm>
            <a:off x="2133600" y="2743200"/>
            <a:ext cx="1371600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شناسايي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55365" name="Rectangle 5"/>
          <p:cNvSpPr>
            <a:spLocks noChangeArrowheads="1"/>
          </p:cNvSpPr>
          <p:nvPr/>
        </p:nvSpPr>
        <p:spPr bwMode="auto">
          <a:xfrm>
            <a:off x="304800" y="2743200"/>
            <a:ext cx="1379538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برنامه‌ ريزي مديريت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55366" name="Rectangle 6"/>
          <p:cNvSpPr>
            <a:spLocks noChangeArrowheads="1"/>
          </p:cNvSpPr>
          <p:nvPr/>
        </p:nvSpPr>
        <p:spPr bwMode="auto">
          <a:xfrm>
            <a:off x="5867400" y="2743200"/>
            <a:ext cx="1295400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تعيين برنامه پاسخ به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55367" name="Line 7"/>
          <p:cNvSpPr>
            <a:spLocks noChangeShapeType="1"/>
          </p:cNvSpPr>
          <p:nvPr/>
        </p:nvSpPr>
        <p:spPr bwMode="auto">
          <a:xfrm>
            <a:off x="4572000" y="2209800"/>
            <a:ext cx="0" cy="5334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5368" name="Line 8"/>
          <p:cNvSpPr>
            <a:spLocks noChangeShapeType="1"/>
          </p:cNvSpPr>
          <p:nvPr/>
        </p:nvSpPr>
        <p:spPr bwMode="auto">
          <a:xfrm>
            <a:off x="914400" y="2438400"/>
            <a:ext cx="5562600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5369" name="Line 9"/>
          <p:cNvSpPr>
            <a:spLocks noChangeShapeType="1"/>
          </p:cNvSpPr>
          <p:nvPr/>
        </p:nvSpPr>
        <p:spPr bwMode="auto">
          <a:xfrm>
            <a:off x="6477000" y="2438400"/>
            <a:ext cx="0" cy="3048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5370" name="Line 10"/>
          <p:cNvSpPr>
            <a:spLocks noChangeShapeType="1"/>
          </p:cNvSpPr>
          <p:nvPr/>
        </p:nvSpPr>
        <p:spPr bwMode="auto">
          <a:xfrm>
            <a:off x="2743200" y="2438400"/>
            <a:ext cx="0" cy="3048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5371" name="Line 11"/>
          <p:cNvSpPr>
            <a:spLocks noChangeShapeType="1"/>
          </p:cNvSpPr>
          <p:nvPr/>
        </p:nvSpPr>
        <p:spPr bwMode="auto">
          <a:xfrm>
            <a:off x="914400" y="2438400"/>
            <a:ext cx="0" cy="3048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5372" name="Line 12"/>
          <p:cNvSpPr>
            <a:spLocks noChangeShapeType="1"/>
          </p:cNvSpPr>
          <p:nvPr/>
        </p:nvSpPr>
        <p:spPr bwMode="auto">
          <a:xfrm>
            <a:off x="1676400" y="3352800"/>
            <a:ext cx="4572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wrap="none"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5373" name="Line 13"/>
          <p:cNvSpPr>
            <a:spLocks noChangeShapeType="1"/>
          </p:cNvSpPr>
          <p:nvPr/>
        </p:nvSpPr>
        <p:spPr bwMode="auto">
          <a:xfrm>
            <a:off x="3505200" y="3352800"/>
            <a:ext cx="5334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5374" name="Line 14"/>
          <p:cNvSpPr>
            <a:spLocks noChangeShapeType="1"/>
          </p:cNvSpPr>
          <p:nvPr/>
        </p:nvSpPr>
        <p:spPr bwMode="auto">
          <a:xfrm>
            <a:off x="5410200" y="3352800"/>
            <a:ext cx="4572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wrap="none"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5375" name="Rectangle 15"/>
          <p:cNvSpPr>
            <a:spLocks noChangeArrowheads="1"/>
          </p:cNvSpPr>
          <p:nvPr/>
        </p:nvSpPr>
        <p:spPr bwMode="auto">
          <a:xfrm>
            <a:off x="7543800" y="2743200"/>
            <a:ext cx="1295400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كنترل مديريت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55376" name="Line 16"/>
          <p:cNvSpPr>
            <a:spLocks noChangeShapeType="1"/>
          </p:cNvSpPr>
          <p:nvPr/>
        </p:nvSpPr>
        <p:spPr bwMode="auto">
          <a:xfrm>
            <a:off x="7150100" y="3327400"/>
            <a:ext cx="4572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wrap="none" lIns="39600" tIns="21600" rIns="39600" bIns="21600">
            <a:spAutoFit/>
          </a:bodyPr>
          <a:lstStyle/>
          <a:p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udio">
  <a:themeElements>
    <a:clrScheme name="Studio 1">
      <a:dk1>
        <a:srgbClr val="000000"/>
      </a:dk1>
      <a:lt1>
        <a:srgbClr val="FFFFFF"/>
      </a:lt1>
      <a:dk2>
        <a:srgbClr val="336666"/>
      </a:dk2>
      <a:lt2>
        <a:srgbClr val="CCCC99"/>
      </a:lt2>
      <a:accent1>
        <a:srgbClr val="97CDCC"/>
      </a:accent1>
      <a:accent2>
        <a:srgbClr val="D6E0E0"/>
      </a:accent2>
      <a:accent3>
        <a:srgbClr val="FFFFFF"/>
      </a:accent3>
      <a:accent4>
        <a:srgbClr val="000000"/>
      </a:accent4>
      <a:accent5>
        <a:srgbClr val="C9E3E2"/>
      </a:accent5>
      <a:accent6>
        <a:srgbClr val="C2CBCB"/>
      </a:accent6>
      <a:hlink>
        <a:srgbClr val="99CC00"/>
      </a:hlink>
      <a:folHlink>
        <a:srgbClr val="336666"/>
      </a:folHlink>
    </a:clrScheme>
    <a:fontScheme name="Studio">
      <a:majorFont>
        <a:latin typeface="Arial"/>
        <a:ea typeface=""/>
        <a:cs typeface="Titr"/>
      </a:majorFont>
      <a:minorFont>
        <a:latin typeface="Arial"/>
        <a:ea typeface=""/>
        <a:cs typeface="Nazani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/>
        </a:solidFill>
        <a:ln w="38100" cap="flat" cmpd="sng" algn="ctr">
          <a:solidFill>
            <a:srgbClr val="000000"/>
          </a:solidFill>
          <a:prstDash val="solid"/>
          <a:round/>
          <a:headEnd type="none" w="med" len="med"/>
          <a:tailEnd type="triangle" w="med" len="med"/>
        </a:ln>
        <a:effectLst/>
      </a:spPr>
      <a:bodyPr vert="horz" wrap="none" lIns="39600" tIns="21600" rIns="39600" bIns="2160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a-IR" sz="1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Homa" pitchFamily="2" charset="-7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/>
        </a:solidFill>
        <a:ln w="38100" cap="flat" cmpd="sng" algn="ctr">
          <a:solidFill>
            <a:srgbClr val="000000"/>
          </a:solidFill>
          <a:prstDash val="solid"/>
          <a:round/>
          <a:headEnd type="none" w="med" len="med"/>
          <a:tailEnd type="triangle" w="med" len="med"/>
        </a:ln>
        <a:effectLst/>
      </a:spPr>
      <a:bodyPr vert="horz" wrap="none" lIns="39600" tIns="21600" rIns="39600" bIns="2160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a-IR" sz="1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Homa" pitchFamily="2" charset="-78"/>
          </a:defRPr>
        </a:defPPr>
      </a:lstStyle>
    </a:lnDef>
  </a:objectDefaults>
  <a:extraClrSchemeLst>
    <a:extraClrScheme>
      <a:clrScheme name="Studio 1">
        <a:dk1>
          <a:srgbClr val="000000"/>
        </a:dk1>
        <a:lt1>
          <a:srgbClr val="FFFFFF"/>
        </a:lt1>
        <a:dk2>
          <a:srgbClr val="336666"/>
        </a:dk2>
        <a:lt2>
          <a:srgbClr val="CCCC99"/>
        </a:lt2>
        <a:accent1>
          <a:srgbClr val="97CDCC"/>
        </a:accent1>
        <a:accent2>
          <a:srgbClr val="D6E0E0"/>
        </a:accent2>
        <a:accent3>
          <a:srgbClr val="FFFFFF"/>
        </a:accent3>
        <a:accent4>
          <a:srgbClr val="000000"/>
        </a:accent4>
        <a:accent5>
          <a:srgbClr val="C9E3E2"/>
        </a:accent5>
        <a:accent6>
          <a:srgbClr val="C2CBCB"/>
        </a:accent6>
        <a:hlink>
          <a:srgbClr val="99CC00"/>
        </a:hlink>
        <a:folHlink>
          <a:srgbClr val="3366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2">
        <a:dk1>
          <a:srgbClr val="000000"/>
        </a:dk1>
        <a:lt1>
          <a:srgbClr val="FFFFFF"/>
        </a:lt1>
        <a:dk2>
          <a:srgbClr val="3732A0"/>
        </a:dk2>
        <a:lt2>
          <a:srgbClr val="666699"/>
        </a:lt2>
        <a:accent1>
          <a:srgbClr val="CCCCFF"/>
        </a:accent1>
        <a:accent2>
          <a:srgbClr val="009999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8A8A"/>
        </a:accent6>
        <a:hlink>
          <a:srgbClr val="3366CC"/>
        </a:hlink>
        <a:folHlink>
          <a:srgbClr val="9094B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3">
        <a:dk1>
          <a:srgbClr val="000000"/>
        </a:dk1>
        <a:lt1>
          <a:srgbClr val="FFFFFF"/>
        </a:lt1>
        <a:dk2>
          <a:srgbClr val="CD0505"/>
        </a:dk2>
        <a:lt2>
          <a:srgbClr val="5F5F5F"/>
        </a:lt2>
        <a:accent1>
          <a:srgbClr val="D2D5DE"/>
        </a:accent1>
        <a:accent2>
          <a:srgbClr val="D55757"/>
        </a:accent2>
        <a:accent3>
          <a:srgbClr val="FFFFFF"/>
        </a:accent3>
        <a:accent4>
          <a:srgbClr val="000000"/>
        </a:accent4>
        <a:accent5>
          <a:srgbClr val="E5E7EC"/>
        </a:accent5>
        <a:accent6>
          <a:srgbClr val="C14E4E"/>
        </a:accent6>
        <a:hlink>
          <a:srgbClr val="F42D1E"/>
        </a:hlink>
        <a:folHlink>
          <a:srgbClr val="7C849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4">
        <a:dk1>
          <a:srgbClr val="000000"/>
        </a:dk1>
        <a:lt1>
          <a:srgbClr val="FFFFFF"/>
        </a:lt1>
        <a:dk2>
          <a:srgbClr val="551A07"/>
        </a:dk2>
        <a:lt2>
          <a:srgbClr val="CC3300"/>
        </a:lt2>
        <a:accent1>
          <a:srgbClr val="F4B400"/>
        </a:accent1>
        <a:accent2>
          <a:srgbClr val="993300"/>
        </a:accent2>
        <a:accent3>
          <a:srgbClr val="FFFFFF"/>
        </a:accent3>
        <a:accent4>
          <a:srgbClr val="000000"/>
        </a:accent4>
        <a:accent5>
          <a:srgbClr val="F8D6AA"/>
        </a:accent5>
        <a:accent6>
          <a:srgbClr val="8A2D00"/>
        </a:accent6>
        <a:hlink>
          <a:srgbClr val="FF33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5">
        <a:dk1>
          <a:srgbClr val="000000"/>
        </a:dk1>
        <a:lt1>
          <a:srgbClr val="FFFFFF"/>
        </a:lt1>
        <a:dk2>
          <a:srgbClr val="FF0000"/>
        </a:dk2>
        <a:lt2>
          <a:srgbClr val="FFCC00"/>
        </a:lt2>
        <a:accent1>
          <a:srgbClr val="66CCFF"/>
        </a:accent1>
        <a:accent2>
          <a:srgbClr val="009900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008A00"/>
        </a:accent6>
        <a:hlink>
          <a:srgbClr val="FF3300"/>
        </a:hlink>
        <a:folHlink>
          <a:srgbClr val="6600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6">
        <a:dk1>
          <a:srgbClr val="666633"/>
        </a:dk1>
        <a:lt1>
          <a:srgbClr val="FFFFFF"/>
        </a:lt1>
        <a:dk2>
          <a:srgbClr val="000000"/>
        </a:dk2>
        <a:lt2>
          <a:srgbClr val="CC3300"/>
        </a:lt2>
        <a:accent1>
          <a:srgbClr val="808000"/>
        </a:accent1>
        <a:accent2>
          <a:srgbClr val="FF9900"/>
        </a:accent2>
        <a:accent3>
          <a:srgbClr val="AAAAAA"/>
        </a:accent3>
        <a:accent4>
          <a:srgbClr val="DADADA"/>
        </a:accent4>
        <a:accent5>
          <a:srgbClr val="C0C0AA"/>
        </a:accent5>
        <a:accent6>
          <a:srgbClr val="E78A00"/>
        </a:accent6>
        <a:hlink>
          <a:srgbClr val="CC6600"/>
        </a:hlink>
        <a:folHlink>
          <a:srgbClr val="434B1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7">
        <a:dk1>
          <a:srgbClr val="766997"/>
        </a:dk1>
        <a:lt1>
          <a:srgbClr val="FFFFFF"/>
        </a:lt1>
        <a:dk2>
          <a:srgbClr val="530901"/>
        </a:dk2>
        <a:lt2>
          <a:srgbClr val="FFFFFF"/>
        </a:lt2>
        <a:accent1>
          <a:srgbClr val="FF3300"/>
        </a:accent1>
        <a:accent2>
          <a:srgbClr val="CC6600"/>
        </a:accent2>
        <a:accent3>
          <a:srgbClr val="B3AAAA"/>
        </a:accent3>
        <a:accent4>
          <a:srgbClr val="DADADA"/>
        </a:accent4>
        <a:accent5>
          <a:srgbClr val="FFADAA"/>
        </a:accent5>
        <a:accent6>
          <a:srgbClr val="B95C00"/>
        </a:accent6>
        <a:hlink>
          <a:srgbClr val="FF9900"/>
        </a:hlink>
        <a:folHlink>
          <a:srgbClr val="99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8">
        <a:dk1>
          <a:srgbClr val="666699"/>
        </a:dk1>
        <a:lt1>
          <a:srgbClr val="FFFFFF"/>
        </a:lt1>
        <a:dk2>
          <a:srgbClr val="4C004C"/>
        </a:dk2>
        <a:lt2>
          <a:srgbClr val="FFFFFF"/>
        </a:lt2>
        <a:accent1>
          <a:srgbClr val="0099CC"/>
        </a:accent1>
        <a:accent2>
          <a:srgbClr val="993366"/>
        </a:accent2>
        <a:accent3>
          <a:srgbClr val="B2AAB2"/>
        </a:accent3>
        <a:accent4>
          <a:srgbClr val="DADADA"/>
        </a:accent4>
        <a:accent5>
          <a:srgbClr val="AACAE2"/>
        </a:accent5>
        <a:accent6>
          <a:srgbClr val="8A2D5C"/>
        </a:accent6>
        <a:hlink>
          <a:srgbClr val="99CC00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9">
        <a:dk1>
          <a:srgbClr val="565682"/>
        </a:dk1>
        <a:lt1>
          <a:srgbClr val="FFFFFF"/>
        </a:lt1>
        <a:dk2>
          <a:srgbClr val="1E1551"/>
        </a:dk2>
        <a:lt2>
          <a:srgbClr val="CCFFFF"/>
        </a:lt2>
        <a:accent1>
          <a:srgbClr val="33CCCC"/>
        </a:accent1>
        <a:accent2>
          <a:srgbClr val="009999"/>
        </a:accent2>
        <a:accent3>
          <a:srgbClr val="ABAAB3"/>
        </a:accent3>
        <a:accent4>
          <a:srgbClr val="DADADA"/>
        </a:accent4>
        <a:accent5>
          <a:srgbClr val="ADE2E2"/>
        </a:accent5>
        <a:accent6>
          <a:srgbClr val="008A8A"/>
        </a:accent6>
        <a:hlink>
          <a:srgbClr val="FF9900"/>
        </a:hlink>
        <a:folHlink>
          <a:srgbClr val="00598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10">
        <a:dk1>
          <a:srgbClr val="CCCC99"/>
        </a:dk1>
        <a:lt1>
          <a:srgbClr val="FFFFFF"/>
        </a:lt1>
        <a:dk2>
          <a:srgbClr val="2E5D5C"/>
        </a:dk2>
        <a:lt2>
          <a:srgbClr val="FFFFFF"/>
        </a:lt2>
        <a:accent1>
          <a:srgbClr val="0099CC"/>
        </a:accent1>
        <a:accent2>
          <a:srgbClr val="D6E0E0"/>
        </a:accent2>
        <a:accent3>
          <a:srgbClr val="ADB6B5"/>
        </a:accent3>
        <a:accent4>
          <a:srgbClr val="DADADA"/>
        </a:accent4>
        <a:accent5>
          <a:srgbClr val="AACAE2"/>
        </a:accent5>
        <a:accent6>
          <a:srgbClr val="C2CBCB"/>
        </a:accent6>
        <a:hlink>
          <a:srgbClr val="CCCC99"/>
        </a:hlink>
        <a:folHlink>
          <a:srgbClr val="428A8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11">
        <a:dk1>
          <a:srgbClr val="666633"/>
        </a:dk1>
        <a:lt1>
          <a:srgbClr val="FFFFFF"/>
        </a:lt1>
        <a:dk2>
          <a:srgbClr val="99FF33"/>
        </a:dk2>
        <a:lt2>
          <a:srgbClr val="CC3300"/>
        </a:lt2>
        <a:accent1>
          <a:srgbClr val="808000"/>
        </a:accent1>
        <a:accent2>
          <a:srgbClr val="FF9900"/>
        </a:accent2>
        <a:accent3>
          <a:srgbClr val="CAFFAD"/>
        </a:accent3>
        <a:accent4>
          <a:srgbClr val="DADADA"/>
        </a:accent4>
        <a:accent5>
          <a:srgbClr val="C0C0AA"/>
        </a:accent5>
        <a:accent6>
          <a:srgbClr val="E78A00"/>
        </a:accent6>
        <a:hlink>
          <a:srgbClr val="CC6600"/>
        </a:hlink>
        <a:folHlink>
          <a:srgbClr val="434B1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12">
        <a:dk1>
          <a:srgbClr val="FFFFFF"/>
        </a:dk1>
        <a:lt1>
          <a:srgbClr val="FFFFFF"/>
        </a:lt1>
        <a:dk2>
          <a:srgbClr val="CC3300"/>
        </a:dk2>
        <a:lt2>
          <a:srgbClr val="666633"/>
        </a:lt2>
        <a:accent1>
          <a:srgbClr val="808000"/>
        </a:accent1>
        <a:accent2>
          <a:srgbClr val="FF9900"/>
        </a:accent2>
        <a:accent3>
          <a:srgbClr val="FFFFFF"/>
        </a:accent3>
        <a:accent4>
          <a:srgbClr val="DADADA"/>
        </a:accent4>
        <a:accent5>
          <a:srgbClr val="C0C0AA"/>
        </a:accent5>
        <a:accent6>
          <a:srgbClr val="E78A00"/>
        </a:accent6>
        <a:hlink>
          <a:srgbClr val="CC6600"/>
        </a:hlink>
        <a:folHlink>
          <a:srgbClr val="434B1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13">
        <a:dk1>
          <a:srgbClr val="666633"/>
        </a:dk1>
        <a:lt1>
          <a:srgbClr val="FFFFFF"/>
        </a:lt1>
        <a:dk2>
          <a:srgbClr val="CCFF99"/>
        </a:dk2>
        <a:lt2>
          <a:srgbClr val="CC3300"/>
        </a:lt2>
        <a:accent1>
          <a:srgbClr val="808000"/>
        </a:accent1>
        <a:accent2>
          <a:srgbClr val="FF9900"/>
        </a:accent2>
        <a:accent3>
          <a:srgbClr val="E2FFCA"/>
        </a:accent3>
        <a:accent4>
          <a:srgbClr val="DADADA"/>
        </a:accent4>
        <a:accent5>
          <a:srgbClr val="C0C0AA"/>
        </a:accent5>
        <a:accent6>
          <a:srgbClr val="E78A00"/>
        </a:accent6>
        <a:hlink>
          <a:srgbClr val="CC6600"/>
        </a:hlink>
        <a:folHlink>
          <a:srgbClr val="434B1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14">
        <a:dk1>
          <a:srgbClr val="666633"/>
        </a:dk1>
        <a:lt1>
          <a:srgbClr val="FFFFFF"/>
        </a:lt1>
        <a:dk2>
          <a:srgbClr val="D5FFAB"/>
        </a:dk2>
        <a:lt2>
          <a:srgbClr val="CC3300"/>
        </a:lt2>
        <a:accent1>
          <a:srgbClr val="808000"/>
        </a:accent1>
        <a:accent2>
          <a:srgbClr val="FF9900"/>
        </a:accent2>
        <a:accent3>
          <a:srgbClr val="E7FFD2"/>
        </a:accent3>
        <a:accent4>
          <a:srgbClr val="DADADA"/>
        </a:accent4>
        <a:accent5>
          <a:srgbClr val="C0C0AA"/>
        </a:accent5>
        <a:accent6>
          <a:srgbClr val="E78A00"/>
        </a:accent6>
        <a:hlink>
          <a:srgbClr val="CC6600"/>
        </a:hlink>
        <a:folHlink>
          <a:srgbClr val="434B1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6033</TotalTime>
  <Words>1019</Words>
  <Application>Microsoft Office PowerPoint</Application>
  <PresentationFormat>On-screen Show (4:3)</PresentationFormat>
  <Paragraphs>249</Paragraphs>
  <Slides>39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0" baseType="lpstr">
      <vt:lpstr>Studio</vt:lpstr>
      <vt:lpstr>بنام خدا</vt:lpstr>
      <vt:lpstr>مديريت پروژه</vt:lpstr>
      <vt:lpstr>مدل كلي مديريت پروژه</vt:lpstr>
      <vt:lpstr>رابطه بين مراحل مديريت پروژه با مديريت ريسك پروژه</vt:lpstr>
      <vt:lpstr>PowerPoint Presentation</vt:lpstr>
      <vt:lpstr>معني ريسک در پروژه </vt:lpstr>
      <vt:lpstr>ابعاد يك ريسك</vt:lpstr>
      <vt:lpstr>ريسک هاي شناخته شده و ريسك‌هاي غيرشناخته شده</vt:lpstr>
      <vt:lpstr>شدت ريسك در محيط پروژه</vt:lpstr>
      <vt:lpstr>مديريت ريسك</vt:lpstr>
      <vt:lpstr>PowerPoint Presentation</vt:lpstr>
      <vt:lpstr>برنامه ريزي مديريت ريسک</vt:lpstr>
      <vt:lpstr>تعيين ريسک</vt:lpstr>
      <vt:lpstr>تعيين ريسک</vt:lpstr>
      <vt:lpstr>تعيين ريسک</vt:lpstr>
      <vt:lpstr>تعيين ريسک</vt:lpstr>
      <vt:lpstr>PowerPoint Presentation</vt:lpstr>
      <vt:lpstr>تحليل کيفي ريسک</vt:lpstr>
      <vt:lpstr>تحليل کيفي ريسک</vt:lpstr>
      <vt:lpstr>تحليل کيفي ريسک</vt:lpstr>
      <vt:lpstr>تحليل کيفي ريسک</vt:lpstr>
      <vt:lpstr>تحليل کيفي ريسک – ماتريس تاثير ريسک</vt:lpstr>
      <vt:lpstr>تحليل کيفي ريسک – ماتريس تاثير / احتمال ريسک</vt:lpstr>
      <vt:lpstr>PowerPoint Presentation</vt:lpstr>
      <vt:lpstr>تحليل کمي ريسک</vt:lpstr>
      <vt:lpstr>تحليل کمي ريسک  - نمونه اي از تحليل هزينه بر اساس مصاحبه</vt:lpstr>
      <vt:lpstr>تحليل کمي ريسک  - نمونه اي از درخت تصميم گيري</vt:lpstr>
      <vt:lpstr>PowerPoint Presentation</vt:lpstr>
      <vt:lpstr>واکنش نسبت به ريسک</vt:lpstr>
      <vt:lpstr>واکنش نسبت به ريسک</vt:lpstr>
      <vt:lpstr>واکنش نسبت به ريسک</vt:lpstr>
      <vt:lpstr>واکنش نسبت به ريسک</vt:lpstr>
      <vt:lpstr>واکنش نسبت به ريسک</vt:lpstr>
      <vt:lpstr>برنامه واکنش نسبت به ريسک</vt:lpstr>
      <vt:lpstr>برنامه احتمالي (Contingency plan) ريسک و  برنامه عقب گرد (Fallback)</vt:lpstr>
      <vt:lpstr>پس مانده ريسک و ريسك‌هاي ثانويه</vt:lpstr>
      <vt:lpstr>PowerPoint Presentation</vt:lpstr>
      <vt:lpstr>اندازه‌گيري و كنترل ريسك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 the name of Allah</dc:title>
  <dc:creator>masoud</dc:creator>
  <cp:lastModifiedBy>Windows User</cp:lastModifiedBy>
  <cp:revision>1883</cp:revision>
  <dcterms:created xsi:type="dcterms:W3CDTF">2002-08-28T13:19:49Z</dcterms:created>
  <dcterms:modified xsi:type="dcterms:W3CDTF">2020-05-31T10:17:02Z</dcterms:modified>
</cp:coreProperties>
</file>