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notesMasterIdLst>
    <p:notesMasterId r:id="rId90"/>
  </p:notesMasterIdLst>
  <p:sldIdLst>
    <p:sldId id="344" r:id="rId2"/>
    <p:sldId id="256" r:id="rId3"/>
    <p:sldId id="257" r:id="rId4"/>
    <p:sldId id="261" r:id="rId5"/>
    <p:sldId id="258" r:id="rId6"/>
    <p:sldId id="259" r:id="rId7"/>
    <p:sldId id="260"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300" r:id="rId21"/>
    <p:sldId id="301" r:id="rId22"/>
    <p:sldId id="302" r:id="rId23"/>
    <p:sldId id="303" r:id="rId24"/>
    <p:sldId id="304" r:id="rId25"/>
    <p:sldId id="305" r:id="rId26"/>
    <p:sldId id="306" r:id="rId27"/>
    <p:sldId id="275" r:id="rId28"/>
    <p:sldId id="280" r:id="rId29"/>
    <p:sldId id="276" r:id="rId30"/>
    <p:sldId id="277" r:id="rId31"/>
    <p:sldId id="278" r:id="rId32"/>
    <p:sldId id="284" r:id="rId33"/>
    <p:sldId id="279" r:id="rId34"/>
    <p:sldId id="281" r:id="rId35"/>
    <p:sldId id="282" r:id="rId36"/>
    <p:sldId id="283" r:id="rId37"/>
    <p:sldId id="285" r:id="rId38"/>
    <p:sldId id="286" r:id="rId39"/>
    <p:sldId id="287" r:id="rId40"/>
    <p:sldId id="288" r:id="rId41"/>
    <p:sldId id="289" r:id="rId42"/>
    <p:sldId id="290" r:id="rId43"/>
    <p:sldId id="291" r:id="rId44"/>
    <p:sldId id="292" r:id="rId45"/>
    <p:sldId id="293" r:id="rId46"/>
    <p:sldId id="294" r:id="rId47"/>
    <p:sldId id="295" r:id="rId48"/>
    <p:sldId id="296" r:id="rId49"/>
    <p:sldId id="297" r:id="rId50"/>
    <p:sldId id="298" r:id="rId51"/>
    <p:sldId id="299"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42" r:id="rId67"/>
    <p:sldId id="343" r:id="rId68"/>
    <p:sldId id="321" r:id="rId69"/>
    <p:sldId id="322" r:id="rId70"/>
    <p:sldId id="323" r:id="rId71"/>
    <p:sldId id="324" r:id="rId72"/>
    <p:sldId id="325" r:id="rId73"/>
    <p:sldId id="326" r:id="rId74"/>
    <p:sldId id="327" r:id="rId75"/>
    <p:sldId id="328" r:id="rId76"/>
    <p:sldId id="329" r:id="rId77"/>
    <p:sldId id="330" r:id="rId78"/>
    <p:sldId id="331" r:id="rId79"/>
    <p:sldId id="332" r:id="rId80"/>
    <p:sldId id="333" r:id="rId81"/>
    <p:sldId id="334" r:id="rId82"/>
    <p:sldId id="335" r:id="rId83"/>
    <p:sldId id="336" r:id="rId84"/>
    <p:sldId id="337" r:id="rId85"/>
    <p:sldId id="338" r:id="rId86"/>
    <p:sldId id="339" r:id="rId87"/>
    <p:sldId id="340" r:id="rId88"/>
    <p:sldId id="341" r:id="rId89"/>
  </p:sldIdLst>
  <p:sldSz cx="9144000" cy="6858000" type="screen4x3"/>
  <p:notesSz cx="7102475" cy="10234613"/>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y.poordavar" initials="y"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notesMaster" Target="notesMasters/notesMaster1.xml"/><Relationship Id="rId95" Type="http://schemas.openxmlformats.org/officeDocument/2006/relationships/tableStyles" Target="tableStyle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presProps" Target="presProp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024736" y="0"/>
            <a:ext cx="3077739" cy="511731"/>
          </a:xfrm>
          <a:prstGeom prst="rect">
            <a:avLst/>
          </a:prstGeom>
        </p:spPr>
        <p:txBody>
          <a:bodyPr vert="horz" lIns="99066" tIns="49533" rIns="99066" bIns="49533" rtlCol="1"/>
          <a:lstStyle>
            <a:lvl1pPr algn="r">
              <a:defRPr sz="1300"/>
            </a:lvl1pPr>
          </a:lstStyle>
          <a:p>
            <a:endParaRPr lang="fa-IR"/>
          </a:p>
        </p:txBody>
      </p:sp>
      <p:sp>
        <p:nvSpPr>
          <p:cNvPr id="3" name="Date Placeholder 2"/>
          <p:cNvSpPr>
            <a:spLocks noGrp="1"/>
          </p:cNvSpPr>
          <p:nvPr>
            <p:ph type="dt" idx="1"/>
          </p:nvPr>
        </p:nvSpPr>
        <p:spPr>
          <a:xfrm>
            <a:off x="1645" y="0"/>
            <a:ext cx="3077739" cy="511731"/>
          </a:xfrm>
          <a:prstGeom prst="rect">
            <a:avLst/>
          </a:prstGeom>
        </p:spPr>
        <p:txBody>
          <a:bodyPr vert="horz" lIns="99066" tIns="49533" rIns="99066" bIns="49533" rtlCol="1"/>
          <a:lstStyle>
            <a:lvl1pPr algn="l">
              <a:defRPr sz="1300"/>
            </a:lvl1pPr>
          </a:lstStyle>
          <a:p>
            <a:fld id="{4265B9E8-652F-4F15-8244-05F8721FE29B}" type="datetimeFigureOut">
              <a:rPr lang="fa-IR" smtClean="0"/>
              <a:pPr/>
              <a:t>23/09/1441</a:t>
            </a:fld>
            <a:endParaRPr lang="fa-IR"/>
          </a:p>
        </p:txBody>
      </p:sp>
      <p:sp>
        <p:nvSpPr>
          <p:cNvPr id="4" name="Slide Image Placeholder 3"/>
          <p:cNvSpPr>
            <a:spLocks noGrp="1" noRot="1" noChangeAspect="1"/>
          </p:cNvSpPr>
          <p:nvPr>
            <p:ph type="sldImg" idx="2"/>
          </p:nvPr>
        </p:nvSpPr>
        <p:spPr>
          <a:xfrm>
            <a:off x="993775" y="768350"/>
            <a:ext cx="5114925" cy="3836988"/>
          </a:xfrm>
          <a:prstGeom prst="rect">
            <a:avLst/>
          </a:prstGeom>
          <a:noFill/>
          <a:ln w="12700">
            <a:solidFill>
              <a:prstClr val="black"/>
            </a:solidFill>
          </a:ln>
        </p:spPr>
        <p:txBody>
          <a:bodyPr vert="horz" lIns="99066" tIns="49533" rIns="99066" bIns="49533" rtlCol="1" anchor="ctr"/>
          <a:lstStyle/>
          <a:p>
            <a:endParaRPr lang="fa-IR"/>
          </a:p>
        </p:txBody>
      </p:sp>
      <p:sp>
        <p:nvSpPr>
          <p:cNvPr id="5" name="Notes Placeholder 4"/>
          <p:cNvSpPr>
            <a:spLocks noGrp="1"/>
          </p:cNvSpPr>
          <p:nvPr>
            <p:ph type="body" sz="quarter" idx="3"/>
          </p:nvPr>
        </p:nvSpPr>
        <p:spPr>
          <a:xfrm>
            <a:off x="710248" y="4861441"/>
            <a:ext cx="5681980" cy="4605576"/>
          </a:xfrm>
          <a:prstGeom prst="rect">
            <a:avLst/>
          </a:prstGeom>
        </p:spPr>
        <p:txBody>
          <a:bodyPr vert="horz" lIns="99066" tIns="49533" rIns="99066" bIns="49533"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4024736" y="9721106"/>
            <a:ext cx="3077739" cy="511731"/>
          </a:xfrm>
          <a:prstGeom prst="rect">
            <a:avLst/>
          </a:prstGeom>
        </p:spPr>
        <p:txBody>
          <a:bodyPr vert="horz" lIns="99066" tIns="49533" rIns="99066" bIns="49533" rtlCol="1" anchor="b"/>
          <a:lstStyle>
            <a:lvl1pPr algn="r">
              <a:defRPr sz="1300"/>
            </a:lvl1pPr>
          </a:lstStyle>
          <a:p>
            <a:endParaRPr lang="fa-IR"/>
          </a:p>
        </p:txBody>
      </p:sp>
      <p:sp>
        <p:nvSpPr>
          <p:cNvPr id="7" name="Slide Number Placeholder 6"/>
          <p:cNvSpPr>
            <a:spLocks noGrp="1"/>
          </p:cNvSpPr>
          <p:nvPr>
            <p:ph type="sldNum" sz="quarter" idx="5"/>
          </p:nvPr>
        </p:nvSpPr>
        <p:spPr>
          <a:xfrm>
            <a:off x="1645" y="9721106"/>
            <a:ext cx="3077739" cy="511731"/>
          </a:xfrm>
          <a:prstGeom prst="rect">
            <a:avLst/>
          </a:prstGeom>
        </p:spPr>
        <p:txBody>
          <a:bodyPr vert="horz" lIns="99066" tIns="49533" rIns="99066" bIns="49533" rtlCol="1" anchor="b"/>
          <a:lstStyle>
            <a:lvl1pPr algn="l">
              <a:defRPr sz="1300"/>
            </a:lvl1pPr>
          </a:lstStyle>
          <a:p>
            <a:fld id="{2799C95D-164E-4A01-906D-86B2E3663AEA}" type="slidenum">
              <a:rPr lang="fa-IR" smtClean="0"/>
              <a:pPr/>
              <a:t>‹#›</a:t>
            </a:fld>
            <a:endParaRPr lang="fa-IR"/>
          </a:p>
        </p:txBody>
      </p:sp>
    </p:spTree>
    <p:extLst>
      <p:ext uri="{BB962C8B-B14F-4D97-AF65-F5344CB8AC3E}">
        <p14:creationId xmlns:p14="http://schemas.microsoft.com/office/powerpoint/2010/main" val="405051369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B7CC9CC9-5E49-43C3-AB69-7007A2A32AEE}" type="datetime8">
              <a:rPr lang="fa-IR" smtClean="0"/>
              <a:t>15 مه 20</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0B76826C-19FE-454B-8155-EA172BEDA7BF}"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8B36D78-B087-43B9-9E77-C0B3D244BD1F}" type="datetime8">
              <a:rPr lang="fa-IR" smtClean="0"/>
              <a:t>15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B76826C-19FE-454B-8155-EA172BEDA7BF}"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9638F90-655C-4CC3-B88B-A37C151857AF}" type="datetime8">
              <a:rPr lang="fa-IR" smtClean="0"/>
              <a:t>15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B76826C-19FE-454B-8155-EA172BEDA7BF}"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CEDE4E53-2CDD-448C-A6AE-3490364F5A37}" type="datetime8">
              <a:rPr lang="fa-IR" smtClean="0"/>
              <a:t>15 مه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B76826C-19FE-454B-8155-EA172BEDA7BF}"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81C3C762-6E46-46FF-8E75-7DB74F6C68A7}" type="datetime8">
              <a:rPr lang="fa-IR" smtClean="0"/>
              <a:t>15 مه 20</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0B76826C-19FE-454B-8155-EA172BEDA7BF}"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CD5E4466-6495-4EC5-B384-DABBFDBC8423}" type="datetime8">
              <a:rPr lang="fa-IR" smtClean="0"/>
              <a:t>15 مه 20</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0B76826C-19FE-454B-8155-EA172BEDA7BF}"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375B83-670A-4BF6-8DBA-D737D16B1F77}" type="datetime8">
              <a:rPr lang="fa-IR" smtClean="0"/>
              <a:t>15 مه 20</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0B76826C-19FE-454B-8155-EA172BEDA7BF}"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B66E12DC-14D6-4ED2-8CF3-4991AA5B5FEC}" type="datetime8">
              <a:rPr lang="fa-IR" smtClean="0"/>
              <a:t>15 مه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B76826C-19FE-454B-8155-EA172BEDA7BF}"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26EE2522-B2D4-4BD0-93BA-2BC2F9E031E2}" type="datetime8">
              <a:rPr lang="fa-IR" smtClean="0"/>
              <a:t>15 مه 20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077200" y="6356350"/>
            <a:ext cx="609600" cy="365125"/>
          </a:xfrm>
        </p:spPr>
        <p:txBody>
          <a:bodyPr/>
          <a:lstStyle/>
          <a:p>
            <a:fld id="{0B76826C-19FE-454B-8155-EA172BEDA7BF}" type="slidenum">
              <a:rPr lang="fa-IR" smtClean="0"/>
              <a:pPr/>
              <a:t>‹#›</a:t>
            </a:fld>
            <a:endParaRPr lang="fa-I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C245362-E501-4135-88F2-58F558403F6D}" type="datetime8">
              <a:rPr lang="fa-IR" smtClean="0"/>
              <a:t>15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B76826C-19FE-454B-8155-EA172BEDA7BF}"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23E0CF1-A53F-46E8-A4E6-F75603228130}" type="datetime8">
              <a:rPr lang="fa-IR" smtClean="0"/>
              <a:t>15 مه 20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B76826C-19FE-454B-8155-EA172BEDA7BF}"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35532B76-E864-4192-B88A-64EFC180B6B9}" type="datetime8">
              <a:rPr lang="fa-IR" smtClean="0"/>
              <a:t>15 مه 20</a:t>
            </a:fld>
            <a:endParaRPr lang="fa-I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a-I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0B76826C-19FE-454B-8155-EA172BEDA7BF}" type="slidenum">
              <a:rPr lang="fa-IR" smtClean="0"/>
              <a:pPr/>
              <a:t>‹#›</a:t>
            </a:fld>
            <a:endParaRPr lang="fa-I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
        <p:nvSpPr>
          <p:cNvPr id="4" name="Slide Number Placeholder 3"/>
          <p:cNvSpPr>
            <a:spLocks noGrp="1"/>
          </p:cNvSpPr>
          <p:nvPr>
            <p:ph type="sldNum" sz="quarter" idx="12"/>
          </p:nvPr>
        </p:nvSpPr>
        <p:spPr/>
        <p:txBody>
          <a:bodyPr/>
          <a:lstStyle/>
          <a:p>
            <a:fld id="{0B76826C-19FE-454B-8155-EA172BEDA7BF}" type="slidenum">
              <a:rPr lang="fa-IR" smtClean="0"/>
              <a:pPr/>
              <a:t>1</a:t>
            </a:fld>
            <a:endParaRPr lang="fa-IR"/>
          </a:p>
        </p:txBody>
      </p:sp>
    </p:spTree>
    <p:extLst>
      <p:ext uri="{BB962C8B-B14F-4D97-AF65-F5344CB8AC3E}">
        <p14:creationId xmlns:p14="http://schemas.microsoft.com/office/powerpoint/2010/main" val="39139730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000108"/>
            <a:ext cx="7851648" cy="1485912"/>
          </a:xfrm>
        </p:spPr>
        <p:txBody>
          <a:bodyPr>
            <a:normAutofit/>
          </a:bodyPr>
          <a:lstStyle/>
          <a:p>
            <a:r>
              <a:rPr lang="fa-IR" dirty="0" smtClean="0">
                <a:cs typeface="B Roya" pitchFamily="2" charset="-78"/>
              </a:rPr>
              <a:t>مدیریت رفتارهای سیاسی در سازمان</a:t>
            </a:r>
            <a:endParaRPr lang="fa-IR" dirty="0">
              <a:cs typeface="B Roya" pitchFamily="2" charset="-78"/>
            </a:endParaRPr>
          </a:p>
        </p:txBody>
      </p:sp>
      <p:sp>
        <p:nvSpPr>
          <p:cNvPr id="4" name="Slide Number Placeholder 3"/>
          <p:cNvSpPr>
            <a:spLocks noGrp="1"/>
          </p:cNvSpPr>
          <p:nvPr>
            <p:ph type="sldNum" sz="quarter" idx="12"/>
          </p:nvPr>
        </p:nvSpPr>
        <p:spPr/>
        <p:txBody>
          <a:bodyPr/>
          <a:lstStyle/>
          <a:p>
            <a:fld id="{0B76826C-19FE-454B-8155-EA172BEDA7BF}" type="slidenum">
              <a:rPr lang="fa-IR" smtClean="0"/>
              <a:pPr/>
              <a:t>2</a:t>
            </a:fld>
            <a:endParaRPr lang="fa-I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شمای کلی مباحث</a:t>
            </a:r>
            <a:endParaRPr lang="fa-IR" dirty="0">
              <a:cs typeface="B Roya" pitchFamily="2" charset="-78"/>
            </a:endParaRPr>
          </a:p>
        </p:txBody>
      </p:sp>
      <p:sp>
        <p:nvSpPr>
          <p:cNvPr id="3" name="Content Placeholder 2"/>
          <p:cNvSpPr>
            <a:spLocks noGrp="1"/>
          </p:cNvSpPr>
          <p:nvPr>
            <p:ph idx="1"/>
          </p:nvPr>
        </p:nvSpPr>
        <p:spPr/>
        <p:txBody>
          <a:bodyPr>
            <a:normAutofit lnSpcReduction="10000"/>
          </a:bodyPr>
          <a:lstStyle/>
          <a:p>
            <a:pPr algn="justLow">
              <a:lnSpc>
                <a:spcPct val="150000"/>
              </a:lnSpc>
            </a:pPr>
            <a:r>
              <a:rPr lang="fa-IR" b="1" dirty="0" smtClean="0">
                <a:solidFill>
                  <a:srgbClr val="FF0000"/>
                </a:solidFill>
                <a:cs typeface="B Roya" pitchFamily="2" charset="-78"/>
              </a:rPr>
              <a:t>نفوذ</a:t>
            </a:r>
            <a:r>
              <a:rPr lang="fa-IR" b="1" dirty="0" smtClean="0">
                <a:cs typeface="B Roya" pitchFamily="2" charset="-78"/>
              </a:rPr>
              <a:t>: </a:t>
            </a:r>
            <a:r>
              <a:rPr lang="fa-IR" sz="2400" dirty="0" smtClean="0">
                <a:solidFill>
                  <a:srgbClr val="002060"/>
                </a:solidFill>
                <a:cs typeface="B Roya" pitchFamily="2" charset="-78"/>
              </a:rPr>
              <a:t>شامل مباحثی از قبیل نفوذ اجتماعی، «اصول، تاکتیک ها و نتایج نفوذ» و ... </a:t>
            </a:r>
            <a:endParaRPr lang="fa-IR" dirty="0" smtClean="0">
              <a:solidFill>
                <a:srgbClr val="002060"/>
              </a:solidFill>
              <a:cs typeface="B Roya" pitchFamily="2" charset="-78"/>
            </a:endParaRPr>
          </a:p>
          <a:p>
            <a:pPr algn="justLow">
              <a:lnSpc>
                <a:spcPct val="150000"/>
              </a:lnSpc>
            </a:pPr>
            <a:r>
              <a:rPr lang="fa-IR" b="1" dirty="0" smtClean="0">
                <a:solidFill>
                  <a:srgbClr val="FF0000"/>
                </a:solidFill>
                <a:cs typeface="B Roya" pitchFamily="2" charset="-78"/>
              </a:rPr>
              <a:t>قدرت</a:t>
            </a:r>
            <a:r>
              <a:rPr lang="fa-IR" b="1" dirty="0" smtClean="0">
                <a:cs typeface="B Roya" pitchFamily="2" charset="-78"/>
              </a:rPr>
              <a:t>: </a:t>
            </a:r>
            <a:r>
              <a:rPr lang="fa-IR" sz="2400" dirty="0" smtClean="0">
                <a:solidFill>
                  <a:srgbClr val="002060"/>
                </a:solidFill>
                <a:cs typeface="B Roya" pitchFamily="2" charset="-78"/>
              </a:rPr>
              <a:t>شامل مباحثی همچون قدرت و اختیار، پایه ها و منابع قدرت، دسته بندی و نمودهای قدرت و ...</a:t>
            </a:r>
            <a:endParaRPr lang="fa-IR" dirty="0" smtClean="0">
              <a:solidFill>
                <a:srgbClr val="002060"/>
              </a:solidFill>
              <a:cs typeface="B Roya" pitchFamily="2" charset="-78"/>
            </a:endParaRPr>
          </a:p>
          <a:p>
            <a:pPr algn="justLow">
              <a:lnSpc>
                <a:spcPct val="150000"/>
              </a:lnSpc>
            </a:pPr>
            <a:r>
              <a:rPr lang="fa-IR" b="1" dirty="0" smtClean="0">
                <a:solidFill>
                  <a:srgbClr val="FF0000"/>
                </a:solidFill>
                <a:cs typeface="B Roya" pitchFamily="2" charset="-78"/>
              </a:rPr>
              <a:t>مدیریت مسؤولانه قدرت</a:t>
            </a:r>
            <a:r>
              <a:rPr lang="fa-IR" b="1" dirty="0" smtClean="0">
                <a:cs typeface="B Roya" pitchFamily="2" charset="-78"/>
              </a:rPr>
              <a:t>: </a:t>
            </a:r>
            <a:r>
              <a:rPr lang="fa-IR" sz="2400" dirty="0" smtClean="0">
                <a:solidFill>
                  <a:srgbClr val="002060"/>
                </a:solidFill>
                <a:cs typeface="B Roya" pitchFamily="2" charset="-78"/>
              </a:rPr>
              <a:t>سازگاری و پذیرش قلبی، قدرتمندسازی، ویژگیهای افراد اثربخش، مدل سه بخشی توانمندسازی و ...</a:t>
            </a:r>
            <a:endParaRPr lang="fa-IR" dirty="0" smtClean="0">
              <a:solidFill>
                <a:srgbClr val="002060"/>
              </a:solidFill>
              <a:cs typeface="B Roya" pitchFamily="2" charset="-78"/>
            </a:endParaRPr>
          </a:p>
          <a:p>
            <a:pPr algn="justLow">
              <a:lnSpc>
                <a:spcPct val="150000"/>
              </a:lnSpc>
            </a:pPr>
            <a:r>
              <a:rPr lang="fa-IR" b="1" dirty="0" smtClean="0">
                <a:solidFill>
                  <a:srgbClr val="FF0000"/>
                </a:solidFill>
                <a:cs typeface="B Roya" pitchFamily="2" charset="-78"/>
              </a:rPr>
              <a:t>مدیریت تصویرپردازی دیگران</a:t>
            </a:r>
            <a:r>
              <a:rPr lang="fa-IR" b="1" dirty="0" smtClean="0">
                <a:cs typeface="B Roya" pitchFamily="2" charset="-78"/>
              </a:rPr>
              <a:t>: </a:t>
            </a:r>
            <a:r>
              <a:rPr lang="fa-IR" sz="2400" dirty="0" smtClean="0">
                <a:solidFill>
                  <a:srgbClr val="002060"/>
                </a:solidFill>
                <a:cs typeface="B Roya" pitchFamily="2" charset="-78"/>
              </a:rPr>
              <a:t>تقاطع ادراکی، فنون مدیریت تصویرپردازی و ...</a:t>
            </a:r>
            <a:endParaRPr lang="fa-IR" dirty="0" smtClean="0">
              <a:solidFill>
                <a:srgbClr val="002060"/>
              </a:solidFill>
              <a:cs typeface="B Roya" pitchFamily="2" charset="-78"/>
            </a:endParaRPr>
          </a:p>
          <a:p>
            <a:pPr algn="justLow">
              <a:lnSpc>
                <a:spcPct val="150000"/>
              </a:lnSpc>
            </a:pPr>
            <a:r>
              <a:rPr lang="fa-IR" b="1" dirty="0" smtClean="0">
                <a:solidFill>
                  <a:srgbClr val="FF0000"/>
                </a:solidFill>
                <a:cs typeface="B Roya" pitchFamily="2" charset="-78"/>
              </a:rPr>
              <a:t>سیاست در سازمان</a:t>
            </a:r>
            <a:r>
              <a:rPr lang="fa-IR" b="1" dirty="0" smtClean="0">
                <a:cs typeface="B Roya" pitchFamily="2" charset="-78"/>
              </a:rPr>
              <a:t>: </a:t>
            </a:r>
            <a:r>
              <a:rPr lang="fa-IR" sz="2400" dirty="0" smtClean="0">
                <a:solidFill>
                  <a:srgbClr val="002060"/>
                </a:solidFill>
                <a:cs typeface="B Roya" pitchFamily="2" charset="-78"/>
              </a:rPr>
              <a:t>رابطه قدرت و رفتار سیاسی، عوامل مؤثر بر رفتار سیاسی، سطوح عمل سیاسی، ظرفیت سیاسی، تاکتیک های سیاسی، ماهیت رفتار سیاسی</a:t>
            </a:r>
            <a:endParaRPr lang="fa-IR" dirty="0">
              <a:solidFill>
                <a:srgbClr val="002060"/>
              </a:solidFill>
              <a:cs typeface="B Roya" pitchFamily="2" charset="-78"/>
            </a:endParaRPr>
          </a:p>
        </p:txBody>
      </p:sp>
      <p:sp>
        <p:nvSpPr>
          <p:cNvPr id="4" name="Slide Number Placeholder 3"/>
          <p:cNvSpPr>
            <a:spLocks noGrp="1"/>
          </p:cNvSpPr>
          <p:nvPr>
            <p:ph type="sldNum" sz="quarter" idx="12"/>
          </p:nvPr>
        </p:nvSpPr>
        <p:spPr/>
        <p:txBody>
          <a:bodyPr/>
          <a:lstStyle/>
          <a:p>
            <a:fld id="{0B76826C-19FE-454B-8155-EA172BEDA7BF}" type="slidenum">
              <a:rPr lang="fa-IR" smtClean="0"/>
              <a:pPr/>
              <a:t>3</a:t>
            </a:fld>
            <a:endParaRPr lang="fa-I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43190"/>
            <a:ext cx="8229600" cy="1143000"/>
          </a:xfrm>
        </p:spPr>
        <p:txBody>
          <a:bodyPr/>
          <a:lstStyle/>
          <a:p>
            <a:pPr algn="ctr"/>
            <a:r>
              <a:rPr lang="fa-IR" dirty="0" smtClean="0">
                <a:cs typeface="B Roya" pitchFamily="2" charset="-78"/>
              </a:rPr>
              <a:t>فصل اول: نفوذ</a:t>
            </a:r>
            <a:endParaRPr lang="fa-IR" dirty="0"/>
          </a:p>
        </p:txBody>
      </p:sp>
      <p:sp>
        <p:nvSpPr>
          <p:cNvPr id="3" name="Slide Number Placeholder 2"/>
          <p:cNvSpPr>
            <a:spLocks noGrp="1"/>
          </p:cNvSpPr>
          <p:nvPr>
            <p:ph type="sldNum" sz="quarter" idx="12"/>
          </p:nvPr>
        </p:nvSpPr>
        <p:spPr/>
        <p:txBody>
          <a:bodyPr/>
          <a:lstStyle/>
          <a:p>
            <a:fld id="{0B76826C-19FE-454B-8155-EA172BEDA7BF}" type="slidenum">
              <a:rPr lang="fa-IR" smtClean="0"/>
              <a:pPr/>
              <a:t>4</a:t>
            </a:fld>
            <a:endParaRPr lang="fa-I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مقدمه</a:t>
            </a:r>
            <a:endParaRPr lang="fa-IR" dirty="0">
              <a:cs typeface="B Roya" pitchFamily="2" charset="-78"/>
            </a:endParaRPr>
          </a:p>
        </p:txBody>
      </p:sp>
      <p:sp>
        <p:nvSpPr>
          <p:cNvPr id="3" name="Content Placeholder 2"/>
          <p:cNvSpPr>
            <a:spLocks noGrp="1"/>
          </p:cNvSpPr>
          <p:nvPr>
            <p:ph idx="1"/>
          </p:nvPr>
        </p:nvSpPr>
        <p:spPr/>
        <p:txBody>
          <a:bodyPr/>
          <a:lstStyle/>
          <a:p>
            <a:pPr algn="justLow">
              <a:lnSpc>
                <a:spcPct val="150000"/>
              </a:lnSpc>
            </a:pPr>
            <a:r>
              <a:rPr lang="fa-IR" dirty="0" smtClean="0">
                <a:cs typeface="B Roya" pitchFamily="2" charset="-78"/>
              </a:rPr>
              <a:t>تضاد منافع فردی و جمعی، از مباحث مهم در سازمانها است.</a:t>
            </a:r>
          </a:p>
          <a:p>
            <a:pPr algn="justLow">
              <a:lnSpc>
                <a:spcPct val="150000"/>
              </a:lnSpc>
            </a:pPr>
            <a:r>
              <a:rPr lang="fa-IR" dirty="0" smtClean="0">
                <a:cs typeface="B Roya" pitchFamily="2" charset="-78"/>
              </a:rPr>
              <a:t>برخی معتقدند انسان ذاتا اجتماعی است و برخی انسان را دارای نیازهای ذاتی برای حفظ خود می دانند که فراگرد اجتماعی شدن را در خانواده، مدرسه و ... می آموزد و با مفهوم دوجانبه بودن منافع آشنا می شود.</a:t>
            </a:r>
            <a:endParaRPr lang="fa-IR" dirty="0">
              <a:cs typeface="B Roya" pitchFamily="2" charset="-78"/>
            </a:endParaRPr>
          </a:p>
        </p:txBody>
      </p:sp>
      <p:sp>
        <p:nvSpPr>
          <p:cNvPr id="4" name="Slide Number Placeholder 3"/>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5</a:t>
            </a:fld>
            <a:endParaRPr lang="fa-IR" dirty="0">
              <a:cs typeface="B Roya"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justLow"/>
            <a:r>
              <a:rPr lang="fa-IR" sz="3200" dirty="0" smtClean="0">
                <a:cs typeface="B Roya" pitchFamily="2" charset="-78"/>
              </a:rPr>
              <a:t>نیاز سازمان به دوجانبه بودن منافع (</a:t>
            </a:r>
            <a:r>
              <a:rPr lang="en-US" sz="3200" dirty="0" smtClean="0">
                <a:cs typeface="B Roya" pitchFamily="2" charset="-78"/>
              </a:rPr>
              <a:t>mutuality of interest</a:t>
            </a:r>
            <a:r>
              <a:rPr lang="fa-IR" sz="3200" dirty="0" smtClean="0">
                <a:cs typeface="B Roya" pitchFamily="2" charset="-78"/>
              </a:rPr>
              <a:t>)</a:t>
            </a:r>
            <a:endParaRPr lang="fa-IR" sz="3200" dirty="0">
              <a:cs typeface="B Roya" pitchFamily="2" charset="-78"/>
            </a:endParaRPr>
          </a:p>
        </p:txBody>
      </p:sp>
      <p:sp>
        <p:nvSpPr>
          <p:cNvPr id="3" name="Content Placeholder 2"/>
          <p:cNvSpPr>
            <a:spLocks noGrp="1"/>
          </p:cNvSpPr>
          <p:nvPr>
            <p:ph idx="1"/>
          </p:nvPr>
        </p:nvSpPr>
        <p:spPr/>
        <p:txBody>
          <a:bodyPr>
            <a:normAutofit/>
          </a:bodyPr>
          <a:lstStyle/>
          <a:p>
            <a:pPr algn="justLow">
              <a:lnSpc>
                <a:spcPct val="150000"/>
              </a:lnSpc>
            </a:pPr>
            <a:r>
              <a:rPr lang="fa-IR" dirty="0" smtClean="0">
                <a:cs typeface="B Roya" pitchFamily="2" charset="-78"/>
              </a:rPr>
              <a:t>بین منافع فردی و دوجانبه بودن منافع، تقابل دائمی وجود دارد.</a:t>
            </a:r>
          </a:p>
          <a:p>
            <a:pPr algn="justLow">
              <a:lnSpc>
                <a:spcPct val="150000"/>
              </a:lnSpc>
            </a:pPr>
            <a:r>
              <a:rPr lang="fa-IR" dirty="0" smtClean="0">
                <a:cs typeface="B Roya" pitchFamily="2" charset="-78"/>
              </a:rPr>
              <a:t>تاکتیک های سیاسی ناشی از منافع شخصی، افراد و گروه ها را از دوجانبه بودن منافع (اثربخشی سازمانی) باز می دارد.</a:t>
            </a:r>
          </a:p>
          <a:p>
            <a:pPr algn="justLow">
              <a:lnSpc>
                <a:spcPct val="150000"/>
              </a:lnSpc>
            </a:pPr>
            <a:r>
              <a:rPr lang="fa-IR" dirty="0" smtClean="0">
                <a:cs typeface="B Roya" pitchFamily="2" charset="-78"/>
              </a:rPr>
              <a:t>تدابیر مدیریتی برای حفظ اثربخشی سازمانی: بهره گیری از ابزارهای متعامل در روابط میان فردی: شامل تاکتیک های نفوذ، قدرت، مدیریت تعارض، انگیزش، تیم سازی، ارتباطات و رهبری</a:t>
            </a:r>
          </a:p>
          <a:p>
            <a:pPr algn="justLow">
              <a:lnSpc>
                <a:spcPct val="150000"/>
              </a:lnSpc>
            </a:pPr>
            <a:r>
              <a:rPr lang="fa-IR" dirty="0" smtClean="0">
                <a:cs typeface="B Roya" pitchFamily="2" charset="-78"/>
              </a:rPr>
              <a:t>(نمودار ص5)</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6</a:t>
            </a:fld>
            <a:endParaRPr lang="fa-IR">
              <a:cs typeface="B Roya"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نفوذ اجتماعی (</a:t>
            </a:r>
            <a:r>
              <a:rPr lang="en-US" sz="4400" dirty="0" smtClean="0">
                <a:cs typeface="B Roya" pitchFamily="2" charset="-78"/>
              </a:rPr>
              <a:t>social influence</a:t>
            </a:r>
            <a:r>
              <a:rPr lang="fa-IR" dirty="0" smtClean="0">
                <a:cs typeface="B Roya" pitchFamily="2" charset="-78"/>
              </a:rPr>
              <a:t>)</a:t>
            </a:r>
            <a:endParaRPr lang="fa-IR" dirty="0">
              <a:cs typeface="B Roya" pitchFamily="2" charset="-78"/>
            </a:endParaRPr>
          </a:p>
        </p:txBody>
      </p:sp>
      <p:sp>
        <p:nvSpPr>
          <p:cNvPr id="3" name="Content Placeholder 2"/>
          <p:cNvSpPr>
            <a:spLocks noGrp="1"/>
          </p:cNvSpPr>
          <p:nvPr>
            <p:ph idx="1"/>
          </p:nvPr>
        </p:nvSpPr>
        <p:spPr/>
        <p:txBody>
          <a:bodyPr/>
          <a:lstStyle/>
          <a:p>
            <a:pPr algn="justLow">
              <a:lnSpc>
                <a:spcPct val="150000"/>
              </a:lnSpc>
            </a:pPr>
            <a:r>
              <a:rPr lang="fa-IR" dirty="0" smtClean="0">
                <a:cs typeface="B Roya" pitchFamily="2" charset="-78"/>
              </a:rPr>
              <a:t>نفوذ اجتماعی مشتمل بر روشهایی است که برای مجاب کردن دیگران به انجام خواسته های فرد به کار می رود.</a:t>
            </a:r>
          </a:p>
          <a:p>
            <a:pPr algn="justLow">
              <a:lnSpc>
                <a:spcPct val="150000"/>
              </a:lnSpc>
            </a:pPr>
            <a:r>
              <a:rPr lang="fa-IR" dirty="0" smtClean="0">
                <a:cs typeface="B Roya" pitchFamily="2" charset="-78"/>
              </a:rPr>
              <a:t>بخش زیادی از تعاملات میان افراد، برای نفوذ است.</a:t>
            </a:r>
          </a:p>
          <a:p>
            <a:pPr algn="justLow">
              <a:lnSpc>
                <a:spcPct val="150000"/>
              </a:lnSpc>
            </a:pPr>
            <a:r>
              <a:rPr lang="fa-IR" dirty="0" smtClean="0">
                <a:cs typeface="B Roya" pitchFamily="2" charset="-78"/>
              </a:rPr>
              <a:t>مدیران جهت مدیریت بر روان انسانها، نیازمند افزایش مهارتهای نفوذ می باشند.</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7</a:t>
            </a:fld>
            <a:endParaRPr lang="fa-IR">
              <a:cs typeface="B Roya"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قلمرو پیروی (</a:t>
            </a:r>
            <a:r>
              <a:rPr lang="en-US" sz="4400" dirty="0" smtClean="0">
                <a:cs typeface="B Roya" pitchFamily="2" charset="-78"/>
              </a:rPr>
              <a:t>zone of indifference</a:t>
            </a:r>
            <a:r>
              <a:rPr lang="fa-IR" dirty="0" smtClean="0">
                <a:cs typeface="B Roya" pitchFamily="2" charset="-78"/>
              </a:rPr>
              <a:t>)</a:t>
            </a:r>
            <a:endParaRPr lang="fa-IR" dirty="0">
              <a:cs typeface="B Roya" pitchFamily="2" charset="-78"/>
            </a:endParaRPr>
          </a:p>
        </p:txBody>
      </p:sp>
      <p:sp>
        <p:nvSpPr>
          <p:cNvPr id="3" name="Content Placeholder 2"/>
          <p:cNvSpPr>
            <a:spLocks noGrp="1"/>
          </p:cNvSpPr>
          <p:nvPr>
            <p:ph idx="1"/>
          </p:nvPr>
        </p:nvSpPr>
        <p:spPr/>
        <p:txBody>
          <a:bodyPr>
            <a:normAutofit/>
          </a:bodyPr>
          <a:lstStyle/>
          <a:p>
            <a:pPr algn="justLow">
              <a:lnSpc>
                <a:spcPct val="150000"/>
              </a:lnSpc>
            </a:pPr>
            <a:r>
              <a:rPr lang="fa-IR" dirty="0" smtClean="0">
                <a:cs typeface="B Roya" pitchFamily="2" charset="-78"/>
              </a:rPr>
              <a:t>قلمرو اطاعت و پیروی: حدی که تلاشهای نفوذ در کارمند، مشروع است و وی نیز بدون تردید انجام وظیفه می کند.</a:t>
            </a:r>
          </a:p>
          <a:p>
            <a:pPr algn="justLow">
              <a:lnSpc>
                <a:spcPct val="150000"/>
              </a:lnSpc>
            </a:pPr>
            <a:r>
              <a:rPr lang="fa-IR" dirty="0" smtClean="0">
                <a:cs typeface="B Roya" pitchFamily="2" charset="-78"/>
              </a:rPr>
              <a:t>کارمند تقاضای چنین رفتارهایی را حق مدیر می داند و به آنها پاسخ مثبت می دهد.</a:t>
            </a:r>
          </a:p>
          <a:p>
            <a:pPr algn="justLow">
              <a:lnSpc>
                <a:spcPct val="150000"/>
              </a:lnSpc>
            </a:pPr>
            <a:r>
              <a:rPr lang="fa-IR" dirty="0" smtClean="0">
                <a:cs typeface="B Roya" pitchFamily="2" charset="-78"/>
              </a:rPr>
              <a:t>اما برخی درخواستها خارج از قلمرو پیروی کارمند است. گسترش قلمرو به این شکل، به کمک قدرت است و نه با استفاده از اختیار (که حق به شمار می آید).</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8</a:t>
            </a:fld>
            <a:endParaRPr lang="fa-IR">
              <a:cs typeface="B Roya"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تعریف نفوذ</a:t>
            </a:r>
            <a:endParaRPr lang="fa-IR" dirty="0">
              <a:cs typeface="B Roya" pitchFamily="2" charset="-78"/>
            </a:endParaRPr>
          </a:p>
        </p:txBody>
      </p:sp>
      <p:sp>
        <p:nvSpPr>
          <p:cNvPr id="3" name="Content Placeholder 2"/>
          <p:cNvSpPr>
            <a:spLocks noGrp="1"/>
          </p:cNvSpPr>
          <p:nvPr>
            <p:ph idx="1"/>
          </p:nvPr>
        </p:nvSpPr>
        <p:spPr/>
        <p:txBody>
          <a:bodyPr>
            <a:normAutofit/>
          </a:bodyPr>
          <a:lstStyle/>
          <a:p>
            <a:pPr algn="justLow">
              <a:lnSpc>
                <a:spcPct val="150000"/>
              </a:lnSpc>
            </a:pPr>
            <a:r>
              <a:rPr lang="fa-IR" dirty="0" smtClean="0">
                <a:cs typeface="B Roya" pitchFamily="2" charset="-78"/>
              </a:rPr>
              <a:t>نفوذ: فراگرد اثرگذاری بر افکار، رفتار یا عواطف شخص دیگر است.</a:t>
            </a:r>
          </a:p>
          <a:p>
            <a:pPr algn="justLow">
              <a:lnSpc>
                <a:spcPct val="150000"/>
              </a:lnSpc>
            </a:pPr>
            <a:r>
              <a:rPr lang="fa-IR" dirty="0" smtClean="0">
                <a:cs typeface="B Roya" pitchFamily="2" charset="-78"/>
              </a:rPr>
              <a:t>این شخص دیگر می تواند رئیس (نفوذ پایین به بالا)، کارمند (نفوذ بالا به پایین) یا همکار (نفوذ مورب) باشد.</a:t>
            </a:r>
          </a:p>
          <a:p>
            <a:pPr algn="justLow">
              <a:lnSpc>
                <a:spcPct val="150000"/>
              </a:lnSpc>
            </a:pPr>
            <a:r>
              <a:rPr lang="fa-IR" dirty="0" smtClean="0">
                <a:cs typeface="B Roya" pitchFamily="2" charset="-78"/>
              </a:rPr>
              <a:t>تعریف دیگر از نفوذ: پاسخ رفتاری به اعمال قدرت یا به عبارتی نتیجه حاصل از به کارگیری قدرت است.</a:t>
            </a:r>
          </a:p>
          <a:p>
            <a:pPr algn="justLow">
              <a:lnSpc>
                <a:spcPct val="150000"/>
              </a:lnSpc>
            </a:pPr>
            <a:r>
              <a:rPr lang="fa-IR" dirty="0" smtClean="0">
                <a:cs typeface="B Roya" pitchFamily="2" charset="-78"/>
              </a:rPr>
              <a:t>تعریف نفوذ اجتماعی: تلاشهای انجام یافته برای اثرگذاری بر دیگری به طور مطلوب است؛ البته این تلاشها می تواند موفقیت آمیز باشد یا نباشد و میزان نفوذ فرد، به موفقیت آمیز بودن تلاشهایش بستگی دارد.</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9</a:t>
            </a:fld>
            <a:endParaRPr lang="fa-IR">
              <a:cs typeface="B Roya"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تاکتیک های هشتگانه نفوذ </a:t>
            </a:r>
            <a:r>
              <a:rPr lang="fa-IR" sz="3200" dirty="0" smtClean="0">
                <a:cs typeface="B Roya" pitchFamily="2" charset="-78"/>
              </a:rPr>
              <a:t>(نگاره ص9)</a:t>
            </a:r>
            <a:endParaRPr lang="fa-IR" dirty="0">
              <a:cs typeface="B Roya" pitchFamily="2" charset="-78"/>
            </a:endParaRPr>
          </a:p>
        </p:txBody>
      </p:sp>
      <p:sp>
        <p:nvSpPr>
          <p:cNvPr id="3" name="Content Placeholder 2"/>
          <p:cNvSpPr>
            <a:spLocks noGrp="1"/>
          </p:cNvSpPr>
          <p:nvPr>
            <p:ph idx="1"/>
          </p:nvPr>
        </p:nvSpPr>
        <p:spPr/>
        <p:txBody>
          <a:bodyPr>
            <a:normAutofit fontScale="92500"/>
          </a:bodyPr>
          <a:lstStyle/>
          <a:p>
            <a:pPr algn="justLow">
              <a:lnSpc>
                <a:spcPct val="110000"/>
              </a:lnSpc>
            </a:pPr>
            <a:r>
              <a:rPr lang="fa-IR" dirty="0" smtClean="0">
                <a:cs typeface="B Roya" pitchFamily="2" charset="-78"/>
              </a:rPr>
              <a:t>تاکتیک های نفوذ «عام» به ترتیب (از نظر میزان استفاده آنها – زیاد به کم):</a:t>
            </a:r>
          </a:p>
          <a:p>
            <a:pPr marL="714375" indent="-352425" algn="justLow">
              <a:lnSpc>
                <a:spcPct val="110000"/>
              </a:lnSpc>
              <a:buFont typeface="+mj-lt"/>
              <a:buAutoNum type="arabicPeriod"/>
            </a:pPr>
            <a:r>
              <a:rPr lang="fa-IR" dirty="0" smtClean="0">
                <a:cs typeface="B Roya" pitchFamily="2" charset="-78"/>
              </a:rPr>
              <a:t>مشورت</a:t>
            </a:r>
          </a:p>
          <a:p>
            <a:pPr marL="714375" indent="-352425" algn="justLow">
              <a:lnSpc>
                <a:spcPct val="110000"/>
              </a:lnSpc>
              <a:buFont typeface="+mj-lt"/>
              <a:buAutoNum type="arabicPeriod"/>
            </a:pPr>
            <a:r>
              <a:rPr lang="fa-IR" dirty="0" smtClean="0">
                <a:cs typeface="B Roya" pitchFamily="2" charset="-78"/>
              </a:rPr>
              <a:t>ترغیب استدلالی (تشویق منطقی): </a:t>
            </a:r>
            <a:r>
              <a:rPr lang="fa-IR" sz="2200" dirty="0" smtClean="0">
                <a:cs typeface="B Roya" pitchFamily="2" charset="-78"/>
              </a:rPr>
              <a:t>بیشتر برای نفوذ در مدیران مشارکتی</a:t>
            </a:r>
            <a:endParaRPr lang="fa-IR" dirty="0" smtClean="0">
              <a:cs typeface="B Roya" pitchFamily="2" charset="-78"/>
            </a:endParaRPr>
          </a:p>
          <a:p>
            <a:pPr marL="714375" indent="-352425" algn="justLow">
              <a:lnSpc>
                <a:spcPct val="110000"/>
              </a:lnSpc>
              <a:buFont typeface="+mj-lt"/>
              <a:buAutoNum type="arabicPeriod"/>
            </a:pPr>
            <a:r>
              <a:rPr lang="fa-IR" dirty="0" smtClean="0">
                <a:cs typeface="B Roya" pitchFamily="2" charset="-78"/>
              </a:rPr>
              <a:t>درخواستهای شورانگیز (الهام بخش)</a:t>
            </a:r>
          </a:p>
          <a:p>
            <a:pPr marL="714375" indent="-352425" algn="justLow">
              <a:lnSpc>
                <a:spcPct val="110000"/>
              </a:lnSpc>
              <a:buFont typeface="+mj-lt"/>
              <a:buAutoNum type="arabicPeriod"/>
            </a:pPr>
            <a:r>
              <a:rPr lang="fa-IR" dirty="0" smtClean="0">
                <a:cs typeface="B Roya" pitchFamily="2" charset="-78"/>
              </a:rPr>
              <a:t>جلب نظر (خشنودسازی): </a:t>
            </a:r>
            <a:r>
              <a:rPr lang="fa-IR" sz="2200" dirty="0" smtClean="0">
                <a:cs typeface="B Roya" pitchFamily="2" charset="-78"/>
              </a:rPr>
              <a:t>بیشتر برای نفوذ در مدیران اقتدارگرا</a:t>
            </a:r>
            <a:endParaRPr lang="fa-IR" dirty="0" smtClean="0">
              <a:cs typeface="B Roya" pitchFamily="2" charset="-78"/>
            </a:endParaRPr>
          </a:p>
          <a:p>
            <a:pPr marL="714375" indent="-352425" algn="justLow">
              <a:lnSpc>
                <a:spcPct val="110000"/>
              </a:lnSpc>
              <a:buFont typeface="+mj-lt"/>
              <a:buAutoNum type="arabicPeriod"/>
            </a:pPr>
            <a:r>
              <a:rPr lang="fa-IR" dirty="0" smtClean="0">
                <a:cs typeface="B Roya" pitchFamily="2" charset="-78"/>
              </a:rPr>
              <a:t>ائتلاف</a:t>
            </a:r>
          </a:p>
          <a:p>
            <a:pPr marL="714375" indent="-352425" algn="justLow">
              <a:lnSpc>
                <a:spcPct val="110000"/>
              </a:lnSpc>
              <a:buFont typeface="+mj-lt"/>
              <a:buAutoNum type="arabicPeriod"/>
            </a:pPr>
            <a:r>
              <a:rPr lang="fa-IR" dirty="0" smtClean="0">
                <a:cs typeface="B Roya" pitchFamily="2" charset="-78"/>
              </a:rPr>
              <a:t>تاکتیک های فشار</a:t>
            </a:r>
          </a:p>
          <a:p>
            <a:pPr marL="714375" indent="-352425" algn="justLow">
              <a:lnSpc>
                <a:spcPct val="110000"/>
              </a:lnSpc>
              <a:buFont typeface="+mj-lt"/>
              <a:buAutoNum type="arabicPeriod"/>
            </a:pPr>
            <a:r>
              <a:rPr lang="fa-IR" dirty="0" smtClean="0">
                <a:cs typeface="B Roya" pitchFamily="2" charset="-78"/>
              </a:rPr>
              <a:t>توسل به مقامهای عالی: </a:t>
            </a:r>
            <a:r>
              <a:rPr lang="fa-IR" sz="2200" dirty="0" smtClean="0">
                <a:cs typeface="B Roya" pitchFamily="2" charset="-78"/>
              </a:rPr>
              <a:t>بیشتر برای نفوذ در مدیران اقتدارگرا</a:t>
            </a:r>
            <a:endParaRPr lang="fa-IR" dirty="0" smtClean="0">
              <a:cs typeface="B Roya" pitchFamily="2" charset="-78"/>
            </a:endParaRPr>
          </a:p>
          <a:p>
            <a:pPr marL="714375" indent="-352425" algn="justLow">
              <a:lnSpc>
                <a:spcPct val="110000"/>
              </a:lnSpc>
              <a:buFont typeface="+mj-lt"/>
              <a:buAutoNum type="arabicPeriod"/>
            </a:pPr>
            <a:r>
              <a:rPr lang="fa-IR" dirty="0" smtClean="0">
                <a:cs typeface="B Roya" pitchFamily="2" charset="-78"/>
              </a:rPr>
              <a:t>داد و ستد مشروع</a:t>
            </a: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10</a:t>
            </a:fld>
            <a:endParaRPr lang="fa-IR">
              <a:cs typeface="B Roya" pitchFamily="2" charset="-78"/>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نتایج احتمالی نفوذ</a:t>
            </a:r>
            <a:endParaRPr lang="fa-IR" dirty="0">
              <a:cs typeface="B Roya" pitchFamily="2" charset="-78"/>
            </a:endParaRPr>
          </a:p>
        </p:txBody>
      </p:sp>
      <p:sp>
        <p:nvSpPr>
          <p:cNvPr id="3" name="Content Placeholder 2"/>
          <p:cNvSpPr>
            <a:spLocks noGrp="1"/>
          </p:cNvSpPr>
          <p:nvPr>
            <p:ph idx="1"/>
          </p:nvPr>
        </p:nvSpPr>
        <p:spPr/>
        <p:txBody>
          <a:bodyPr/>
          <a:lstStyle/>
          <a:p>
            <a:pPr marL="514350" indent="-514350" algn="justLow">
              <a:buFont typeface="+mj-lt"/>
              <a:buAutoNum type="arabicPeriod"/>
            </a:pPr>
            <a:r>
              <a:rPr lang="fa-IR" dirty="0" smtClean="0">
                <a:solidFill>
                  <a:srgbClr val="FF0000"/>
                </a:solidFill>
                <a:cs typeface="B Roya" pitchFamily="2" charset="-78"/>
              </a:rPr>
              <a:t>تعهد</a:t>
            </a:r>
            <a:r>
              <a:rPr lang="fa-IR" dirty="0" smtClean="0">
                <a:cs typeface="B Roya" pitchFamily="2" charset="-78"/>
              </a:rPr>
              <a:t>: دوست یا همکار شما، با اشتیاق با درخواست شما موافقت می کند و در طول انجام کار، از خود ابتکار عمل و ثبات نشان می دهد: </a:t>
            </a:r>
            <a:r>
              <a:rPr lang="fa-IR" dirty="0" smtClean="0">
                <a:solidFill>
                  <a:srgbClr val="FF0000"/>
                </a:solidFill>
                <a:cs typeface="B Roya" pitchFamily="2" charset="-78"/>
              </a:rPr>
              <a:t>بهترین نتیجه</a:t>
            </a:r>
            <a:endParaRPr lang="fa-IR" dirty="0" smtClean="0">
              <a:cs typeface="B Roya" pitchFamily="2" charset="-78"/>
            </a:endParaRPr>
          </a:p>
          <a:p>
            <a:pPr marL="514350" indent="-514350" algn="justLow">
              <a:buFont typeface="+mj-lt"/>
              <a:buAutoNum type="arabicPeriod"/>
            </a:pPr>
            <a:r>
              <a:rPr lang="fa-IR" dirty="0" smtClean="0">
                <a:solidFill>
                  <a:srgbClr val="FF0000"/>
                </a:solidFill>
                <a:cs typeface="B Roya" pitchFamily="2" charset="-78"/>
              </a:rPr>
              <a:t>سازگاری و انطباق</a:t>
            </a:r>
            <a:r>
              <a:rPr lang="fa-IR" dirty="0" smtClean="0">
                <a:cs typeface="B Roya" pitchFamily="2" charset="-78"/>
              </a:rPr>
              <a:t>: دوست یا همکار شما، با بی میلی خود را تطبیق می دهد و نیاز به ستایش و قدردانی دارد تا به حداقل درخواست شما جامه عمل بپوشاند: </a:t>
            </a:r>
            <a:r>
              <a:rPr lang="fa-IR" dirty="0" smtClean="0">
                <a:solidFill>
                  <a:srgbClr val="FF0000"/>
                </a:solidFill>
                <a:cs typeface="B Roya" pitchFamily="2" charset="-78"/>
              </a:rPr>
              <a:t>مدیران ناگزیرند به انطباق تن دهند.</a:t>
            </a:r>
            <a:endParaRPr lang="fa-IR" dirty="0" smtClean="0">
              <a:cs typeface="B Roya" pitchFamily="2" charset="-78"/>
            </a:endParaRPr>
          </a:p>
          <a:p>
            <a:pPr marL="514350" indent="-514350" algn="justLow">
              <a:buFont typeface="+mj-lt"/>
              <a:buAutoNum type="arabicPeriod"/>
            </a:pPr>
            <a:r>
              <a:rPr lang="fa-IR" dirty="0" smtClean="0">
                <a:solidFill>
                  <a:srgbClr val="FF0000"/>
                </a:solidFill>
                <a:cs typeface="B Roya" pitchFamily="2" charset="-78"/>
              </a:rPr>
              <a:t>مقاومت</a:t>
            </a:r>
            <a:r>
              <a:rPr lang="fa-IR" dirty="0" smtClean="0">
                <a:cs typeface="B Roya" pitchFamily="2" charset="-78"/>
              </a:rPr>
              <a:t>: دوست یا همکارتان نمی پذیرد به درخواست شما عمل کند و بهانه می آورد. مانع تراشی می کند یا جدال به راه می اندازد: </a:t>
            </a:r>
            <a:r>
              <a:rPr lang="fa-IR" dirty="0" smtClean="0">
                <a:solidFill>
                  <a:srgbClr val="FF0000"/>
                </a:solidFill>
                <a:cs typeface="B Roya" pitchFamily="2" charset="-78"/>
              </a:rPr>
              <a:t>نشانه شکست تلاش برای نفوذ در دیگران.</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11</a:t>
            </a:fld>
            <a:endParaRPr lang="fa-IR" dirty="0">
              <a:cs typeface="B Roya"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اصول ششگانه نفوذ و ترغیب</a:t>
            </a:r>
            <a:endParaRPr lang="fa-IR" dirty="0">
              <a:cs typeface="B Roya" pitchFamily="2" charset="-78"/>
            </a:endParaRPr>
          </a:p>
        </p:txBody>
      </p:sp>
      <p:sp>
        <p:nvSpPr>
          <p:cNvPr id="3" name="Content Placeholder 2"/>
          <p:cNvSpPr>
            <a:spLocks noGrp="1"/>
          </p:cNvSpPr>
          <p:nvPr>
            <p:ph idx="1"/>
          </p:nvPr>
        </p:nvSpPr>
        <p:spPr/>
        <p:txBody>
          <a:bodyPr>
            <a:normAutofit fontScale="70000" lnSpcReduction="20000"/>
          </a:bodyPr>
          <a:lstStyle/>
          <a:p>
            <a:pPr marL="514350" indent="-514350" algn="justLow">
              <a:lnSpc>
                <a:spcPct val="160000"/>
              </a:lnSpc>
              <a:buFont typeface="+mj-lt"/>
              <a:buAutoNum type="arabicPeriod"/>
            </a:pPr>
            <a:r>
              <a:rPr lang="fa-IR" dirty="0" smtClean="0">
                <a:solidFill>
                  <a:srgbClr val="FF0000"/>
                </a:solidFill>
                <a:cs typeface="B Roya" pitchFamily="2" charset="-78"/>
              </a:rPr>
              <a:t>دوست داشتن</a:t>
            </a:r>
            <a:r>
              <a:rPr lang="fa-IR" dirty="0" smtClean="0">
                <a:cs typeface="B Roya" pitchFamily="2" charset="-78"/>
              </a:rPr>
              <a:t>: مردم کسانی را دوست دارند که متقابلا آنها را دوست داشته باشند.</a:t>
            </a:r>
          </a:p>
          <a:p>
            <a:pPr marL="514350" indent="-514350" algn="justLow">
              <a:lnSpc>
                <a:spcPct val="160000"/>
              </a:lnSpc>
              <a:buFont typeface="+mj-lt"/>
              <a:buAutoNum type="arabicPeriod"/>
            </a:pPr>
            <a:r>
              <a:rPr lang="fa-IR" dirty="0" smtClean="0">
                <a:solidFill>
                  <a:srgbClr val="FF0000"/>
                </a:solidFill>
                <a:cs typeface="B Roya" pitchFamily="2" charset="-78"/>
              </a:rPr>
              <a:t>هر چه کنی به خود کنی</a:t>
            </a:r>
            <a:r>
              <a:rPr lang="fa-IR" dirty="0" smtClean="0">
                <a:cs typeface="B Roya" pitchFamily="2" charset="-78"/>
              </a:rPr>
              <a:t>، گر همه نیک و بد کنی: مدیران باید الگویی مثبت و سازنده برای کارکنان باشند و برخوردی عادلانه نمایند تا از برکات آن نیز برخوردار شوند. تحقیر کارکنان موجب برخورد متقابل از جانب آنها نسبت به مدیر می شود.</a:t>
            </a:r>
          </a:p>
          <a:p>
            <a:pPr marL="514350" indent="-514350" algn="justLow">
              <a:lnSpc>
                <a:spcPct val="160000"/>
              </a:lnSpc>
              <a:buFont typeface="+mj-lt"/>
              <a:buAutoNum type="arabicPeriod"/>
            </a:pPr>
            <a:r>
              <a:rPr lang="fa-IR" dirty="0" smtClean="0">
                <a:solidFill>
                  <a:srgbClr val="FF0000"/>
                </a:solidFill>
                <a:cs typeface="B Roya" pitchFamily="2" charset="-78"/>
              </a:rPr>
              <a:t>محک اجتماعی</a:t>
            </a:r>
            <a:r>
              <a:rPr lang="fa-IR" dirty="0" smtClean="0">
                <a:cs typeface="B Roya" pitchFamily="2" charset="-78"/>
              </a:rPr>
              <a:t>: به مدیران توصیه می شود برای ایجاد تغییرات در محیط کار، حمایت اجتماعی را از طریق کسب حمایت مشتاقانه رهبران غیر رسمی به دست آورند.</a:t>
            </a:r>
          </a:p>
          <a:p>
            <a:pPr marL="514350" indent="-514350" algn="justLow">
              <a:lnSpc>
                <a:spcPct val="160000"/>
              </a:lnSpc>
              <a:buFont typeface="+mj-lt"/>
              <a:buAutoNum type="arabicPeriod"/>
            </a:pPr>
            <a:r>
              <a:rPr lang="fa-IR" dirty="0" smtClean="0">
                <a:solidFill>
                  <a:srgbClr val="FF0000"/>
                </a:solidFill>
                <a:cs typeface="B Roya" pitchFamily="2" charset="-78"/>
              </a:rPr>
              <a:t>سازگاری و انطباق</a:t>
            </a:r>
            <a:r>
              <a:rPr lang="fa-IR" dirty="0" smtClean="0">
                <a:cs typeface="B Roya" pitchFamily="2" charset="-78"/>
              </a:rPr>
              <a:t>: مردم تمایل به انجام کارهایی دارند که شخصا تعهد کرده اند. مدیر باید سعی کند، حتی الامکان بتواند تعهد شفاهی کارمند را به دست آورد.</a:t>
            </a:r>
          </a:p>
          <a:p>
            <a:pPr marL="514350" indent="-514350" algn="justLow">
              <a:lnSpc>
                <a:spcPct val="160000"/>
              </a:lnSpc>
              <a:buFont typeface="+mj-lt"/>
              <a:buAutoNum type="arabicPeriod"/>
            </a:pPr>
            <a:r>
              <a:rPr lang="fa-IR" dirty="0" smtClean="0">
                <a:solidFill>
                  <a:srgbClr val="FF0000"/>
                </a:solidFill>
                <a:cs typeface="B Roya" pitchFamily="2" charset="-78"/>
              </a:rPr>
              <a:t>اقتدار</a:t>
            </a:r>
            <a:r>
              <a:rPr lang="fa-IR" dirty="0" smtClean="0">
                <a:cs typeface="B Roya" pitchFamily="2" charset="-78"/>
              </a:rPr>
              <a:t>: مردم تمایل دارند تسلیم کارشناسان خبره شوند و برای آنها احترام قائلند. </a:t>
            </a:r>
          </a:p>
          <a:p>
            <a:pPr marL="514350" indent="-514350" algn="justLow">
              <a:lnSpc>
                <a:spcPct val="160000"/>
              </a:lnSpc>
              <a:buFont typeface="+mj-lt"/>
              <a:buAutoNum type="arabicPeriod"/>
            </a:pPr>
            <a:r>
              <a:rPr lang="fa-IR" dirty="0" smtClean="0">
                <a:solidFill>
                  <a:srgbClr val="FF0000"/>
                </a:solidFill>
                <a:cs typeface="B Roya" pitchFamily="2" charset="-78"/>
              </a:rPr>
              <a:t>کمیابی</a:t>
            </a:r>
            <a:r>
              <a:rPr lang="fa-IR" dirty="0" smtClean="0">
                <a:cs typeface="B Roya" pitchFamily="2" charset="-78"/>
              </a:rPr>
              <a:t>: فرصت های ویژه و اطلاعات ممتاز، زمینه ساز نفوذ مدیران است.</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12</a:t>
            </a:fld>
            <a:endParaRPr lang="fa-IR">
              <a:cs typeface="B Roya"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Low"/>
            <a:r>
              <a:rPr lang="fa-IR" sz="4400" dirty="0" smtClean="0">
                <a:cs typeface="B Roya" pitchFamily="2" charset="-78"/>
              </a:rPr>
              <a:t>گسترش نفوذ با شکل دهی هم پیمانان راهبردی</a:t>
            </a:r>
            <a:endParaRPr lang="fa-IR" sz="4400" dirty="0">
              <a:cs typeface="B Roya" pitchFamily="2" charset="-78"/>
            </a:endParaRPr>
          </a:p>
        </p:txBody>
      </p:sp>
      <p:sp>
        <p:nvSpPr>
          <p:cNvPr id="3" name="Content Placeholder 2"/>
          <p:cNvSpPr>
            <a:spLocks noGrp="1"/>
          </p:cNvSpPr>
          <p:nvPr>
            <p:ph idx="1"/>
          </p:nvPr>
        </p:nvSpPr>
        <p:spPr/>
        <p:txBody>
          <a:bodyPr>
            <a:normAutofit lnSpcReduction="10000"/>
          </a:bodyPr>
          <a:lstStyle/>
          <a:p>
            <a:pPr algn="justLow">
              <a:lnSpc>
                <a:spcPct val="150000"/>
              </a:lnSpc>
            </a:pPr>
            <a:r>
              <a:rPr lang="fa-IR" dirty="0" smtClean="0">
                <a:cs typeface="B Roya" pitchFamily="2" charset="-78"/>
              </a:rPr>
              <a:t>مدیران نیازمند پیگیری درخواستهایشان از طریق شکل دهی هم پیمانان راهبردی دارای منافع مشترک هستند. در این خصوص، توجه به موارد ذیل مفید است:</a:t>
            </a:r>
          </a:p>
          <a:p>
            <a:pPr marL="514350" indent="-514350" algn="justLow">
              <a:lnSpc>
                <a:spcPct val="150000"/>
              </a:lnSpc>
              <a:buFont typeface="+mj-lt"/>
              <a:buAutoNum type="arabicPeriod"/>
            </a:pPr>
            <a:r>
              <a:rPr lang="fa-IR" dirty="0" smtClean="0">
                <a:cs typeface="B Roya" pitchFamily="2" charset="-78"/>
              </a:rPr>
              <a:t>احترام متقابل و شایسته و باهوش دانستن هم پیمانان</a:t>
            </a:r>
          </a:p>
          <a:p>
            <a:pPr marL="514350" indent="-514350" algn="justLow">
              <a:lnSpc>
                <a:spcPct val="150000"/>
              </a:lnSpc>
              <a:buFont typeface="+mj-lt"/>
              <a:buAutoNum type="arabicPeriod"/>
            </a:pPr>
            <a:r>
              <a:rPr lang="fa-IR" dirty="0" smtClean="0">
                <a:cs typeface="B Roya" pitchFamily="2" charset="-78"/>
              </a:rPr>
              <a:t>برخورد صادقانه </a:t>
            </a:r>
          </a:p>
          <a:p>
            <a:pPr marL="514350" indent="-514350" algn="justLow">
              <a:lnSpc>
                <a:spcPct val="150000"/>
              </a:lnSpc>
              <a:buFont typeface="+mj-lt"/>
              <a:buAutoNum type="arabicPeriod"/>
            </a:pPr>
            <a:r>
              <a:rPr lang="fa-IR" dirty="0" smtClean="0">
                <a:cs typeface="B Roya" pitchFamily="2" charset="-78"/>
              </a:rPr>
              <a:t>اعتماد</a:t>
            </a:r>
          </a:p>
          <a:p>
            <a:pPr marL="514350" indent="-514350" algn="justLow">
              <a:lnSpc>
                <a:spcPct val="150000"/>
              </a:lnSpc>
              <a:buFont typeface="+mj-lt"/>
              <a:buAutoNum type="arabicPeriod"/>
            </a:pPr>
            <a:r>
              <a:rPr lang="fa-IR" dirty="0" smtClean="0">
                <a:cs typeface="B Roya" pitchFamily="2" charset="-78"/>
              </a:rPr>
              <a:t>در نظر گرفتن سود دو طرف</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13</a:t>
            </a:fld>
            <a:endParaRPr lang="fa-IR">
              <a:cs typeface="B Roya" pitchFamily="2" charset="-78"/>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43190"/>
            <a:ext cx="8229600" cy="1143000"/>
          </a:xfrm>
        </p:spPr>
        <p:txBody>
          <a:bodyPr/>
          <a:lstStyle/>
          <a:p>
            <a:pPr algn="ctr"/>
            <a:r>
              <a:rPr lang="fa-IR" dirty="0" smtClean="0">
                <a:cs typeface="B Roya" pitchFamily="2" charset="-78"/>
              </a:rPr>
              <a:t>فصل دوم: قدرت</a:t>
            </a:r>
            <a:endParaRPr lang="fa-IR" dirty="0"/>
          </a:p>
        </p:txBody>
      </p:sp>
      <p:sp>
        <p:nvSpPr>
          <p:cNvPr id="2" name="Slide Number Placeholder 1"/>
          <p:cNvSpPr>
            <a:spLocks noGrp="1"/>
          </p:cNvSpPr>
          <p:nvPr>
            <p:ph type="sldNum" sz="quarter" idx="12"/>
          </p:nvPr>
        </p:nvSpPr>
        <p:spPr/>
        <p:txBody>
          <a:bodyPr/>
          <a:lstStyle/>
          <a:p>
            <a:fld id="{0B76826C-19FE-454B-8155-EA172BEDA7BF}" type="slidenum">
              <a:rPr lang="fa-IR" smtClean="0"/>
              <a:pPr/>
              <a:t>14</a:t>
            </a:fld>
            <a:endParaRPr lang="fa-I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مقدمه</a:t>
            </a:r>
            <a:endParaRPr lang="fa-IR" dirty="0">
              <a:cs typeface="B Roya" pitchFamily="2" charset="-78"/>
            </a:endParaRPr>
          </a:p>
        </p:txBody>
      </p:sp>
      <p:sp>
        <p:nvSpPr>
          <p:cNvPr id="3" name="Content Placeholder 2"/>
          <p:cNvSpPr>
            <a:spLocks noGrp="1"/>
          </p:cNvSpPr>
          <p:nvPr>
            <p:ph idx="1"/>
          </p:nvPr>
        </p:nvSpPr>
        <p:spPr/>
        <p:txBody>
          <a:bodyPr>
            <a:normAutofit fontScale="85000" lnSpcReduction="20000"/>
          </a:bodyPr>
          <a:lstStyle/>
          <a:p>
            <a:pPr algn="justLow">
              <a:lnSpc>
                <a:spcPct val="150000"/>
              </a:lnSpc>
            </a:pPr>
            <a:r>
              <a:rPr lang="fa-IR" dirty="0" smtClean="0">
                <a:cs typeface="B Roya" pitchFamily="2" charset="-78"/>
              </a:rPr>
              <a:t>انسانها چه بخواهند چه نخواهند، قدرت یکی از واقعیتهای زندگی در سازمانهای امروزی است.</a:t>
            </a:r>
          </a:p>
          <a:p>
            <a:pPr algn="justLow">
              <a:lnSpc>
                <a:spcPct val="150000"/>
              </a:lnSpc>
            </a:pPr>
            <a:r>
              <a:rPr lang="fa-IR" dirty="0" smtClean="0">
                <a:cs typeface="B Roya" pitchFamily="2" charset="-78"/>
              </a:rPr>
              <a:t>از آنجا که مدیران باید افراد وابسته به خود را تحت تأثیر قرار دهند، نیازمند اعمال قدرت هستند. قدرت به طور کلی نیرویی مثبت و لازم در سازمان است.</a:t>
            </a:r>
          </a:p>
          <a:p>
            <a:pPr algn="justLow">
              <a:lnSpc>
                <a:spcPct val="150000"/>
              </a:lnSpc>
            </a:pPr>
            <a:r>
              <a:rPr lang="fa-IR" dirty="0" smtClean="0">
                <a:cs typeface="B Roya" pitchFamily="2" charset="-78"/>
              </a:rPr>
              <a:t>آنچه اثربخشی سازمان را تحت الشعاع قرار می دهد، بی قدرتی است نه قدرت.</a:t>
            </a:r>
          </a:p>
          <a:p>
            <a:pPr algn="justLow">
              <a:lnSpc>
                <a:spcPct val="150000"/>
              </a:lnSpc>
            </a:pPr>
            <a:r>
              <a:rPr lang="fa-IR" dirty="0" smtClean="0">
                <a:cs typeface="B Roya" pitchFamily="2" charset="-78"/>
              </a:rPr>
              <a:t>قدرت اجتماعی (</a:t>
            </a:r>
            <a:r>
              <a:rPr lang="en-US" dirty="0" smtClean="0">
                <a:cs typeface="B Roya" pitchFamily="2" charset="-78"/>
              </a:rPr>
              <a:t>social power</a:t>
            </a:r>
            <a:r>
              <a:rPr lang="fa-IR" dirty="0" smtClean="0">
                <a:cs typeface="B Roya" pitchFamily="2" charset="-78"/>
              </a:rPr>
              <a:t>): توان بسیج منابع انسانی، اطلاعاتی و مادی برای انجام کار.</a:t>
            </a:r>
          </a:p>
          <a:p>
            <a:pPr algn="justLow">
              <a:lnSpc>
                <a:spcPct val="150000"/>
              </a:lnSpc>
            </a:pPr>
            <a:r>
              <a:rPr lang="fa-IR" dirty="0" smtClean="0">
                <a:cs typeface="B Roya" pitchFamily="2" charset="-78"/>
              </a:rPr>
              <a:t>ابعاد قدرت: 1) تمایز میان قدرت و اختیار 2) قدرت اجتماعی در برابر قدرت شخصی 3) پایه های پنجگانه قدرت</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15</a:t>
            </a:fld>
            <a:endParaRPr lang="fa-IR">
              <a:cs typeface="B Roya"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تعریف قدرت</a:t>
            </a:r>
            <a:endParaRPr lang="fa-IR" dirty="0">
              <a:cs typeface="B Roya" pitchFamily="2" charset="-78"/>
            </a:endParaRPr>
          </a:p>
        </p:txBody>
      </p:sp>
      <p:sp>
        <p:nvSpPr>
          <p:cNvPr id="3" name="Content Placeholder 2"/>
          <p:cNvSpPr>
            <a:spLocks noGrp="1"/>
          </p:cNvSpPr>
          <p:nvPr>
            <p:ph idx="1"/>
          </p:nvPr>
        </p:nvSpPr>
        <p:spPr/>
        <p:txBody>
          <a:bodyPr/>
          <a:lstStyle/>
          <a:p>
            <a:pPr algn="justLow"/>
            <a:r>
              <a:rPr lang="fa-IR" dirty="0" smtClean="0">
                <a:cs typeface="B Roya" pitchFamily="2" charset="-78"/>
              </a:rPr>
              <a:t>قدرت: ظرفیتی است که فرد «الف» برای تحت تأثیر قرار دادن رفتار فرد «ب» برخوردار است، به گونه ای که فرد «ب» کارهایی را انجام دهد که در غیر این صورت انجام نمی داد. نکات:</a:t>
            </a:r>
          </a:p>
          <a:p>
            <a:pPr marL="514350" indent="-514350" algn="justLow">
              <a:buFont typeface="+mj-lt"/>
              <a:buAutoNum type="arabicPeriod"/>
            </a:pPr>
            <a:r>
              <a:rPr lang="fa-IR" dirty="0" smtClean="0">
                <a:cs typeface="B Roya" pitchFamily="2" charset="-78"/>
              </a:rPr>
              <a:t>ظرفیت یا استعداد ضرورتا اثربخش نیست: </a:t>
            </a:r>
            <a:r>
              <a:rPr lang="fa-IR" dirty="0" smtClean="0">
                <a:solidFill>
                  <a:srgbClr val="FF0000"/>
                </a:solidFill>
                <a:cs typeface="B Roya" pitchFamily="2" charset="-78"/>
              </a:rPr>
              <a:t>ممکن است قدرت وجود داشته باشد ولی به کار گرفته نشود.</a:t>
            </a:r>
          </a:p>
          <a:p>
            <a:pPr marL="514350" indent="-514350" algn="justLow">
              <a:buFont typeface="+mj-lt"/>
              <a:buAutoNum type="arabicPeriod"/>
            </a:pPr>
            <a:r>
              <a:rPr lang="fa-IR" dirty="0" smtClean="0">
                <a:cs typeface="B Roya" pitchFamily="2" charset="-78"/>
              </a:rPr>
              <a:t>رابطه وابستگی: </a:t>
            </a:r>
            <a:r>
              <a:rPr lang="fa-IR" dirty="0" smtClean="0">
                <a:solidFill>
                  <a:srgbClr val="FF0000"/>
                </a:solidFill>
                <a:cs typeface="B Roya" pitchFamily="2" charset="-78"/>
              </a:rPr>
              <a:t>مهمترین جنبه قدرت</a:t>
            </a:r>
          </a:p>
          <a:p>
            <a:pPr marL="514350" indent="-514350" algn="justLow">
              <a:buFont typeface="+mj-lt"/>
              <a:buAutoNum type="arabicPeriod"/>
            </a:pPr>
            <a:r>
              <a:rPr lang="fa-IR" dirty="0" smtClean="0">
                <a:cs typeface="B Roya" pitchFamily="2" charset="-78"/>
              </a:rPr>
              <a:t>فرد «ب» اختیار رفتارش را دارد</a:t>
            </a:r>
          </a:p>
          <a:p>
            <a:pPr marL="271463" indent="-271463" algn="justLow">
              <a:buFont typeface="Arial" pitchFamily="34" charset="0"/>
              <a:buChar char="•"/>
            </a:pPr>
            <a:r>
              <a:rPr lang="fa-IR" dirty="0" smtClean="0">
                <a:cs typeface="B Roya" pitchFamily="2" charset="-78"/>
              </a:rPr>
              <a:t>قدرت اساسا مبتنی بر رابطه است (قدرت رابطه ای است): قدرت در میان افراد جامعه وجود دارد و با خود افراد عجین نیست.</a:t>
            </a: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16</a:t>
            </a:fld>
            <a:endParaRPr lang="fa-IR">
              <a:cs typeface="B Roya" pitchFamily="2" charset="-78"/>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قدرت و اختیار</a:t>
            </a:r>
            <a:endParaRPr lang="fa-IR" dirty="0">
              <a:cs typeface="B Roya" pitchFamily="2" charset="-78"/>
            </a:endParaRPr>
          </a:p>
        </p:txBody>
      </p:sp>
      <p:sp>
        <p:nvSpPr>
          <p:cNvPr id="3" name="Content Placeholder 2"/>
          <p:cNvSpPr>
            <a:spLocks noGrp="1"/>
          </p:cNvSpPr>
          <p:nvPr>
            <p:ph idx="1"/>
          </p:nvPr>
        </p:nvSpPr>
        <p:spPr/>
        <p:txBody>
          <a:bodyPr>
            <a:normAutofit fontScale="92500" lnSpcReduction="10000"/>
          </a:bodyPr>
          <a:lstStyle/>
          <a:p>
            <a:pPr algn="justLow"/>
            <a:r>
              <a:rPr lang="fa-IR" dirty="0" smtClean="0">
                <a:cs typeface="B Roya" pitchFamily="2" charset="-78"/>
              </a:rPr>
              <a:t>قدرت و اختیار ضرورتا یکی نیستند.</a:t>
            </a:r>
          </a:p>
          <a:p>
            <a:pPr algn="justLow"/>
            <a:r>
              <a:rPr lang="fa-IR" dirty="0" smtClean="0">
                <a:solidFill>
                  <a:srgbClr val="FF0000"/>
                </a:solidFill>
                <a:cs typeface="B Roya" pitchFamily="2" charset="-78"/>
              </a:rPr>
              <a:t>اختیار</a:t>
            </a:r>
            <a:r>
              <a:rPr lang="fa-IR" dirty="0" smtClean="0">
                <a:cs typeface="B Roya" pitchFamily="2" charset="-78"/>
              </a:rPr>
              <a:t>: </a:t>
            </a:r>
            <a:r>
              <a:rPr lang="fa-IR" dirty="0" smtClean="0">
                <a:solidFill>
                  <a:srgbClr val="FF0000"/>
                </a:solidFill>
                <a:cs typeface="B Roya" pitchFamily="2" charset="-78"/>
              </a:rPr>
              <a:t>حق</a:t>
            </a:r>
            <a:r>
              <a:rPr lang="fa-IR" dirty="0" smtClean="0">
                <a:cs typeface="B Roya" pitchFamily="2" charset="-78"/>
              </a:rPr>
              <a:t> یا </a:t>
            </a:r>
            <a:r>
              <a:rPr lang="fa-IR" dirty="0" smtClean="0">
                <a:solidFill>
                  <a:srgbClr val="FF0000"/>
                </a:solidFill>
                <a:cs typeface="B Roya" pitchFamily="2" charset="-78"/>
              </a:rPr>
              <a:t>اجبار</a:t>
            </a:r>
            <a:r>
              <a:rPr lang="fa-IR" dirty="0" smtClean="0">
                <a:cs typeface="B Roya" pitchFamily="2" charset="-78"/>
              </a:rPr>
              <a:t> برای سازگار کردن دیگران است.</a:t>
            </a:r>
          </a:p>
          <a:p>
            <a:pPr algn="justLow"/>
            <a:r>
              <a:rPr lang="fa-IR" dirty="0" smtClean="0">
                <a:solidFill>
                  <a:srgbClr val="FF0000"/>
                </a:solidFill>
                <a:cs typeface="B Roya" pitchFamily="2" charset="-78"/>
              </a:rPr>
              <a:t>قدرت</a:t>
            </a:r>
            <a:r>
              <a:rPr lang="fa-IR" dirty="0" smtClean="0">
                <a:cs typeface="B Roya" pitchFamily="2" charset="-78"/>
              </a:rPr>
              <a:t>: توان ظهور یافته برای کسب سازگاری است.</a:t>
            </a:r>
          </a:p>
          <a:p>
            <a:pPr algn="justLow"/>
            <a:r>
              <a:rPr lang="fa-IR" dirty="0" smtClean="0">
                <a:cs typeface="B Roya" pitchFamily="2" charset="-78"/>
              </a:rPr>
              <a:t>مدیران مؤثر کسانی هستند که اختیارات خود را با قدرت پشتیبانی می کنند.</a:t>
            </a:r>
          </a:p>
          <a:p>
            <a:pPr algn="justLow"/>
            <a:r>
              <a:rPr lang="fa-IR" dirty="0" smtClean="0">
                <a:cs typeface="B Roya" pitchFamily="2" charset="-78"/>
              </a:rPr>
              <a:t>اختیار و قدرت با هم تداخل دارند (نمودار ص21). سه وضعیت می تواند رخ دهد:</a:t>
            </a:r>
          </a:p>
          <a:p>
            <a:pPr marL="514350" indent="-514350" algn="justLow">
              <a:buFont typeface="+mj-lt"/>
              <a:buAutoNum type="arabicPeriod"/>
            </a:pPr>
            <a:r>
              <a:rPr lang="fa-IR" dirty="0" smtClean="0">
                <a:cs typeface="B Roya" pitchFamily="2" charset="-78"/>
              </a:rPr>
              <a:t>اختیار بدون قدرت: مدیری که به دلیل عدم سازگاری با مافوق خود، قدرت تنبیه ندارد.</a:t>
            </a:r>
          </a:p>
          <a:p>
            <a:pPr marL="514350" indent="-514350" algn="justLow">
              <a:buFont typeface="+mj-lt"/>
              <a:buAutoNum type="arabicPeriod"/>
            </a:pPr>
            <a:r>
              <a:rPr lang="fa-IR" dirty="0" smtClean="0">
                <a:cs typeface="B Roya" pitchFamily="2" charset="-78"/>
              </a:rPr>
              <a:t>اختیار توأم با قدرت: مدیر تولید از سرپرستانش می خواهد بعد از وقت اداری بمانند و کار کنند؛ و آنها نیز می پذیرند.</a:t>
            </a:r>
          </a:p>
          <a:p>
            <a:pPr marL="514350" indent="-514350" algn="justLow">
              <a:buFont typeface="+mj-lt"/>
              <a:buAutoNum type="arabicPeriod"/>
            </a:pPr>
            <a:r>
              <a:rPr lang="fa-IR" dirty="0" smtClean="0">
                <a:cs typeface="B Roya" pitchFamily="2" charset="-78"/>
              </a:rPr>
              <a:t>قدرت بدون اختیار: منشی مدیر عالی از پذیرش کارمند برای دیدار با مدیر، امتناع می ورزد.</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17</a:t>
            </a:fld>
            <a:endParaRPr lang="fa-IR">
              <a:cs typeface="B Roya" pitchFamily="2" charset="-78"/>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نمودهای قدرت</a:t>
            </a:r>
            <a:endParaRPr lang="fa-IR" dirty="0">
              <a:cs typeface="B Roya" pitchFamily="2" charset="-78"/>
            </a:endParaRPr>
          </a:p>
        </p:txBody>
      </p:sp>
      <p:sp>
        <p:nvSpPr>
          <p:cNvPr id="3" name="Content Placeholder 2"/>
          <p:cNvSpPr>
            <a:spLocks noGrp="1"/>
          </p:cNvSpPr>
          <p:nvPr>
            <p:ph idx="1"/>
          </p:nvPr>
        </p:nvSpPr>
        <p:spPr/>
        <p:txBody>
          <a:bodyPr>
            <a:normAutofit fontScale="92500"/>
          </a:bodyPr>
          <a:lstStyle/>
          <a:p>
            <a:pPr algn="justLow">
              <a:lnSpc>
                <a:spcPct val="110000"/>
              </a:lnSpc>
            </a:pPr>
            <a:r>
              <a:rPr lang="fa-IR" dirty="0" smtClean="0">
                <a:cs typeface="B Roya" pitchFamily="2" charset="-78"/>
              </a:rPr>
              <a:t>از جمله نیازهای اساسی انسان، نیاز به قدرت است. قدرت  اکتسابی است نه ذاتی.</a:t>
            </a:r>
          </a:p>
          <a:p>
            <a:pPr algn="justLow">
              <a:lnSpc>
                <a:spcPct val="110000"/>
              </a:lnSpc>
            </a:pPr>
            <a:r>
              <a:rPr lang="fa-IR" dirty="0" smtClean="0">
                <a:cs typeface="B Roya" pitchFamily="2" charset="-78"/>
              </a:rPr>
              <a:t>بین قدرت اجتماعی و قدرت شخصی تمایز است:</a:t>
            </a:r>
          </a:p>
          <a:p>
            <a:pPr marL="452438" indent="-271463" algn="justLow">
              <a:lnSpc>
                <a:spcPct val="110000"/>
              </a:lnSpc>
            </a:pPr>
            <a:r>
              <a:rPr lang="fa-IR" dirty="0" smtClean="0">
                <a:solidFill>
                  <a:srgbClr val="FF0000"/>
                </a:solidFill>
                <a:cs typeface="B Roya" pitchFamily="2" charset="-78"/>
              </a:rPr>
              <a:t>قدرت اجتماعی</a:t>
            </a:r>
            <a:r>
              <a:rPr lang="fa-IR" dirty="0" smtClean="0">
                <a:cs typeface="B Roya" pitchFamily="2" charset="-78"/>
              </a:rPr>
              <a:t>: برنامه ریزی، تجزیه و تحلیل عملکردهای خود و حمایت از دیگران. مدیران کمالجو بر آن تأکید دارند.</a:t>
            </a:r>
          </a:p>
          <a:p>
            <a:pPr marL="452438" indent="-271463" algn="justLow">
              <a:lnSpc>
                <a:spcPct val="110000"/>
              </a:lnSpc>
            </a:pPr>
            <a:r>
              <a:rPr lang="fa-IR" dirty="0" smtClean="0">
                <a:solidFill>
                  <a:srgbClr val="FF0000"/>
                </a:solidFill>
                <a:cs typeface="B Roya" pitchFamily="2" charset="-78"/>
              </a:rPr>
              <a:t>قدرت شخصی</a:t>
            </a:r>
            <a:r>
              <a:rPr lang="fa-IR" dirty="0" smtClean="0">
                <a:cs typeface="B Roya" pitchFamily="2" charset="-78"/>
              </a:rPr>
              <a:t>: خود بزرگ بینی</a:t>
            </a:r>
          </a:p>
          <a:p>
            <a:pPr algn="justLow">
              <a:lnSpc>
                <a:spcPct val="110000"/>
              </a:lnSpc>
            </a:pPr>
            <a:r>
              <a:rPr lang="fa-IR" dirty="0" smtClean="0">
                <a:cs typeface="B Roya" pitchFamily="2" charset="-78"/>
              </a:rPr>
              <a:t>تشنگان قدرت: مدیرانی که از قدرت برای منافع شخصی استفاده می کنند.</a:t>
            </a:r>
          </a:p>
          <a:p>
            <a:pPr algn="justLow">
              <a:lnSpc>
                <a:spcPct val="110000"/>
              </a:lnSpc>
            </a:pPr>
            <a:r>
              <a:rPr lang="fa-IR" dirty="0" smtClean="0">
                <a:cs typeface="B Roya" pitchFamily="2" charset="-78"/>
              </a:rPr>
              <a:t>در قدرت شخصی، حالت برد و باخت وجود دارد و مدیر، دیگران را به دیده ابزار پیشرفت خود می نگرد و تصور سنتی از قدرت به عنوان سلطه بر دیگران حاکم است.</a:t>
            </a: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18</a:t>
            </a:fld>
            <a:endParaRPr lang="fa-IR">
              <a:cs typeface="B Roya" pitchFamily="2" charset="-78"/>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justLow">
              <a:lnSpc>
                <a:spcPct val="150000"/>
              </a:lnSpc>
            </a:pPr>
            <a:r>
              <a:rPr lang="fa-IR" dirty="0" smtClean="0">
                <a:cs typeface="B Roya" pitchFamily="2" charset="-78"/>
              </a:rPr>
              <a:t>به عقیده مک کله لند، بهترین مدیران کسانی هستند نیاز شدیدی به قدرت اجتماعی دارند و در عین حال، نیاز به تعلق در آنها نسبتا کم است. همچنین در گرایش به قدرت، دارای ویژگی های ذیل هستند:</a:t>
            </a:r>
          </a:p>
          <a:p>
            <a:pPr marL="514350" indent="-514350" algn="justLow">
              <a:lnSpc>
                <a:spcPct val="150000"/>
              </a:lnSpc>
              <a:buFont typeface="+mj-lt"/>
              <a:buAutoNum type="arabicPeriod"/>
            </a:pPr>
            <a:r>
              <a:rPr lang="fa-IR" dirty="0" smtClean="0">
                <a:cs typeface="B Roya" pitchFamily="2" charset="-78"/>
              </a:rPr>
              <a:t>باور به سیستم دارای اقتدار</a:t>
            </a:r>
          </a:p>
          <a:p>
            <a:pPr marL="514350" indent="-514350" algn="justLow">
              <a:lnSpc>
                <a:spcPct val="150000"/>
              </a:lnSpc>
              <a:buFont typeface="+mj-lt"/>
              <a:buAutoNum type="arabicPeriod"/>
            </a:pPr>
            <a:r>
              <a:rPr lang="fa-IR" dirty="0" smtClean="0">
                <a:cs typeface="B Roya" pitchFamily="2" charset="-78"/>
              </a:rPr>
              <a:t>ترجیح نسبت به کار و انضباط</a:t>
            </a:r>
          </a:p>
          <a:p>
            <a:pPr marL="514350" indent="-514350" algn="justLow">
              <a:lnSpc>
                <a:spcPct val="150000"/>
              </a:lnSpc>
              <a:buFont typeface="+mj-lt"/>
              <a:buAutoNum type="arabicPeriod"/>
            </a:pPr>
            <a:r>
              <a:rPr lang="fa-IR" dirty="0" smtClean="0">
                <a:cs typeface="B Roya" pitchFamily="2" charset="-78"/>
              </a:rPr>
              <a:t>دیگرخواهی</a:t>
            </a:r>
          </a:p>
          <a:p>
            <a:pPr marL="514350" indent="-514350" algn="justLow">
              <a:lnSpc>
                <a:spcPct val="150000"/>
              </a:lnSpc>
              <a:buFont typeface="+mj-lt"/>
              <a:buAutoNum type="arabicPeriod"/>
            </a:pPr>
            <a:r>
              <a:rPr lang="fa-IR" dirty="0" smtClean="0">
                <a:cs typeface="B Roya" pitchFamily="2" charset="-78"/>
              </a:rPr>
              <a:t>باور به عدالت</a:t>
            </a:r>
          </a:p>
          <a:p>
            <a:pPr algn="justLow">
              <a:lnSpc>
                <a:spcPct val="150000"/>
              </a:lnSpc>
            </a:pP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19</a:t>
            </a:fld>
            <a:endParaRPr lang="fa-IR">
              <a:cs typeface="B Roya" pitchFamily="2" charset="-78"/>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دسته بندی های قدرت</a:t>
            </a:r>
            <a:endParaRPr lang="fa-IR" dirty="0">
              <a:cs typeface="B Roya" pitchFamily="2" charset="-78"/>
            </a:endParaRPr>
          </a:p>
        </p:txBody>
      </p:sp>
      <p:sp>
        <p:nvSpPr>
          <p:cNvPr id="3" name="Content Placeholder 2"/>
          <p:cNvSpPr>
            <a:spLocks noGrp="1"/>
          </p:cNvSpPr>
          <p:nvPr>
            <p:ph idx="1"/>
          </p:nvPr>
        </p:nvSpPr>
        <p:spPr/>
        <p:txBody>
          <a:bodyPr>
            <a:normAutofit fontScale="92500"/>
          </a:bodyPr>
          <a:lstStyle/>
          <a:p>
            <a:pPr algn="justLow">
              <a:lnSpc>
                <a:spcPct val="150000"/>
              </a:lnSpc>
            </a:pPr>
            <a:r>
              <a:rPr lang="fa-IR" dirty="0" smtClean="0">
                <a:cs typeface="B Roya" pitchFamily="2" charset="-78"/>
              </a:rPr>
              <a:t>بر اساس یکی از طبقه بندی ها (که بیش از 40 سال قدمت دارد)، قدرت چند منشأ دارد:</a:t>
            </a:r>
          </a:p>
          <a:p>
            <a:pPr marL="514350" indent="-514350" algn="justLow">
              <a:lnSpc>
                <a:spcPct val="150000"/>
              </a:lnSpc>
              <a:buFont typeface="+mj-lt"/>
              <a:buAutoNum type="arabicPeriod"/>
            </a:pPr>
            <a:r>
              <a:rPr lang="fa-IR" dirty="0" smtClean="0">
                <a:cs typeface="B Roya" pitchFamily="2" charset="-78"/>
              </a:rPr>
              <a:t>قدرت پاداش (</a:t>
            </a:r>
            <a:r>
              <a:rPr lang="en-US" dirty="0" smtClean="0">
                <a:cs typeface="B Roya" pitchFamily="2" charset="-78"/>
              </a:rPr>
              <a:t>reward power</a:t>
            </a:r>
            <a:r>
              <a:rPr lang="fa-IR" dirty="0" smtClean="0">
                <a:cs typeface="B Roya" pitchFamily="2" charset="-78"/>
              </a:rPr>
              <a:t>)</a:t>
            </a:r>
            <a:endParaRPr lang="en-US" dirty="0" smtClean="0">
              <a:cs typeface="B Roya" pitchFamily="2" charset="-78"/>
            </a:endParaRPr>
          </a:p>
          <a:p>
            <a:pPr marL="514350" indent="-514350" algn="justLow">
              <a:lnSpc>
                <a:spcPct val="150000"/>
              </a:lnSpc>
              <a:buFont typeface="+mj-lt"/>
              <a:buAutoNum type="arabicPeriod"/>
            </a:pPr>
            <a:r>
              <a:rPr lang="fa-IR" dirty="0" smtClean="0">
                <a:cs typeface="B Roya" pitchFamily="2" charset="-78"/>
              </a:rPr>
              <a:t>قدرت تنبیه (</a:t>
            </a:r>
            <a:r>
              <a:rPr lang="en-US" dirty="0" smtClean="0">
                <a:cs typeface="B Roya" pitchFamily="2" charset="-78"/>
              </a:rPr>
              <a:t>punishment power</a:t>
            </a:r>
            <a:r>
              <a:rPr lang="fa-IR" dirty="0" smtClean="0">
                <a:cs typeface="B Roya" pitchFamily="2" charset="-78"/>
              </a:rPr>
              <a:t>) یا سرکوب (</a:t>
            </a:r>
            <a:r>
              <a:rPr lang="en-US" dirty="0" smtClean="0">
                <a:cs typeface="B Roya" pitchFamily="2" charset="-78"/>
              </a:rPr>
              <a:t>coercing power</a:t>
            </a:r>
            <a:r>
              <a:rPr lang="fa-IR" dirty="0" smtClean="0">
                <a:cs typeface="B Roya" pitchFamily="2" charset="-78"/>
              </a:rPr>
              <a:t>)</a:t>
            </a:r>
            <a:endParaRPr lang="en-US" dirty="0" smtClean="0">
              <a:cs typeface="B Roya" pitchFamily="2" charset="-78"/>
            </a:endParaRPr>
          </a:p>
          <a:p>
            <a:pPr marL="514350" indent="-514350" algn="justLow">
              <a:lnSpc>
                <a:spcPct val="150000"/>
              </a:lnSpc>
              <a:buFont typeface="+mj-lt"/>
              <a:buAutoNum type="arabicPeriod"/>
            </a:pPr>
            <a:r>
              <a:rPr lang="fa-IR" dirty="0" smtClean="0">
                <a:cs typeface="B Roya" pitchFamily="2" charset="-78"/>
              </a:rPr>
              <a:t>قدرت قانونی (</a:t>
            </a:r>
            <a:r>
              <a:rPr lang="en-US" dirty="0" smtClean="0">
                <a:cs typeface="B Roya" pitchFamily="2" charset="-78"/>
              </a:rPr>
              <a:t>legal power</a:t>
            </a:r>
            <a:r>
              <a:rPr lang="fa-IR" dirty="0" smtClean="0">
                <a:cs typeface="B Roya" pitchFamily="2" charset="-78"/>
              </a:rPr>
              <a:t>) یا قدرت مشروع (</a:t>
            </a:r>
            <a:r>
              <a:rPr lang="en-US" dirty="0" smtClean="0">
                <a:cs typeface="B Roya" pitchFamily="2" charset="-78"/>
              </a:rPr>
              <a:t>legitimate power</a:t>
            </a:r>
            <a:r>
              <a:rPr lang="fa-IR" dirty="0" smtClean="0">
                <a:cs typeface="B Roya" pitchFamily="2" charset="-78"/>
              </a:rPr>
              <a:t>)</a:t>
            </a:r>
            <a:endParaRPr lang="en-US" dirty="0" smtClean="0">
              <a:cs typeface="B Roya" pitchFamily="2" charset="-78"/>
            </a:endParaRPr>
          </a:p>
          <a:p>
            <a:pPr marL="514350" indent="-514350" algn="justLow">
              <a:lnSpc>
                <a:spcPct val="150000"/>
              </a:lnSpc>
              <a:buFont typeface="+mj-lt"/>
              <a:buAutoNum type="arabicPeriod"/>
            </a:pPr>
            <a:r>
              <a:rPr lang="fa-IR" dirty="0" smtClean="0">
                <a:cs typeface="B Roya" pitchFamily="2" charset="-78"/>
              </a:rPr>
              <a:t>قدرت صلاحیت (</a:t>
            </a:r>
            <a:r>
              <a:rPr lang="en-US" dirty="0" smtClean="0">
                <a:cs typeface="B Roya" pitchFamily="2" charset="-78"/>
              </a:rPr>
              <a:t>referent power</a:t>
            </a:r>
            <a:r>
              <a:rPr lang="fa-IR" dirty="0" smtClean="0">
                <a:cs typeface="B Roya" pitchFamily="2" charset="-78"/>
              </a:rPr>
              <a:t>)</a:t>
            </a:r>
          </a:p>
          <a:p>
            <a:pPr marL="514350" indent="-514350" algn="justLow">
              <a:lnSpc>
                <a:spcPct val="150000"/>
              </a:lnSpc>
              <a:buFont typeface="+mj-lt"/>
              <a:buAutoNum type="arabicPeriod"/>
            </a:pPr>
            <a:r>
              <a:rPr lang="fa-IR" smtClean="0">
                <a:cs typeface="B Roya" pitchFamily="2" charset="-78"/>
              </a:rPr>
              <a:t>قدرت مهارت</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20</a:t>
            </a:fld>
            <a:endParaRPr lang="fa-IR">
              <a:cs typeface="B Roya" pitchFamily="2" charset="-78"/>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قدرت پاداش</a:t>
            </a:r>
            <a:endParaRPr lang="fa-IR" dirty="0">
              <a:cs typeface="B Roya" pitchFamily="2" charset="-78"/>
            </a:endParaRPr>
          </a:p>
        </p:txBody>
      </p:sp>
      <p:sp>
        <p:nvSpPr>
          <p:cNvPr id="3" name="Content Placeholder 2"/>
          <p:cNvSpPr>
            <a:spLocks noGrp="1"/>
          </p:cNvSpPr>
          <p:nvPr>
            <p:ph idx="1"/>
          </p:nvPr>
        </p:nvSpPr>
        <p:spPr/>
        <p:txBody>
          <a:bodyPr>
            <a:normAutofit lnSpcReduction="10000"/>
          </a:bodyPr>
          <a:lstStyle/>
          <a:p>
            <a:pPr algn="justLow">
              <a:lnSpc>
                <a:spcPct val="150000"/>
              </a:lnSpc>
            </a:pPr>
            <a:r>
              <a:rPr lang="fa-IR" dirty="0" smtClean="0">
                <a:cs typeface="B Roya" pitchFamily="2" charset="-78"/>
              </a:rPr>
              <a:t>تعریف: میزانی که فرد بتواند با وعده دادن یا پاداش، همکاری دیگران را جلب نماید.</a:t>
            </a:r>
          </a:p>
          <a:p>
            <a:pPr algn="justLow">
              <a:lnSpc>
                <a:spcPct val="150000"/>
              </a:lnSpc>
            </a:pPr>
            <a:r>
              <a:rPr lang="fa-IR" dirty="0" smtClean="0">
                <a:cs typeface="B Roya" pitchFamily="2" charset="-78"/>
              </a:rPr>
              <a:t>به عبارت دیگر، قدرت پاداش بر توان فراهم آوردن چیزهای مورد علاقه افراد دلالت می کند.</a:t>
            </a:r>
          </a:p>
          <a:p>
            <a:pPr algn="justLow">
              <a:lnSpc>
                <a:spcPct val="150000"/>
              </a:lnSpc>
            </a:pPr>
            <a:r>
              <a:rPr lang="fa-IR" dirty="0" smtClean="0">
                <a:cs typeface="B Roya" pitchFamily="2" charset="-78"/>
              </a:rPr>
              <a:t>مثال: اصلاح رفتار فرد در کار، به شدت به قدرت پاداش بستگی دارد. یا مدیری که تخصیص امتیاز جهت افزایش حقوق بر عهده اوست، نسبت به کارکنان آن واحد دارای قدرت پاداش است.</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21</a:t>
            </a:fld>
            <a:endParaRPr lang="fa-IR">
              <a:cs typeface="B Roya" pitchFamily="2" charset="-78"/>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قدرت تنبیه یا سرکوب</a:t>
            </a:r>
            <a:endParaRPr lang="en-US" dirty="0">
              <a:cs typeface="B Roya" pitchFamily="2" charset="-78"/>
            </a:endParaRPr>
          </a:p>
        </p:txBody>
      </p:sp>
      <p:sp>
        <p:nvSpPr>
          <p:cNvPr id="3" name="Content Placeholder 2"/>
          <p:cNvSpPr>
            <a:spLocks noGrp="1"/>
          </p:cNvSpPr>
          <p:nvPr>
            <p:ph idx="1"/>
          </p:nvPr>
        </p:nvSpPr>
        <p:spPr/>
        <p:txBody>
          <a:bodyPr/>
          <a:lstStyle/>
          <a:p>
            <a:pPr algn="justLow"/>
            <a:r>
              <a:rPr lang="fa-IR" dirty="0" smtClean="0">
                <a:cs typeface="B Roya" pitchFamily="2" charset="-78"/>
              </a:rPr>
              <a:t>تعریف: قدرت تنبیه عبارت است از توان محروم ساختن افراد از چیزهای مورد علاقه آنها.</a:t>
            </a:r>
          </a:p>
          <a:p>
            <a:pPr algn="justLow"/>
            <a:r>
              <a:rPr lang="fa-IR" dirty="0" smtClean="0">
                <a:cs typeface="B Roya" pitchFamily="2" charset="-78"/>
              </a:rPr>
              <a:t>تنبیه یا تهدید به تنبیه، قدرت سرکوب را برای فرد به همراه دارد.</a:t>
            </a:r>
          </a:p>
          <a:p>
            <a:pPr algn="justLow"/>
            <a:r>
              <a:rPr lang="fa-IR" dirty="0" smtClean="0">
                <a:cs typeface="B Roya" pitchFamily="2" charset="-78"/>
              </a:rPr>
              <a:t>مثال: زمانی که مدیر فرد سوء استفاده کننده از امکانات سازمان را تهدید به اخراج نماید، از این قدرت استفاده کرده است.</a:t>
            </a:r>
          </a:p>
          <a:p>
            <a:pPr algn="justLow"/>
            <a:r>
              <a:rPr lang="fa-IR" dirty="0" smtClean="0">
                <a:cs typeface="B Roya" pitchFamily="2" charset="-78"/>
              </a:rPr>
              <a:t>شکلهای اعمال این قدرت: توبیخ، واگذاری کارهای نامطلوب، نظارت دقیق تر یا اعمال شدید قواعد کاری، تعلیق بدون حقوق و .... نهایتا اخراج.</a:t>
            </a:r>
          </a:p>
          <a:p>
            <a:pPr algn="justLow"/>
            <a:r>
              <a:rPr lang="fa-IR" dirty="0" smtClean="0">
                <a:cs typeface="B Roya" pitchFamily="2" charset="-78"/>
              </a:rPr>
              <a:t>تنبیه می تواند عوارض جانبی هم داشته باشد، نظیر استفاده از راه های غیر متعارف برای اجتناب </a:t>
            </a:r>
            <a:r>
              <a:rPr lang="fa-IR" smtClean="0">
                <a:cs typeface="B Roya" pitchFamily="2" charset="-78"/>
              </a:rPr>
              <a:t>از تنبیه مثل انجام ندادن کار یا گزارشهای دروغ یا غیبتهای مکرر</a:t>
            </a:r>
            <a:endParaRPr lang="en-US"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22</a:t>
            </a:fld>
            <a:endParaRPr lang="fa-IR">
              <a:cs typeface="B Roya" pitchFamily="2" charset="-78"/>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قدرت قانونی</a:t>
            </a:r>
            <a:endParaRPr lang="en-US" dirty="0">
              <a:cs typeface="B Roya" pitchFamily="2" charset="-78"/>
            </a:endParaRPr>
          </a:p>
        </p:txBody>
      </p:sp>
      <p:sp>
        <p:nvSpPr>
          <p:cNvPr id="3" name="Content Placeholder 2"/>
          <p:cNvSpPr>
            <a:spLocks noGrp="1"/>
          </p:cNvSpPr>
          <p:nvPr>
            <p:ph idx="1"/>
          </p:nvPr>
        </p:nvSpPr>
        <p:spPr/>
        <p:txBody>
          <a:bodyPr>
            <a:normAutofit fontScale="92500"/>
          </a:bodyPr>
          <a:lstStyle/>
          <a:p>
            <a:pPr algn="justLow">
              <a:lnSpc>
                <a:spcPct val="150000"/>
              </a:lnSpc>
            </a:pPr>
            <a:r>
              <a:rPr lang="fa-IR" dirty="0" smtClean="0">
                <a:cs typeface="B Roya" pitchFamily="2" charset="-78"/>
              </a:rPr>
              <a:t>افرادی که می توانند به طور عمده و به علت داشتن اختیارات رسمی، همکاری دیگران را جلب نمایند، قدرت قانونی دارند.</a:t>
            </a:r>
          </a:p>
          <a:p>
            <a:pPr algn="justLow">
              <a:lnSpc>
                <a:spcPct val="150000"/>
              </a:lnSpc>
            </a:pPr>
            <a:r>
              <a:rPr lang="fa-IR" dirty="0" smtClean="0">
                <a:cs typeface="B Roya" pitchFamily="2" charset="-78"/>
              </a:rPr>
              <a:t>این قدرت از منصب سازمانی نشأت می گیرد و بر جایگاه رسمی فرد تکیه دارد.</a:t>
            </a:r>
          </a:p>
          <a:p>
            <a:pPr algn="justLow">
              <a:lnSpc>
                <a:spcPct val="150000"/>
              </a:lnSpc>
            </a:pPr>
            <a:r>
              <a:rPr lang="fa-IR" dirty="0" smtClean="0">
                <a:cs typeface="B Roya" pitchFamily="2" charset="-78"/>
              </a:rPr>
              <a:t>قدرت قانونی می تواند جلوه مثبت یا منفی داشته باشد:</a:t>
            </a:r>
          </a:p>
          <a:p>
            <a:pPr algn="justLow">
              <a:lnSpc>
                <a:spcPct val="150000"/>
              </a:lnSpc>
            </a:pPr>
            <a:r>
              <a:rPr lang="fa-IR" dirty="0" smtClean="0">
                <a:cs typeface="B Roya" pitchFamily="2" charset="-78"/>
              </a:rPr>
              <a:t>قدرت قانونی مثبت: به طور سازنده بر عملکرد شغلی متمرکز می شود.</a:t>
            </a:r>
          </a:p>
          <a:p>
            <a:pPr algn="justLow">
              <a:lnSpc>
                <a:spcPct val="150000"/>
              </a:lnSpc>
            </a:pPr>
            <a:r>
              <a:rPr lang="fa-IR" dirty="0" smtClean="0">
                <a:cs typeface="B Roya" pitchFamily="2" charset="-78"/>
              </a:rPr>
              <a:t>قدرت قانونی منفی: تهدیدکننده و تحقیرکننده است و هدف اصلی آن ارضای خودخواهی صاحب قدرت است.</a:t>
            </a:r>
            <a:endParaRPr lang="en-US"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23</a:t>
            </a:fld>
            <a:endParaRPr lang="fa-IR">
              <a:cs typeface="B Roya" pitchFamily="2" charset="-78"/>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قدرت مشروع</a:t>
            </a:r>
            <a:endParaRPr lang="en-US" dirty="0">
              <a:cs typeface="B Roya" pitchFamily="2" charset="-78"/>
            </a:endParaRPr>
          </a:p>
        </p:txBody>
      </p:sp>
      <p:sp>
        <p:nvSpPr>
          <p:cNvPr id="3" name="Content Placeholder 2"/>
          <p:cNvSpPr>
            <a:spLocks noGrp="1"/>
          </p:cNvSpPr>
          <p:nvPr>
            <p:ph idx="1"/>
          </p:nvPr>
        </p:nvSpPr>
        <p:spPr/>
        <p:txBody>
          <a:bodyPr/>
          <a:lstStyle/>
          <a:p>
            <a:pPr algn="justLow">
              <a:lnSpc>
                <a:spcPct val="150000"/>
              </a:lnSpc>
            </a:pPr>
            <a:r>
              <a:rPr lang="fa-IR" dirty="0" smtClean="0">
                <a:cs typeface="B Roya" pitchFamily="2" charset="-78"/>
              </a:rPr>
              <a:t>این قدرت ناشی از هنجارهای اجتماعی است.</a:t>
            </a:r>
          </a:p>
          <a:p>
            <a:pPr algn="justLow">
              <a:lnSpc>
                <a:spcPct val="150000"/>
              </a:lnSpc>
            </a:pPr>
            <a:r>
              <a:rPr lang="fa-IR" dirty="0" smtClean="0">
                <a:cs typeface="B Roya" pitchFamily="2" charset="-78"/>
              </a:rPr>
              <a:t>مثال: هنجار اجتماعی در فرهنگ ما دیکته می کند که به خانمها و بزرگترها باید احترام گذاشت و دستورات بزرگترها را اطاعت کرد.</a:t>
            </a:r>
            <a:endParaRPr lang="en-US"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24</a:t>
            </a:fld>
            <a:endParaRPr lang="fa-IR">
              <a:cs typeface="B Roya" pitchFamily="2" charset="-78"/>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قدرت صلاحیت</a:t>
            </a:r>
            <a:endParaRPr lang="en-US" dirty="0">
              <a:cs typeface="B Roya" pitchFamily="2" charset="-78"/>
            </a:endParaRPr>
          </a:p>
        </p:txBody>
      </p:sp>
      <p:sp>
        <p:nvSpPr>
          <p:cNvPr id="3" name="Content Placeholder 2"/>
          <p:cNvSpPr>
            <a:spLocks noGrp="1"/>
          </p:cNvSpPr>
          <p:nvPr>
            <p:ph idx="1"/>
          </p:nvPr>
        </p:nvSpPr>
        <p:spPr/>
        <p:txBody>
          <a:bodyPr/>
          <a:lstStyle/>
          <a:p>
            <a:pPr algn="justLow">
              <a:lnSpc>
                <a:spcPct val="150000"/>
              </a:lnSpc>
            </a:pPr>
            <a:r>
              <a:rPr lang="fa-IR" dirty="0" smtClean="0">
                <a:cs typeface="B Roya" pitchFamily="2" charset="-78"/>
              </a:rPr>
              <a:t>تعریف: زمانی که شخصیت فرد دلیل همکاری دیگران با او باشد یا زمانی که کارکنان، ویژگیهای خوب اخلاقی را به مدیر نسبت دهند، مدیر صلاحیت فردی خواهد داشت.</a:t>
            </a:r>
          </a:p>
          <a:p>
            <a:pPr algn="justLow">
              <a:lnSpc>
                <a:spcPct val="150000"/>
              </a:lnSpc>
            </a:pPr>
            <a:r>
              <a:rPr lang="fa-IR" dirty="0" smtClean="0">
                <a:cs typeface="B Roya" pitchFamily="2" charset="-78"/>
              </a:rPr>
              <a:t>کسانی که اسوه دیگران هستند، قدرت صلاحیت دارند.</a:t>
            </a:r>
          </a:p>
          <a:p>
            <a:pPr algn="justLow">
              <a:lnSpc>
                <a:spcPct val="150000"/>
              </a:lnSpc>
            </a:pPr>
            <a:r>
              <a:rPr lang="fa-IR" dirty="0" smtClean="0">
                <a:cs typeface="B Roya" pitchFamily="2" charset="-78"/>
              </a:rPr>
              <a:t>افراد دارای جاذبه استثنایی هم قدرت صلاحیت دارند.</a:t>
            </a:r>
            <a:endParaRPr lang="en-US"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25</a:t>
            </a:fld>
            <a:endParaRPr lang="fa-IR">
              <a:cs typeface="B Roya" pitchFamily="2" charset="-78"/>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قدرت مهارت</a:t>
            </a:r>
            <a:endParaRPr lang="en-US" dirty="0">
              <a:cs typeface="B Roya" pitchFamily="2" charset="-78"/>
            </a:endParaRPr>
          </a:p>
        </p:txBody>
      </p:sp>
      <p:sp>
        <p:nvSpPr>
          <p:cNvPr id="3" name="Content Placeholder 2"/>
          <p:cNvSpPr>
            <a:spLocks noGrp="1"/>
          </p:cNvSpPr>
          <p:nvPr>
            <p:ph idx="1"/>
          </p:nvPr>
        </p:nvSpPr>
        <p:spPr/>
        <p:txBody>
          <a:bodyPr/>
          <a:lstStyle/>
          <a:p>
            <a:pPr algn="justLow">
              <a:lnSpc>
                <a:spcPct val="150000"/>
              </a:lnSpc>
            </a:pPr>
            <a:r>
              <a:rPr lang="fa-IR" dirty="0" smtClean="0">
                <a:cs typeface="B Roya" pitchFamily="2" charset="-78"/>
              </a:rPr>
              <a:t>فرد دارای اطلاعات و دانش با ارزش، نسبت به افراد نیازمند قدرت مهارت دارد.</a:t>
            </a:r>
          </a:p>
          <a:p>
            <a:pPr algn="justLow">
              <a:lnSpc>
                <a:spcPct val="150000"/>
              </a:lnSpc>
            </a:pPr>
            <a:r>
              <a:rPr lang="fa-IR" dirty="0" smtClean="0">
                <a:cs typeface="B Roya" pitchFamily="2" charset="-78"/>
              </a:rPr>
              <a:t>مثال: قدرت سرپرستان ناشی از اطلاعات آنها درباره برنامه ها و مسائلی است که کارکنان از آنها بی خبرند. همچنین دانش در محیطهای کاری دارای فناوری سطح بالا، قدرت به شمار می آید.</a:t>
            </a:r>
            <a:endParaRPr lang="en-US"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26</a:t>
            </a:fld>
            <a:endParaRPr lang="fa-IR">
              <a:cs typeface="B Roya" pitchFamily="2" charset="-78"/>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Low"/>
            <a:r>
              <a:rPr lang="fa-IR" sz="4400" dirty="0" smtClean="0">
                <a:cs typeface="B Roya" pitchFamily="2" charset="-78"/>
              </a:rPr>
              <a:t>پایه های قدرت و منابع قدرت (نمودار ص27)</a:t>
            </a:r>
            <a:endParaRPr lang="fa-IR" sz="4400" dirty="0">
              <a:cs typeface="B Roya" pitchFamily="2" charset="-78"/>
            </a:endParaRPr>
          </a:p>
        </p:txBody>
      </p:sp>
      <p:sp>
        <p:nvSpPr>
          <p:cNvPr id="3" name="Content Placeholder 2"/>
          <p:cNvSpPr>
            <a:spLocks noGrp="1"/>
          </p:cNvSpPr>
          <p:nvPr>
            <p:ph idx="1"/>
          </p:nvPr>
        </p:nvSpPr>
        <p:spPr/>
        <p:txBody>
          <a:bodyPr/>
          <a:lstStyle/>
          <a:p>
            <a:pPr algn="justLow">
              <a:lnSpc>
                <a:spcPct val="150000"/>
              </a:lnSpc>
            </a:pPr>
            <a:r>
              <a:rPr lang="fa-IR" dirty="0" smtClean="0">
                <a:cs typeface="B Roya" pitchFamily="2" charset="-78"/>
              </a:rPr>
              <a:t>طبق نظر یکی دیگر از نویسندگان، بین پایه های قدرت و منابع قدرت تمایز وجود دارد.</a:t>
            </a:r>
          </a:p>
          <a:p>
            <a:pPr algn="justLow">
              <a:lnSpc>
                <a:spcPct val="150000"/>
              </a:lnSpc>
            </a:pPr>
            <a:r>
              <a:rPr lang="fa-IR" dirty="0" smtClean="0">
                <a:solidFill>
                  <a:srgbClr val="FF0000"/>
                </a:solidFill>
                <a:cs typeface="B Roya" pitchFamily="2" charset="-78"/>
              </a:rPr>
              <a:t>پایه های قدرت</a:t>
            </a:r>
            <a:r>
              <a:rPr lang="fa-IR" dirty="0" smtClean="0">
                <a:cs typeface="B Roya" pitchFamily="2" charset="-78"/>
              </a:rPr>
              <a:t>: ابزارهای اعمال نفوذ هستند و عبارتند از: قدرت سرکوب، قدرت پاداش، قدرت تشویق و قدرت دانش.</a:t>
            </a:r>
          </a:p>
          <a:p>
            <a:pPr algn="justLow">
              <a:lnSpc>
                <a:spcPct val="150000"/>
              </a:lnSpc>
            </a:pPr>
            <a:r>
              <a:rPr lang="fa-IR" dirty="0" smtClean="0">
                <a:solidFill>
                  <a:srgbClr val="FF0000"/>
                </a:solidFill>
                <a:cs typeface="B Roya" pitchFamily="2" charset="-78"/>
              </a:rPr>
              <a:t>منابع قدرت</a:t>
            </a:r>
            <a:r>
              <a:rPr lang="fa-IR" dirty="0" smtClean="0">
                <a:cs typeface="B Roya" pitchFamily="2" charset="-78"/>
              </a:rPr>
              <a:t>: نشان دهنده منشأ قدرت صاحبان قدرت هستند و عبارتند از: منصب، ویژگیهای فردی، خبرگی، فرصت دریافت یا سد کردن اطلاعات</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27</a:t>
            </a:fld>
            <a:endParaRPr lang="fa-IR">
              <a:cs typeface="B Roya" pitchFamily="2" charset="-78"/>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2714620"/>
            <a:ext cx="8229600" cy="1143000"/>
          </a:xfrm>
        </p:spPr>
        <p:txBody>
          <a:bodyPr/>
          <a:lstStyle/>
          <a:p>
            <a:pPr algn="ctr"/>
            <a:r>
              <a:rPr lang="fa-IR" dirty="0" smtClean="0">
                <a:cs typeface="B Roya" pitchFamily="2" charset="-78"/>
              </a:rPr>
              <a:t>منابع قدرت</a:t>
            </a:r>
            <a:endParaRPr lang="fa-IR" dirty="0">
              <a:cs typeface="B Roya" pitchFamily="2" charset="-78"/>
            </a:endParaRPr>
          </a:p>
        </p:txBody>
      </p:sp>
      <p:sp>
        <p:nvSpPr>
          <p:cNvPr id="3" name="Slide Number Placeholder 2"/>
          <p:cNvSpPr>
            <a:spLocks noGrp="1"/>
          </p:cNvSpPr>
          <p:nvPr>
            <p:ph type="sldNum" sz="quarter" idx="12"/>
          </p:nvPr>
        </p:nvSpPr>
        <p:spPr/>
        <p:txBody>
          <a:bodyPr/>
          <a:lstStyle/>
          <a:p>
            <a:fld id="{0B76826C-19FE-454B-8155-EA172BEDA7BF}" type="slidenum">
              <a:rPr lang="fa-IR" smtClean="0"/>
              <a:pPr/>
              <a:t>28</a:t>
            </a:fld>
            <a:endParaRPr lang="fa-I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قدرت ناشی از منصب</a:t>
            </a:r>
            <a:endParaRPr lang="fa-IR" dirty="0">
              <a:cs typeface="B Roya" pitchFamily="2" charset="-78"/>
            </a:endParaRPr>
          </a:p>
        </p:txBody>
      </p:sp>
      <p:sp>
        <p:nvSpPr>
          <p:cNvPr id="3" name="Content Placeholder 2"/>
          <p:cNvSpPr>
            <a:spLocks noGrp="1"/>
          </p:cNvSpPr>
          <p:nvPr>
            <p:ph idx="1"/>
          </p:nvPr>
        </p:nvSpPr>
        <p:spPr/>
        <p:txBody>
          <a:bodyPr/>
          <a:lstStyle/>
          <a:p>
            <a:pPr algn="justLow">
              <a:lnSpc>
                <a:spcPct val="150000"/>
              </a:lnSpc>
            </a:pPr>
            <a:r>
              <a:rPr lang="fa-IR" dirty="0" smtClean="0">
                <a:cs typeface="B Roya" pitchFamily="2" charset="-78"/>
              </a:rPr>
              <a:t>هر چه منصب فرد در سلسله مراتب سازمانی بالاتر باشد، قدرت ناشی از منصب وی بیشتر خواهد بود.</a:t>
            </a:r>
          </a:p>
          <a:p>
            <a:pPr algn="justLow">
              <a:lnSpc>
                <a:spcPct val="150000"/>
              </a:lnSpc>
            </a:pPr>
            <a:r>
              <a:rPr lang="fa-IR" dirty="0" smtClean="0">
                <a:cs typeface="B Roya" pitchFamily="2" charset="-78"/>
              </a:rPr>
              <a:t>منصب بالاتر فرصت بیشتری برای فرد ایجاد می کند. بنابراین قدرت فرصت، تا حدی جزو قدرت ناشی از منصب است.</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29</a:t>
            </a:fld>
            <a:endParaRPr lang="fa-IR">
              <a:cs typeface="B Roya" pitchFamily="2" charset="-78"/>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قدرت شخصی</a:t>
            </a:r>
            <a:endParaRPr lang="fa-IR" dirty="0">
              <a:cs typeface="B Roya" pitchFamily="2" charset="-78"/>
            </a:endParaRPr>
          </a:p>
        </p:txBody>
      </p:sp>
      <p:sp>
        <p:nvSpPr>
          <p:cNvPr id="3" name="Content Placeholder 2"/>
          <p:cNvSpPr>
            <a:spLocks noGrp="1"/>
          </p:cNvSpPr>
          <p:nvPr>
            <p:ph idx="1"/>
          </p:nvPr>
        </p:nvSpPr>
        <p:spPr/>
        <p:txBody>
          <a:bodyPr/>
          <a:lstStyle/>
          <a:p>
            <a:pPr algn="justLow">
              <a:lnSpc>
                <a:spcPct val="150000"/>
              </a:lnSpc>
            </a:pPr>
            <a:r>
              <a:rPr lang="fa-IR" dirty="0" smtClean="0">
                <a:cs typeface="B Roya" pitchFamily="2" charset="-78"/>
              </a:rPr>
              <a:t>تعریف: میزان مقبولیت نزد کارکنان</a:t>
            </a:r>
          </a:p>
          <a:p>
            <a:pPr algn="justLow">
              <a:lnSpc>
                <a:spcPct val="150000"/>
              </a:lnSpc>
            </a:pPr>
            <a:r>
              <a:rPr lang="fa-IR" dirty="0" smtClean="0">
                <a:cs typeface="B Roya" pitchFamily="2" charset="-78"/>
              </a:rPr>
              <a:t>صفات مشخصه فرد می تواند به وی قدرت دهد. مثلا مدیری که جاذبه استثنایی دارد، بهتر می تواند در دیگران نفوذ کند.</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30</a:t>
            </a:fld>
            <a:endParaRPr lang="fa-IR">
              <a:cs typeface="B Roya" pitchFamily="2" charset="-78"/>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قدرت خبرگی</a:t>
            </a:r>
            <a:endParaRPr lang="fa-IR" dirty="0">
              <a:cs typeface="B Roya" pitchFamily="2" charset="-78"/>
            </a:endParaRPr>
          </a:p>
        </p:txBody>
      </p:sp>
      <p:sp>
        <p:nvSpPr>
          <p:cNvPr id="3" name="Content Placeholder 2"/>
          <p:cNvSpPr>
            <a:spLocks noGrp="1"/>
          </p:cNvSpPr>
          <p:nvPr>
            <p:ph idx="1"/>
          </p:nvPr>
        </p:nvSpPr>
        <p:spPr/>
        <p:txBody>
          <a:bodyPr>
            <a:normAutofit fontScale="92500" lnSpcReduction="10000"/>
          </a:bodyPr>
          <a:lstStyle/>
          <a:p>
            <a:pPr algn="justLow">
              <a:lnSpc>
                <a:spcPct val="150000"/>
              </a:lnSpc>
            </a:pPr>
            <a:r>
              <a:rPr lang="fa-IR" dirty="0" smtClean="0">
                <a:cs typeface="B Roya" pitchFamily="2" charset="-78"/>
              </a:rPr>
              <a:t>این قدرت حاصل مهارتها یا دانش فرد است، از این رو جزو قدرت شخصی به شمار می آید؛ در حالی که قدرت دانش ناشی از منصب فرد است و اگر منصب را از دست بدهد، دیگر قدرت دانش نخواهد داشت.</a:t>
            </a:r>
          </a:p>
          <a:p>
            <a:pPr algn="justLow">
              <a:lnSpc>
                <a:spcPct val="150000"/>
              </a:lnSpc>
            </a:pPr>
            <a:r>
              <a:rPr lang="fa-IR" dirty="0" smtClean="0">
                <a:cs typeface="B Roya" pitchFamily="2" charset="-78"/>
              </a:rPr>
              <a:t>کسانی که اطلاعات تخصصی در زمینه ای دارند، می توانند از آن به عنوان ابزار قدرت استفاده نمایند.</a:t>
            </a:r>
          </a:p>
          <a:p>
            <a:pPr algn="justLow">
              <a:lnSpc>
                <a:spcPct val="150000"/>
              </a:lnSpc>
            </a:pPr>
            <a:r>
              <a:rPr lang="fa-IR" dirty="0" smtClean="0">
                <a:cs typeface="B Roya" pitchFamily="2" charset="-78"/>
              </a:rPr>
              <a:t>در جامعه مبتنی بر فناوری، خبرگی یکی از نیرومندترین منابع نفوذ به شمار می آید و هرچه مشاغل تخصصی تر شود، وابستگی جامعه به خبرگان (برای دستیابی به اهداف) بیشتر خواهد بود.</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31</a:t>
            </a:fld>
            <a:endParaRPr lang="fa-IR">
              <a:cs typeface="B Roya" pitchFamily="2" charset="-78"/>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قدرت فرصت</a:t>
            </a:r>
            <a:endParaRPr lang="fa-IR" dirty="0">
              <a:cs typeface="B Roya" pitchFamily="2" charset="-78"/>
            </a:endParaRPr>
          </a:p>
        </p:txBody>
      </p:sp>
      <p:sp>
        <p:nvSpPr>
          <p:cNvPr id="3" name="Content Placeholder 2"/>
          <p:cNvSpPr>
            <a:spLocks noGrp="1"/>
          </p:cNvSpPr>
          <p:nvPr>
            <p:ph idx="1"/>
          </p:nvPr>
        </p:nvSpPr>
        <p:spPr/>
        <p:txBody>
          <a:bodyPr/>
          <a:lstStyle/>
          <a:p>
            <a:pPr algn="justLow">
              <a:lnSpc>
                <a:spcPct val="150000"/>
              </a:lnSpc>
            </a:pPr>
            <a:r>
              <a:rPr lang="fa-IR" dirty="0" smtClean="0">
                <a:cs typeface="B Roya" pitchFamily="2" charset="-78"/>
              </a:rPr>
              <a:t>در زمان و مکان مناسب بودن، فرصت اعمال قدرت را به فرد می دهد.</a:t>
            </a:r>
          </a:p>
          <a:p>
            <a:pPr algn="justLow">
              <a:lnSpc>
                <a:spcPct val="150000"/>
              </a:lnSpc>
            </a:pPr>
            <a:r>
              <a:rPr lang="fa-IR" dirty="0" smtClean="0">
                <a:cs typeface="B Roya" pitchFamily="2" charset="-78"/>
              </a:rPr>
              <a:t>برای دسترسی به اطلاعات مهم یا اعمال سرکوب و ... حتما لازم نیست که فرد منصبی داشته باشد، بلکه مکان و زمان مناسب کافی است.</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32</a:t>
            </a:fld>
            <a:endParaRPr lang="fa-IR">
              <a:cs typeface="B Roya" pitchFamily="2" charset="-78"/>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357158" y="2714620"/>
            <a:ext cx="8229600" cy="1143000"/>
          </a:xfrm>
        </p:spPr>
        <p:txBody>
          <a:bodyPr>
            <a:normAutofit fontScale="90000"/>
          </a:bodyPr>
          <a:lstStyle/>
          <a:p>
            <a:pPr algn="ctr"/>
            <a:r>
              <a:rPr lang="fa-IR" dirty="0" smtClean="0">
                <a:cs typeface="B Roya" pitchFamily="2" charset="-78"/>
              </a:rPr>
              <a:t>منابع قدرت</a:t>
            </a:r>
            <a:br>
              <a:rPr lang="fa-IR" dirty="0" smtClean="0">
                <a:cs typeface="B Roya" pitchFamily="2" charset="-78"/>
              </a:rPr>
            </a:br>
            <a:r>
              <a:rPr lang="fa-IR" sz="4900" dirty="0" smtClean="0">
                <a:solidFill>
                  <a:srgbClr val="FF0000"/>
                </a:solidFill>
                <a:cs typeface="B Roya" pitchFamily="2" charset="-78"/>
              </a:rPr>
              <a:t>(از دیدگاه میان فردی و ساختاری)</a:t>
            </a:r>
            <a:endParaRPr lang="fa-IR" dirty="0">
              <a:solidFill>
                <a:srgbClr val="FF0000"/>
              </a:solidFill>
              <a:cs typeface="B Roya" pitchFamily="2" charset="-78"/>
            </a:endParaRPr>
          </a:p>
        </p:txBody>
      </p:sp>
      <p:sp>
        <p:nvSpPr>
          <p:cNvPr id="2" name="Slide Number Placeholder 1"/>
          <p:cNvSpPr>
            <a:spLocks noGrp="1"/>
          </p:cNvSpPr>
          <p:nvPr>
            <p:ph type="sldNum" sz="quarter" idx="12"/>
          </p:nvPr>
        </p:nvSpPr>
        <p:spPr/>
        <p:txBody>
          <a:bodyPr/>
          <a:lstStyle/>
          <a:p>
            <a:fld id="{0B76826C-19FE-454B-8155-EA172BEDA7BF}" type="slidenum">
              <a:rPr lang="fa-IR" smtClean="0"/>
              <a:pPr/>
              <a:t>33</a:t>
            </a:fld>
            <a:endParaRPr lang="fa-I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منابع قدرت میان فردی</a:t>
            </a:r>
            <a:endParaRPr lang="fa-IR" dirty="0">
              <a:cs typeface="B Roya" pitchFamily="2" charset="-78"/>
            </a:endParaRPr>
          </a:p>
        </p:txBody>
      </p:sp>
      <p:sp>
        <p:nvSpPr>
          <p:cNvPr id="3" name="Content Placeholder 2"/>
          <p:cNvSpPr>
            <a:spLocks noGrp="1"/>
          </p:cNvSpPr>
          <p:nvPr>
            <p:ph idx="1"/>
          </p:nvPr>
        </p:nvSpPr>
        <p:spPr/>
        <p:txBody>
          <a:bodyPr/>
          <a:lstStyle/>
          <a:p>
            <a:pPr algn="justLow">
              <a:lnSpc>
                <a:spcPct val="150000"/>
              </a:lnSpc>
            </a:pPr>
            <a:r>
              <a:rPr lang="fa-IR" dirty="0" smtClean="0">
                <a:cs typeface="B Roya" pitchFamily="2" charset="-78"/>
              </a:rPr>
              <a:t>تمرکز بسیاری از مطالعات قدرت در سازمانها، بر روابط میان فردی مدیر و کارکنان یا رهبر و پیروان متمرکز است.</a:t>
            </a:r>
          </a:p>
          <a:p>
            <a:pPr algn="justLow">
              <a:lnSpc>
                <a:spcPct val="150000"/>
              </a:lnSpc>
            </a:pPr>
            <a:r>
              <a:rPr lang="fa-IR" dirty="0" smtClean="0">
                <a:cs typeface="B Roya" pitchFamily="2" charset="-78"/>
              </a:rPr>
              <a:t>پنج منبع قدرت میان فردی: قدرت </a:t>
            </a:r>
            <a:r>
              <a:rPr lang="fa-IR" dirty="0" smtClean="0">
                <a:solidFill>
                  <a:srgbClr val="FF0000"/>
                </a:solidFill>
                <a:cs typeface="B Roya" pitchFamily="2" charset="-78"/>
              </a:rPr>
              <a:t>پاداش</a:t>
            </a:r>
            <a:r>
              <a:rPr lang="fa-IR" dirty="0" smtClean="0">
                <a:cs typeface="B Roya" pitchFamily="2" charset="-78"/>
              </a:rPr>
              <a:t>، قدرت </a:t>
            </a:r>
            <a:r>
              <a:rPr lang="fa-IR" dirty="0" smtClean="0">
                <a:solidFill>
                  <a:srgbClr val="FF0000"/>
                </a:solidFill>
                <a:cs typeface="B Roya" pitchFamily="2" charset="-78"/>
              </a:rPr>
              <a:t>سرکوب</a:t>
            </a:r>
            <a:r>
              <a:rPr lang="fa-IR" dirty="0" smtClean="0">
                <a:cs typeface="B Roya" pitchFamily="2" charset="-78"/>
              </a:rPr>
              <a:t>، قدرت </a:t>
            </a:r>
            <a:r>
              <a:rPr lang="fa-IR" dirty="0" smtClean="0">
                <a:solidFill>
                  <a:srgbClr val="FF0000"/>
                </a:solidFill>
                <a:cs typeface="B Roya" pitchFamily="2" charset="-78"/>
              </a:rPr>
              <a:t>مشروع یا عرفی</a:t>
            </a:r>
            <a:r>
              <a:rPr lang="fa-IR" dirty="0" smtClean="0">
                <a:cs typeface="B Roya" pitchFamily="2" charset="-78"/>
              </a:rPr>
              <a:t>، قدرت </a:t>
            </a:r>
            <a:r>
              <a:rPr lang="fa-IR" dirty="0" smtClean="0">
                <a:solidFill>
                  <a:srgbClr val="FF0000"/>
                </a:solidFill>
                <a:cs typeface="B Roya" pitchFamily="2" charset="-78"/>
              </a:rPr>
              <a:t>خبرگی</a:t>
            </a:r>
            <a:r>
              <a:rPr lang="fa-IR" dirty="0" smtClean="0">
                <a:cs typeface="B Roya" pitchFamily="2" charset="-78"/>
              </a:rPr>
              <a:t>، قدرت </a:t>
            </a:r>
            <a:r>
              <a:rPr lang="fa-IR" dirty="0" smtClean="0">
                <a:solidFill>
                  <a:srgbClr val="FF0000"/>
                </a:solidFill>
                <a:cs typeface="B Roya" pitchFamily="2" charset="-78"/>
              </a:rPr>
              <a:t>صلاحیت</a:t>
            </a:r>
            <a:endParaRPr lang="fa-IR" dirty="0">
              <a:solidFill>
                <a:srgbClr val="FF0000"/>
              </a:solidFill>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34</a:t>
            </a:fld>
            <a:endParaRPr lang="fa-IR">
              <a:cs typeface="B Roya" pitchFamily="2" charset="-78"/>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10318"/>
            <a:ext cx="8229600" cy="918418"/>
          </a:xfrm>
        </p:spPr>
        <p:txBody>
          <a:bodyPr>
            <a:normAutofit/>
          </a:bodyPr>
          <a:lstStyle/>
          <a:p>
            <a:pPr algn="justLow"/>
            <a:r>
              <a:rPr lang="fa-IR" sz="4800" dirty="0" smtClean="0">
                <a:cs typeface="B Roya" pitchFamily="2" charset="-78"/>
              </a:rPr>
              <a:t>منابع قدرت میان گروهی</a:t>
            </a:r>
            <a:endParaRPr lang="fa-IR" sz="4800" dirty="0">
              <a:cs typeface="B Roya" pitchFamily="2" charset="-78"/>
            </a:endParaRPr>
          </a:p>
        </p:txBody>
      </p:sp>
      <p:sp>
        <p:nvSpPr>
          <p:cNvPr id="3" name="Content Placeholder 2"/>
          <p:cNvSpPr>
            <a:spLocks noGrp="1"/>
          </p:cNvSpPr>
          <p:nvPr>
            <p:ph idx="1"/>
          </p:nvPr>
        </p:nvSpPr>
        <p:spPr>
          <a:xfrm>
            <a:off x="457200" y="1428736"/>
            <a:ext cx="8229600" cy="4895864"/>
          </a:xfrm>
        </p:spPr>
        <p:txBody>
          <a:bodyPr>
            <a:normAutofit fontScale="92500" lnSpcReduction="20000"/>
          </a:bodyPr>
          <a:lstStyle/>
          <a:p>
            <a:pPr algn="justLow">
              <a:lnSpc>
                <a:spcPct val="150000"/>
              </a:lnSpc>
            </a:pPr>
            <a:r>
              <a:rPr lang="fa-IR" dirty="0" smtClean="0">
                <a:cs typeface="B Roya" pitchFamily="2" charset="-78"/>
              </a:rPr>
              <a:t>گروه ها یا تیمهای سازمانی هم می توانند از منابع مختلف قدرت به دست آورند که می توان آنها را چنین برشمرد:</a:t>
            </a:r>
          </a:p>
          <a:p>
            <a:pPr marL="514350" indent="-514350" algn="justLow">
              <a:lnSpc>
                <a:spcPct val="150000"/>
              </a:lnSpc>
              <a:buFont typeface="+mj-lt"/>
              <a:buAutoNum type="arabicPeriod"/>
            </a:pPr>
            <a:r>
              <a:rPr lang="fa-IR" dirty="0" smtClean="0">
                <a:solidFill>
                  <a:srgbClr val="FF0000"/>
                </a:solidFill>
                <a:cs typeface="B Roya" pitchFamily="2" charset="-78"/>
              </a:rPr>
              <a:t>کنترل منابع حیاتی </a:t>
            </a:r>
            <a:r>
              <a:rPr lang="fa-IR" sz="2400" dirty="0" smtClean="0">
                <a:cs typeface="B Roya" pitchFamily="2" charset="-78"/>
              </a:rPr>
              <a:t>(سلانسیک و فیفر مدل وابستگی به منبع را ارائه کردند).</a:t>
            </a:r>
          </a:p>
          <a:p>
            <a:pPr marL="514350" indent="-514350" algn="justLow">
              <a:lnSpc>
                <a:spcPct val="150000"/>
              </a:lnSpc>
              <a:buFont typeface="+mj-lt"/>
              <a:buAutoNum type="arabicPeriod"/>
            </a:pPr>
            <a:r>
              <a:rPr lang="fa-IR" dirty="0" smtClean="0">
                <a:solidFill>
                  <a:srgbClr val="FF0000"/>
                </a:solidFill>
                <a:cs typeface="B Roya" pitchFamily="2" charset="-78"/>
              </a:rPr>
              <a:t>میزان کنترل اقتضائات راهبردی توسط گروه ها </a:t>
            </a:r>
            <a:r>
              <a:rPr lang="fa-IR" dirty="0" smtClean="0">
                <a:cs typeface="B Roya" pitchFamily="2" charset="-78"/>
              </a:rPr>
              <a:t>(منظور از اقتضائات راهبردی، فعالیتهایی است که سایر گروه ها برای اتمام کار خود به آن وابسته اند).</a:t>
            </a:r>
          </a:p>
          <a:p>
            <a:pPr algn="justLow">
              <a:lnSpc>
                <a:spcPct val="150000"/>
              </a:lnSpc>
            </a:pPr>
            <a:r>
              <a:rPr lang="fa-IR" dirty="0" smtClean="0">
                <a:cs typeface="B Roya" pitchFamily="2" charset="-78"/>
              </a:rPr>
              <a:t>عوامل اثرگذار بر کنترل اقتضائات راهبردی:</a:t>
            </a:r>
          </a:p>
          <a:p>
            <a:pPr marL="514350" indent="-514350" algn="justLow">
              <a:lnSpc>
                <a:spcPct val="150000"/>
              </a:lnSpc>
              <a:buFont typeface="+mj-lt"/>
              <a:buAutoNum type="arabicPeriod"/>
            </a:pPr>
            <a:r>
              <a:rPr lang="fa-IR" dirty="0" smtClean="0">
                <a:cs typeface="B Roya" pitchFamily="2" charset="-78"/>
              </a:rPr>
              <a:t>توان انطباق با عدم اطمینان محیطی</a:t>
            </a:r>
          </a:p>
          <a:p>
            <a:pPr marL="514350" indent="-514350" algn="justLow">
              <a:lnSpc>
                <a:spcPct val="150000"/>
              </a:lnSpc>
              <a:buFont typeface="+mj-lt"/>
              <a:buAutoNum type="arabicPeriod"/>
            </a:pPr>
            <a:r>
              <a:rPr lang="fa-IR" dirty="0" smtClean="0">
                <a:cs typeface="B Roya" pitchFamily="2" charset="-78"/>
              </a:rPr>
              <a:t>درجه مرکزیت زیاد</a:t>
            </a:r>
          </a:p>
          <a:p>
            <a:pPr marL="514350" indent="-514350" algn="justLow">
              <a:lnSpc>
                <a:spcPct val="150000"/>
              </a:lnSpc>
              <a:buFont typeface="+mj-lt"/>
              <a:buAutoNum type="arabicPeriod"/>
            </a:pPr>
            <a:r>
              <a:rPr lang="fa-IR" dirty="0" smtClean="0">
                <a:cs typeface="B Roya" pitchFamily="2" charset="-78"/>
              </a:rPr>
              <a:t>غیر قابل جایگزین بودن وظیفه گروه</a:t>
            </a: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35</a:t>
            </a:fld>
            <a:endParaRPr lang="fa-IR">
              <a:cs typeface="B Roya" pitchFamily="2" charset="-78"/>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منابع ساختاری</a:t>
            </a:r>
            <a:endParaRPr lang="fa-IR" dirty="0">
              <a:cs typeface="B Roya" pitchFamily="2" charset="-78"/>
            </a:endParaRPr>
          </a:p>
        </p:txBody>
      </p:sp>
      <p:sp>
        <p:nvSpPr>
          <p:cNvPr id="3" name="Content Placeholder 2"/>
          <p:cNvSpPr>
            <a:spLocks noGrp="1"/>
          </p:cNvSpPr>
          <p:nvPr>
            <p:ph idx="1"/>
          </p:nvPr>
        </p:nvSpPr>
        <p:spPr/>
        <p:txBody>
          <a:bodyPr>
            <a:normAutofit fontScale="85000" lnSpcReduction="20000"/>
          </a:bodyPr>
          <a:lstStyle/>
          <a:p>
            <a:pPr algn="justLow">
              <a:lnSpc>
                <a:spcPct val="150000"/>
              </a:lnSpc>
            </a:pPr>
            <a:r>
              <a:rPr lang="fa-IR" dirty="0" smtClean="0">
                <a:cs typeface="B Roya" pitchFamily="2" charset="-78"/>
              </a:rPr>
              <a:t>در این دیدگاه، ابعاد هر وضعیت نیز به نوبه خود تعیین کننده قدرت است: عواملی مانند </a:t>
            </a:r>
            <a:r>
              <a:rPr lang="fa-IR" dirty="0" smtClean="0">
                <a:solidFill>
                  <a:srgbClr val="FF0000"/>
                </a:solidFill>
                <a:cs typeface="B Roya" pitchFamily="2" charset="-78"/>
              </a:rPr>
              <a:t>طراحی سازمان، نوع ساختار بخشهای سازمان، فرصت نفوذ، دسترسی به افراد قدرتمند و منابع مهم، ماهیت منصب فرد </a:t>
            </a:r>
            <a:r>
              <a:rPr lang="fa-IR" dirty="0" smtClean="0">
                <a:cs typeface="B Roya" pitchFamily="2" charset="-78"/>
              </a:rPr>
              <a:t>و ... .</a:t>
            </a:r>
          </a:p>
          <a:p>
            <a:pPr algn="justLow">
              <a:lnSpc>
                <a:spcPct val="150000"/>
              </a:lnSpc>
            </a:pPr>
            <a:r>
              <a:rPr lang="fa-IR" dirty="0" smtClean="0">
                <a:cs typeface="B Roya" pitchFamily="2" charset="-78"/>
              </a:rPr>
              <a:t>منابع ساختاری و وضعیتی قدرت، بیانگر تقسیم کار و عضویت فرد در واحدها، تیمها و گروه های متفاوت است.</a:t>
            </a:r>
          </a:p>
          <a:p>
            <a:pPr algn="justLow">
              <a:lnSpc>
                <a:spcPct val="150000"/>
              </a:lnSpc>
            </a:pPr>
            <a:r>
              <a:rPr lang="fa-IR" dirty="0" smtClean="0">
                <a:cs typeface="B Roya" pitchFamily="2" charset="-78"/>
              </a:rPr>
              <a:t>به طور طبیعی، واگذاری کارها، مکانها و نقشهای مختلف به افراد، موجب دسترسی نابرابر آنها به اطلاعات، منابع، تصمیم گیری و سایر افراد است و به نوبه خود می تواند منشأ قدرت در سازمان باشد.</a:t>
            </a:r>
          </a:p>
          <a:p>
            <a:pPr algn="justLow">
              <a:lnSpc>
                <a:spcPct val="150000"/>
              </a:lnSpc>
            </a:pPr>
            <a:r>
              <a:rPr lang="fa-IR" dirty="0" smtClean="0">
                <a:cs typeface="B Roya" pitchFamily="2" charset="-78"/>
              </a:rPr>
              <a:t>چند دسته مهم از عوامل: </a:t>
            </a:r>
            <a:r>
              <a:rPr lang="fa-IR" dirty="0" smtClean="0">
                <a:solidFill>
                  <a:srgbClr val="FF0000"/>
                </a:solidFill>
                <a:cs typeface="B Roya" pitchFamily="2" charset="-78"/>
              </a:rPr>
              <a:t>دانش، منابع، تصمیم گیری، شبکه</a:t>
            </a:r>
            <a:endParaRPr lang="fa-IR" dirty="0">
              <a:solidFill>
                <a:srgbClr val="FF0000"/>
              </a:solidFill>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36</a:t>
            </a:fld>
            <a:endParaRPr lang="fa-IR">
              <a:cs typeface="B Roya" pitchFamily="2" charset="-78"/>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قدرت ناشی از دانش</a:t>
            </a:r>
            <a:endParaRPr lang="fa-IR" dirty="0">
              <a:cs typeface="B Roya" pitchFamily="2" charset="-78"/>
            </a:endParaRPr>
          </a:p>
        </p:txBody>
      </p:sp>
      <p:sp>
        <p:nvSpPr>
          <p:cNvPr id="3" name="Content Placeholder 2"/>
          <p:cNvSpPr>
            <a:spLocks noGrp="1"/>
          </p:cNvSpPr>
          <p:nvPr>
            <p:ph idx="1"/>
          </p:nvPr>
        </p:nvSpPr>
        <p:spPr/>
        <p:txBody>
          <a:bodyPr/>
          <a:lstStyle/>
          <a:p>
            <a:pPr algn="justLow">
              <a:lnSpc>
                <a:spcPct val="150000"/>
              </a:lnSpc>
            </a:pPr>
            <a:r>
              <a:rPr lang="fa-IR" dirty="0" smtClean="0">
                <a:cs typeface="B Roya" pitchFamily="2" charset="-78"/>
              </a:rPr>
              <a:t>سازمانها به عنوان سیستمهای پردازنده اطلاعات، برای تولید محصول یا ارائه خدمت از دانش استفاده می نمایند.</a:t>
            </a:r>
          </a:p>
          <a:p>
            <a:pPr algn="justLow">
              <a:lnSpc>
                <a:spcPct val="150000"/>
              </a:lnSpc>
            </a:pPr>
            <a:r>
              <a:rPr lang="fa-IR" dirty="0" smtClean="0">
                <a:cs typeface="B Roya" pitchFamily="2" charset="-78"/>
              </a:rPr>
              <a:t>افراد، تیمها، گروه ها یا واحدهایی که </a:t>
            </a:r>
            <a:r>
              <a:rPr lang="fa-IR" dirty="0" smtClean="0">
                <a:solidFill>
                  <a:srgbClr val="FF0000"/>
                </a:solidFill>
                <a:cs typeface="B Roya" pitchFamily="2" charset="-78"/>
              </a:rPr>
              <a:t>اطلاعات حیاتی </a:t>
            </a:r>
            <a:r>
              <a:rPr lang="fa-IR" dirty="0" smtClean="0">
                <a:cs typeface="B Roya" pitchFamily="2" charset="-78"/>
              </a:rPr>
              <a:t>برای کسب اهداف سازمانی را پردازش می کنند یا در موقعیت </a:t>
            </a:r>
            <a:r>
              <a:rPr lang="fa-IR" dirty="0" smtClean="0">
                <a:solidFill>
                  <a:srgbClr val="FF0000"/>
                </a:solidFill>
                <a:cs typeface="B Roya" pitchFamily="2" charset="-78"/>
              </a:rPr>
              <a:t>کنترل اطلاعات </a:t>
            </a:r>
            <a:r>
              <a:rPr lang="fa-IR" dirty="0" smtClean="0">
                <a:cs typeface="B Roya" pitchFamily="2" charset="-78"/>
              </a:rPr>
              <a:t>عملیات جاری هستند یا اطلاعات </a:t>
            </a:r>
            <a:r>
              <a:rPr lang="fa-IR" dirty="0" smtClean="0">
                <a:solidFill>
                  <a:srgbClr val="FF0000"/>
                </a:solidFill>
                <a:cs typeface="B Roya" pitchFamily="2" charset="-78"/>
              </a:rPr>
              <a:t>برای تصمیم گیری </a:t>
            </a:r>
            <a:r>
              <a:rPr lang="fa-IR" dirty="0" smtClean="0">
                <a:cs typeface="B Roya" pitchFamily="2" charset="-78"/>
              </a:rPr>
              <a:t>ایجاد می کنند، قدرت زیادی برای نفوذ در دیگران دارند.</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37</a:t>
            </a:fld>
            <a:endParaRPr lang="fa-IR">
              <a:cs typeface="B Roya" pitchFamily="2" charset="-78"/>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قدرت ناشی از منابع</a:t>
            </a:r>
            <a:endParaRPr lang="fa-IR" dirty="0">
              <a:cs typeface="B Roya" pitchFamily="2" charset="-78"/>
            </a:endParaRPr>
          </a:p>
        </p:txBody>
      </p:sp>
      <p:sp>
        <p:nvSpPr>
          <p:cNvPr id="3" name="Content Placeholder 2"/>
          <p:cNvSpPr>
            <a:spLocks noGrp="1"/>
          </p:cNvSpPr>
          <p:nvPr>
            <p:ph idx="1"/>
          </p:nvPr>
        </p:nvSpPr>
        <p:spPr/>
        <p:txBody>
          <a:bodyPr/>
          <a:lstStyle/>
          <a:p>
            <a:pPr algn="justLow">
              <a:lnSpc>
                <a:spcPct val="150000"/>
              </a:lnSpc>
            </a:pPr>
            <a:r>
              <a:rPr lang="fa-IR" dirty="0" smtClean="0">
                <a:cs typeface="B Roya" pitchFamily="2" charset="-78"/>
              </a:rPr>
              <a:t>سازمانها به منابع متنوعی نظیر منابع انسانی، پول، تجهیزات، ملزومات و مشتری </a:t>
            </a:r>
            <a:r>
              <a:rPr lang="fa-IR" dirty="0" smtClean="0">
                <a:solidFill>
                  <a:srgbClr val="FF0000"/>
                </a:solidFill>
                <a:cs typeface="B Roya" pitchFamily="2" charset="-78"/>
              </a:rPr>
              <a:t>نیازمندند</a:t>
            </a:r>
            <a:r>
              <a:rPr lang="fa-IR" dirty="0" smtClean="0">
                <a:cs typeface="B Roya" pitchFamily="2" charset="-78"/>
              </a:rPr>
              <a:t> تا به حیات خود ادامه دهند.</a:t>
            </a:r>
          </a:p>
          <a:p>
            <a:pPr algn="justLow">
              <a:lnSpc>
                <a:spcPct val="150000"/>
              </a:lnSpc>
            </a:pPr>
            <a:r>
              <a:rPr lang="fa-IR" dirty="0" smtClean="0">
                <a:cs typeface="B Roya" pitchFamily="2" charset="-78"/>
              </a:rPr>
              <a:t>واحدها، گروه ها یا افرادی که بتوانند </a:t>
            </a:r>
            <a:r>
              <a:rPr lang="fa-IR" dirty="0" smtClean="0">
                <a:solidFill>
                  <a:srgbClr val="FF0000"/>
                </a:solidFill>
                <a:cs typeface="B Roya" pitchFamily="2" charset="-78"/>
              </a:rPr>
              <a:t>منابع ضروری یا کمیاب </a:t>
            </a:r>
            <a:r>
              <a:rPr lang="fa-IR" dirty="0" smtClean="0">
                <a:cs typeface="B Roya" pitchFamily="2" charset="-78"/>
              </a:rPr>
              <a:t>را برای سازمان فراهم آورند، قدرت به دست می آورند.</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38</a:t>
            </a:fld>
            <a:endParaRPr lang="fa-IR">
              <a:cs typeface="B Roya" pitchFamily="2" charset="-78"/>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قدرت ناشی از تصمیم گیری</a:t>
            </a:r>
            <a:endParaRPr lang="fa-IR" dirty="0">
              <a:cs typeface="B Roya" pitchFamily="2" charset="-78"/>
            </a:endParaRPr>
          </a:p>
        </p:txBody>
      </p:sp>
      <p:sp>
        <p:nvSpPr>
          <p:cNvPr id="3" name="Content Placeholder 2"/>
          <p:cNvSpPr>
            <a:spLocks noGrp="1"/>
          </p:cNvSpPr>
          <p:nvPr>
            <p:ph idx="1"/>
          </p:nvPr>
        </p:nvSpPr>
        <p:spPr/>
        <p:txBody>
          <a:bodyPr>
            <a:normAutofit fontScale="85000" lnSpcReduction="10000"/>
          </a:bodyPr>
          <a:lstStyle/>
          <a:p>
            <a:pPr algn="justLow">
              <a:lnSpc>
                <a:spcPct val="150000"/>
              </a:lnSpc>
            </a:pPr>
            <a:r>
              <a:rPr lang="fa-IR" dirty="0" smtClean="0">
                <a:cs typeface="B Roya" pitchFamily="2" charset="-78"/>
              </a:rPr>
              <a:t>تصمیمات سازمانی اغلب به صورت متوالی و با مشارکت افراد و گروه های زیادی گرفته می شود؛ و فراگرد تصمیم گیری میزان متفاوتی از قدرت را به افراد و یا گروه ها می دهد.</a:t>
            </a:r>
          </a:p>
          <a:p>
            <a:pPr algn="justLow">
              <a:lnSpc>
                <a:spcPct val="150000"/>
              </a:lnSpc>
            </a:pPr>
            <a:r>
              <a:rPr lang="fa-IR" dirty="0" smtClean="0">
                <a:solidFill>
                  <a:srgbClr val="FF0000"/>
                </a:solidFill>
                <a:cs typeface="B Roya" pitchFamily="2" charset="-78"/>
              </a:rPr>
              <a:t>مفهوم: افراد یا گروه ها، با توجه به میزان اثرگذاری بر برخی از بخشهای فراگرد تصمیم گیری، قدرت به دست می آورند.</a:t>
            </a:r>
          </a:p>
          <a:p>
            <a:pPr algn="justLow">
              <a:lnSpc>
                <a:spcPct val="150000"/>
              </a:lnSpc>
            </a:pPr>
            <a:r>
              <a:rPr lang="fa-IR" dirty="0" smtClean="0">
                <a:cs typeface="B Roya" pitchFamily="2" charset="-78"/>
              </a:rPr>
              <a:t>آنها ممکن است بر هدفهای تدوین شده، مفروضات تصمیم گیری، گزینه های مورد بررسی، نتایج تعمیمی و ... اثرگذار باشند.</a:t>
            </a:r>
          </a:p>
          <a:p>
            <a:pPr algn="justLow">
              <a:lnSpc>
                <a:spcPct val="150000"/>
              </a:lnSpc>
            </a:pPr>
            <a:r>
              <a:rPr lang="fa-IR" dirty="0" smtClean="0">
                <a:cs typeface="B Roya" pitchFamily="2" charset="-78"/>
              </a:rPr>
              <a:t>قدرت تصمیم گیری ضرورتا در دست تصمیم گیرنده نهایی نیست، مثلا کارشناسان فراهم کننده زمینه تصمیم، اثر قابل ملاحظه ای بر تصمیم دارند.</a:t>
            </a:r>
          </a:p>
          <a:p>
            <a:pPr algn="justLow">
              <a:lnSpc>
                <a:spcPct val="150000"/>
              </a:lnSpc>
            </a:pP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39</a:t>
            </a:fld>
            <a:endParaRPr lang="fa-IR">
              <a:cs typeface="B Roya" pitchFamily="2" charset="-78"/>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81756"/>
            <a:ext cx="8229600" cy="846980"/>
          </a:xfrm>
        </p:spPr>
        <p:txBody>
          <a:bodyPr/>
          <a:lstStyle/>
          <a:p>
            <a:pPr algn="justLow"/>
            <a:r>
              <a:rPr lang="fa-IR" dirty="0" smtClean="0">
                <a:cs typeface="B Roya" pitchFamily="2" charset="-78"/>
              </a:rPr>
              <a:t>قدرت ناشی از شبکه ها</a:t>
            </a:r>
            <a:endParaRPr lang="fa-IR" dirty="0">
              <a:cs typeface="B Roya" pitchFamily="2" charset="-78"/>
            </a:endParaRPr>
          </a:p>
        </p:txBody>
      </p:sp>
      <p:sp>
        <p:nvSpPr>
          <p:cNvPr id="3" name="Content Placeholder 2"/>
          <p:cNvSpPr>
            <a:spLocks noGrp="1"/>
          </p:cNvSpPr>
          <p:nvPr>
            <p:ph idx="1"/>
          </p:nvPr>
        </p:nvSpPr>
        <p:spPr>
          <a:xfrm>
            <a:off x="457200" y="1357298"/>
            <a:ext cx="8229600" cy="4967302"/>
          </a:xfrm>
        </p:spPr>
        <p:txBody>
          <a:bodyPr>
            <a:normAutofit fontScale="77500" lnSpcReduction="20000"/>
          </a:bodyPr>
          <a:lstStyle/>
          <a:p>
            <a:pPr algn="justLow">
              <a:lnSpc>
                <a:spcPct val="120000"/>
              </a:lnSpc>
            </a:pPr>
            <a:r>
              <a:rPr lang="fa-IR" dirty="0" smtClean="0">
                <a:solidFill>
                  <a:srgbClr val="FF0000"/>
                </a:solidFill>
                <a:cs typeface="B Roya" pitchFamily="2" charset="-78"/>
              </a:rPr>
              <a:t>مفهو: توان کسب همکاری دیگران جهت اجرای کارها</a:t>
            </a:r>
          </a:p>
          <a:p>
            <a:pPr algn="justLow">
              <a:lnSpc>
                <a:spcPct val="120000"/>
              </a:lnSpc>
            </a:pPr>
            <a:r>
              <a:rPr lang="fa-IR" dirty="0" smtClean="0">
                <a:cs typeface="B Roya" pitchFamily="2" charset="-78"/>
              </a:rPr>
              <a:t>مدیران و واحدهایی که روابط با سایر افراد و گروه ها برقرار کرده اند، بسیار قدرتمندتر از آنهایی هستند که فاقد چنین روابطی هستند.</a:t>
            </a:r>
          </a:p>
          <a:p>
            <a:pPr algn="justLow">
              <a:lnSpc>
                <a:spcPct val="120000"/>
              </a:lnSpc>
            </a:pPr>
            <a:r>
              <a:rPr lang="fa-IR" dirty="0" smtClean="0">
                <a:cs typeface="B Roya" pitchFamily="2" charset="-78"/>
              </a:rPr>
              <a:t>به غیر از روابط عمودی سنتی رییس و مرؤوس که از جنبه های مهم قدرت است، ارتباطات ناشی از هر دو شبکه داخلی و خارجی، توجیه کننده تفاوت ها در قدرت است. (نمودار ص31)</a:t>
            </a:r>
          </a:p>
          <a:p>
            <a:pPr algn="justLow">
              <a:lnSpc>
                <a:spcPct val="120000"/>
              </a:lnSpc>
            </a:pPr>
            <a:r>
              <a:rPr lang="fa-IR" dirty="0" smtClean="0">
                <a:cs typeface="B Roya" pitchFamily="2" charset="-78"/>
              </a:rPr>
              <a:t>قدرت ناشی از شبکه ها، مستلزم وابستگی ها و ائتلاف هایی در داخل و خارج سازمان است.</a:t>
            </a:r>
          </a:p>
          <a:p>
            <a:pPr algn="justLow">
              <a:lnSpc>
                <a:spcPct val="120000"/>
              </a:lnSpc>
            </a:pPr>
            <a:r>
              <a:rPr lang="fa-IR" dirty="0" smtClean="0">
                <a:cs typeface="B Roya" pitchFamily="2" charset="-78"/>
              </a:rPr>
              <a:t>چند مثال:</a:t>
            </a:r>
          </a:p>
          <a:p>
            <a:pPr marL="514350" indent="-333375" algn="justLow">
              <a:lnSpc>
                <a:spcPct val="120000"/>
              </a:lnSpc>
              <a:buFont typeface="+mj-lt"/>
              <a:buAutoNum type="arabicPeriod"/>
            </a:pPr>
            <a:r>
              <a:rPr lang="fa-IR" dirty="0" smtClean="0">
                <a:cs typeface="B Roya" pitchFamily="2" charset="-78"/>
              </a:rPr>
              <a:t>اتصالهای اطلاعاتی: مدیران و کارکنان، برای اثربخشی خود باید هم از مسیرهای رسمی و هم از مسیرهای غیر رسمی، در جریان امور قرار گیرند (قدرت دانش)</a:t>
            </a:r>
          </a:p>
          <a:p>
            <a:pPr marL="514350" indent="-333375" algn="justLow">
              <a:lnSpc>
                <a:spcPct val="120000"/>
              </a:lnSpc>
              <a:buFont typeface="+mj-lt"/>
              <a:buAutoNum type="arabicPeriod"/>
            </a:pPr>
            <a:r>
              <a:rPr lang="fa-IR" dirty="0" smtClean="0">
                <a:cs typeface="B Roya" pitchFamily="2" charset="-78"/>
              </a:rPr>
              <a:t>اتصالهای عرضه: ارتباطات خارجی، فرصت تهیه مواد، پول و سایر منابع مورد نیاز واحدها و گروه ها را فراهم می آورد (قدرت منابع)</a:t>
            </a:r>
          </a:p>
          <a:p>
            <a:pPr marL="514350" indent="-333375" algn="justLow">
              <a:lnSpc>
                <a:spcPct val="120000"/>
              </a:lnSpc>
              <a:buFont typeface="+mj-lt"/>
              <a:buAutoNum type="arabicPeriod"/>
            </a:pPr>
            <a:r>
              <a:rPr lang="fa-IR" dirty="0" smtClean="0">
                <a:cs typeface="B Roya" pitchFamily="2" charset="-78"/>
              </a:rPr>
              <a:t>اتصالهای حمایتی: مدیران باید اجازه تصمیم گیری، فعالیتهای نوآورانه، قبول مخاطره و قضاوت داشته باشند. مدیران باید افراد مهم سازمان را پشتیبانی کنند تا این حمایت منبع دیگری برایشان فراهم آورد.</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40</a:t>
            </a:fld>
            <a:endParaRPr lang="fa-IR">
              <a:cs typeface="B Roya" pitchFamily="2" charset="-78"/>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قدرت کارکنان</a:t>
            </a:r>
            <a:endParaRPr lang="fa-IR" dirty="0">
              <a:cs typeface="B Roya" pitchFamily="2" charset="-78"/>
            </a:endParaRPr>
          </a:p>
        </p:txBody>
      </p:sp>
      <p:sp>
        <p:nvSpPr>
          <p:cNvPr id="3" name="Content Placeholder 2"/>
          <p:cNvSpPr>
            <a:spLocks noGrp="1"/>
          </p:cNvSpPr>
          <p:nvPr>
            <p:ph idx="1"/>
          </p:nvPr>
        </p:nvSpPr>
        <p:spPr/>
        <p:txBody>
          <a:bodyPr>
            <a:normAutofit fontScale="92500" lnSpcReduction="10000"/>
          </a:bodyPr>
          <a:lstStyle/>
          <a:p>
            <a:pPr algn="justLow">
              <a:lnSpc>
                <a:spcPct val="150000"/>
              </a:lnSpc>
            </a:pPr>
            <a:r>
              <a:rPr lang="fa-IR" dirty="0" smtClean="0">
                <a:cs typeface="B Roya" pitchFamily="2" charset="-78"/>
              </a:rPr>
              <a:t>معمولا تصور بر این است که مدیران صاحب قدرتند، ولی ممکن است کارکنان هم قدرت قابل ملاحظه ای داشته باشند.</a:t>
            </a:r>
          </a:p>
          <a:p>
            <a:pPr algn="justLow">
              <a:lnSpc>
                <a:spcPct val="150000"/>
              </a:lnSpc>
            </a:pPr>
            <a:r>
              <a:rPr lang="fa-IR" dirty="0" smtClean="0">
                <a:cs typeface="B Roya" pitchFamily="2" charset="-78"/>
              </a:rPr>
              <a:t>به ویژه قدرت خبرگی در روابط میان فردی، می تواند باعث شود کارکنان، مدیران را تحت تأثیر قرار دهند. مثال: آشنایی کارمند با یک نرم افزار خاص و متکی بودن مدیر به وی.</a:t>
            </a:r>
          </a:p>
          <a:p>
            <a:pPr algn="justLow">
              <a:lnSpc>
                <a:spcPct val="150000"/>
              </a:lnSpc>
            </a:pPr>
            <a:r>
              <a:rPr lang="fa-IR" dirty="0" smtClean="0">
                <a:cs typeface="B Roya" pitchFamily="2" charset="-78"/>
              </a:rPr>
              <a:t>مدل قدرت کارمند (نمودار ص33): نشان می دهد که «دسترسی کارمند به اطلاعات، منابع، فراگرد تصمیم گیری و شبکه ها» و «تلاشهای کارمند» و ... موجب قدرتمندی کارمند است.</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41</a:t>
            </a:fld>
            <a:endParaRPr lang="fa-IR">
              <a:cs typeface="B Roya" pitchFamily="2" charset="-78"/>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وابستگی: رمز قدرت</a:t>
            </a:r>
            <a:endParaRPr lang="fa-IR" dirty="0">
              <a:cs typeface="B Roya" pitchFamily="2" charset="-78"/>
            </a:endParaRPr>
          </a:p>
        </p:txBody>
      </p:sp>
      <p:sp>
        <p:nvSpPr>
          <p:cNvPr id="3" name="Content Placeholder 2"/>
          <p:cNvSpPr>
            <a:spLocks noGrp="1"/>
          </p:cNvSpPr>
          <p:nvPr>
            <p:ph idx="1"/>
          </p:nvPr>
        </p:nvSpPr>
        <p:spPr/>
        <p:txBody>
          <a:bodyPr>
            <a:normAutofit lnSpcReduction="10000"/>
          </a:bodyPr>
          <a:lstStyle/>
          <a:p>
            <a:pPr algn="justLow">
              <a:lnSpc>
                <a:spcPct val="150000"/>
              </a:lnSpc>
            </a:pPr>
            <a:r>
              <a:rPr lang="fa-IR" dirty="0" smtClean="0">
                <a:cs typeface="B Roya" pitchFamily="2" charset="-78"/>
              </a:rPr>
              <a:t>مهمترین جنبه قدرت این است که تابع وابستگی است: هرچه فردی (</a:t>
            </a:r>
            <a:r>
              <a:rPr lang="en-US" dirty="0" smtClean="0">
                <a:cs typeface="B Roya" pitchFamily="2" charset="-78"/>
              </a:rPr>
              <a:t>A</a:t>
            </a:r>
            <a:r>
              <a:rPr lang="fa-IR" dirty="0" smtClean="0">
                <a:cs typeface="B Roya" pitchFamily="2" charset="-78"/>
              </a:rPr>
              <a:t>) بیشتر وابسته به دیگری (</a:t>
            </a:r>
            <a:r>
              <a:rPr lang="en-US" dirty="0" smtClean="0">
                <a:cs typeface="B Roya" pitchFamily="2" charset="-78"/>
              </a:rPr>
              <a:t>B</a:t>
            </a:r>
            <a:r>
              <a:rPr lang="fa-IR" dirty="0" smtClean="0">
                <a:cs typeface="B Roya" pitchFamily="2" charset="-78"/>
              </a:rPr>
              <a:t>) باشد، بیشتر تحت نفوذ وی (</a:t>
            </a:r>
            <a:r>
              <a:rPr lang="en-US" dirty="0" smtClean="0">
                <a:cs typeface="B Roya" pitchFamily="2" charset="-78"/>
              </a:rPr>
              <a:t>B</a:t>
            </a:r>
            <a:r>
              <a:rPr lang="fa-IR" dirty="0" smtClean="0">
                <a:cs typeface="B Roya" pitchFamily="2" charset="-78"/>
              </a:rPr>
              <a:t>) خواهد بود و آن فرد (</a:t>
            </a:r>
            <a:r>
              <a:rPr lang="en-US" dirty="0" smtClean="0">
                <a:cs typeface="B Roya" pitchFamily="2" charset="-78"/>
              </a:rPr>
              <a:t>B</a:t>
            </a:r>
            <a:r>
              <a:rPr lang="fa-IR" dirty="0" smtClean="0">
                <a:cs typeface="B Roya" pitchFamily="2" charset="-78"/>
              </a:rPr>
              <a:t>)</a:t>
            </a:r>
            <a:r>
              <a:rPr lang="en-US" dirty="0" smtClean="0">
                <a:cs typeface="B Roya" pitchFamily="2" charset="-78"/>
              </a:rPr>
              <a:t> </a:t>
            </a:r>
            <a:r>
              <a:rPr lang="fa-IR" dirty="0" smtClean="0">
                <a:cs typeface="B Roya" pitchFamily="2" charset="-78"/>
              </a:rPr>
              <a:t>قدرت بیشتری نسبت به فرد (</a:t>
            </a:r>
            <a:r>
              <a:rPr lang="en-US" dirty="0" smtClean="0">
                <a:cs typeface="B Roya" pitchFamily="2" charset="-78"/>
              </a:rPr>
              <a:t>A</a:t>
            </a:r>
            <a:r>
              <a:rPr lang="fa-IR" dirty="0" smtClean="0">
                <a:cs typeface="B Roya" pitchFamily="2" charset="-78"/>
              </a:rPr>
              <a:t>) خواهد داشت.</a:t>
            </a:r>
          </a:p>
          <a:p>
            <a:pPr algn="justLow">
              <a:lnSpc>
                <a:spcPct val="150000"/>
              </a:lnSpc>
            </a:pPr>
            <a:r>
              <a:rPr lang="fa-IR" dirty="0" smtClean="0">
                <a:solidFill>
                  <a:srgbClr val="FF0000"/>
                </a:solidFill>
                <a:cs typeface="B Roya" pitchFamily="2" charset="-78"/>
              </a:rPr>
              <a:t>وابستگی با منابع گوناگون عرضه نسبت عکس دارد</a:t>
            </a:r>
            <a:r>
              <a:rPr lang="fa-IR" dirty="0" smtClean="0">
                <a:cs typeface="B Roya" pitchFamily="2" charset="-78"/>
              </a:rPr>
              <a:t>: اگر چیزی فراوان باشد، داشتن آن بر قدرت شما نمی افزاید. </a:t>
            </a:r>
          </a:p>
          <a:p>
            <a:pPr algn="justLow">
              <a:lnSpc>
                <a:spcPct val="150000"/>
              </a:lnSpc>
            </a:pPr>
            <a:r>
              <a:rPr lang="fa-IR" dirty="0" smtClean="0">
                <a:cs typeface="B Roya" pitchFamily="2" charset="-78"/>
              </a:rPr>
              <a:t>اگر چیزی در اختیار داشته باشید که مورد نیاز دیگران است، بر آنها قدرت خواهید یافت. </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42</a:t>
            </a:fld>
            <a:endParaRPr lang="fa-IR">
              <a:cs typeface="B Roya" pitchFamily="2" charset="-78"/>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عوامل وابستگی آور</a:t>
            </a:r>
            <a:endParaRPr lang="fa-IR" dirty="0">
              <a:cs typeface="B Roya" pitchFamily="2" charset="-78"/>
            </a:endParaRPr>
          </a:p>
        </p:txBody>
      </p:sp>
      <p:sp>
        <p:nvSpPr>
          <p:cNvPr id="3" name="Content Placeholder 2"/>
          <p:cNvSpPr>
            <a:spLocks noGrp="1"/>
          </p:cNvSpPr>
          <p:nvPr>
            <p:ph idx="1"/>
          </p:nvPr>
        </p:nvSpPr>
        <p:spPr/>
        <p:txBody>
          <a:bodyPr>
            <a:normAutofit/>
          </a:bodyPr>
          <a:lstStyle/>
          <a:p>
            <a:pPr algn="justLow"/>
            <a:r>
              <a:rPr lang="fa-IR" dirty="0" smtClean="0">
                <a:cs typeface="B Roya" pitchFamily="2" charset="-78"/>
              </a:rPr>
              <a:t>منابع مهم، کمیاب و بی بدیل، وابستگی دیگران به صاحب آن منابع را افزایش می دهد.</a:t>
            </a:r>
          </a:p>
          <a:p>
            <a:pPr algn="justLow"/>
            <a:r>
              <a:rPr lang="fa-IR" dirty="0" smtClean="0">
                <a:solidFill>
                  <a:srgbClr val="FF0000"/>
                </a:solidFill>
                <a:cs typeface="B Roya" pitchFamily="2" charset="-78"/>
              </a:rPr>
              <a:t>اهمیت</a:t>
            </a:r>
            <a:r>
              <a:rPr lang="fa-IR" dirty="0" smtClean="0">
                <a:cs typeface="B Roya" pitchFamily="2" charset="-78"/>
              </a:rPr>
              <a:t>: برای وابسته کردن دیگران، باید منابع تحت کنترل فرد از منظر دیگران مهم باشد. مثال: وقتی سازمانها در پی اجتناب از عدم اطمینان هستند، افراد یا گروه هایی که بتوانند عدم اطمینان را از بین ببرند، اهمیت می یابند. (</a:t>
            </a:r>
            <a:r>
              <a:rPr lang="fa-IR" dirty="0" smtClean="0">
                <a:solidFill>
                  <a:srgbClr val="FF0000"/>
                </a:solidFill>
                <a:cs typeface="B Roya" pitchFamily="2" charset="-78"/>
              </a:rPr>
              <a:t>مدل وابستگی به منبع</a:t>
            </a:r>
            <a:r>
              <a:rPr lang="fa-IR" dirty="0" smtClean="0">
                <a:cs typeface="B Roya" pitchFamily="2" charset="-78"/>
              </a:rPr>
              <a:t>)</a:t>
            </a:r>
          </a:p>
          <a:p>
            <a:pPr algn="justLow"/>
            <a:r>
              <a:rPr lang="fa-IR" dirty="0" smtClean="0">
                <a:solidFill>
                  <a:srgbClr val="FF0000"/>
                </a:solidFill>
                <a:cs typeface="B Roya" pitchFamily="2" charset="-78"/>
              </a:rPr>
              <a:t>کمیابی</a:t>
            </a:r>
            <a:r>
              <a:rPr lang="fa-IR" dirty="0" smtClean="0">
                <a:cs typeface="B Roya" pitchFamily="2" charset="-78"/>
              </a:rPr>
              <a:t>: منابع کمیاب، وابستگی آور است. مثال: افراد مجرب رده عملیاتی، از مدیران عالی فاقد تجربه، قدرتمندترند.</a:t>
            </a:r>
          </a:p>
          <a:p>
            <a:pPr algn="justLow"/>
            <a:r>
              <a:rPr lang="fa-IR" dirty="0" smtClean="0">
                <a:solidFill>
                  <a:srgbClr val="FF0000"/>
                </a:solidFill>
                <a:cs typeface="B Roya" pitchFamily="2" charset="-78"/>
              </a:rPr>
              <a:t>بی بدیلی</a:t>
            </a:r>
            <a:r>
              <a:rPr lang="fa-IR" dirty="0" smtClean="0">
                <a:cs typeface="B Roya" pitchFamily="2" charset="-78"/>
              </a:rPr>
              <a:t>: هرچه منبعی بی بدیل تر باشد، کنترل بر آن قدرت بیشتری در پی دارد (به مفهوم </a:t>
            </a:r>
            <a:r>
              <a:rPr lang="fa-IR" dirty="0" smtClean="0">
                <a:solidFill>
                  <a:srgbClr val="FF0000"/>
                </a:solidFill>
                <a:cs typeface="B Roya" pitchFamily="2" charset="-78"/>
              </a:rPr>
              <a:t>کشش قدرت </a:t>
            </a:r>
            <a:r>
              <a:rPr lang="fa-IR" dirty="0" smtClean="0">
                <a:cs typeface="B Roya" pitchFamily="2" charset="-78"/>
              </a:rPr>
              <a:t>(</a:t>
            </a:r>
            <a:r>
              <a:rPr lang="en-US" sz="1800" dirty="0" smtClean="0">
                <a:cs typeface="B Roya" pitchFamily="2" charset="-78"/>
              </a:rPr>
              <a:t>ELASTICITY OF POWER</a:t>
            </a:r>
            <a:r>
              <a:rPr lang="fa-IR" dirty="0" smtClean="0">
                <a:cs typeface="B Roya" pitchFamily="2" charset="-78"/>
              </a:rPr>
              <a:t>) توجه شود).</a:t>
            </a:r>
          </a:p>
          <a:p>
            <a:pPr algn="justLow"/>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43</a:t>
            </a:fld>
            <a:endParaRPr lang="fa-IR">
              <a:cs typeface="B Roya" pitchFamily="2" charset="-78"/>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مدل وابستگی به منبع (نمودار ص35)</a:t>
            </a:r>
            <a:endParaRPr lang="fa-IR" dirty="0">
              <a:cs typeface="B Roya" pitchFamily="2" charset="-78"/>
            </a:endParaRPr>
          </a:p>
        </p:txBody>
      </p:sp>
      <p:sp>
        <p:nvSpPr>
          <p:cNvPr id="3" name="Content Placeholder 2"/>
          <p:cNvSpPr>
            <a:spLocks noGrp="1"/>
          </p:cNvSpPr>
          <p:nvPr>
            <p:ph idx="1"/>
          </p:nvPr>
        </p:nvSpPr>
        <p:spPr/>
        <p:txBody>
          <a:bodyPr/>
          <a:lstStyle/>
          <a:p>
            <a:pPr algn="justLow">
              <a:lnSpc>
                <a:spcPct val="150000"/>
              </a:lnSpc>
            </a:pPr>
            <a:r>
              <a:rPr lang="fa-IR" dirty="0" smtClean="0">
                <a:cs typeface="B Roya" pitchFamily="2" charset="-78"/>
              </a:rPr>
              <a:t>مطابق این مدل، قدرت از آن واحدهایی است که بتوانند سهم بزرگی از منابع با ارزش سازمان را کنترل نمایند.</a:t>
            </a:r>
          </a:p>
          <a:p>
            <a:pPr algn="justLow">
              <a:lnSpc>
                <a:spcPct val="150000"/>
              </a:lnSpc>
            </a:pPr>
            <a:r>
              <a:rPr lang="fa-IR" dirty="0" smtClean="0">
                <a:cs typeface="B Roya" pitchFamily="2" charset="-78"/>
              </a:rPr>
              <a:t>واحدی که </a:t>
            </a:r>
            <a:r>
              <a:rPr lang="fa-IR" dirty="0" smtClean="0">
                <a:solidFill>
                  <a:srgbClr val="FF0000"/>
                </a:solidFill>
                <a:cs typeface="B Roya" pitchFamily="2" charset="-78"/>
              </a:rPr>
              <a:t>منابع مورد نیاز و منابع تحت کنترلش </a:t>
            </a:r>
            <a:r>
              <a:rPr lang="fa-IR" dirty="0" smtClean="0">
                <a:cs typeface="B Roya" pitchFamily="2" charset="-78"/>
              </a:rPr>
              <a:t>هر دو </a:t>
            </a:r>
            <a:r>
              <a:rPr lang="fa-IR" dirty="0" smtClean="0">
                <a:solidFill>
                  <a:srgbClr val="FF0000"/>
                </a:solidFill>
                <a:cs typeface="B Roya" pitchFamily="2" charset="-78"/>
              </a:rPr>
              <a:t>مهم</a:t>
            </a:r>
            <a:r>
              <a:rPr lang="fa-IR" dirty="0" smtClean="0">
                <a:cs typeface="B Roya" pitchFamily="2" charset="-78"/>
              </a:rPr>
              <a:t> باشند، قدرتمندتر از واحدی است که </a:t>
            </a:r>
            <a:r>
              <a:rPr lang="fa-IR" dirty="0" smtClean="0">
                <a:solidFill>
                  <a:srgbClr val="FF0000"/>
                </a:solidFill>
                <a:cs typeface="B Roya" pitchFamily="2" charset="-78"/>
              </a:rPr>
              <a:t>منابع تحت کنترلش</a:t>
            </a:r>
            <a:r>
              <a:rPr lang="fa-IR" dirty="0" smtClean="0">
                <a:cs typeface="B Roya" pitchFamily="2" charset="-78"/>
              </a:rPr>
              <a:t> اهمیت زیادی </a:t>
            </a:r>
            <a:r>
              <a:rPr lang="fa-IR" dirty="0" smtClean="0">
                <a:solidFill>
                  <a:srgbClr val="FF0000"/>
                </a:solidFill>
                <a:cs typeface="B Roya" pitchFamily="2" charset="-78"/>
              </a:rPr>
              <a:t>ندارد</a:t>
            </a:r>
            <a:r>
              <a:rPr lang="fa-IR" dirty="0" smtClean="0">
                <a:cs typeface="B Roya" pitchFamily="2" charset="-78"/>
              </a:rPr>
              <a:t> ولی به </a:t>
            </a:r>
            <a:r>
              <a:rPr lang="fa-IR" dirty="0" smtClean="0">
                <a:solidFill>
                  <a:srgbClr val="FF0000"/>
                </a:solidFill>
                <a:cs typeface="B Roya" pitchFamily="2" charset="-78"/>
              </a:rPr>
              <a:t>منابع مهم نیازمند</a:t>
            </a:r>
            <a:r>
              <a:rPr lang="fa-IR" dirty="0" smtClean="0">
                <a:cs typeface="B Roya" pitchFamily="2" charset="-78"/>
              </a:rPr>
              <a:t> است.</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44</a:t>
            </a:fld>
            <a:endParaRPr lang="fa-IR">
              <a:cs typeface="B Roya" pitchFamily="2" charset="-78"/>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مدل اقتضائات راهبردی (نمودار ص36)</a:t>
            </a:r>
            <a:endParaRPr lang="fa-IR" dirty="0">
              <a:cs typeface="B Roya" pitchFamily="2" charset="-78"/>
            </a:endParaRPr>
          </a:p>
        </p:txBody>
      </p:sp>
      <p:sp>
        <p:nvSpPr>
          <p:cNvPr id="3" name="Content Placeholder 2"/>
          <p:cNvSpPr>
            <a:spLocks noGrp="1"/>
          </p:cNvSpPr>
          <p:nvPr>
            <p:ph idx="1"/>
          </p:nvPr>
        </p:nvSpPr>
        <p:spPr/>
        <p:txBody>
          <a:bodyPr/>
          <a:lstStyle/>
          <a:p>
            <a:pPr algn="justLow">
              <a:lnSpc>
                <a:spcPct val="150000"/>
              </a:lnSpc>
            </a:pPr>
            <a:r>
              <a:rPr lang="fa-IR" dirty="0" smtClean="0">
                <a:cs typeface="B Roya" pitchFamily="2" charset="-78"/>
              </a:rPr>
              <a:t>طبق این مدل، قدرت هر واحد بر حسب ظرفیتش در کنترل فعالیتهای سایر واحدها تعریف می شود.</a:t>
            </a:r>
          </a:p>
          <a:p>
            <a:pPr algn="justLow">
              <a:lnSpc>
                <a:spcPct val="150000"/>
              </a:lnSpc>
            </a:pPr>
            <a:r>
              <a:rPr lang="fa-IR" dirty="0" smtClean="0">
                <a:cs typeface="B Roya" pitchFamily="2" charset="-78"/>
              </a:rPr>
              <a:t>یک واحد زمانی قدرت به دست می آورد که:</a:t>
            </a:r>
          </a:p>
          <a:p>
            <a:pPr marL="623888" indent="-352425" algn="justLow">
              <a:lnSpc>
                <a:spcPct val="150000"/>
              </a:lnSpc>
              <a:buFont typeface="+mj-lt"/>
              <a:buAutoNum type="arabicPeriod"/>
            </a:pPr>
            <a:r>
              <a:rPr lang="fa-IR" dirty="0" smtClean="0">
                <a:cs typeface="B Roya" pitchFamily="2" charset="-78"/>
              </a:rPr>
              <a:t>بتواند میزان عدم اطمینان سایر واحدها را کاهش دهد.</a:t>
            </a:r>
          </a:p>
          <a:p>
            <a:pPr marL="623888" indent="-352425" algn="justLow">
              <a:lnSpc>
                <a:spcPct val="150000"/>
              </a:lnSpc>
              <a:buFont typeface="+mj-lt"/>
              <a:buAutoNum type="arabicPeriod"/>
            </a:pPr>
            <a:r>
              <a:rPr lang="fa-IR" dirty="0" smtClean="0">
                <a:cs typeface="B Roya" pitchFamily="2" charset="-78"/>
              </a:rPr>
              <a:t>موقعیت مرکزی در سازمان به دست آورد.</a:t>
            </a:r>
          </a:p>
          <a:p>
            <a:pPr marL="623888" indent="-352425" algn="justLow">
              <a:lnSpc>
                <a:spcPct val="150000"/>
              </a:lnSpc>
              <a:buFont typeface="+mj-lt"/>
              <a:buAutoNum type="arabicPeriod"/>
            </a:pPr>
            <a:r>
              <a:rPr lang="fa-IR" dirty="0" smtClean="0">
                <a:cs typeface="B Roya" pitchFamily="2" charset="-78"/>
              </a:rPr>
              <a:t>فعالیتهای آن برای سازمان بسیار ضروری باشد.</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45</a:t>
            </a:fld>
            <a:endParaRPr lang="fa-IR">
              <a:cs typeface="B Roya" pitchFamily="2" charset="-78"/>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کشش قدرت (نمودار ص37)</a:t>
            </a:r>
            <a:endParaRPr lang="fa-IR" dirty="0">
              <a:cs typeface="B Roya" pitchFamily="2" charset="-78"/>
            </a:endParaRPr>
          </a:p>
        </p:txBody>
      </p:sp>
      <p:sp>
        <p:nvSpPr>
          <p:cNvPr id="3" name="Content Placeholder 2"/>
          <p:cNvSpPr>
            <a:spLocks noGrp="1"/>
          </p:cNvSpPr>
          <p:nvPr>
            <p:ph idx="1"/>
          </p:nvPr>
        </p:nvSpPr>
        <p:spPr/>
        <p:txBody>
          <a:bodyPr/>
          <a:lstStyle/>
          <a:p>
            <a:pPr algn="justLow"/>
            <a:r>
              <a:rPr lang="fa-IR" dirty="0" smtClean="0">
                <a:cs typeface="B Roya" pitchFamily="2" charset="-78"/>
              </a:rPr>
              <a:t>این مفهوم را می توان برای توصیف قوت قدرت به کار برد. البته با کمی تعدیل در مفهوم کشش تقاضا.</a:t>
            </a:r>
          </a:p>
          <a:p>
            <a:pPr algn="justLow"/>
            <a:r>
              <a:rPr lang="fa-IR" dirty="0" smtClean="0">
                <a:cs typeface="B Roya" pitchFamily="2" charset="-78"/>
              </a:rPr>
              <a:t>مفهوم: کشش قدرت، پاسخگویی نسبی قدرت به گزینه های در دسترس تعریف می شود.</a:t>
            </a:r>
          </a:p>
          <a:p>
            <a:pPr algn="justLow"/>
            <a:r>
              <a:rPr lang="fa-IR" dirty="0" smtClean="0">
                <a:cs typeface="B Roya" pitchFamily="2" charset="-78"/>
              </a:rPr>
              <a:t>توان نفوذ هر فرد، تابع چگونگی تعبیر و تفسیر دیگران از گزینه های در دسترس اوست.</a:t>
            </a:r>
          </a:p>
          <a:p>
            <a:pPr algn="justLow"/>
            <a:r>
              <a:rPr lang="fa-IR" dirty="0" smtClean="0">
                <a:cs typeface="B Roya" pitchFamily="2" charset="-78"/>
              </a:rPr>
              <a:t>کشش کمتر: نشان دهنده وابستگی </a:t>
            </a:r>
            <a:r>
              <a:rPr lang="fa-IR" dirty="0" smtClean="0">
                <a:solidFill>
                  <a:srgbClr val="FF0000"/>
                </a:solidFill>
                <a:cs typeface="B Roya" pitchFamily="2" charset="-78"/>
              </a:rPr>
              <a:t>کمتر</a:t>
            </a:r>
            <a:r>
              <a:rPr lang="fa-IR" dirty="0" smtClean="0">
                <a:cs typeface="B Roya" pitchFamily="2" charset="-78"/>
              </a:rPr>
              <a:t> فرد به سازمان و رییس خودش است.</a:t>
            </a:r>
          </a:p>
          <a:p>
            <a:pPr algn="justLow"/>
            <a:r>
              <a:rPr lang="fa-IR" dirty="0" smtClean="0">
                <a:cs typeface="B Roya" pitchFamily="2" charset="-78"/>
              </a:rPr>
              <a:t>کشش بیشتر: نشان دهنده وابستگی </a:t>
            </a:r>
            <a:r>
              <a:rPr lang="fa-IR" dirty="0" smtClean="0">
                <a:solidFill>
                  <a:srgbClr val="FF0000"/>
                </a:solidFill>
                <a:cs typeface="B Roya" pitchFamily="2" charset="-78"/>
              </a:rPr>
              <a:t>بیشتر</a:t>
            </a:r>
            <a:r>
              <a:rPr lang="fa-IR" dirty="0" smtClean="0">
                <a:cs typeface="B Roya" pitchFamily="2" charset="-78"/>
              </a:rPr>
              <a:t> فرد به سازمان و رییس خودش است.</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46</a:t>
            </a:fld>
            <a:endParaRPr lang="fa-IR">
              <a:cs typeface="B Roya" pitchFamily="2" charset="-78"/>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43190"/>
            <a:ext cx="8229600" cy="1143000"/>
          </a:xfrm>
        </p:spPr>
        <p:txBody>
          <a:bodyPr/>
          <a:lstStyle/>
          <a:p>
            <a:pPr algn="ctr"/>
            <a:r>
              <a:rPr lang="fa-IR" dirty="0" smtClean="0">
                <a:cs typeface="B Roya" pitchFamily="2" charset="-78"/>
              </a:rPr>
              <a:t>فصل سوم: مدیریت مسؤولانه قدرت</a:t>
            </a:r>
            <a:endParaRPr lang="fa-IR" dirty="0"/>
          </a:p>
        </p:txBody>
      </p:sp>
      <p:sp>
        <p:nvSpPr>
          <p:cNvPr id="2" name="Slide Number Placeholder 1"/>
          <p:cNvSpPr>
            <a:spLocks noGrp="1"/>
          </p:cNvSpPr>
          <p:nvPr>
            <p:ph type="sldNum" sz="quarter" idx="12"/>
          </p:nvPr>
        </p:nvSpPr>
        <p:spPr/>
        <p:txBody>
          <a:bodyPr/>
          <a:lstStyle/>
          <a:p>
            <a:fld id="{0B76826C-19FE-454B-8155-EA172BEDA7BF}" type="slidenum">
              <a:rPr lang="fa-IR" smtClean="0"/>
              <a:pPr/>
              <a:t>47</a:t>
            </a:fld>
            <a:endParaRPr lang="fa-I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571480"/>
            <a:ext cx="8229600" cy="846980"/>
          </a:xfrm>
        </p:spPr>
        <p:txBody>
          <a:bodyPr/>
          <a:lstStyle/>
          <a:p>
            <a:pPr algn="justLow"/>
            <a:r>
              <a:rPr lang="fa-IR" dirty="0" smtClean="0">
                <a:cs typeface="B Roya" pitchFamily="2" charset="-78"/>
              </a:rPr>
              <a:t>از سازگاری تا پذیرش قلبی</a:t>
            </a:r>
            <a:endParaRPr lang="fa-IR" dirty="0">
              <a:cs typeface="B Roya" pitchFamily="2" charset="-78"/>
            </a:endParaRPr>
          </a:p>
        </p:txBody>
      </p:sp>
      <p:sp>
        <p:nvSpPr>
          <p:cNvPr id="3" name="Content Placeholder 2"/>
          <p:cNvSpPr>
            <a:spLocks noGrp="1"/>
          </p:cNvSpPr>
          <p:nvPr>
            <p:ph idx="1"/>
          </p:nvPr>
        </p:nvSpPr>
        <p:spPr>
          <a:xfrm>
            <a:off x="457200" y="1357298"/>
            <a:ext cx="8229600" cy="4967302"/>
          </a:xfrm>
        </p:spPr>
        <p:txBody>
          <a:bodyPr>
            <a:normAutofit fontScale="92500" lnSpcReduction="20000"/>
          </a:bodyPr>
          <a:lstStyle/>
          <a:p>
            <a:pPr algn="justLow">
              <a:lnSpc>
                <a:spcPct val="110000"/>
              </a:lnSpc>
            </a:pPr>
            <a:r>
              <a:rPr lang="fa-IR" dirty="0" smtClean="0">
                <a:cs typeface="B Roya" pitchFamily="2" charset="-78"/>
              </a:rPr>
              <a:t>با توجه به نوع قدرت استفاده شده، دو شیوه تغییر رفتار وجود دارد:</a:t>
            </a:r>
          </a:p>
          <a:p>
            <a:pPr marL="622300" indent="-350838" algn="justLow">
              <a:lnSpc>
                <a:spcPct val="110000"/>
              </a:lnSpc>
              <a:buFont typeface="+mj-lt"/>
              <a:buAutoNum type="arabicPeriod"/>
            </a:pPr>
            <a:r>
              <a:rPr lang="fa-IR" dirty="0" smtClean="0">
                <a:solidFill>
                  <a:srgbClr val="FF0000"/>
                </a:solidFill>
                <a:cs typeface="B Roya" pitchFamily="2" charset="-78"/>
              </a:rPr>
              <a:t>سازگاری</a:t>
            </a:r>
            <a:r>
              <a:rPr lang="fa-IR" dirty="0" smtClean="0">
                <a:cs typeface="B Roya" pitchFamily="2" charset="-78"/>
              </a:rPr>
              <a:t>: قدرتهای پاداش، تنبیه، قدرت قانونی یا عرفی منفی، رفتار افراد را سازگار می سازد.</a:t>
            </a:r>
          </a:p>
          <a:p>
            <a:pPr marL="622300" indent="-350838" algn="justLow">
              <a:lnSpc>
                <a:spcPct val="110000"/>
              </a:lnSpc>
              <a:buFont typeface="+mj-lt"/>
              <a:buAutoNum type="arabicPeriod"/>
            </a:pPr>
            <a:r>
              <a:rPr lang="fa-IR" dirty="0" smtClean="0">
                <a:cs typeface="B Roya" pitchFamily="2" charset="-78"/>
              </a:rPr>
              <a:t>رفتارهای </a:t>
            </a:r>
            <a:r>
              <a:rPr lang="fa-IR" dirty="0" smtClean="0">
                <a:solidFill>
                  <a:srgbClr val="FF0000"/>
                </a:solidFill>
                <a:cs typeface="B Roya" pitchFamily="2" charset="-78"/>
              </a:rPr>
              <a:t>راغبانه</a:t>
            </a:r>
            <a:r>
              <a:rPr lang="fa-IR" dirty="0" smtClean="0">
                <a:cs typeface="B Roya" pitchFamily="2" charset="-78"/>
              </a:rPr>
              <a:t>: قدرت قانونی یا عرفی مثبت، قدرت خبرگی و قدرت صلاحیت، موجب رفتارهای راغبانه می شوند.</a:t>
            </a:r>
          </a:p>
          <a:p>
            <a:pPr algn="justLow">
              <a:lnSpc>
                <a:spcPct val="110000"/>
              </a:lnSpc>
            </a:pPr>
            <a:r>
              <a:rPr lang="fa-IR" dirty="0" smtClean="0">
                <a:cs typeface="B Roya" pitchFamily="2" charset="-78"/>
              </a:rPr>
              <a:t>بدیهی است رفتار از روی میل، برتر از رفتارهای شرطی شده است، زیرا با انگیزش درونی هدایت می شود.</a:t>
            </a:r>
          </a:p>
          <a:p>
            <a:pPr algn="justLow">
              <a:lnSpc>
                <a:spcPct val="110000"/>
              </a:lnSpc>
            </a:pPr>
            <a:r>
              <a:rPr lang="fa-IR" dirty="0" smtClean="0">
                <a:cs typeface="B Roya" pitchFamily="2" charset="-78"/>
              </a:rPr>
              <a:t>کارکنانی که صرفا سازگاری نشان می دهند، به اعمال قدرتهای مکرر از جانب مافوق نیاز دارند تا در جهت مولد هدایت شوند.</a:t>
            </a:r>
          </a:p>
          <a:p>
            <a:pPr algn="justLow">
              <a:lnSpc>
                <a:spcPct val="110000"/>
              </a:lnSpc>
            </a:pPr>
            <a:r>
              <a:rPr lang="fa-IR" dirty="0" smtClean="0">
                <a:cs typeface="B Roya" pitchFamily="2" charset="-78"/>
              </a:rPr>
              <a:t>در حالی که کسانی که کار را از خود می دانند، خود آغازگر می شوند و نیاز به نظارت دقیق ندارند.</a:t>
            </a:r>
          </a:p>
          <a:p>
            <a:pPr algn="justLow">
              <a:lnSpc>
                <a:spcPct val="110000"/>
              </a:lnSpc>
            </a:pPr>
            <a:r>
              <a:rPr lang="fa-IR" dirty="0" smtClean="0">
                <a:cs typeface="B Roya" pitchFamily="2" charset="-78"/>
              </a:rPr>
              <a:t>قدرت مهارت و صلاحیت، بیشترین نقش را در بهبود عملکرد شغلی، کسب رضایت شغی و کاهش ریزش نیروی انسانی دارد.</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48</a:t>
            </a:fld>
            <a:endParaRPr lang="fa-IR">
              <a:cs typeface="B Roya" pitchFamily="2" charset="-78"/>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00042"/>
            <a:ext cx="8229600" cy="775542"/>
          </a:xfrm>
        </p:spPr>
        <p:txBody>
          <a:bodyPr>
            <a:noAutofit/>
          </a:bodyPr>
          <a:lstStyle/>
          <a:p>
            <a:pPr algn="justLow"/>
            <a:r>
              <a:rPr lang="fa-IR" sz="3600" dirty="0" smtClean="0">
                <a:cs typeface="B Roya" pitchFamily="2" charset="-78"/>
              </a:rPr>
              <a:t>قدرتمندسازی: از مشارکت در قدرت تا تفویض قدرت</a:t>
            </a:r>
            <a:endParaRPr lang="fa-IR" sz="3600" dirty="0">
              <a:cs typeface="B Roya" pitchFamily="2" charset="-78"/>
            </a:endParaRPr>
          </a:p>
        </p:txBody>
      </p:sp>
      <p:sp>
        <p:nvSpPr>
          <p:cNvPr id="3" name="Content Placeholder 2"/>
          <p:cNvSpPr>
            <a:spLocks noGrp="1"/>
          </p:cNvSpPr>
          <p:nvPr>
            <p:ph idx="1"/>
          </p:nvPr>
        </p:nvSpPr>
        <p:spPr>
          <a:xfrm>
            <a:off x="457200" y="1214422"/>
            <a:ext cx="8229600" cy="5110178"/>
          </a:xfrm>
        </p:spPr>
        <p:txBody>
          <a:bodyPr>
            <a:normAutofit fontScale="92500"/>
          </a:bodyPr>
          <a:lstStyle/>
          <a:p>
            <a:pPr algn="justLow"/>
            <a:r>
              <a:rPr lang="fa-IR" dirty="0" smtClean="0">
                <a:cs typeface="B Roya" pitchFamily="2" charset="-78"/>
              </a:rPr>
              <a:t>در گذشته، از قدرتمندسازی به مدیریت مشارکتی، تصمیم گیری مشارکتی و تفویضی تعبیر شده است.</a:t>
            </a:r>
          </a:p>
          <a:p>
            <a:pPr algn="justLow"/>
            <a:r>
              <a:rPr lang="fa-IR" dirty="0" smtClean="0">
                <a:cs typeface="B Roya" pitchFamily="2" charset="-78"/>
              </a:rPr>
              <a:t>ماهیت آن، عدم تمرکز در قدرت است. قدرت که روزی در دست مدیران بود، اکنون به دست غیر مدیران افتاده است. هدف این جابجایی قدرت، افزایش بهره وری و قدرت رقابت در سازمانهایی با بازده پایین است.</a:t>
            </a:r>
          </a:p>
          <a:p>
            <a:pPr algn="justLow"/>
            <a:r>
              <a:rPr lang="fa-IR" dirty="0" smtClean="0">
                <a:cs typeface="B Roya" pitchFamily="2" charset="-78"/>
              </a:rPr>
              <a:t>مراحل قدرتمندسازی (نمودار ص44):</a:t>
            </a:r>
          </a:p>
          <a:p>
            <a:pPr marL="622300" indent="-350838" algn="justLow">
              <a:buFont typeface="+mj-lt"/>
              <a:buAutoNum type="arabicPeriod"/>
            </a:pPr>
            <a:r>
              <a:rPr lang="fa-IR" dirty="0" smtClean="0">
                <a:solidFill>
                  <a:srgbClr val="FF0000"/>
                </a:solidFill>
                <a:cs typeface="B Roya" pitchFamily="2" charset="-78"/>
              </a:rPr>
              <a:t>سلطه</a:t>
            </a:r>
            <a:r>
              <a:rPr lang="fa-IR" dirty="0" smtClean="0">
                <a:cs typeface="B Roya" pitchFamily="2" charset="-78"/>
              </a:rPr>
              <a:t>: مدیر با اقتدار عمل می کند و بر اوضاع تسلط دارد.</a:t>
            </a:r>
          </a:p>
          <a:p>
            <a:pPr marL="622300" indent="-350838" algn="justLow">
              <a:buFont typeface="+mj-lt"/>
              <a:buAutoNum type="arabicPeriod"/>
            </a:pPr>
            <a:r>
              <a:rPr lang="fa-IR" dirty="0" smtClean="0">
                <a:solidFill>
                  <a:srgbClr val="FF0000"/>
                </a:solidFill>
                <a:cs typeface="B Roya" pitchFamily="2" charset="-78"/>
              </a:rPr>
              <a:t>مشورت</a:t>
            </a:r>
            <a:r>
              <a:rPr lang="fa-IR" dirty="0" smtClean="0">
                <a:cs typeface="B Roya" pitchFamily="2" charset="-78"/>
              </a:rPr>
              <a:t>: مدیر در هنگام تصمیم گیری، از کارکنان نظر مشورتی می گیرد.</a:t>
            </a:r>
          </a:p>
          <a:p>
            <a:pPr marL="622300" indent="-350838" algn="justLow">
              <a:buFont typeface="+mj-lt"/>
              <a:buAutoNum type="arabicPeriod"/>
            </a:pPr>
            <a:r>
              <a:rPr lang="fa-IR" dirty="0" smtClean="0">
                <a:solidFill>
                  <a:srgbClr val="FF0000"/>
                </a:solidFill>
                <a:cs typeface="B Roya" pitchFamily="2" charset="-78"/>
              </a:rPr>
              <a:t>مشارکت</a:t>
            </a:r>
            <a:r>
              <a:rPr lang="fa-IR" dirty="0" smtClean="0">
                <a:cs typeface="B Roya" pitchFamily="2" charset="-78"/>
              </a:rPr>
              <a:t>: با رشد کارکنان از بعد کاری و روانی، مدیر و کارکنان به طور مشترک تصمیم می گیرند.</a:t>
            </a:r>
          </a:p>
          <a:p>
            <a:pPr marL="622300" indent="-350838" algn="justLow">
              <a:buFont typeface="+mj-lt"/>
              <a:buAutoNum type="arabicPeriod"/>
            </a:pPr>
            <a:r>
              <a:rPr lang="fa-IR" dirty="0" smtClean="0">
                <a:solidFill>
                  <a:srgbClr val="FF0000"/>
                </a:solidFill>
                <a:cs typeface="B Roya" pitchFamily="2" charset="-78"/>
              </a:rPr>
              <a:t>تفویض</a:t>
            </a:r>
            <a:r>
              <a:rPr lang="fa-IR" dirty="0" smtClean="0">
                <a:cs typeface="B Roya" pitchFamily="2" charset="-78"/>
              </a:rPr>
              <a:t>: وقتی کارکنان از رشد کافی برخوردار شدند، مدیر بخشی از اختیارات خود را به آنان تفویض می کند.</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49</a:t>
            </a:fld>
            <a:endParaRPr lang="fa-IR">
              <a:cs typeface="B Roya" pitchFamily="2" charset="-78"/>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تاکتیک های قدرت</a:t>
            </a:r>
            <a:endParaRPr lang="fa-IR" dirty="0">
              <a:cs typeface="B Roya" pitchFamily="2" charset="-78"/>
            </a:endParaRPr>
          </a:p>
        </p:txBody>
      </p:sp>
      <p:sp>
        <p:nvSpPr>
          <p:cNvPr id="3" name="Content Placeholder 2"/>
          <p:cNvSpPr>
            <a:spLocks noGrp="1"/>
          </p:cNvSpPr>
          <p:nvPr>
            <p:ph idx="1"/>
          </p:nvPr>
        </p:nvSpPr>
        <p:spPr/>
        <p:txBody>
          <a:bodyPr/>
          <a:lstStyle/>
          <a:p>
            <a:pPr algn="justLow"/>
            <a:r>
              <a:rPr lang="fa-IR" dirty="0" smtClean="0">
                <a:cs typeface="B Roya" pitchFamily="2" charset="-78"/>
              </a:rPr>
              <a:t>هفت تاکتیک یا راهبرد قدرت: (نگاره ص 45)</a:t>
            </a:r>
          </a:p>
          <a:p>
            <a:pPr marL="622300" indent="-350838" algn="justLow">
              <a:buFont typeface="+mj-lt"/>
              <a:buAutoNum type="arabicPeriod"/>
            </a:pPr>
            <a:r>
              <a:rPr lang="fa-IR" dirty="0" smtClean="0">
                <a:cs typeface="B Roya" pitchFamily="2" charset="-78"/>
              </a:rPr>
              <a:t>استدلال</a:t>
            </a:r>
          </a:p>
          <a:p>
            <a:pPr marL="622300" indent="-350838" algn="justLow">
              <a:buFont typeface="+mj-lt"/>
              <a:buAutoNum type="arabicPeriod"/>
            </a:pPr>
            <a:r>
              <a:rPr lang="fa-IR" dirty="0" smtClean="0">
                <a:cs typeface="B Roya" pitchFamily="2" charset="-78"/>
              </a:rPr>
              <a:t>دوستی</a:t>
            </a:r>
          </a:p>
          <a:p>
            <a:pPr marL="622300" indent="-350838" algn="justLow">
              <a:buFont typeface="+mj-lt"/>
              <a:buAutoNum type="arabicPeriod"/>
            </a:pPr>
            <a:r>
              <a:rPr lang="fa-IR" dirty="0" smtClean="0">
                <a:cs typeface="B Roya" pitchFamily="2" charset="-78"/>
              </a:rPr>
              <a:t>ائتلاف</a:t>
            </a:r>
          </a:p>
          <a:p>
            <a:pPr marL="622300" indent="-350838" algn="justLow">
              <a:buFont typeface="+mj-lt"/>
              <a:buAutoNum type="arabicPeriod"/>
            </a:pPr>
            <a:r>
              <a:rPr lang="fa-IR" dirty="0" smtClean="0">
                <a:cs typeface="B Roya" pitchFamily="2" charset="-78"/>
              </a:rPr>
              <a:t>چانه زنی</a:t>
            </a:r>
          </a:p>
          <a:p>
            <a:pPr marL="622300" indent="-350838" algn="justLow">
              <a:buFont typeface="+mj-lt"/>
              <a:buAutoNum type="arabicPeriod"/>
            </a:pPr>
            <a:r>
              <a:rPr lang="fa-IR" dirty="0" smtClean="0">
                <a:cs typeface="B Roya" pitchFamily="2" charset="-78"/>
              </a:rPr>
              <a:t>قاطعیت</a:t>
            </a:r>
          </a:p>
          <a:p>
            <a:pPr marL="622300" indent="-350838" algn="justLow">
              <a:buFont typeface="+mj-lt"/>
              <a:buAutoNum type="arabicPeriod"/>
            </a:pPr>
            <a:r>
              <a:rPr lang="fa-IR" dirty="0" smtClean="0">
                <a:cs typeface="B Roya" pitchFamily="2" charset="-78"/>
              </a:rPr>
              <a:t>توسل به مقامات عالی</a:t>
            </a:r>
          </a:p>
          <a:p>
            <a:pPr marL="622300" indent="-350838" algn="justLow">
              <a:buFont typeface="+mj-lt"/>
              <a:buAutoNum type="arabicPeriod"/>
            </a:pPr>
            <a:r>
              <a:rPr lang="fa-IR" dirty="0" smtClean="0">
                <a:cs typeface="B Roya" pitchFamily="2" charset="-78"/>
              </a:rPr>
              <a:t>تحریم</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50</a:t>
            </a:fld>
            <a:endParaRPr lang="fa-IR">
              <a:cs typeface="B Roya" pitchFamily="2" charset="-78"/>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ویژگیهای افراد اثربخش</a:t>
            </a:r>
            <a:endParaRPr lang="fa-IR" dirty="0">
              <a:cs typeface="B Roya" pitchFamily="2" charset="-78"/>
            </a:endParaRPr>
          </a:p>
        </p:txBody>
      </p:sp>
      <p:sp>
        <p:nvSpPr>
          <p:cNvPr id="3" name="Content Placeholder 2"/>
          <p:cNvSpPr>
            <a:spLocks noGrp="1"/>
          </p:cNvSpPr>
          <p:nvPr>
            <p:ph idx="1"/>
          </p:nvPr>
        </p:nvSpPr>
        <p:spPr/>
        <p:txBody>
          <a:bodyPr/>
          <a:lstStyle/>
          <a:p>
            <a:pPr marL="514350" indent="-514350" algn="justLow">
              <a:buFont typeface="+mj-lt"/>
              <a:buAutoNum type="arabicPeriod"/>
            </a:pPr>
            <a:r>
              <a:rPr lang="fa-IR" dirty="0" smtClean="0">
                <a:cs typeface="B Roya" pitchFamily="2" charset="-78"/>
              </a:rPr>
              <a:t>مؤثرترین روشهای تحت تأثیر قراردادن دیگران با استفاده از منابع قدرت را، می شناسند.</a:t>
            </a:r>
          </a:p>
          <a:p>
            <a:pPr marL="514350" indent="-514350" algn="justLow">
              <a:buFont typeface="+mj-lt"/>
              <a:buAutoNum type="arabicPeriod"/>
            </a:pPr>
            <a:r>
              <a:rPr lang="fa-IR" dirty="0" smtClean="0">
                <a:cs typeface="B Roya" pitchFamily="2" charset="-78"/>
              </a:rPr>
              <a:t>ماهیت تبادلی (بده-بستان) را به عنوان زیربنای بسیاری از تلاشهای موفق برای نفوذ، می شناسند.</a:t>
            </a:r>
          </a:p>
          <a:p>
            <a:pPr marL="514350" indent="-514350" algn="justLow">
              <a:buFont typeface="+mj-lt"/>
              <a:buAutoNum type="arabicPeriod"/>
            </a:pPr>
            <a:r>
              <a:rPr lang="fa-IR" dirty="0" smtClean="0">
                <a:cs typeface="B Roya" pitchFamily="2" charset="-78"/>
              </a:rPr>
              <a:t>بین رفتارهای مشروع و نامشروع «کسب و به کارگیری قدرت»، تفاوت قائلند.</a:t>
            </a:r>
          </a:p>
          <a:p>
            <a:pPr marL="514350" indent="-514350" algn="justLow">
              <a:buFont typeface="+mj-lt"/>
              <a:buAutoNum type="arabicPeriod"/>
            </a:pPr>
            <a:r>
              <a:rPr lang="fa-IR" dirty="0" smtClean="0">
                <a:cs typeface="B Roya" pitchFamily="2" charset="-78"/>
              </a:rPr>
              <a:t>به دنبال منصبها و موقعیتهایی هستند که امکان ایجاد و استفاده از قدرت را فراهم سازد.</a:t>
            </a:r>
          </a:p>
          <a:p>
            <a:pPr marL="514350" indent="-514350" algn="justLow">
              <a:buFont typeface="+mj-lt"/>
              <a:buAutoNum type="arabicPeriod"/>
            </a:pPr>
            <a:r>
              <a:rPr lang="fa-IR" dirty="0" smtClean="0">
                <a:cs typeface="B Roya" pitchFamily="2" charset="-78"/>
              </a:rPr>
              <a:t>از قدرت خود با کمال بلوغ و خود کنترلی استفاده می کنند.</a:t>
            </a:r>
          </a:p>
          <a:p>
            <a:pPr algn="justLow"/>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51</a:t>
            </a:fld>
            <a:endParaRPr lang="fa-IR">
              <a:cs typeface="B Roya" pitchFamily="2" charset="-78"/>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تفویض</a:t>
            </a:r>
            <a:endParaRPr lang="en-US" dirty="0">
              <a:cs typeface="B Roya" pitchFamily="2" charset="-78"/>
            </a:endParaRPr>
          </a:p>
        </p:txBody>
      </p:sp>
      <p:sp>
        <p:nvSpPr>
          <p:cNvPr id="3" name="Content Placeholder 2"/>
          <p:cNvSpPr>
            <a:spLocks noGrp="1"/>
          </p:cNvSpPr>
          <p:nvPr>
            <p:ph idx="1"/>
          </p:nvPr>
        </p:nvSpPr>
        <p:spPr/>
        <p:txBody>
          <a:bodyPr/>
          <a:lstStyle/>
          <a:p>
            <a:pPr algn="justLow">
              <a:lnSpc>
                <a:spcPct val="150000"/>
              </a:lnSpc>
            </a:pPr>
            <a:r>
              <a:rPr lang="fa-IR" dirty="0" smtClean="0">
                <a:cs typeface="B Roya" pitchFamily="2" charset="-78"/>
              </a:rPr>
              <a:t>عالی ترین درجه توانمندسازی است.</a:t>
            </a:r>
          </a:p>
          <a:p>
            <a:pPr algn="justLow">
              <a:lnSpc>
                <a:spcPct val="150000"/>
              </a:lnSpc>
            </a:pPr>
            <a:r>
              <a:rPr lang="fa-IR" dirty="0" smtClean="0">
                <a:cs typeface="B Roya" pitchFamily="2" charset="-78"/>
              </a:rPr>
              <a:t>مفهوم: تحقق فراگرد واگذاری اختیار تصمیم گیری به کارکنان، جهت توزیع قدرت</a:t>
            </a:r>
          </a:p>
          <a:p>
            <a:pPr algn="justLow">
              <a:lnSpc>
                <a:spcPct val="150000"/>
              </a:lnSpc>
            </a:pPr>
            <a:r>
              <a:rPr lang="fa-IR" dirty="0" smtClean="0">
                <a:cs typeface="B Roya" pitchFamily="2" charset="-78"/>
              </a:rPr>
              <a:t>سبک تفویضی برای کاهش بار مدیران پرمشغله و در عین حال افزایش توان تصمیم گیری کارکنان توصیه شده است.</a:t>
            </a:r>
            <a:endParaRPr lang="en-US"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52</a:t>
            </a:fld>
            <a:endParaRPr lang="fa-IR">
              <a:cs typeface="B Roya" pitchFamily="2" charset="-78"/>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موانع تفویض</a:t>
            </a:r>
            <a:endParaRPr lang="en-US" dirty="0">
              <a:cs typeface="B Roya" pitchFamily="2" charset="-78"/>
            </a:endParaRPr>
          </a:p>
        </p:txBody>
      </p:sp>
      <p:sp>
        <p:nvSpPr>
          <p:cNvPr id="3" name="Content Placeholder 2"/>
          <p:cNvSpPr>
            <a:spLocks noGrp="1"/>
          </p:cNvSpPr>
          <p:nvPr>
            <p:ph idx="1"/>
          </p:nvPr>
        </p:nvSpPr>
        <p:spPr/>
        <p:txBody>
          <a:bodyPr>
            <a:normAutofit fontScale="92500" lnSpcReduction="10000"/>
          </a:bodyPr>
          <a:lstStyle/>
          <a:p>
            <a:pPr algn="justLow"/>
            <a:r>
              <a:rPr lang="fa-IR" dirty="0" smtClean="0">
                <a:cs typeface="B Roya" pitchFamily="2" charset="-78"/>
              </a:rPr>
              <a:t>ممکن است در عمل، تفویض اختیار برای بعضی از مدیران دشوار باشد. موانع عمده در این امر عبارتند از:</a:t>
            </a:r>
          </a:p>
          <a:p>
            <a:pPr marL="514350" indent="-514350" algn="justLow">
              <a:buFont typeface="+mj-lt"/>
              <a:buAutoNum type="arabicPeriod"/>
            </a:pPr>
            <a:r>
              <a:rPr lang="fa-IR" dirty="0" smtClean="0">
                <a:cs typeface="B Roya" pitchFamily="2" charset="-78"/>
              </a:rPr>
              <a:t>باور به اینکه اگر می خواهید کاری درست انجام شود، خودتان انجام دهید</a:t>
            </a:r>
          </a:p>
          <a:p>
            <a:pPr marL="514350" indent="-514350" algn="justLow">
              <a:buFont typeface="+mj-lt"/>
              <a:buAutoNum type="arabicPeriod"/>
            </a:pPr>
            <a:r>
              <a:rPr lang="fa-IR" dirty="0" smtClean="0">
                <a:cs typeface="B Roya" pitchFamily="2" charset="-78"/>
              </a:rPr>
              <a:t>عدم اطمینان به کارکنان رده های پایین تر</a:t>
            </a:r>
          </a:p>
          <a:p>
            <a:pPr marL="514350" indent="-514350" algn="justLow">
              <a:buFont typeface="+mj-lt"/>
              <a:buAutoNum type="arabicPeriod"/>
            </a:pPr>
            <a:r>
              <a:rPr lang="fa-IR" dirty="0" smtClean="0">
                <a:cs typeface="B Roya" pitchFamily="2" charset="-78"/>
              </a:rPr>
              <a:t>اعتماد به نفس پایین مدیر</a:t>
            </a:r>
          </a:p>
          <a:p>
            <a:pPr marL="514350" indent="-514350" algn="justLow">
              <a:buFont typeface="+mj-lt"/>
              <a:buAutoNum type="arabicPeriod"/>
            </a:pPr>
            <a:r>
              <a:rPr lang="fa-IR" dirty="0" smtClean="0">
                <a:cs typeface="B Roya" pitchFamily="2" charset="-78"/>
              </a:rPr>
              <a:t>ترس از اتهام تنبلی</a:t>
            </a:r>
          </a:p>
          <a:p>
            <a:pPr marL="514350" indent="-514350" algn="justLow">
              <a:buFont typeface="+mj-lt"/>
              <a:buAutoNum type="arabicPeriod"/>
            </a:pPr>
            <a:r>
              <a:rPr lang="fa-IR" dirty="0" smtClean="0">
                <a:cs typeface="B Roya" pitchFamily="2" charset="-78"/>
              </a:rPr>
              <a:t>شرح شغل مبهم</a:t>
            </a:r>
          </a:p>
          <a:p>
            <a:pPr marL="514350" indent="-514350" algn="justLow">
              <a:buFont typeface="+mj-lt"/>
              <a:buAutoNum type="arabicPeriod"/>
            </a:pPr>
            <a:r>
              <a:rPr lang="fa-IR" dirty="0" smtClean="0">
                <a:cs typeface="B Roya" pitchFamily="2" charset="-78"/>
              </a:rPr>
              <a:t>ترس از رقابت افراد رده های پایین تر</a:t>
            </a:r>
          </a:p>
          <a:p>
            <a:pPr marL="514350" indent="-514350" algn="justLow">
              <a:buFont typeface="+mj-lt"/>
              <a:buAutoNum type="arabicPeriod"/>
            </a:pPr>
            <a:r>
              <a:rPr lang="fa-IR" dirty="0" smtClean="0">
                <a:cs typeface="B Roya" pitchFamily="2" charset="-78"/>
              </a:rPr>
              <a:t>بیزاری از قبول مخاطره وابستگی به دیگران</a:t>
            </a:r>
          </a:p>
          <a:p>
            <a:pPr marL="514350" indent="-514350" algn="justLow">
              <a:buFont typeface="+mj-lt"/>
              <a:buAutoNum type="arabicPeriod"/>
            </a:pPr>
            <a:r>
              <a:rPr lang="fa-IR" dirty="0" smtClean="0">
                <a:cs typeface="B Roya" pitchFamily="2" charset="-78"/>
              </a:rPr>
              <a:t>عدم کنترل مسائل در وظایف تفویض شده</a:t>
            </a:r>
          </a:p>
          <a:p>
            <a:pPr marL="514350" indent="-514350" algn="justLow">
              <a:buFont typeface="+mj-lt"/>
              <a:buAutoNum type="arabicPeriod"/>
            </a:pPr>
            <a:r>
              <a:rPr lang="fa-IR" dirty="0" smtClean="0">
                <a:cs typeface="B Roya" pitchFamily="2" charset="-78"/>
              </a:rPr>
              <a:t>الگوی نامناسب ارائه شده توسط مدیرانی که خود تفویض اختیار نمی کنند.</a:t>
            </a:r>
          </a:p>
          <a:p>
            <a:pPr marL="514350" indent="-514350" algn="justLow">
              <a:buFont typeface="+mj-lt"/>
              <a:buAutoNum type="arabicPeriod"/>
            </a:pPr>
            <a:endParaRPr lang="en-US"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53</a:t>
            </a:fld>
            <a:endParaRPr lang="fa-IR">
              <a:cs typeface="B Roya" pitchFamily="2" charset="-78"/>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28736"/>
            <a:ext cx="8229600" cy="4895864"/>
          </a:xfrm>
        </p:spPr>
        <p:txBody>
          <a:bodyPr>
            <a:normAutofit fontScale="85000" lnSpcReduction="20000"/>
          </a:bodyPr>
          <a:lstStyle/>
          <a:p>
            <a:pPr algn="justLow">
              <a:lnSpc>
                <a:spcPct val="150000"/>
              </a:lnSpc>
            </a:pPr>
            <a:r>
              <a:rPr lang="fa-IR" dirty="0" smtClean="0">
                <a:cs typeface="B Roya" pitchFamily="2" charset="-78"/>
              </a:rPr>
              <a:t>برخی نشانه های شعور متعارف در زمینه تفویض اختیار:</a:t>
            </a:r>
          </a:p>
          <a:p>
            <a:pPr marL="514350" indent="-514350" algn="justLow">
              <a:lnSpc>
                <a:spcPct val="150000"/>
              </a:lnSpc>
              <a:buFont typeface="+mj-lt"/>
              <a:buAutoNum type="arabicPeriod"/>
            </a:pPr>
            <a:r>
              <a:rPr lang="fa-IR" dirty="0" smtClean="0">
                <a:cs typeface="B Roya" pitchFamily="2" charset="-78"/>
              </a:rPr>
              <a:t> شایستگی کارمند</a:t>
            </a:r>
          </a:p>
          <a:p>
            <a:pPr marL="514350" indent="-514350" algn="justLow">
              <a:lnSpc>
                <a:spcPct val="150000"/>
              </a:lnSpc>
              <a:buFont typeface="+mj-lt"/>
              <a:buAutoNum type="arabicPeriod"/>
            </a:pPr>
            <a:r>
              <a:rPr lang="fa-IR" dirty="0" smtClean="0">
                <a:cs typeface="B Roya" pitchFamily="2" charset="-78"/>
              </a:rPr>
              <a:t>هدفهای کاری مشترک مدیر و کارمند</a:t>
            </a:r>
          </a:p>
          <a:p>
            <a:pPr marL="514350" indent="-514350" algn="justLow">
              <a:lnSpc>
                <a:spcPct val="150000"/>
              </a:lnSpc>
              <a:buFont typeface="+mj-lt"/>
              <a:buAutoNum type="arabicPeriod"/>
            </a:pPr>
            <a:r>
              <a:rPr lang="fa-IR" dirty="0" smtClean="0">
                <a:cs typeface="B Roya" pitchFamily="2" charset="-78"/>
              </a:rPr>
              <a:t>رابطه بلندمدت و مثبت مدیر و کارمند</a:t>
            </a:r>
          </a:p>
          <a:p>
            <a:pPr marL="514350" indent="-514350" algn="justLow">
              <a:lnSpc>
                <a:spcPct val="150000"/>
              </a:lnSpc>
              <a:buFont typeface="+mj-lt"/>
              <a:buAutoNum type="arabicPeriod"/>
            </a:pPr>
            <a:r>
              <a:rPr lang="fa-IR" dirty="0" smtClean="0">
                <a:cs typeface="B Roya" pitchFamily="2" charset="-78"/>
              </a:rPr>
              <a:t>اینکه کارمند، سرپرست نیز بوده باشد</a:t>
            </a:r>
            <a:endParaRPr lang="en-US" dirty="0" smtClean="0">
              <a:cs typeface="B Roya" pitchFamily="2" charset="-78"/>
            </a:endParaRPr>
          </a:p>
          <a:p>
            <a:pPr marL="514350" indent="-514350" algn="justLow">
              <a:lnSpc>
                <a:spcPct val="150000"/>
              </a:lnSpc>
              <a:buFont typeface="Arial" pitchFamily="34" charset="0"/>
              <a:buChar char="•"/>
            </a:pPr>
            <a:r>
              <a:rPr lang="fa-IR" dirty="0" smtClean="0">
                <a:cs typeface="B Roya" pitchFamily="2" charset="-78"/>
              </a:rPr>
              <a:t>اصولا تفویض را می توان در عامل محوری اعتماد خلاصه کرد. مدیران ترجیح می دهند کارها و تصمیمات مهم را به افراد مورد اعتمادشان بسپارند اما اعتماد شکننده است. به همین دلیل، طی کردن مراحل پله ای توانمند سازی (مشورت، مشارکت، تفویض) پیشنهاد می شود.</a:t>
            </a:r>
          </a:p>
          <a:p>
            <a:pPr marL="514350" indent="-514350" algn="justLow">
              <a:lnSpc>
                <a:spcPct val="150000"/>
              </a:lnSpc>
              <a:buFont typeface="Arial" pitchFamily="34" charset="0"/>
              <a:buChar char="•"/>
            </a:pPr>
            <a:r>
              <a:rPr lang="fa-IR" dirty="0" smtClean="0">
                <a:cs typeface="B Roya" pitchFamily="2" charset="-78"/>
              </a:rPr>
              <a:t>بهترین راه برای جلب اعتماد رئیس، ابتکار عمل داشتن است.</a:t>
            </a:r>
          </a:p>
          <a:p>
            <a:pPr marL="514350" indent="-514350" algn="justLow">
              <a:lnSpc>
                <a:spcPct val="150000"/>
              </a:lnSpc>
              <a:buNone/>
            </a:pPr>
            <a:endParaRPr lang="en-US"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54</a:t>
            </a:fld>
            <a:endParaRPr lang="fa-IR">
              <a:cs typeface="B Roya" pitchFamily="2" charset="-78"/>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ابتکار شخصی</a:t>
            </a:r>
            <a:endParaRPr lang="en-US" dirty="0">
              <a:cs typeface="B Roya" pitchFamily="2" charset="-78"/>
            </a:endParaRPr>
          </a:p>
        </p:txBody>
      </p:sp>
      <p:sp>
        <p:nvSpPr>
          <p:cNvPr id="3" name="Content Placeholder 2"/>
          <p:cNvSpPr>
            <a:spLocks noGrp="1"/>
          </p:cNvSpPr>
          <p:nvPr>
            <p:ph idx="1"/>
          </p:nvPr>
        </p:nvSpPr>
        <p:spPr/>
        <p:txBody>
          <a:bodyPr/>
          <a:lstStyle/>
          <a:p>
            <a:pPr algn="justLow"/>
            <a:r>
              <a:rPr lang="fa-IR" dirty="0" smtClean="0">
                <a:cs typeface="B Roya" pitchFamily="2" charset="-78"/>
              </a:rPr>
              <a:t>تعریف: مجموعه علایم رفتاری که به انتخاب رهیافت فعال و خودآغازگر در کار می انجامد و به عمل فراتر از آنچه به طور رسمی از یک شغل معین خواسته شده، منجر می گردد.</a:t>
            </a:r>
          </a:p>
          <a:p>
            <a:pPr algn="justLow"/>
            <a:r>
              <a:rPr lang="fa-IR" dirty="0" smtClean="0">
                <a:cs typeface="B Roya" pitchFamily="2" charset="-78"/>
              </a:rPr>
              <a:t>ابتکار شخصی دارای ساختهای زیر است:</a:t>
            </a:r>
          </a:p>
          <a:p>
            <a:pPr marL="514350" indent="-514350" algn="justLow">
              <a:buFont typeface="+mj-lt"/>
              <a:buAutoNum type="arabicPeriod"/>
            </a:pPr>
            <a:r>
              <a:rPr lang="fa-IR" dirty="0" smtClean="0">
                <a:cs typeface="B Roya" pitchFamily="2" charset="-78"/>
              </a:rPr>
              <a:t>سازگاری با رسالت سازمان</a:t>
            </a:r>
          </a:p>
          <a:p>
            <a:pPr marL="514350" indent="-514350" algn="justLow">
              <a:buFont typeface="+mj-lt"/>
              <a:buAutoNum type="arabicPeriod"/>
            </a:pPr>
            <a:r>
              <a:rPr lang="fa-IR" dirty="0" smtClean="0">
                <a:cs typeface="B Roya" pitchFamily="2" charset="-78"/>
              </a:rPr>
              <a:t>تمرکز بلندمدت</a:t>
            </a:r>
          </a:p>
          <a:p>
            <a:pPr marL="514350" indent="-514350" algn="justLow">
              <a:buFont typeface="+mj-lt"/>
              <a:buAutoNum type="arabicPeriod"/>
            </a:pPr>
            <a:r>
              <a:rPr lang="fa-IR" dirty="0" smtClean="0">
                <a:cs typeface="B Roya" pitchFamily="2" charset="-78"/>
              </a:rPr>
              <a:t>هدفمندی و عمل گرایی</a:t>
            </a:r>
          </a:p>
          <a:p>
            <a:pPr marL="514350" indent="-514350" algn="justLow">
              <a:buFont typeface="+mj-lt"/>
              <a:buAutoNum type="arabicPeriod"/>
            </a:pPr>
            <a:r>
              <a:rPr lang="fa-IR" dirty="0" smtClean="0">
                <a:cs typeface="B Roya" pitchFamily="2" charset="-78"/>
              </a:rPr>
              <a:t>پایداری در برابر موانع و وقفه ها</a:t>
            </a:r>
          </a:p>
          <a:p>
            <a:pPr marL="514350" indent="-514350" algn="justLow">
              <a:buFont typeface="+mj-lt"/>
              <a:buAutoNum type="arabicPeriod"/>
            </a:pPr>
            <a:r>
              <a:rPr lang="fa-IR" dirty="0" smtClean="0">
                <a:cs typeface="B Roya" pitchFamily="2" charset="-78"/>
              </a:rPr>
              <a:t>خودآغازگری و بیش فعالی</a:t>
            </a:r>
            <a:endParaRPr lang="en-US"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55</a:t>
            </a:fld>
            <a:endParaRPr lang="fa-IR">
              <a:cs typeface="B Roya" pitchFamily="2" charset="-78"/>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مدل سه بخشی توانمندسازی</a:t>
            </a:r>
            <a:endParaRPr lang="en-US" dirty="0">
              <a:cs typeface="B Roya" pitchFamily="2" charset="-78"/>
            </a:endParaRPr>
          </a:p>
        </p:txBody>
      </p:sp>
      <p:sp>
        <p:nvSpPr>
          <p:cNvPr id="3" name="Content Placeholder 2"/>
          <p:cNvSpPr>
            <a:spLocks noGrp="1"/>
          </p:cNvSpPr>
          <p:nvPr>
            <p:ph idx="1"/>
          </p:nvPr>
        </p:nvSpPr>
        <p:spPr/>
        <p:txBody>
          <a:bodyPr>
            <a:normAutofit lnSpcReduction="10000"/>
          </a:bodyPr>
          <a:lstStyle/>
          <a:p>
            <a:pPr algn="justLow">
              <a:lnSpc>
                <a:spcPct val="150000"/>
              </a:lnSpc>
            </a:pPr>
            <a:r>
              <a:rPr lang="fa-IR" dirty="0" smtClean="0">
                <a:cs typeface="B Roya" pitchFamily="2" charset="-78"/>
              </a:rPr>
              <a:t>دبلیو آلن رندولف، پس از مطالعه 10 شرکت توانمند شده در مدت هشت سال، این مدل را ارائه کرد. مدیریت باز و تبادل اطلاعات مورد نیاز جهت دستیابی به اعتماد، در این مدل مورد تأکید است.</a:t>
            </a:r>
          </a:p>
          <a:p>
            <a:pPr algn="justLow">
              <a:lnSpc>
                <a:spcPct val="150000"/>
              </a:lnSpc>
            </a:pPr>
            <a:r>
              <a:rPr lang="fa-IR" dirty="0" smtClean="0">
                <a:cs typeface="B Roya" pitchFamily="2" charset="-78"/>
              </a:rPr>
              <a:t>سه بخش مدل عبارتند از (نمودار ص50):</a:t>
            </a:r>
          </a:p>
          <a:p>
            <a:pPr marL="514350" indent="-514350" algn="justLow">
              <a:lnSpc>
                <a:spcPct val="150000"/>
              </a:lnSpc>
              <a:buFont typeface="+mj-lt"/>
              <a:buAutoNum type="arabicPeriod"/>
            </a:pPr>
            <a:r>
              <a:rPr lang="fa-IR" dirty="0" smtClean="0">
                <a:cs typeface="B Roya" pitchFamily="2" charset="-78"/>
              </a:rPr>
              <a:t> تبادل اطلاعات</a:t>
            </a:r>
          </a:p>
          <a:p>
            <a:pPr marL="514350" indent="-514350" algn="justLow">
              <a:lnSpc>
                <a:spcPct val="150000"/>
              </a:lnSpc>
              <a:buFont typeface="+mj-lt"/>
              <a:buAutoNum type="arabicPeriod"/>
            </a:pPr>
            <a:r>
              <a:rPr lang="fa-IR" dirty="0" smtClean="0">
                <a:cs typeface="B Roya" pitchFamily="2" charset="-78"/>
              </a:rPr>
              <a:t>ایجاد استقلال ساختاری</a:t>
            </a:r>
          </a:p>
          <a:p>
            <a:pPr marL="514350" indent="-514350" algn="justLow">
              <a:lnSpc>
                <a:spcPct val="150000"/>
              </a:lnSpc>
              <a:buFont typeface="+mj-lt"/>
              <a:buAutoNum type="arabicPeriod"/>
            </a:pPr>
            <a:r>
              <a:rPr lang="fa-IR" dirty="0" smtClean="0">
                <a:cs typeface="B Roya" pitchFamily="2" charset="-78"/>
              </a:rPr>
              <a:t>جایگزین کردن تیمهای کاری با سلسله مراتب</a:t>
            </a:r>
            <a:endParaRPr lang="en-US"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56</a:t>
            </a:fld>
            <a:endParaRPr lang="fa-IR">
              <a:cs typeface="B Roya" pitchFamily="2" charset="-78"/>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43190"/>
            <a:ext cx="8229600" cy="1143000"/>
          </a:xfrm>
        </p:spPr>
        <p:txBody>
          <a:bodyPr>
            <a:normAutofit fontScale="90000"/>
          </a:bodyPr>
          <a:lstStyle/>
          <a:p>
            <a:pPr algn="ctr"/>
            <a:r>
              <a:rPr lang="fa-IR" dirty="0" smtClean="0">
                <a:cs typeface="B Roya" pitchFamily="2" charset="-78"/>
              </a:rPr>
              <a:t>فصل چهارم: مدیریت تصویرپردازی دیگران</a:t>
            </a:r>
            <a:endParaRPr lang="fa-IR" dirty="0"/>
          </a:p>
        </p:txBody>
      </p:sp>
      <p:sp>
        <p:nvSpPr>
          <p:cNvPr id="2" name="Slide Number Placeholder 1"/>
          <p:cNvSpPr>
            <a:spLocks noGrp="1"/>
          </p:cNvSpPr>
          <p:nvPr>
            <p:ph type="sldNum" sz="quarter" idx="12"/>
          </p:nvPr>
        </p:nvSpPr>
        <p:spPr/>
        <p:txBody>
          <a:bodyPr/>
          <a:lstStyle/>
          <a:p>
            <a:fld id="{0B76826C-19FE-454B-8155-EA172BEDA7BF}" type="slidenum">
              <a:rPr lang="fa-IR" smtClean="0"/>
              <a:pPr/>
              <a:t>57</a:t>
            </a:fld>
            <a:endParaRPr lang="fa-I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مقدمه</a:t>
            </a:r>
            <a:endParaRPr lang="en-US" dirty="0">
              <a:cs typeface="B Roya" pitchFamily="2" charset="-78"/>
            </a:endParaRPr>
          </a:p>
        </p:txBody>
      </p:sp>
      <p:sp>
        <p:nvSpPr>
          <p:cNvPr id="3" name="Content Placeholder 2"/>
          <p:cNvSpPr>
            <a:spLocks noGrp="1"/>
          </p:cNvSpPr>
          <p:nvPr>
            <p:ph idx="1"/>
          </p:nvPr>
        </p:nvSpPr>
        <p:spPr/>
        <p:txBody>
          <a:bodyPr/>
          <a:lstStyle/>
          <a:p>
            <a:pPr algn="justLow">
              <a:lnSpc>
                <a:spcPct val="150000"/>
              </a:lnSpc>
            </a:pPr>
            <a:r>
              <a:rPr lang="fa-IR" dirty="0" smtClean="0">
                <a:cs typeface="B Roya" pitchFamily="2" charset="-78"/>
              </a:rPr>
              <a:t>افراد علاقه وافری به دانستن نحوه تصویرپردازی دیگران نسبت به آنها دارند، در واقع می خواهند بدانند دیگران چگونه آنها را ارزیابی می کنند و در نظر آنها چه جلوه ای دارند.</a:t>
            </a:r>
          </a:p>
          <a:p>
            <a:pPr algn="justLow">
              <a:lnSpc>
                <a:spcPct val="150000"/>
              </a:lnSpc>
            </a:pPr>
            <a:r>
              <a:rPr lang="fa-IR" dirty="0" smtClean="0">
                <a:cs typeface="B Roya" pitchFamily="2" charset="-78"/>
              </a:rPr>
              <a:t>مزایای مثبت جلوه دادن خود نزد دیگران در سازمان: کمک در به دست آوردن شغل دلخواه در سازمان، ارزشیابی مثبت بعد از استخدام، به دست آوردن حقوق بالاتر از دیگران و ارتقای سریعتر، چرخش توزیع مزایا به نفع آنها (در بافت سیاسی)</a:t>
            </a:r>
            <a:endParaRPr lang="en-US"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58</a:t>
            </a:fld>
            <a:endParaRPr lang="fa-IR">
              <a:cs typeface="B Roya" pitchFamily="2" charset="-78"/>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تعریف مدیریت تصویرپردازی دیگران</a:t>
            </a:r>
            <a:endParaRPr lang="en-US" dirty="0">
              <a:cs typeface="B Roya" pitchFamily="2" charset="-78"/>
            </a:endParaRPr>
          </a:p>
        </p:txBody>
      </p:sp>
      <p:sp>
        <p:nvSpPr>
          <p:cNvPr id="3" name="Content Placeholder 2"/>
          <p:cNvSpPr>
            <a:spLocks noGrp="1"/>
          </p:cNvSpPr>
          <p:nvPr>
            <p:ph idx="1"/>
          </p:nvPr>
        </p:nvSpPr>
        <p:spPr/>
        <p:txBody>
          <a:bodyPr/>
          <a:lstStyle/>
          <a:p>
            <a:pPr algn="justLow"/>
            <a:r>
              <a:rPr lang="fa-IR" dirty="0" smtClean="0">
                <a:solidFill>
                  <a:srgbClr val="FF0000"/>
                </a:solidFill>
                <a:cs typeface="B Roya" pitchFamily="2" charset="-78"/>
              </a:rPr>
              <a:t>تعریف</a:t>
            </a:r>
            <a:r>
              <a:rPr lang="fa-IR" dirty="0" smtClean="0">
                <a:cs typeface="B Roya" pitchFamily="2" charset="-78"/>
              </a:rPr>
              <a:t>: فراگردی که طی آن افراد می کوشند تا واکنش دیگران نسبت به افکارشان یا تصویر خود در ذهن دیگران را پی گیری کنند و مثبت جلوه دهند.</a:t>
            </a:r>
          </a:p>
          <a:p>
            <a:pPr algn="justLow"/>
            <a:r>
              <a:rPr lang="fa-IR" dirty="0" smtClean="0">
                <a:cs typeface="B Roya" pitchFamily="2" charset="-78"/>
              </a:rPr>
              <a:t>البته ممکن است این تلاشها برای اثرگذاری در جهت </a:t>
            </a:r>
            <a:r>
              <a:rPr lang="fa-IR" dirty="0" smtClean="0">
                <a:solidFill>
                  <a:srgbClr val="FF0000"/>
                </a:solidFill>
                <a:cs typeface="B Roya" pitchFamily="2" charset="-78"/>
              </a:rPr>
              <a:t>مثبت</a:t>
            </a:r>
            <a:r>
              <a:rPr lang="fa-IR" dirty="0" smtClean="0">
                <a:cs typeface="B Roya" pitchFamily="2" charset="-78"/>
              </a:rPr>
              <a:t> یا </a:t>
            </a:r>
            <a:r>
              <a:rPr lang="fa-IR" dirty="0" smtClean="0">
                <a:solidFill>
                  <a:srgbClr val="FF0000"/>
                </a:solidFill>
                <a:cs typeface="B Roya" pitchFamily="2" charset="-78"/>
              </a:rPr>
              <a:t>منفی</a:t>
            </a:r>
            <a:r>
              <a:rPr lang="fa-IR" dirty="0" smtClean="0">
                <a:cs typeface="B Roya" pitchFamily="2" charset="-78"/>
              </a:rPr>
              <a:t> باشد.</a:t>
            </a:r>
          </a:p>
          <a:p>
            <a:pPr algn="justLow"/>
            <a:r>
              <a:rPr lang="fa-IR" dirty="0" smtClean="0">
                <a:cs typeface="B Roya" pitchFamily="2" charset="-78"/>
              </a:rPr>
              <a:t>مطالعات نشان داده است: </a:t>
            </a:r>
            <a:r>
              <a:rPr lang="fa-IR" dirty="0" smtClean="0">
                <a:solidFill>
                  <a:srgbClr val="FF0000"/>
                </a:solidFill>
                <a:cs typeface="B Roya" pitchFamily="2" charset="-78"/>
              </a:rPr>
              <a:t>افراد خودآگاه </a:t>
            </a:r>
            <a:r>
              <a:rPr lang="fa-IR" dirty="0" smtClean="0">
                <a:cs typeface="B Roya" pitchFamily="2" charset="-78"/>
              </a:rPr>
              <a:t>که خودکنترلی در آنها شدیدتر است، بیشترین علاقه مندی را به این مقوله نشان می دهند؛ آنها در تشخیص وضعیت و تطبیق ظاهر و رفتار خود با آن بهتر عمل می کنند. در عوض افرادی که </a:t>
            </a:r>
            <a:r>
              <a:rPr lang="fa-IR" dirty="0" smtClean="0">
                <a:solidFill>
                  <a:srgbClr val="FF0000"/>
                </a:solidFill>
                <a:cs typeface="B Roya" pitchFamily="2" charset="-78"/>
              </a:rPr>
              <a:t>خودکنترلی آنها ضعیف </a:t>
            </a:r>
            <a:r>
              <a:rPr lang="fa-IR" dirty="0" smtClean="0">
                <a:cs typeface="B Roya" pitchFamily="2" charset="-78"/>
              </a:rPr>
              <a:t>است، تصویری متناسب با شخصیت خود ارائه می دهند و به آثار سودمند یا زیان بار رفتارهای خود توجه ندارند.</a:t>
            </a:r>
            <a:endParaRPr lang="en-US"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59</a:t>
            </a:fld>
            <a:endParaRPr lang="fa-IR">
              <a:cs typeface="B Roya" pitchFamily="2" charset="-78"/>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تقاطع ادراکی</a:t>
            </a:r>
            <a:endParaRPr lang="fa-IR" dirty="0">
              <a:cs typeface="B Roya" pitchFamily="2" charset="-78"/>
            </a:endParaRPr>
          </a:p>
        </p:txBody>
      </p:sp>
      <p:sp>
        <p:nvSpPr>
          <p:cNvPr id="3" name="Content Placeholder 2"/>
          <p:cNvSpPr>
            <a:spLocks noGrp="1"/>
          </p:cNvSpPr>
          <p:nvPr>
            <p:ph idx="1"/>
          </p:nvPr>
        </p:nvSpPr>
        <p:spPr/>
        <p:txBody>
          <a:bodyPr>
            <a:normAutofit fontScale="85000" lnSpcReduction="10000"/>
          </a:bodyPr>
          <a:lstStyle/>
          <a:p>
            <a:pPr algn="justLow">
              <a:lnSpc>
                <a:spcPct val="150000"/>
              </a:lnSpc>
            </a:pPr>
            <a:r>
              <a:rPr lang="fa-IR" dirty="0" smtClean="0">
                <a:cs typeface="B Roya" pitchFamily="2" charset="-78"/>
              </a:rPr>
              <a:t>مدیریت تصویرپردازی دیگران، یک تقاطع ادراکی از خودنظارتی، نظریه اسناد و سیاست در سازمان است.</a:t>
            </a:r>
          </a:p>
          <a:p>
            <a:pPr algn="justLow">
              <a:lnSpc>
                <a:spcPct val="150000"/>
              </a:lnSpc>
            </a:pPr>
            <a:r>
              <a:rPr lang="fa-IR" dirty="0" smtClean="0">
                <a:cs typeface="B Roya" pitchFamily="2" charset="-78"/>
              </a:rPr>
              <a:t>کارکنانی که </a:t>
            </a:r>
            <a:r>
              <a:rPr lang="fa-IR" dirty="0" smtClean="0">
                <a:solidFill>
                  <a:srgbClr val="FF0000"/>
                </a:solidFill>
                <a:cs typeface="B Roya" pitchFamily="2" charset="-78"/>
              </a:rPr>
              <a:t>خودنظارتی</a:t>
            </a:r>
            <a:r>
              <a:rPr lang="fa-IR" dirty="0" smtClean="0">
                <a:cs typeface="B Roya" pitchFamily="2" charset="-78"/>
              </a:rPr>
              <a:t> زیادی دارند و در نتیجه خود را با محیط تطبیق می دهند، نسبت به کسانی که خودنظارتی ندارند و مراقب رفتار و کردار خود نیستند، بیشتر به مدیریت تصویرپردازی دیگران پایبند هستند.</a:t>
            </a:r>
          </a:p>
          <a:p>
            <a:pPr algn="justLow">
              <a:lnSpc>
                <a:spcPct val="150000"/>
              </a:lnSpc>
            </a:pPr>
            <a:r>
              <a:rPr lang="fa-IR" dirty="0" smtClean="0">
                <a:cs typeface="B Roya" pitchFamily="2" charset="-78"/>
              </a:rPr>
              <a:t>مدیریت تصویرپردازی دیگران، </a:t>
            </a:r>
            <a:r>
              <a:rPr lang="fa-IR" dirty="0" smtClean="0">
                <a:solidFill>
                  <a:srgbClr val="FF0000"/>
                </a:solidFill>
                <a:cs typeface="B Roya" pitchFamily="2" charset="-78"/>
              </a:rPr>
              <a:t>اسناد</a:t>
            </a:r>
            <a:r>
              <a:rPr lang="fa-IR" dirty="0" smtClean="0">
                <a:cs typeface="B Roya" pitchFamily="2" charset="-78"/>
              </a:rPr>
              <a:t> مطلوب رفتارها به درون یا بیرون را در بر دارد.</a:t>
            </a:r>
          </a:p>
          <a:p>
            <a:pPr algn="justLow">
              <a:lnSpc>
                <a:spcPct val="150000"/>
              </a:lnSpc>
            </a:pPr>
            <a:r>
              <a:rPr lang="fa-IR" dirty="0" smtClean="0">
                <a:cs typeface="B Roya" pitchFamily="2" charset="-78"/>
              </a:rPr>
              <a:t>مدیریت تصویرپردازی دیگران با قلمرو </a:t>
            </a:r>
            <a:r>
              <a:rPr lang="fa-IR" dirty="0" smtClean="0">
                <a:solidFill>
                  <a:srgbClr val="FF0000"/>
                </a:solidFill>
                <a:cs typeface="B Roya" pitchFamily="2" charset="-78"/>
              </a:rPr>
              <a:t>سیاست</a:t>
            </a:r>
            <a:r>
              <a:rPr lang="fa-IR" dirty="0" smtClean="0">
                <a:cs typeface="B Roya" pitchFamily="2" charset="-78"/>
              </a:rPr>
              <a:t> </a:t>
            </a:r>
            <a:r>
              <a:rPr lang="fa-IR" dirty="0" smtClean="0">
                <a:solidFill>
                  <a:srgbClr val="FF0000"/>
                </a:solidFill>
                <a:cs typeface="B Roya" pitchFamily="2" charset="-78"/>
              </a:rPr>
              <a:t>در سازمان </a:t>
            </a:r>
            <a:r>
              <a:rPr lang="fa-IR" dirty="0" smtClean="0">
                <a:cs typeface="B Roya" pitchFamily="2" charset="-78"/>
              </a:rPr>
              <a:t>سازگاری دارد، زیرا بیش از حد بر افزایش منافع شخصی متمرکز است.</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60</a:t>
            </a:fld>
            <a:endParaRPr lang="fa-IR">
              <a:cs typeface="B Roya" pitchFamily="2" charset="-78"/>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2852"/>
            <a:ext cx="8229600" cy="775542"/>
          </a:xfrm>
        </p:spPr>
        <p:txBody>
          <a:bodyPr>
            <a:normAutofit fontScale="90000"/>
          </a:bodyPr>
          <a:lstStyle/>
          <a:p>
            <a:pPr algn="justLow"/>
            <a:r>
              <a:rPr lang="fa-IR" dirty="0" smtClean="0">
                <a:cs typeface="B Roya" pitchFamily="2" charset="-78"/>
              </a:rPr>
              <a:t>فنون مدیریت تصویرپردازی دیگران</a:t>
            </a:r>
            <a:endParaRPr lang="fa-IR" dirty="0">
              <a:cs typeface="B Roya" pitchFamily="2" charset="-78"/>
            </a:endParaRPr>
          </a:p>
        </p:txBody>
      </p:sp>
      <p:sp>
        <p:nvSpPr>
          <p:cNvPr id="3" name="Content Placeholder 2"/>
          <p:cNvSpPr>
            <a:spLocks noGrp="1"/>
          </p:cNvSpPr>
          <p:nvPr>
            <p:ph idx="1"/>
          </p:nvPr>
        </p:nvSpPr>
        <p:spPr>
          <a:xfrm>
            <a:off x="457200" y="928670"/>
            <a:ext cx="8229600" cy="5395930"/>
          </a:xfrm>
        </p:spPr>
        <p:txBody>
          <a:bodyPr>
            <a:normAutofit fontScale="85000" lnSpcReduction="20000"/>
          </a:bodyPr>
          <a:lstStyle/>
          <a:p>
            <a:pPr marL="271463" indent="-271463" algn="justLow">
              <a:lnSpc>
                <a:spcPct val="120000"/>
              </a:lnSpc>
              <a:buFont typeface="Arial" pitchFamily="34" charset="0"/>
              <a:buChar char="•"/>
            </a:pPr>
            <a:r>
              <a:rPr lang="fa-IR" dirty="0" smtClean="0">
                <a:cs typeface="B Roya" pitchFamily="2" charset="-78"/>
              </a:rPr>
              <a:t>مدیریت تصویرپردازی دیگران از ما به این معنی نیست که همواره برداشت دیگران از ما نادرست است، بلکه گاهی چنین است.</a:t>
            </a:r>
          </a:p>
          <a:p>
            <a:pPr marL="622300" indent="-350838" algn="justLow">
              <a:lnSpc>
                <a:spcPct val="120000"/>
              </a:lnSpc>
              <a:buFont typeface="+mj-lt"/>
              <a:buAutoNum type="arabicPeriod"/>
            </a:pPr>
            <a:r>
              <a:rPr lang="fa-IR" dirty="0" smtClean="0">
                <a:solidFill>
                  <a:srgbClr val="FF0000"/>
                </a:solidFill>
                <a:cs typeface="B Roya" pitchFamily="2" charset="-78"/>
              </a:rPr>
              <a:t>سازگاری</a:t>
            </a:r>
            <a:r>
              <a:rPr lang="fa-IR" dirty="0" smtClean="0">
                <a:cs typeface="B Roya" pitchFamily="2" charset="-78"/>
              </a:rPr>
              <a:t>: توافق با عقیده شخص دیگر به منظور جلب تأیید وی</a:t>
            </a:r>
          </a:p>
          <a:p>
            <a:pPr marL="622300" indent="-350838" algn="justLow">
              <a:lnSpc>
                <a:spcPct val="120000"/>
              </a:lnSpc>
              <a:buFont typeface="+mj-lt"/>
              <a:buAutoNum type="arabicPeriod"/>
            </a:pPr>
            <a:r>
              <a:rPr lang="fa-IR" dirty="0" smtClean="0">
                <a:solidFill>
                  <a:srgbClr val="FF0000"/>
                </a:solidFill>
                <a:cs typeface="B Roya" pitchFamily="2" charset="-78"/>
              </a:rPr>
              <a:t>عذر و بهانه</a:t>
            </a:r>
            <a:r>
              <a:rPr lang="fa-IR" dirty="0" smtClean="0">
                <a:cs typeface="B Roya" pitchFamily="2" charset="-78"/>
              </a:rPr>
              <a:t>: ارائه توضیحاتی درباره رخداد ایجاد کننده وضع نامساعد، به منظور حداقل کردن شدت ظاهری آن</a:t>
            </a:r>
          </a:p>
          <a:p>
            <a:pPr marL="622300" indent="-350838" algn="justLow">
              <a:lnSpc>
                <a:spcPct val="120000"/>
              </a:lnSpc>
              <a:buFont typeface="+mj-lt"/>
              <a:buAutoNum type="arabicPeriod"/>
            </a:pPr>
            <a:r>
              <a:rPr lang="fa-IR" dirty="0" smtClean="0">
                <a:solidFill>
                  <a:srgbClr val="FF0000"/>
                </a:solidFill>
                <a:cs typeface="B Roya" pitchFamily="2" charset="-78"/>
              </a:rPr>
              <a:t>پوزش</a:t>
            </a:r>
            <a:r>
              <a:rPr lang="fa-IR" dirty="0" smtClean="0">
                <a:cs typeface="B Roya" pitchFamily="2" charset="-78"/>
              </a:rPr>
              <a:t>: پذیرش مسؤولیت رخدادی نامطلوب و همزمان پوزش خواستن برای آن</a:t>
            </a:r>
          </a:p>
          <a:p>
            <a:pPr marL="622300" indent="-350838" algn="justLow">
              <a:lnSpc>
                <a:spcPct val="120000"/>
              </a:lnSpc>
              <a:buFont typeface="+mj-lt"/>
              <a:buAutoNum type="arabicPeriod"/>
            </a:pPr>
            <a:r>
              <a:rPr lang="fa-IR" dirty="0" smtClean="0">
                <a:solidFill>
                  <a:srgbClr val="FF0000"/>
                </a:solidFill>
                <a:cs typeface="B Roya" pitchFamily="2" charset="-78"/>
              </a:rPr>
              <a:t>ادعا</a:t>
            </a:r>
            <a:r>
              <a:rPr lang="fa-IR" dirty="0" smtClean="0">
                <a:cs typeface="B Roya" pitchFamily="2" charset="-78"/>
              </a:rPr>
              <a:t>: توصیف رخدادهای مطلوب برای حداکثر کردن استلزامهای مطلوب آن برای خود</a:t>
            </a:r>
          </a:p>
          <a:p>
            <a:pPr marL="622300" indent="-350838" algn="justLow">
              <a:lnSpc>
                <a:spcPct val="120000"/>
              </a:lnSpc>
              <a:buFont typeface="+mj-lt"/>
              <a:buAutoNum type="arabicPeriod"/>
            </a:pPr>
            <a:r>
              <a:rPr lang="fa-IR" dirty="0" smtClean="0">
                <a:solidFill>
                  <a:srgbClr val="FF0000"/>
                </a:solidFill>
                <a:cs typeface="B Roya" pitchFamily="2" charset="-78"/>
              </a:rPr>
              <a:t>چاپلوسی</a:t>
            </a:r>
            <a:r>
              <a:rPr lang="fa-IR" dirty="0" smtClean="0">
                <a:cs typeface="B Roya" pitchFamily="2" charset="-78"/>
              </a:rPr>
              <a:t>: تعریف و تمجید از دیگران، به خاطر محاسن آنها در تلاش برای کسب محبوبیت و جلوه دادن خود به عنوان فردی فهمیده و دارای قوه تمییز.</a:t>
            </a:r>
          </a:p>
          <a:p>
            <a:pPr marL="622300" indent="-350838" algn="justLow">
              <a:lnSpc>
                <a:spcPct val="120000"/>
              </a:lnSpc>
              <a:buFont typeface="+mj-lt"/>
              <a:buAutoNum type="arabicPeriod"/>
            </a:pPr>
            <a:r>
              <a:rPr lang="fa-IR" dirty="0" smtClean="0">
                <a:solidFill>
                  <a:srgbClr val="FF0000"/>
                </a:solidFill>
                <a:cs typeface="B Roya" pitchFamily="2" charset="-78"/>
              </a:rPr>
              <a:t>لطف و محبت</a:t>
            </a:r>
            <a:r>
              <a:rPr lang="fa-IR" dirty="0" smtClean="0">
                <a:cs typeface="B Roya" pitchFamily="2" charset="-78"/>
              </a:rPr>
              <a:t>: کار خوبی برای کسی انجام دادن برای کسب تأیید وی</a:t>
            </a:r>
          </a:p>
          <a:p>
            <a:pPr marL="622300" indent="-350838" algn="justLow">
              <a:lnSpc>
                <a:spcPct val="120000"/>
              </a:lnSpc>
              <a:buFont typeface="+mj-lt"/>
              <a:buAutoNum type="arabicPeriod"/>
            </a:pPr>
            <a:r>
              <a:rPr lang="fa-IR" dirty="0" smtClean="0">
                <a:solidFill>
                  <a:srgbClr val="FF0000"/>
                </a:solidFill>
                <a:cs typeface="B Roya" pitchFamily="2" charset="-78"/>
              </a:rPr>
              <a:t>معاشرت</a:t>
            </a:r>
            <a:r>
              <a:rPr lang="fa-IR" dirty="0" smtClean="0">
                <a:cs typeface="B Roya" pitchFamily="2" charset="-78"/>
              </a:rPr>
              <a:t>: کسب تصویر مطلوب از خود در ذهن دیگران یا حمایت از آن، از طریق مدیریت اطلاعات درباره افراد یا چیزهایی که فرد با آنها همراه بوده یا معاشرت داشته است.</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61</a:t>
            </a:fld>
            <a:endParaRPr lang="fa-IR">
              <a:cs typeface="B Roya" pitchFamily="2" charset="-78"/>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00042"/>
            <a:ext cx="8229600" cy="846980"/>
          </a:xfrm>
        </p:spPr>
        <p:txBody>
          <a:bodyPr/>
          <a:lstStyle/>
          <a:p>
            <a:pPr algn="justLow"/>
            <a:r>
              <a:rPr lang="fa-IR" dirty="0" smtClean="0">
                <a:cs typeface="B Roya" pitchFamily="2" charset="-78"/>
              </a:rPr>
              <a:t>تصویرپردازی مثبت</a:t>
            </a:r>
            <a:endParaRPr lang="fa-IR" dirty="0">
              <a:cs typeface="B Roya" pitchFamily="2" charset="-78"/>
            </a:endParaRPr>
          </a:p>
        </p:txBody>
      </p:sp>
      <p:sp>
        <p:nvSpPr>
          <p:cNvPr id="3" name="Content Placeholder 2"/>
          <p:cNvSpPr>
            <a:spLocks noGrp="1"/>
          </p:cNvSpPr>
          <p:nvPr>
            <p:ph idx="1"/>
          </p:nvPr>
        </p:nvSpPr>
        <p:spPr>
          <a:xfrm>
            <a:off x="457200" y="1214422"/>
            <a:ext cx="8229600" cy="5110178"/>
          </a:xfrm>
        </p:spPr>
        <p:txBody>
          <a:bodyPr>
            <a:normAutofit fontScale="92500" lnSpcReduction="20000"/>
          </a:bodyPr>
          <a:lstStyle/>
          <a:p>
            <a:pPr algn="justLow">
              <a:lnSpc>
                <a:spcPct val="150000"/>
              </a:lnSpc>
            </a:pPr>
            <a:r>
              <a:rPr lang="fa-IR" dirty="0" smtClean="0">
                <a:cs typeface="B Roya" pitchFamily="2" charset="-78"/>
              </a:rPr>
              <a:t>اگر طالب موفقیت هستید، در همه اوقات، </a:t>
            </a:r>
            <a:r>
              <a:rPr lang="fa-IR" dirty="0" smtClean="0">
                <a:solidFill>
                  <a:srgbClr val="FF0000"/>
                </a:solidFill>
                <a:cs typeface="B Roya" pitchFamily="2" charset="-78"/>
              </a:rPr>
              <a:t>نگرش خوش بینی و شادمانی </a:t>
            </a:r>
            <a:r>
              <a:rPr lang="fa-IR" dirty="0" smtClean="0">
                <a:cs typeface="B Roya" pitchFamily="2" charset="-78"/>
              </a:rPr>
              <a:t>را به نمایش بگذارید و از آزردن دیگران اجتناب ورزید.</a:t>
            </a:r>
          </a:p>
          <a:p>
            <a:pPr algn="justLow">
              <a:lnSpc>
                <a:spcPct val="150000"/>
              </a:lnSpc>
            </a:pPr>
            <a:r>
              <a:rPr lang="fa-IR" dirty="0" smtClean="0">
                <a:cs typeface="B Roya" pitchFamily="2" charset="-78"/>
              </a:rPr>
              <a:t>مدیریت تصویرپردازی دیگران، اغلب به ورطه غیر اخلاقی کشیده می شود.</a:t>
            </a:r>
          </a:p>
          <a:p>
            <a:pPr algn="justLow">
              <a:lnSpc>
                <a:spcPct val="150000"/>
              </a:lnSpc>
            </a:pPr>
            <a:r>
              <a:rPr lang="fa-IR" dirty="0" smtClean="0">
                <a:cs typeface="B Roya" pitchFamily="2" charset="-78"/>
              </a:rPr>
              <a:t>تاکتیک های مدیریت تصویرپردازی مطلوب دیگران از خود:</a:t>
            </a:r>
          </a:p>
          <a:p>
            <a:pPr marL="622300" indent="-350838" algn="justLow">
              <a:lnSpc>
                <a:spcPct val="150000"/>
              </a:lnSpc>
              <a:buFont typeface="+mj-lt"/>
              <a:buAutoNum type="arabicPeriod"/>
            </a:pPr>
            <a:r>
              <a:rPr lang="fa-IR" dirty="0" smtClean="0">
                <a:solidFill>
                  <a:srgbClr val="FF0000"/>
                </a:solidFill>
                <a:cs typeface="B Roya" pitchFamily="2" charset="-78"/>
              </a:rPr>
              <a:t>کار محوری</a:t>
            </a:r>
            <a:r>
              <a:rPr lang="fa-IR" dirty="0" smtClean="0">
                <a:cs typeface="B Roya" pitchFamily="2" charset="-78"/>
              </a:rPr>
              <a:t>: حسن استفاده از اطلاعات عملکرد شغلی خود</a:t>
            </a:r>
          </a:p>
          <a:p>
            <a:pPr marL="622300" indent="-350838" algn="justLow">
              <a:lnSpc>
                <a:spcPct val="150000"/>
              </a:lnSpc>
              <a:buFont typeface="+mj-lt"/>
              <a:buAutoNum type="arabicPeriod"/>
            </a:pPr>
            <a:r>
              <a:rPr lang="fa-IR" dirty="0" smtClean="0">
                <a:solidFill>
                  <a:srgbClr val="FF0000"/>
                </a:solidFill>
                <a:cs typeface="B Roya" pitchFamily="2" charset="-78"/>
              </a:rPr>
              <a:t>رئیس محوری</a:t>
            </a:r>
            <a:r>
              <a:rPr lang="fa-IR" dirty="0" smtClean="0">
                <a:cs typeface="B Roya" pitchFamily="2" charset="-78"/>
              </a:rPr>
              <a:t>: ستایش و اظهار لطف و محبت نسبت به رئیس</a:t>
            </a:r>
          </a:p>
          <a:p>
            <a:pPr marL="622300" indent="-350838" algn="justLow">
              <a:lnSpc>
                <a:spcPct val="150000"/>
              </a:lnSpc>
              <a:buFont typeface="+mj-lt"/>
              <a:buAutoNum type="arabicPeriod"/>
            </a:pPr>
            <a:r>
              <a:rPr lang="fa-IR" dirty="0" smtClean="0">
                <a:solidFill>
                  <a:srgbClr val="FF0000"/>
                </a:solidFill>
                <a:cs typeface="B Roya" pitchFamily="2" charset="-78"/>
              </a:rPr>
              <a:t>خود محوری</a:t>
            </a:r>
            <a:r>
              <a:rPr lang="fa-IR" dirty="0" smtClean="0">
                <a:cs typeface="B Roya" pitchFamily="2" charset="-78"/>
              </a:rPr>
              <a:t>: جلوه دادن خود به عنوان شخص باصفا و مؤدب</a:t>
            </a:r>
          </a:p>
          <a:p>
            <a:pPr algn="justLow">
              <a:lnSpc>
                <a:spcPct val="150000"/>
              </a:lnSpc>
            </a:pPr>
            <a:r>
              <a:rPr lang="fa-IR" dirty="0" smtClean="0">
                <a:cs typeface="B Roya" pitchFamily="2" charset="-78"/>
              </a:rPr>
              <a:t>مدیریت تصویرپردازی مطلوب مقامات عالی از خود، برای یک کارمند معمولی ضروری است.</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62</a:t>
            </a:fld>
            <a:endParaRPr lang="fa-IR">
              <a:cs typeface="B Roya" pitchFamily="2" charset="-78"/>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14488"/>
            <a:ext cx="8229600" cy="4610112"/>
          </a:xfrm>
        </p:spPr>
        <p:txBody>
          <a:bodyPr/>
          <a:lstStyle/>
          <a:p>
            <a:pPr algn="justLow">
              <a:lnSpc>
                <a:spcPct val="150000"/>
              </a:lnSpc>
            </a:pPr>
            <a:r>
              <a:rPr lang="fa-IR" dirty="0" smtClean="0">
                <a:solidFill>
                  <a:srgbClr val="FF0000"/>
                </a:solidFill>
                <a:cs typeface="B Roya" pitchFamily="2" charset="-78"/>
              </a:rPr>
              <a:t>مدیریت اندک تصویرپردازی دیگران </a:t>
            </a:r>
            <a:r>
              <a:rPr lang="fa-IR" dirty="0" smtClean="0">
                <a:cs typeface="B Roya" pitchFamily="2" charset="-78"/>
              </a:rPr>
              <a:t>و همچنین پرمشغله بودن مدیران، دو عاملی است که موجب می شود برخی کارهای ارزشمند شما هنگام تصمیم گیری درباره واگذاری شغل، پرداخت یا ارتقا، نادیده گرفته شود.</a:t>
            </a:r>
          </a:p>
          <a:p>
            <a:pPr algn="justLow">
              <a:lnSpc>
                <a:spcPct val="150000"/>
              </a:lnSpc>
            </a:pPr>
            <a:r>
              <a:rPr lang="fa-IR" dirty="0" smtClean="0">
                <a:solidFill>
                  <a:srgbClr val="FF0000"/>
                </a:solidFill>
                <a:cs typeface="B Roya" pitchFamily="2" charset="-78"/>
              </a:rPr>
              <a:t>مدیریت زیاد تصویرپردازی دیگران </a:t>
            </a:r>
            <a:r>
              <a:rPr lang="fa-IR" dirty="0" smtClean="0">
                <a:cs typeface="B Roya" pitchFamily="2" charset="-78"/>
              </a:rPr>
              <a:t>این مخاطره را دارد که برچسب حقه بازی و ... از جانب همکاران دریافت دارید.</a:t>
            </a:r>
          </a:p>
          <a:p>
            <a:pPr algn="justLow">
              <a:lnSpc>
                <a:spcPct val="150000"/>
              </a:lnSpc>
            </a:pPr>
            <a:r>
              <a:rPr lang="fa-IR" dirty="0" smtClean="0">
                <a:cs typeface="B Roya" pitchFamily="2" charset="-78"/>
              </a:rPr>
              <a:t>تاکتیک های مدیریت تصویرپردازی دیگران، فقط هنگامی مؤثر است که با هنجارهای پذیرفته شده بروز رفتارها، همبستگی داشته باشد.</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63</a:t>
            </a:fld>
            <a:endParaRPr lang="fa-IR">
              <a:cs typeface="B Roya" pitchFamily="2" charset="-78"/>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justLow"/>
            <a:r>
              <a:rPr lang="fa-IR" sz="3600" dirty="0" smtClean="0">
                <a:cs typeface="B Roya" pitchFamily="2" charset="-78"/>
              </a:rPr>
              <a:t>تصویرپردازی منفی [مدیریت تصویرپردازی نامطلوب]</a:t>
            </a:r>
            <a:endParaRPr lang="fa-IR" sz="3600" dirty="0">
              <a:cs typeface="B Roya" pitchFamily="2" charset="-78"/>
            </a:endParaRPr>
          </a:p>
        </p:txBody>
      </p:sp>
      <p:sp>
        <p:nvSpPr>
          <p:cNvPr id="3" name="Content Placeholder 2"/>
          <p:cNvSpPr>
            <a:spLocks noGrp="1"/>
          </p:cNvSpPr>
          <p:nvPr>
            <p:ph idx="1"/>
          </p:nvPr>
        </p:nvSpPr>
        <p:spPr/>
        <p:txBody>
          <a:bodyPr>
            <a:normAutofit fontScale="85000" lnSpcReduction="10000"/>
          </a:bodyPr>
          <a:lstStyle/>
          <a:p>
            <a:pPr algn="justLow">
              <a:lnSpc>
                <a:spcPct val="150000"/>
              </a:lnSpc>
            </a:pPr>
            <a:r>
              <a:rPr lang="fa-IR" dirty="0" smtClean="0">
                <a:cs typeface="B Roya" pitchFamily="2" charset="-78"/>
              </a:rPr>
              <a:t>در این حالت، فرد می کوشد تصویر بدی از خود، در محیط کار ارائه دهد. انگیزه ها:</a:t>
            </a:r>
          </a:p>
          <a:p>
            <a:pPr marL="622300" indent="-350838" algn="justLow">
              <a:lnSpc>
                <a:spcPct val="150000"/>
              </a:lnSpc>
              <a:buFont typeface="+mj-lt"/>
              <a:buAutoNum type="arabicPeriod"/>
            </a:pPr>
            <a:r>
              <a:rPr lang="fa-IR" dirty="0" smtClean="0">
                <a:solidFill>
                  <a:srgbClr val="FF0000"/>
                </a:solidFill>
                <a:cs typeface="B Roya" pitchFamily="2" charset="-78"/>
              </a:rPr>
              <a:t>اجتناب:</a:t>
            </a:r>
            <a:r>
              <a:rPr lang="fa-IR" dirty="0" smtClean="0">
                <a:cs typeface="B Roya" pitchFamily="2" charset="-78"/>
              </a:rPr>
              <a:t> برای اجتناب از انجام کار اضافی، تنیدگی، تحلیل رفتگی، انتقال ناخواسته به واحد دیگر یا ارتقا.</a:t>
            </a:r>
          </a:p>
          <a:p>
            <a:pPr marL="622300" indent="-350838" algn="justLow">
              <a:lnSpc>
                <a:spcPct val="150000"/>
              </a:lnSpc>
              <a:buFont typeface="+mj-lt"/>
              <a:buAutoNum type="arabicPeriod"/>
            </a:pPr>
            <a:r>
              <a:rPr lang="fa-IR" dirty="0" smtClean="0">
                <a:solidFill>
                  <a:srgbClr val="FF0000"/>
                </a:solidFill>
                <a:cs typeface="B Roya" pitchFamily="2" charset="-78"/>
              </a:rPr>
              <a:t>کسب پاداشهای مشهود: </a:t>
            </a:r>
            <a:r>
              <a:rPr lang="fa-IR" dirty="0" smtClean="0">
                <a:cs typeface="B Roya" pitchFamily="2" charset="-78"/>
              </a:rPr>
              <a:t>جهت دریافت اضافه حقوق، انتقال به واحد مطلوب خود، ارتقا یا تنزل رتبه.</a:t>
            </a:r>
          </a:p>
          <a:p>
            <a:pPr marL="622300" indent="-350838" algn="justLow">
              <a:lnSpc>
                <a:spcPct val="150000"/>
              </a:lnSpc>
              <a:buFont typeface="+mj-lt"/>
              <a:buAutoNum type="arabicPeriod"/>
            </a:pPr>
            <a:r>
              <a:rPr lang="fa-IR" dirty="0" smtClean="0">
                <a:solidFill>
                  <a:srgbClr val="FF0000"/>
                </a:solidFill>
                <a:cs typeface="B Roya" pitchFamily="2" charset="-78"/>
              </a:rPr>
              <a:t>اخراج: </a:t>
            </a:r>
            <a:r>
              <a:rPr lang="fa-IR" dirty="0" smtClean="0">
                <a:cs typeface="B Roya" pitchFamily="2" charset="-78"/>
              </a:rPr>
              <a:t>برای بیکار شدن، اخراج یا تعلیق جهت دریافت حقوق بیکاری یا بازنشستگی</a:t>
            </a:r>
          </a:p>
          <a:p>
            <a:pPr marL="622300" indent="-350838" algn="justLow">
              <a:lnSpc>
                <a:spcPct val="150000"/>
              </a:lnSpc>
              <a:buFont typeface="+mj-lt"/>
              <a:buAutoNum type="arabicPeriod"/>
            </a:pPr>
            <a:r>
              <a:rPr lang="fa-IR" dirty="0" smtClean="0">
                <a:solidFill>
                  <a:srgbClr val="FF0000"/>
                </a:solidFill>
                <a:cs typeface="B Roya" pitchFamily="2" charset="-78"/>
              </a:rPr>
              <a:t>قدرت: </a:t>
            </a:r>
            <a:r>
              <a:rPr lang="fa-IR" dirty="0" smtClean="0">
                <a:cs typeface="B Roya" pitchFamily="2" charset="-78"/>
              </a:rPr>
              <a:t>جهت کنترل کارها، سوء استفاده از شرایط، هشدار دادن به دیگران، انتقام جویی یا ضایع کردن دیگران</a:t>
            </a:r>
          </a:p>
          <a:p>
            <a:pPr algn="justLow">
              <a:lnSpc>
                <a:spcPct val="150000"/>
              </a:lnSpc>
            </a:pP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64</a:t>
            </a:fld>
            <a:endParaRPr lang="fa-IR">
              <a:cs typeface="B Roya" pitchFamily="2" charset="-78"/>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justLow"/>
            <a:r>
              <a:rPr lang="fa-IR" sz="3600" dirty="0" smtClean="0">
                <a:cs typeface="B Roya" pitchFamily="2" charset="-78"/>
              </a:rPr>
              <a:t>تاکتیک های مدیریت تصویرپردازی نامطلوب دیگران</a:t>
            </a:r>
            <a:endParaRPr lang="en-US" sz="3600" dirty="0">
              <a:cs typeface="B Roya" pitchFamily="2" charset="-78"/>
            </a:endParaRPr>
          </a:p>
        </p:txBody>
      </p:sp>
      <p:sp>
        <p:nvSpPr>
          <p:cNvPr id="3" name="Content Placeholder 2"/>
          <p:cNvSpPr>
            <a:spLocks noGrp="1"/>
          </p:cNvSpPr>
          <p:nvPr>
            <p:ph idx="1"/>
          </p:nvPr>
        </p:nvSpPr>
        <p:spPr/>
        <p:txBody>
          <a:bodyPr>
            <a:normAutofit fontScale="85000" lnSpcReduction="20000"/>
          </a:bodyPr>
          <a:lstStyle/>
          <a:p>
            <a:pPr marL="514350" indent="-514350" algn="justLow">
              <a:lnSpc>
                <a:spcPct val="150000"/>
              </a:lnSpc>
              <a:buFont typeface="+mj-lt"/>
              <a:buAutoNum type="arabicPeriod"/>
            </a:pPr>
            <a:r>
              <a:rPr lang="fa-IR" dirty="0" smtClean="0">
                <a:solidFill>
                  <a:srgbClr val="FF0000"/>
                </a:solidFill>
                <a:cs typeface="B Roya" pitchFamily="2" charset="-78"/>
              </a:rPr>
              <a:t>کاهش عملکرد: </a:t>
            </a:r>
            <a:r>
              <a:rPr lang="fa-IR" dirty="0" smtClean="0">
                <a:cs typeface="B Roya" pitchFamily="2" charset="-78"/>
              </a:rPr>
              <a:t>محدود کردن بهره وری، ارتکاب خطا بیش از حد معمول، کاهش دادن کیفیت کار، اهمال در انجام کارها</a:t>
            </a:r>
          </a:p>
          <a:p>
            <a:pPr marL="514350" indent="-514350" algn="justLow">
              <a:lnSpc>
                <a:spcPct val="150000"/>
              </a:lnSpc>
              <a:buFont typeface="+mj-lt"/>
              <a:buAutoNum type="arabicPeriod"/>
            </a:pPr>
            <a:r>
              <a:rPr lang="fa-IR" dirty="0" smtClean="0">
                <a:solidFill>
                  <a:srgbClr val="FF0000"/>
                </a:solidFill>
                <a:cs typeface="B Roya" pitchFamily="2" charset="-78"/>
              </a:rPr>
              <a:t>به کار نگرفتن تمام استعدادها: </a:t>
            </a:r>
            <a:r>
              <a:rPr lang="fa-IR" dirty="0" smtClean="0">
                <a:cs typeface="B Roya" pitchFamily="2" charset="-78"/>
              </a:rPr>
              <a:t>خود را به جهالت زدن و تمامی ظرفیت های خود را به کار نگرفتن</a:t>
            </a:r>
          </a:p>
          <a:p>
            <a:pPr marL="514350" indent="-514350" algn="justLow">
              <a:lnSpc>
                <a:spcPct val="150000"/>
              </a:lnSpc>
              <a:buFont typeface="+mj-lt"/>
              <a:buAutoNum type="arabicPeriod"/>
            </a:pPr>
            <a:r>
              <a:rPr lang="fa-IR" dirty="0" smtClean="0">
                <a:solidFill>
                  <a:srgbClr val="FF0000"/>
                </a:solidFill>
                <a:cs typeface="B Roya" pitchFamily="2" charset="-78"/>
              </a:rPr>
              <a:t>عقب نشینی: </a:t>
            </a:r>
            <a:r>
              <a:rPr lang="fa-IR" dirty="0" smtClean="0">
                <a:cs typeface="B Roya" pitchFamily="2" charset="-78"/>
              </a:rPr>
              <a:t>تنبل و سست بودن، استراحت های بیش از حد، خود را به بیماری زدن</a:t>
            </a:r>
          </a:p>
          <a:p>
            <a:pPr marL="514350" indent="-514350" algn="justLow">
              <a:lnSpc>
                <a:spcPct val="150000"/>
              </a:lnSpc>
              <a:buFont typeface="+mj-lt"/>
              <a:buAutoNum type="arabicPeriod"/>
            </a:pPr>
            <a:r>
              <a:rPr lang="fa-IR" dirty="0" smtClean="0">
                <a:solidFill>
                  <a:srgbClr val="FF0000"/>
                </a:solidFill>
                <a:cs typeface="B Roya" pitchFamily="2" charset="-78"/>
              </a:rPr>
              <a:t>ارائه نگرش منفی: </a:t>
            </a:r>
            <a:r>
              <a:rPr lang="fa-IR" dirty="0" smtClean="0">
                <a:cs typeface="B Roya" pitchFamily="2" charset="-78"/>
              </a:rPr>
              <a:t>شکوه کردن، ناراحت و عصبانی شدن، دست به رفتارهای عجیب و غریب زدن، همراهی نکردن با همکار</a:t>
            </a:r>
          </a:p>
          <a:p>
            <a:pPr marL="514350" indent="-514350" algn="justLow">
              <a:lnSpc>
                <a:spcPct val="150000"/>
              </a:lnSpc>
              <a:buFont typeface="+mj-lt"/>
              <a:buAutoNum type="arabicPeriod"/>
            </a:pPr>
            <a:r>
              <a:rPr lang="fa-IR" dirty="0" smtClean="0">
                <a:solidFill>
                  <a:srgbClr val="FF0000"/>
                </a:solidFill>
                <a:cs typeface="B Roya" pitchFamily="2" charset="-78"/>
              </a:rPr>
              <a:t>نشر محدودیت ها: </a:t>
            </a:r>
            <a:r>
              <a:rPr lang="fa-IR" dirty="0" smtClean="0">
                <a:cs typeface="B Roya" pitchFamily="2" charset="-78"/>
              </a:rPr>
              <a:t>همکاران را از مسائل جسمانی و خطاهای خود به طور کلامی و غیر کلامی مطلع کردن.</a:t>
            </a:r>
          </a:p>
          <a:p>
            <a:pPr algn="justLow">
              <a:lnSpc>
                <a:spcPct val="150000"/>
              </a:lnSpc>
            </a:pPr>
            <a:endParaRPr lang="en-US"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65</a:t>
            </a:fld>
            <a:endParaRPr lang="fa-IR">
              <a:cs typeface="B Roya" pitchFamily="2" charset="-78"/>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pPr algn="justLow">
              <a:lnSpc>
                <a:spcPct val="150000"/>
              </a:lnSpc>
            </a:pPr>
            <a:r>
              <a:rPr lang="fa-IR" dirty="0" smtClean="0">
                <a:cs typeface="B Roya" pitchFamily="2" charset="-78"/>
              </a:rPr>
              <a:t>شیوه های مدیریت کارکنانی که تصویرپردازی نامطلوب می کنند:</a:t>
            </a:r>
          </a:p>
          <a:p>
            <a:pPr marL="542925" indent="-271463" algn="justLow">
              <a:lnSpc>
                <a:spcPct val="150000"/>
              </a:lnSpc>
            </a:pPr>
            <a:r>
              <a:rPr lang="fa-IR" dirty="0" smtClean="0">
                <a:solidFill>
                  <a:srgbClr val="FF0000"/>
                </a:solidFill>
                <a:cs typeface="B Roya" pitchFamily="2" charset="-78"/>
              </a:rPr>
              <a:t>واگذاری کارهای چالشی تر</a:t>
            </a:r>
          </a:p>
          <a:p>
            <a:pPr marL="542925" indent="-271463" algn="justLow">
              <a:lnSpc>
                <a:spcPct val="150000"/>
              </a:lnSpc>
            </a:pPr>
            <a:r>
              <a:rPr lang="fa-IR" dirty="0" smtClean="0">
                <a:solidFill>
                  <a:srgbClr val="FF0000"/>
                </a:solidFill>
                <a:cs typeface="B Roya" pitchFamily="2" charset="-78"/>
              </a:rPr>
              <a:t>دادن استقلال فردی بیشتر به آنها</a:t>
            </a:r>
          </a:p>
          <a:p>
            <a:pPr marL="542925" indent="-271463" algn="justLow">
              <a:lnSpc>
                <a:spcPct val="150000"/>
              </a:lnSpc>
            </a:pPr>
            <a:r>
              <a:rPr lang="fa-IR" dirty="0" smtClean="0">
                <a:solidFill>
                  <a:srgbClr val="FF0000"/>
                </a:solidFill>
                <a:cs typeface="B Roya" pitchFamily="2" charset="-78"/>
              </a:rPr>
              <a:t>ارائه بازخور بهتر</a:t>
            </a:r>
          </a:p>
          <a:p>
            <a:pPr marL="542925" indent="-271463" algn="justLow">
              <a:lnSpc>
                <a:spcPct val="150000"/>
              </a:lnSpc>
            </a:pPr>
            <a:r>
              <a:rPr lang="fa-IR" dirty="0" smtClean="0">
                <a:solidFill>
                  <a:srgbClr val="FF0000"/>
                </a:solidFill>
                <a:cs typeface="B Roya" pitchFamily="2" charset="-78"/>
              </a:rPr>
              <a:t>استفاده از سبک رهبری حمایتی</a:t>
            </a:r>
          </a:p>
          <a:p>
            <a:pPr marL="542925" indent="-271463" algn="justLow">
              <a:lnSpc>
                <a:spcPct val="150000"/>
              </a:lnSpc>
            </a:pPr>
            <a:r>
              <a:rPr lang="fa-IR" dirty="0" smtClean="0">
                <a:solidFill>
                  <a:srgbClr val="FF0000"/>
                </a:solidFill>
                <a:cs typeface="B Roya" pitchFamily="2" charset="-78"/>
              </a:rPr>
              <a:t>تدوین هدفهای روشن و معقول برای آنها</a:t>
            </a:r>
          </a:p>
          <a:p>
            <a:pPr marL="542925" indent="-271463" algn="justLow">
              <a:lnSpc>
                <a:spcPct val="150000"/>
              </a:lnSpc>
            </a:pPr>
            <a:r>
              <a:rPr lang="fa-IR" dirty="0" smtClean="0">
                <a:solidFill>
                  <a:srgbClr val="FF0000"/>
                </a:solidFill>
                <a:cs typeface="B Roya" pitchFamily="2" charset="-78"/>
              </a:rPr>
              <a:t>فراهم آوردن محیط کاری با تنیدگی کم</a:t>
            </a:r>
            <a:endParaRPr lang="fa-IR" dirty="0">
              <a:solidFill>
                <a:srgbClr val="FF0000"/>
              </a:solidFill>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66</a:t>
            </a:fld>
            <a:endParaRPr lang="fa-IR">
              <a:cs typeface="B Roya" pitchFamily="2" charset="-78"/>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چند نکته</a:t>
            </a:r>
            <a:endParaRPr lang="fa-IR" dirty="0">
              <a:cs typeface="B Roya" pitchFamily="2" charset="-78"/>
            </a:endParaRPr>
          </a:p>
        </p:txBody>
      </p:sp>
      <p:sp>
        <p:nvSpPr>
          <p:cNvPr id="3" name="Content Placeholder 2"/>
          <p:cNvSpPr>
            <a:spLocks noGrp="1"/>
          </p:cNvSpPr>
          <p:nvPr>
            <p:ph idx="1"/>
          </p:nvPr>
        </p:nvSpPr>
        <p:spPr/>
        <p:txBody>
          <a:bodyPr>
            <a:normAutofit fontScale="92500" lnSpcReduction="20000"/>
          </a:bodyPr>
          <a:lstStyle/>
          <a:p>
            <a:pPr algn="justLow">
              <a:lnSpc>
                <a:spcPct val="150000"/>
              </a:lnSpc>
            </a:pPr>
            <a:r>
              <a:rPr lang="fa-IR" dirty="0" smtClean="0">
                <a:cs typeface="B Roya" pitchFamily="2" charset="-78"/>
              </a:rPr>
              <a:t>برخی تاکتیک های نفوذ، برای مدیریت تصویرپردازی دیگران نیز استفاده می شود، از جمله  دادوستد مشروع، تصویرسازی و خشنود سازی</a:t>
            </a:r>
          </a:p>
          <a:p>
            <a:pPr algn="justLow">
              <a:lnSpc>
                <a:spcPct val="150000"/>
              </a:lnSpc>
            </a:pPr>
            <a:r>
              <a:rPr lang="fa-IR" dirty="0" smtClean="0">
                <a:cs typeface="B Roya" pitchFamily="2" charset="-78"/>
              </a:rPr>
              <a:t>شکلهای افراطی خشنودسازی: چاپلوسی، تأیید نظر دیگری، رفتار نوکرمآبانه</a:t>
            </a:r>
          </a:p>
          <a:p>
            <a:pPr algn="justLow">
              <a:lnSpc>
                <a:spcPct val="150000"/>
              </a:lnSpc>
            </a:pPr>
            <a:r>
              <a:rPr lang="fa-IR" dirty="0" smtClean="0">
                <a:cs typeface="B Roya" pitchFamily="2" charset="-78"/>
              </a:rPr>
              <a:t>اثربخشی تاکتیک نفوذ، به هدف بستگی دارد. مثال:</a:t>
            </a:r>
          </a:p>
          <a:p>
            <a:pPr algn="justLow">
              <a:lnSpc>
                <a:spcPct val="150000"/>
              </a:lnSpc>
            </a:pPr>
            <a:r>
              <a:rPr lang="fa-IR" dirty="0" smtClean="0">
                <a:cs typeface="B Roya" pitchFamily="2" charset="-78"/>
              </a:rPr>
              <a:t>تلاش برای نفوذ در کارکنان: جهت واگذاری کار یا تغییر رفتار آنهاست</a:t>
            </a:r>
          </a:p>
          <a:p>
            <a:pPr algn="justLow">
              <a:lnSpc>
                <a:spcPct val="150000"/>
              </a:lnSpc>
            </a:pPr>
            <a:r>
              <a:rPr lang="fa-IR" dirty="0" smtClean="0">
                <a:cs typeface="B Roya" pitchFamily="2" charset="-78"/>
              </a:rPr>
              <a:t>نفوذ در همکاران: برای جلب کمک آنهاست</a:t>
            </a:r>
          </a:p>
          <a:p>
            <a:pPr algn="justLow">
              <a:lnSpc>
                <a:spcPct val="150000"/>
              </a:lnSpc>
            </a:pPr>
            <a:r>
              <a:rPr lang="fa-IR" dirty="0" smtClean="0">
                <a:cs typeface="B Roya" pitchFamily="2" charset="-78"/>
              </a:rPr>
              <a:t>نفوذ در رؤسا: اغلب برای گرفتن تأیید، دریافت منابع، جلب حمایت سیاسی یا گرفتن مزایای شخصی است</a:t>
            </a:r>
          </a:p>
          <a:p>
            <a:pPr algn="justLow">
              <a:lnSpc>
                <a:spcPct val="150000"/>
              </a:lnSpc>
            </a:pP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67</a:t>
            </a:fld>
            <a:endParaRPr lang="fa-IR">
              <a:cs typeface="B Roya" pitchFamily="2" charset="-78"/>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71744"/>
            <a:ext cx="8229600" cy="1143000"/>
          </a:xfrm>
        </p:spPr>
        <p:txBody>
          <a:bodyPr/>
          <a:lstStyle/>
          <a:p>
            <a:pPr algn="ctr"/>
            <a:r>
              <a:rPr lang="fa-IR" dirty="0" smtClean="0">
                <a:cs typeface="B Roya" pitchFamily="2" charset="-78"/>
              </a:rPr>
              <a:t>فصل پنجم: سیاست در سازمان</a:t>
            </a:r>
            <a:endParaRPr lang="fa-IR" dirty="0">
              <a:cs typeface="B Roya" pitchFamily="2" charset="-78"/>
            </a:endParaRPr>
          </a:p>
        </p:txBody>
      </p:sp>
      <p:sp>
        <p:nvSpPr>
          <p:cNvPr id="3" name="Slide Number Placeholder 2"/>
          <p:cNvSpPr>
            <a:spLocks noGrp="1"/>
          </p:cNvSpPr>
          <p:nvPr>
            <p:ph type="sldNum" sz="quarter" idx="12"/>
          </p:nvPr>
        </p:nvSpPr>
        <p:spPr/>
        <p:txBody>
          <a:bodyPr/>
          <a:lstStyle/>
          <a:p>
            <a:fld id="{0B76826C-19FE-454B-8155-EA172BEDA7BF}" type="slidenum">
              <a:rPr lang="fa-IR" smtClean="0"/>
              <a:pPr/>
              <a:t>68</a:t>
            </a:fld>
            <a:endParaRPr lang="fa-I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00042"/>
            <a:ext cx="8229600" cy="846980"/>
          </a:xfrm>
        </p:spPr>
        <p:txBody>
          <a:bodyPr/>
          <a:lstStyle/>
          <a:p>
            <a:pPr algn="justLow"/>
            <a:r>
              <a:rPr lang="fa-IR" dirty="0" smtClean="0">
                <a:cs typeface="B Roya" pitchFamily="2" charset="-78"/>
              </a:rPr>
              <a:t>مقدمه</a:t>
            </a:r>
            <a:endParaRPr lang="fa-IR" dirty="0">
              <a:cs typeface="B Roya" pitchFamily="2" charset="-78"/>
            </a:endParaRPr>
          </a:p>
        </p:txBody>
      </p:sp>
      <p:sp>
        <p:nvSpPr>
          <p:cNvPr id="3" name="Content Placeholder 2"/>
          <p:cNvSpPr>
            <a:spLocks noGrp="1"/>
          </p:cNvSpPr>
          <p:nvPr>
            <p:ph idx="1"/>
          </p:nvPr>
        </p:nvSpPr>
        <p:spPr>
          <a:xfrm>
            <a:off x="457200" y="1214422"/>
            <a:ext cx="8229600" cy="5110178"/>
          </a:xfrm>
        </p:spPr>
        <p:txBody>
          <a:bodyPr>
            <a:normAutofit fontScale="92500"/>
          </a:bodyPr>
          <a:lstStyle/>
          <a:p>
            <a:pPr algn="justLow">
              <a:lnSpc>
                <a:spcPct val="150000"/>
              </a:lnSpc>
            </a:pPr>
            <a:r>
              <a:rPr lang="fa-IR" dirty="0" smtClean="0">
                <a:cs typeface="B Roya" pitchFamily="2" charset="-78"/>
              </a:rPr>
              <a:t>عمدتا رفتارهای سیاسی نزد اذهان دارای بار </a:t>
            </a:r>
            <a:r>
              <a:rPr lang="fa-IR" dirty="0" smtClean="0">
                <a:solidFill>
                  <a:srgbClr val="FF0000"/>
                </a:solidFill>
                <a:cs typeface="B Roya" pitchFamily="2" charset="-78"/>
              </a:rPr>
              <a:t>منفی</a:t>
            </a:r>
            <a:r>
              <a:rPr lang="fa-IR" dirty="0" smtClean="0">
                <a:cs typeface="B Roya" pitchFamily="2" charset="-78"/>
              </a:rPr>
              <a:t> است؛ رفتارهای سیاسی در سازمان، شامل داد و ستدهای </a:t>
            </a:r>
            <a:r>
              <a:rPr lang="fa-IR" dirty="0" smtClean="0">
                <a:solidFill>
                  <a:srgbClr val="FF0000"/>
                </a:solidFill>
                <a:cs typeface="B Roya" pitchFamily="2" charset="-78"/>
              </a:rPr>
              <a:t>نامشروع</a:t>
            </a:r>
            <a:r>
              <a:rPr lang="fa-IR" dirty="0" smtClean="0">
                <a:cs typeface="B Roya" pitchFamily="2" charset="-78"/>
              </a:rPr>
              <a:t> است، ولی محدود به آن نیست.</a:t>
            </a:r>
          </a:p>
          <a:p>
            <a:pPr algn="justLow">
              <a:lnSpc>
                <a:spcPct val="150000"/>
              </a:lnSpc>
            </a:pPr>
            <a:r>
              <a:rPr lang="fa-IR" dirty="0" smtClean="0">
                <a:cs typeface="B Roya" pitchFamily="2" charset="-78"/>
              </a:rPr>
              <a:t>بر خلاف تصور بیشتر افراد که دوست دارند سازمان، ساختار </a:t>
            </a:r>
            <a:r>
              <a:rPr lang="fa-IR" dirty="0" smtClean="0">
                <a:solidFill>
                  <a:srgbClr val="FF0000"/>
                </a:solidFill>
                <a:cs typeface="B Roya" pitchFamily="2" charset="-78"/>
              </a:rPr>
              <a:t>منطقی</a:t>
            </a:r>
            <a:r>
              <a:rPr lang="fa-IR" dirty="0" smtClean="0">
                <a:cs typeface="B Roya" pitchFamily="2" charset="-78"/>
              </a:rPr>
              <a:t> داشته باشد، تقسیم کار معقولی در آن صورت پذیرد، ارتباطات بر اساس سلسله مراتب روشن باشد و اختیارات هر فرد سازمانی به خوبی تعریف شده باشد، </a:t>
            </a:r>
            <a:r>
              <a:rPr lang="fa-IR" dirty="0" smtClean="0">
                <a:solidFill>
                  <a:srgbClr val="FF0000"/>
                </a:solidFill>
                <a:cs typeface="B Roya" pitchFamily="2" charset="-78"/>
              </a:rPr>
              <a:t>سازمانها را افرادی با برنامه های شخصی تشکیل می دهند که برای کسب قدرت و نفوذ در دیگران تدبیر می شوند، از ساختار منطقی پرهیز می شود، از سلسله مراتب ارتباطات سوء استفاده می شود و اختیارات قانونی نادیده گرفته می شود، قوانین دنیای سیاست هرگز نوشته نمی شود و به ندرت مورد بحث قرار می گیرد.</a:t>
            </a:r>
            <a:endParaRPr lang="fa-IR" dirty="0">
              <a:solidFill>
                <a:srgbClr val="FF0000"/>
              </a:solidFill>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69</a:t>
            </a:fld>
            <a:endParaRPr lang="fa-IR">
              <a:cs typeface="B Roya" pitchFamily="2" charset="-78"/>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00042"/>
            <a:ext cx="8229600" cy="918418"/>
          </a:xfrm>
        </p:spPr>
        <p:txBody>
          <a:bodyPr/>
          <a:lstStyle/>
          <a:p>
            <a:pPr algn="justLow"/>
            <a:r>
              <a:rPr lang="fa-IR" dirty="0" smtClean="0">
                <a:cs typeface="B Roya" pitchFamily="2" charset="-78"/>
              </a:rPr>
              <a:t>رابطه قدرت و رفتار سیاسی</a:t>
            </a:r>
            <a:endParaRPr lang="fa-IR" dirty="0">
              <a:cs typeface="B Roya" pitchFamily="2" charset="-78"/>
            </a:endParaRPr>
          </a:p>
        </p:txBody>
      </p:sp>
      <p:sp>
        <p:nvSpPr>
          <p:cNvPr id="3" name="Content Placeholder 2"/>
          <p:cNvSpPr>
            <a:spLocks noGrp="1"/>
          </p:cNvSpPr>
          <p:nvPr>
            <p:ph idx="1"/>
          </p:nvPr>
        </p:nvSpPr>
        <p:spPr>
          <a:xfrm>
            <a:off x="457200" y="1357298"/>
            <a:ext cx="8229600" cy="4967302"/>
          </a:xfrm>
        </p:spPr>
        <p:txBody>
          <a:bodyPr>
            <a:normAutofit fontScale="77500" lnSpcReduction="20000"/>
          </a:bodyPr>
          <a:lstStyle/>
          <a:p>
            <a:pPr algn="justLow">
              <a:lnSpc>
                <a:spcPct val="170000"/>
              </a:lnSpc>
            </a:pPr>
            <a:r>
              <a:rPr lang="fa-IR" dirty="0" smtClean="0">
                <a:cs typeface="B Roya" pitchFamily="2" charset="-78"/>
              </a:rPr>
              <a:t>علم سیاست و رفتار سیاسی، با قدرت رابطه نزدیکی دارد. اساسا رفتار سیاسی بر استفاده از قدرت، برای اثرگذاری بر تصمیم گیری در </a:t>
            </a:r>
            <a:r>
              <a:rPr lang="fa-IR" dirty="0" smtClean="0">
                <a:solidFill>
                  <a:srgbClr val="FF0000"/>
                </a:solidFill>
                <a:cs typeface="B Roya" pitchFamily="2" charset="-78"/>
              </a:rPr>
              <a:t>سازمان</a:t>
            </a:r>
            <a:r>
              <a:rPr lang="fa-IR" dirty="0" smtClean="0">
                <a:cs typeface="B Roya" pitchFamily="2" charset="-78"/>
              </a:rPr>
              <a:t> یا </a:t>
            </a:r>
            <a:r>
              <a:rPr lang="fa-IR" dirty="0" smtClean="0">
                <a:solidFill>
                  <a:srgbClr val="FF0000"/>
                </a:solidFill>
                <a:cs typeface="B Roya" pitchFamily="2" charset="-78"/>
              </a:rPr>
              <a:t>رفتار افراد سازمان</a:t>
            </a:r>
            <a:r>
              <a:rPr lang="fa-IR" dirty="0" smtClean="0">
                <a:cs typeface="B Roya" pitchFamily="2" charset="-78"/>
              </a:rPr>
              <a:t>، با هدف </a:t>
            </a:r>
            <a:r>
              <a:rPr lang="fa-IR" dirty="0" smtClean="0">
                <a:solidFill>
                  <a:srgbClr val="FF0000"/>
                </a:solidFill>
                <a:cs typeface="B Roya" pitchFamily="2" charset="-78"/>
              </a:rPr>
              <a:t>شخصی</a:t>
            </a:r>
            <a:r>
              <a:rPr lang="fa-IR" dirty="0" smtClean="0">
                <a:cs typeface="B Roya" pitchFamily="2" charset="-78"/>
              </a:rPr>
              <a:t> تمرکز دارد.</a:t>
            </a:r>
          </a:p>
          <a:p>
            <a:pPr algn="justLow">
              <a:lnSpc>
                <a:spcPct val="170000"/>
              </a:lnSpc>
            </a:pPr>
            <a:r>
              <a:rPr lang="fa-IR" dirty="0" smtClean="0">
                <a:solidFill>
                  <a:srgbClr val="FF0000"/>
                </a:solidFill>
                <a:cs typeface="B Roya" pitchFamily="2" charset="-78"/>
              </a:rPr>
              <a:t>چهار اصل </a:t>
            </a:r>
            <a:r>
              <a:rPr lang="fa-IR" dirty="0" smtClean="0">
                <a:cs typeface="B Roya" pitchFamily="2" charset="-78"/>
              </a:rPr>
              <a:t>درباره قدرت در سازمان:</a:t>
            </a:r>
          </a:p>
          <a:p>
            <a:pPr marL="514350" indent="-514350" algn="justLow">
              <a:lnSpc>
                <a:spcPct val="170000"/>
              </a:lnSpc>
              <a:buFont typeface="+mj-lt"/>
              <a:buAutoNum type="arabicPeriod"/>
            </a:pPr>
            <a:r>
              <a:rPr lang="fa-IR" dirty="0" smtClean="0">
                <a:cs typeface="B Roya" pitchFamily="2" charset="-78"/>
              </a:rPr>
              <a:t>سازمان ترکیبی از ائتلافها است که برای دستیابی به منافع، انرژی و نفوذ، با هم رقابت می کنند.</a:t>
            </a:r>
          </a:p>
          <a:p>
            <a:pPr marL="514350" indent="-514350" algn="justLow">
              <a:lnSpc>
                <a:spcPct val="170000"/>
              </a:lnSpc>
              <a:buFont typeface="+mj-lt"/>
              <a:buAutoNum type="arabicPeriod"/>
            </a:pPr>
            <a:r>
              <a:rPr lang="fa-IR" dirty="0" smtClean="0">
                <a:cs typeface="B Roya" pitchFamily="2" charset="-78"/>
              </a:rPr>
              <a:t>این ائتلافها به دنبال حفاظت از منافع و موقعیتهای نفوذ خود، از طریق متعادل سازی فشارهای محیطی و آثار آنها هستند.</a:t>
            </a:r>
          </a:p>
          <a:p>
            <a:pPr marL="514350" indent="-514350" algn="justLow">
              <a:lnSpc>
                <a:spcPct val="170000"/>
              </a:lnSpc>
              <a:buFont typeface="+mj-lt"/>
              <a:buAutoNum type="arabicPeriod"/>
            </a:pPr>
            <a:r>
              <a:rPr lang="fa-IR" dirty="0" smtClean="0">
                <a:cs typeface="B Roya" pitchFamily="2" charset="-78"/>
              </a:rPr>
              <a:t>توزیع نابرابر قدرت، خود آثار غیر انسانی به همراه دارد.</a:t>
            </a:r>
          </a:p>
          <a:p>
            <a:pPr marL="514350" indent="-514350" algn="justLow">
              <a:lnSpc>
                <a:spcPct val="170000"/>
              </a:lnSpc>
              <a:buFont typeface="+mj-lt"/>
              <a:buAutoNum type="arabicPeriod"/>
            </a:pPr>
            <a:r>
              <a:rPr lang="fa-IR" dirty="0" smtClean="0">
                <a:cs typeface="B Roya" pitchFamily="2" charset="-78"/>
              </a:rPr>
              <a:t>اعمال قدرت در سازمان، از جنبه های قطعی اعمال قدرت و از نمودهای آن در سیستم بزرگتر یعنی اجتماع است.</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70</a:t>
            </a:fld>
            <a:endParaRPr lang="fa-IR">
              <a:cs typeface="B Roya" pitchFamily="2" charset="-78"/>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71480"/>
            <a:ext cx="8229600" cy="846980"/>
          </a:xfrm>
        </p:spPr>
        <p:txBody>
          <a:bodyPr/>
          <a:lstStyle/>
          <a:p>
            <a:pPr algn="justLow"/>
            <a:r>
              <a:rPr lang="fa-IR" dirty="0" smtClean="0">
                <a:cs typeface="B Roya" pitchFamily="2" charset="-78"/>
              </a:rPr>
              <a:t>تعریف رفتار سیاسی</a:t>
            </a:r>
            <a:endParaRPr lang="fa-IR" dirty="0">
              <a:cs typeface="B Roya" pitchFamily="2" charset="-78"/>
            </a:endParaRPr>
          </a:p>
        </p:txBody>
      </p:sp>
      <p:sp>
        <p:nvSpPr>
          <p:cNvPr id="3" name="Content Placeholder 2"/>
          <p:cNvSpPr>
            <a:spLocks noGrp="1"/>
          </p:cNvSpPr>
          <p:nvPr>
            <p:ph idx="1"/>
          </p:nvPr>
        </p:nvSpPr>
        <p:spPr>
          <a:xfrm>
            <a:off x="457200" y="1357298"/>
            <a:ext cx="8229600" cy="4967302"/>
          </a:xfrm>
        </p:spPr>
        <p:txBody>
          <a:bodyPr>
            <a:normAutofit fontScale="85000" lnSpcReduction="20000"/>
          </a:bodyPr>
          <a:lstStyle/>
          <a:p>
            <a:pPr algn="justLow">
              <a:lnSpc>
                <a:spcPct val="150000"/>
              </a:lnSpc>
            </a:pPr>
            <a:r>
              <a:rPr lang="fa-IR" dirty="0" smtClean="0">
                <a:cs typeface="B Roya" pitchFamily="2" charset="-78"/>
              </a:rPr>
              <a:t>از رفتارهای سیاسی، تعاریف زیادی ارائه شده است:</a:t>
            </a:r>
          </a:p>
          <a:p>
            <a:pPr algn="justLow">
              <a:lnSpc>
                <a:spcPct val="150000"/>
              </a:lnSpc>
            </a:pPr>
            <a:r>
              <a:rPr lang="fa-IR" dirty="0" smtClean="0">
                <a:cs typeface="B Roya" pitchFamily="2" charset="-78"/>
              </a:rPr>
              <a:t>اعمال آگاهانه ای است که توسط افراد یا گروه ها، برای نفوذ جهت دستیابی به </a:t>
            </a:r>
            <a:r>
              <a:rPr lang="fa-IR" dirty="0" smtClean="0">
                <a:solidFill>
                  <a:srgbClr val="FF0000"/>
                </a:solidFill>
                <a:cs typeface="B Roya" pitchFamily="2" charset="-78"/>
              </a:rPr>
              <a:t>منافع خود </a:t>
            </a:r>
            <a:r>
              <a:rPr lang="fa-IR" dirty="0" smtClean="0">
                <a:cs typeface="B Roya" pitchFamily="2" charset="-78"/>
              </a:rPr>
              <a:t>یا حفاظت از آن، به هنگام وجود راه حلهای متضاد صورت می گیرد (تأکید بر منافع خود، رفتار سیاسی را از </a:t>
            </a:r>
            <a:r>
              <a:rPr lang="fa-IR" dirty="0" smtClean="0">
                <a:solidFill>
                  <a:srgbClr val="FF0000"/>
                </a:solidFill>
                <a:cs typeface="B Roya" pitchFamily="2" charset="-78"/>
              </a:rPr>
              <a:t>نفوذ اجتماعی </a:t>
            </a:r>
            <a:r>
              <a:rPr lang="fa-IR" dirty="0" smtClean="0">
                <a:cs typeface="B Roya" pitchFamily="2" charset="-78"/>
              </a:rPr>
              <a:t>متمایز می سازد).</a:t>
            </a:r>
          </a:p>
          <a:p>
            <a:pPr algn="justLow">
              <a:lnSpc>
                <a:spcPct val="150000"/>
              </a:lnSpc>
            </a:pPr>
            <a:r>
              <a:rPr lang="fa-IR" dirty="0" smtClean="0">
                <a:cs typeface="B Roya" pitchFamily="2" charset="-78"/>
              </a:rPr>
              <a:t>فعالیتهایی است که بخشی از نقش رسمی فرد نیست، ولی برای اثرگذاری بر توزیع مزایا در سازمان صورت می پذیرد.</a:t>
            </a:r>
          </a:p>
          <a:p>
            <a:pPr algn="justLow">
              <a:lnSpc>
                <a:spcPct val="150000"/>
              </a:lnSpc>
            </a:pPr>
            <a:r>
              <a:rPr lang="fa-IR" dirty="0" smtClean="0">
                <a:solidFill>
                  <a:srgbClr val="FF0000"/>
                </a:solidFill>
                <a:cs typeface="B Roya" pitchFamily="2" charset="-78"/>
              </a:rPr>
              <a:t>استفاده غیر مجاز از قدرت </a:t>
            </a:r>
            <a:r>
              <a:rPr lang="fa-IR" dirty="0" smtClean="0">
                <a:cs typeface="B Roya" pitchFamily="2" charset="-78"/>
              </a:rPr>
              <a:t>است که موجب کسب یا حفظ منافع فردی یا گروهی شود.</a:t>
            </a:r>
          </a:p>
          <a:p>
            <a:pPr algn="justLow">
              <a:lnSpc>
                <a:spcPct val="150000"/>
              </a:lnSpc>
            </a:pPr>
            <a:r>
              <a:rPr lang="fa-IR" dirty="0" smtClean="0">
                <a:cs typeface="B Roya" pitchFamily="2" charset="-78"/>
              </a:rPr>
              <a:t>فعالیتهایی برای </a:t>
            </a:r>
            <a:r>
              <a:rPr lang="fa-IR" dirty="0" smtClean="0">
                <a:solidFill>
                  <a:srgbClr val="FF0000"/>
                </a:solidFill>
                <a:cs typeface="B Roya" pitchFamily="2" charset="-78"/>
              </a:rPr>
              <a:t>کسب یا سوق دادن هدفهای سازمانی </a:t>
            </a:r>
            <a:r>
              <a:rPr lang="fa-IR" dirty="0" smtClean="0">
                <a:cs typeface="B Roya" pitchFamily="2" charset="-78"/>
              </a:rPr>
              <a:t>در جهت منافع فردی است.</a:t>
            </a:r>
          </a:p>
          <a:p>
            <a:pPr algn="justLow">
              <a:lnSpc>
                <a:spcPct val="150000"/>
              </a:lnSpc>
            </a:pPr>
            <a:r>
              <a:rPr lang="fa-IR" dirty="0" smtClean="0">
                <a:cs typeface="B Roya" pitchFamily="2" charset="-78"/>
              </a:rPr>
              <a:t>مدیریت نفوذ برای کسب «</a:t>
            </a:r>
            <a:r>
              <a:rPr lang="fa-IR" dirty="0" smtClean="0">
                <a:solidFill>
                  <a:srgbClr val="FF0000"/>
                </a:solidFill>
                <a:cs typeface="B Roya" pitchFamily="2" charset="-78"/>
              </a:rPr>
              <a:t>غایتهای غیر مجاز</a:t>
            </a:r>
            <a:r>
              <a:rPr lang="fa-IR" dirty="0" smtClean="0">
                <a:cs typeface="B Roya" pitchFamily="2" charset="-78"/>
              </a:rPr>
              <a:t>» یا «</a:t>
            </a:r>
            <a:r>
              <a:rPr lang="fa-IR" dirty="0" smtClean="0">
                <a:solidFill>
                  <a:srgbClr val="FF0000"/>
                </a:solidFill>
                <a:cs typeface="B Roya" pitchFamily="2" charset="-78"/>
              </a:rPr>
              <a:t>غایتهای مجاز با ابزارهای نفوذ غیر مجاز</a:t>
            </a:r>
            <a:r>
              <a:rPr lang="fa-IR" dirty="0" smtClean="0">
                <a:cs typeface="B Roya" pitchFamily="2" charset="-78"/>
              </a:rPr>
              <a:t>» است.</a:t>
            </a:r>
          </a:p>
          <a:p>
            <a:pPr algn="justLow">
              <a:lnSpc>
                <a:spcPct val="150000"/>
              </a:lnSpc>
            </a:pPr>
            <a:endParaRPr lang="fa-IR" dirty="0" smtClean="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71</a:t>
            </a:fld>
            <a:endParaRPr lang="fa-IR">
              <a:cs typeface="B Roya" pitchFamily="2" charset="-78"/>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775542"/>
          </a:xfrm>
        </p:spPr>
        <p:txBody>
          <a:bodyPr>
            <a:normAutofit fontScale="90000"/>
          </a:bodyPr>
          <a:lstStyle/>
          <a:p>
            <a:pPr algn="justLow"/>
            <a:r>
              <a:rPr lang="fa-IR" dirty="0" smtClean="0">
                <a:cs typeface="B Roya" pitchFamily="2" charset="-78"/>
              </a:rPr>
              <a:t>عوامل مؤثر بر رفتار سیاسی (نمودار ص70)</a:t>
            </a:r>
            <a:endParaRPr lang="fa-IR" dirty="0">
              <a:cs typeface="B Roya" pitchFamily="2" charset="-78"/>
            </a:endParaRPr>
          </a:p>
        </p:txBody>
      </p:sp>
      <p:sp>
        <p:nvSpPr>
          <p:cNvPr id="3" name="Content Placeholder 2"/>
          <p:cNvSpPr>
            <a:spLocks noGrp="1"/>
          </p:cNvSpPr>
          <p:nvPr>
            <p:ph idx="1"/>
          </p:nvPr>
        </p:nvSpPr>
        <p:spPr>
          <a:xfrm>
            <a:off x="457200" y="785794"/>
            <a:ext cx="8229600" cy="5643602"/>
          </a:xfrm>
        </p:spPr>
        <p:txBody>
          <a:bodyPr>
            <a:normAutofit fontScale="77500" lnSpcReduction="20000"/>
          </a:bodyPr>
          <a:lstStyle/>
          <a:p>
            <a:pPr algn="justLow">
              <a:lnSpc>
                <a:spcPct val="120000"/>
              </a:lnSpc>
            </a:pPr>
            <a:r>
              <a:rPr lang="fa-IR" dirty="0" smtClean="0">
                <a:cs typeface="B Roya" pitchFamily="2" charset="-78"/>
              </a:rPr>
              <a:t>عوامل مشوق رفتارهای سیاسی عبارتند از: عوامل فردی، عوامل سازمانی</a:t>
            </a:r>
          </a:p>
          <a:p>
            <a:pPr algn="justLow">
              <a:lnSpc>
                <a:spcPct val="120000"/>
              </a:lnSpc>
            </a:pPr>
            <a:r>
              <a:rPr lang="fa-IR" dirty="0" smtClean="0">
                <a:cs typeface="B Roya" pitchFamily="2" charset="-78"/>
              </a:rPr>
              <a:t>عوامل </a:t>
            </a:r>
            <a:r>
              <a:rPr lang="fa-IR" dirty="0" smtClean="0">
                <a:solidFill>
                  <a:srgbClr val="FF0000"/>
                </a:solidFill>
                <a:cs typeface="B Roya" pitchFamily="2" charset="-78"/>
              </a:rPr>
              <a:t>فردی</a:t>
            </a:r>
            <a:r>
              <a:rPr lang="fa-IR" dirty="0" smtClean="0">
                <a:cs typeface="B Roya" pitchFamily="2" charset="-78"/>
              </a:rPr>
              <a:t>: در سطح فردی، صفات مشخصه و نیازها و عوامل به شرح ذیل است:</a:t>
            </a:r>
          </a:p>
          <a:p>
            <a:pPr marL="622300" indent="-350838" algn="justLow">
              <a:lnSpc>
                <a:spcPct val="120000"/>
              </a:lnSpc>
              <a:buFont typeface="+mj-lt"/>
              <a:buAutoNum type="arabicPeriod"/>
            </a:pPr>
            <a:r>
              <a:rPr lang="fa-IR" dirty="0" smtClean="0">
                <a:solidFill>
                  <a:srgbClr val="FF0000"/>
                </a:solidFill>
                <a:cs typeface="B Roya" pitchFamily="2" charset="-78"/>
              </a:rPr>
              <a:t>خودنظارتی زیاد</a:t>
            </a:r>
            <a:r>
              <a:rPr lang="fa-IR" dirty="0" smtClean="0">
                <a:cs typeface="B Roya" pitchFamily="2" charset="-78"/>
              </a:rPr>
              <a:t>: </a:t>
            </a:r>
            <a:r>
              <a:rPr lang="fa-IR" sz="2400" dirty="0" smtClean="0">
                <a:cs typeface="B Roya" pitchFamily="2" charset="-78"/>
              </a:rPr>
              <a:t>افرادی که خودنظارتی زیادی دارند، نسبت به محرکهای اجتماعی حساسیت بیشتری از خود نشان می دهند، سازگاری اجتماعی زیادی نشان می دهند و در رفتار سیاسی مهارت بیشتری دارند</a:t>
            </a:r>
            <a:endParaRPr lang="fa-IR" dirty="0" smtClean="0">
              <a:cs typeface="B Roya" pitchFamily="2" charset="-78"/>
            </a:endParaRPr>
          </a:p>
          <a:p>
            <a:pPr marL="622300" indent="-350838" algn="justLow">
              <a:lnSpc>
                <a:spcPct val="120000"/>
              </a:lnSpc>
              <a:buFont typeface="+mj-lt"/>
              <a:buAutoNum type="arabicPeriod"/>
            </a:pPr>
            <a:r>
              <a:rPr lang="fa-IR" dirty="0" smtClean="0">
                <a:solidFill>
                  <a:srgbClr val="FF0000"/>
                </a:solidFill>
                <a:cs typeface="B Roya" pitchFamily="2" charset="-78"/>
              </a:rPr>
              <a:t>کنترل درونی</a:t>
            </a:r>
            <a:r>
              <a:rPr lang="fa-IR" dirty="0" smtClean="0">
                <a:cs typeface="B Roya" pitchFamily="2" charset="-78"/>
              </a:rPr>
              <a:t>: </a:t>
            </a:r>
            <a:r>
              <a:rPr lang="fa-IR" sz="2400" dirty="0" smtClean="0">
                <a:cs typeface="B Roya" pitchFamily="2" charset="-78"/>
              </a:rPr>
              <a:t>افرادی که خود را مسؤول رفتارهای خود می دانند، چون بر این باورند که می توانند محیط خود را نیز تحت تأثیر قرار دهند، برای جهت دادن به شرایط محیطی به نفع خود، بیشتر وسوسه می شوند.</a:t>
            </a:r>
            <a:endParaRPr lang="fa-IR" dirty="0" smtClean="0">
              <a:cs typeface="B Roya" pitchFamily="2" charset="-78"/>
            </a:endParaRPr>
          </a:p>
          <a:p>
            <a:pPr marL="622300" indent="-350838" algn="justLow">
              <a:lnSpc>
                <a:spcPct val="120000"/>
              </a:lnSpc>
              <a:buFont typeface="+mj-lt"/>
              <a:buAutoNum type="arabicPeriod"/>
            </a:pPr>
            <a:r>
              <a:rPr lang="fa-IR" dirty="0" smtClean="0">
                <a:solidFill>
                  <a:srgbClr val="FF0000"/>
                </a:solidFill>
                <a:cs typeface="B Roya" pitchFamily="2" charset="-78"/>
              </a:rPr>
              <a:t>ریاست طلبی</a:t>
            </a:r>
            <a:r>
              <a:rPr lang="fa-IR" dirty="0" smtClean="0">
                <a:cs typeface="B Roya" pitchFamily="2" charset="-78"/>
              </a:rPr>
              <a:t>: </a:t>
            </a:r>
            <a:r>
              <a:rPr lang="fa-IR" sz="2400" dirty="0" smtClean="0">
                <a:cs typeface="B Roya" pitchFamily="2" charset="-78"/>
              </a:rPr>
              <a:t>افراد تشنه قدرت، راحت تر دست به سیاسی کاری می زنند و ابزارهای بیشتری برای کسب منافع فردی به کار می گیرند.</a:t>
            </a:r>
            <a:endParaRPr lang="fa-IR" dirty="0" smtClean="0">
              <a:cs typeface="B Roya" pitchFamily="2" charset="-78"/>
            </a:endParaRPr>
          </a:p>
          <a:p>
            <a:pPr marL="622300" indent="-350838" algn="justLow">
              <a:lnSpc>
                <a:spcPct val="120000"/>
              </a:lnSpc>
              <a:buFont typeface="+mj-lt"/>
              <a:buAutoNum type="arabicPeriod"/>
            </a:pPr>
            <a:r>
              <a:rPr lang="fa-IR" dirty="0" smtClean="0">
                <a:solidFill>
                  <a:srgbClr val="FF0000"/>
                </a:solidFill>
                <a:cs typeface="B Roya" pitchFamily="2" charset="-78"/>
              </a:rPr>
              <a:t>سرمایه گذاری در سازمان</a:t>
            </a:r>
            <a:r>
              <a:rPr lang="fa-IR" dirty="0" smtClean="0">
                <a:cs typeface="B Roya" pitchFamily="2" charset="-78"/>
              </a:rPr>
              <a:t>: </a:t>
            </a:r>
            <a:r>
              <a:rPr lang="fa-IR" sz="2400" dirty="0" smtClean="0">
                <a:cs typeface="B Roya" pitchFamily="2" charset="-78"/>
              </a:rPr>
              <a:t>هر قدر فرد از نظر زمان و کسب مهارت در سازمان، سرمایه گذاری بیشتری کرده باشد، به احتمال کمتری دست به رفتارهای سیاسی می زند، زیرا در صورت اخراج شدن، بیشتر متضرر می شود.</a:t>
            </a:r>
            <a:endParaRPr lang="fa-IR" dirty="0" smtClean="0">
              <a:cs typeface="B Roya" pitchFamily="2" charset="-78"/>
            </a:endParaRPr>
          </a:p>
          <a:p>
            <a:pPr marL="622300" indent="-350838" algn="justLow">
              <a:lnSpc>
                <a:spcPct val="120000"/>
              </a:lnSpc>
              <a:buFont typeface="+mj-lt"/>
              <a:buAutoNum type="arabicPeriod"/>
            </a:pPr>
            <a:r>
              <a:rPr lang="fa-IR" dirty="0" smtClean="0">
                <a:solidFill>
                  <a:srgbClr val="FF0000"/>
                </a:solidFill>
                <a:cs typeface="B Roya" pitchFamily="2" charset="-78"/>
              </a:rPr>
              <a:t>داشتن موقعیتهای شغلی جایگزین</a:t>
            </a:r>
            <a:r>
              <a:rPr lang="fa-IR" dirty="0" smtClean="0">
                <a:cs typeface="B Roya" pitchFamily="2" charset="-78"/>
              </a:rPr>
              <a:t>: </a:t>
            </a:r>
            <a:r>
              <a:rPr lang="fa-IR" sz="2400" dirty="0" smtClean="0">
                <a:cs typeface="B Roya" pitchFamily="2" charset="-78"/>
              </a:rPr>
              <a:t>هر قدر فرد جایگزینهای شغلی بیشتری داشته باشد، با احتمال بیشتری مخاطره سیاسی کاری های نامشروع را می پذیرد.</a:t>
            </a:r>
            <a:endParaRPr lang="fa-IR" dirty="0" smtClean="0">
              <a:cs typeface="B Roya" pitchFamily="2" charset="-78"/>
            </a:endParaRPr>
          </a:p>
          <a:p>
            <a:pPr marL="622300" indent="-350838" algn="justLow">
              <a:lnSpc>
                <a:spcPct val="120000"/>
              </a:lnSpc>
              <a:buFont typeface="+mj-lt"/>
              <a:buAutoNum type="arabicPeriod"/>
            </a:pPr>
            <a:r>
              <a:rPr lang="fa-IR" dirty="0" smtClean="0">
                <a:solidFill>
                  <a:srgbClr val="FF0000"/>
                </a:solidFill>
                <a:cs typeface="B Roya" pitchFamily="2" charset="-78"/>
              </a:rPr>
              <a:t>انتظار موفقیت</a:t>
            </a:r>
            <a:r>
              <a:rPr lang="fa-IR" dirty="0" smtClean="0">
                <a:cs typeface="B Roya" pitchFamily="2" charset="-78"/>
              </a:rPr>
              <a:t>: </a:t>
            </a:r>
            <a:r>
              <a:rPr lang="fa-IR" sz="2400" dirty="0" smtClean="0">
                <a:cs typeface="B Roya" pitchFamily="2" charset="-78"/>
              </a:rPr>
              <a:t>انتظار موفقیت پایین در به کارگیری ابزارهای نامشروع، منجر به کاهش احتمال دست زدن به رفتار سیاسی می شود.</a:t>
            </a:r>
            <a:endParaRPr lang="fa-IR" dirty="0" smtClean="0">
              <a:cs typeface="B Roya" pitchFamily="2" charset="-78"/>
            </a:endParaRPr>
          </a:p>
          <a:p>
            <a:pPr algn="justLow">
              <a:lnSpc>
                <a:spcPct val="120000"/>
              </a:lnSpc>
            </a:pP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72</a:t>
            </a:fld>
            <a:endParaRPr lang="fa-IR">
              <a:cs typeface="B Roya" pitchFamily="2" charset="-78"/>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229600" cy="5467368"/>
          </a:xfrm>
        </p:spPr>
        <p:txBody>
          <a:bodyPr>
            <a:normAutofit lnSpcReduction="10000"/>
          </a:bodyPr>
          <a:lstStyle/>
          <a:p>
            <a:pPr algn="justLow"/>
            <a:r>
              <a:rPr lang="fa-IR" dirty="0" smtClean="0">
                <a:cs typeface="B Roya" pitchFamily="2" charset="-78"/>
              </a:rPr>
              <a:t>عوامل </a:t>
            </a:r>
            <a:r>
              <a:rPr lang="fa-IR" dirty="0" smtClean="0">
                <a:solidFill>
                  <a:srgbClr val="FF0000"/>
                </a:solidFill>
                <a:cs typeface="B Roya" pitchFamily="2" charset="-78"/>
              </a:rPr>
              <a:t>سازمانی</a:t>
            </a:r>
            <a:r>
              <a:rPr lang="fa-IR" dirty="0" smtClean="0">
                <a:cs typeface="B Roya" pitchFamily="2" charset="-78"/>
              </a:rPr>
              <a:t>: فعالیت سیاسی بیشتر حاصل ویژگیهای سازمانی است تا تفاوتهای فردی:</a:t>
            </a:r>
          </a:p>
          <a:p>
            <a:pPr marL="622300" indent="-350838" algn="justLow">
              <a:buFont typeface="+mj-lt"/>
              <a:buAutoNum type="arabicPeriod"/>
            </a:pPr>
            <a:r>
              <a:rPr lang="fa-IR" dirty="0" smtClean="0">
                <a:solidFill>
                  <a:srgbClr val="FF0000"/>
                </a:solidFill>
                <a:cs typeface="B Roya" pitchFamily="2" charset="-78"/>
              </a:rPr>
              <a:t>تخصیص مجدد منابع</a:t>
            </a:r>
            <a:r>
              <a:rPr lang="fa-IR" dirty="0" smtClean="0">
                <a:cs typeface="B Roya" pitchFamily="2" charset="-78"/>
              </a:rPr>
              <a:t>: </a:t>
            </a:r>
            <a:r>
              <a:rPr lang="fa-IR" sz="2400" dirty="0" smtClean="0">
                <a:cs typeface="B Roya" pitchFamily="2" charset="-78"/>
              </a:rPr>
              <a:t>زمانی که منابع سازمانی رو به کاهش می گذارد یا تغییر و تحولاتی در منابع ایجاد می شود، به رفتارهای سیاسی دامن زده می شود.</a:t>
            </a:r>
            <a:endParaRPr lang="fa-IR" dirty="0" smtClean="0">
              <a:cs typeface="B Roya" pitchFamily="2" charset="-78"/>
            </a:endParaRPr>
          </a:p>
          <a:p>
            <a:pPr marL="622300" indent="-350838" algn="justLow">
              <a:buFont typeface="+mj-lt"/>
              <a:buAutoNum type="arabicPeriod"/>
            </a:pPr>
            <a:r>
              <a:rPr lang="fa-IR" dirty="0" smtClean="0">
                <a:solidFill>
                  <a:srgbClr val="FF0000"/>
                </a:solidFill>
                <a:cs typeface="B Roya" pitchFamily="2" charset="-78"/>
              </a:rPr>
              <a:t>اعتماد کم</a:t>
            </a:r>
            <a:r>
              <a:rPr lang="fa-IR" dirty="0" smtClean="0">
                <a:cs typeface="B Roya" pitchFamily="2" charset="-78"/>
              </a:rPr>
              <a:t>: در فرهنگ هایی که اعتماد بین افراد کمتر است، رفتار سیاسی بیشتر است.</a:t>
            </a:r>
          </a:p>
          <a:p>
            <a:pPr marL="622300" indent="-350838" algn="justLow">
              <a:buFont typeface="+mj-lt"/>
              <a:buAutoNum type="arabicPeriod"/>
            </a:pPr>
            <a:r>
              <a:rPr lang="fa-IR" dirty="0" smtClean="0">
                <a:solidFill>
                  <a:srgbClr val="FF0000"/>
                </a:solidFill>
                <a:cs typeface="B Roya" pitchFamily="2" charset="-78"/>
              </a:rPr>
              <a:t>ابهام در نقش</a:t>
            </a:r>
            <a:endParaRPr lang="fa-IR" dirty="0" smtClean="0">
              <a:cs typeface="B Roya" pitchFamily="2" charset="-78"/>
            </a:endParaRPr>
          </a:p>
          <a:p>
            <a:pPr marL="622300" indent="-350838" algn="justLow">
              <a:buFont typeface="+mj-lt"/>
              <a:buAutoNum type="arabicPeriod"/>
            </a:pPr>
            <a:r>
              <a:rPr lang="fa-IR" dirty="0" smtClean="0">
                <a:solidFill>
                  <a:srgbClr val="FF0000"/>
                </a:solidFill>
                <a:cs typeface="B Roya" pitchFamily="2" charset="-78"/>
              </a:rPr>
              <a:t>سیستم نامشخص ارزیابی عملکرد</a:t>
            </a:r>
            <a:endParaRPr lang="fa-IR" dirty="0" smtClean="0">
              <a:cs typeface="B Roya" pitchFamily="2" charset="-78"/>
            </a:endParaRPr>
          </a:p>
          <a:p>
            <a:pPr marL="622300" indent="-350838" algn="justLow">
              <a:buFont typeface="+mj-lt"/>
              <a:buAutoNum type="arabicPeriod"/>
            </a:pPr>
            <a:r>
              <a:rPr lang="fa-IR" dirty="0" smtClean="0">
                <a:solidFill>
                  <a:srgbClr val="FF0000"/>
                </a:solidFill>
                <a:cs typeface="B Roya" pitchFamily="2" charset="-78"/>
              </a:rPr>
              <a:t>سیستم پاداش برد و باختی</a:t>
            </a:r>
            <a:endParaRPr lang="fa-IR" dirty="0" smtClean="0">
              <a:cs typeface="B Roya" pitchFamily="2" charset="-78"/>
            </a:endParaRPr>
          </a:p>
          <a:p>
            <a:pPr marL="622300" indent="-350838" algn="justLow">
              <a:buFont typeface="+mj-lt"/>
              <a:buAutoNum type="arabicPeriod"/>
            </a:pPr>
            <a:r>
              <a:rPr lang="fa-IR" dirty="0" smtClean="0">
                <a:solidFill>
                  <a:srgbClr val="FF0000"/>
                </a:solidFill>
                <a:cs typeface="B Roya" pitchFamily="2" charset="-78"/>
              </a:rPr>
              <a:t>سیستم تصمیم گیری مبتنی بر دموکراسی</a:t>
            </a:r>
          </a:p>
          <a:p>
            <a:pPr marL="622300" indent="-350838" algn="justLow">
              <a:buFont typeface="+mj-lt"/>
              <a:buAutoNum type="arabicPeriod"/>
            </a:pPr>
            <a:r>
              <a:rPr lang="fa-IR" dirty="0" smtClean="0">
                <a:solidFill>
                  <a:srgbClr val="FF0000"/>
                </a:solidFill>
                <a:cs typeface="B Roya" pitchFamily="2" charset="-78"/>
              </a:rPr>
              <a:t>فشار برای عملکرد عالی</a:t>
            </a:r>
          </a:p>
          <a:p>
            <a:pPr marL="622300" indent="-350838" algn="justLow">
              <a:buFont typeface="+mj-lt"/>
              <a:buAutoNum type="arabicPeriod"/>
            </a:pPr>
            <a:r>
              <a:rPr lang="fa-IR" dirty="0" smtClean="0">
                <a:solidFill>
                  <a:srgbClr val="FF0000"/>
                </a:solidFill>
                <a:cs typeface="B Roya" pitchFamily="2" charset="-78"/>
              </a:rPr>
              <a:t>مدیران قدیمی خودخواه</a:t>
            </a:r>
            <a:endParaRPr lang="fa-IR" dirty="0">
              <a:solidFill>
                <a:srgbClr val="FF0000"/>
              </a:solidFill>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73</a:t>
            </a:fld>
            <a:endParaRPr lang="fa-IR">
              <a:cs typeface="B Roya" pitchFamily="2" charset="-78"/>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28604"/>
            <a:ext cx="8229600" cy="775542"/>
          </a:xfrm>
        </p:spPr>
        <p:txBody>
          <a:bodyPr>
            <a:normAutofit fontScale="90000"/>
          </a:bodyPr>
          <a:lstStyle/>
          <a:p>
            <a:pPr algn="justLow"/>
            <a:r>
              <a:rPr lang="fa-IR" dirty="0" smtClean="0">
                <a:cs typeface="B Roya" pitchFamily="2" charset="-78"/>
              </a:rPr>
              <a:t>عدم اطمینان و رفتار سیاسی</a:t>
            </a:r>
            <a:endParaRPr lang="fa-IR" dirty="0">
              <a:cs typeface="B Roya" pitchFamily="2" charset="-78"/>
            </a:endParaRPr>
          </a:p>
        </p:txBody>
      </p:sp>
      <p:sp>
        <p:nvSpPr>
          <p:cNvPr id="3" name="Content Placeholder 2"/>
          <p:cNvSpPr>
            <a:spLocks noGrp="1"/>
          </p:cNvSpPr>
          <p:nvPr>
            <p:ph idx="1"/>
          </p:nvPr>
        </p:nvSpPr>
        <p:spPr>
          <a:xfrm>
            <a:off x="457200" y="1142984"/>
            <a:ext cx="8229600" cy="5286412"/>
          </a:xfrm>
        </p:spPr>
        <p:txBody>
          <a:bodyPr>
            <a:normAutofit fontScale="85000" lnSpcReduction="20000"/>
          </a:bodyPr>
          <a:lstStyle/>
          <a:p>
            <a:pPr algn="justLow"/>
            <a:r>
              <a:rPr lang="fa-IR" dirty="0" smtClean="0">
                <a:cs typeface="B Roya" pitchFamily="2" charset="-78"/>
              </a:rPr>
              <a:t>مانورهای سیاسی، به طور عمده در اثر عدم اطمینان شکل می گیرند. عوامل عدم اطمینان:</a:t>
            </a:r>
          </a:p>
          <a:p>
            <a:pPr marL="623888" indent="-352425" algn="justLow">
              <a:buFont typeface="+mj-lt"/>
              <a:buAutoNum type="arabicPeriod"/>
            </a:pPr>
            <a:r>
              <a:rPr lang="fa-IR" dirty="0" smtClean="0">
                <a:cs typeface="B Roya" pitchFamily="2" charset="-78"/>
              </a:rPr>
              <a:t>هدفهای نامشخص: اهداف مبهم تر و پیچیده تر، منجر به بیشتر شدن مسائل سیاسی می شود.</a:t>
            </a:r>
          </a:p>
          <a:p>
            <a:pPr marL="623888" indent="-352425" algn="justLow">
              <a:buFont typeface="+mj-lt"/>
              <a:buAutoNum type="arabicPeriod"/>
            </a:pPr>
            <a:r>
              <a:rPr lang="fa-IR" dirty="0" smtClean="0">
                <a:solidFill>
                  <a:srgbClr val="FF0000"/>
                </a:solidFill>
                <a:cs typeface="B Roya" pitchFamily="2" charset="-78"/>
              </a:rPr>
              <a:t>ابهام در استانداردهای عملکرد: </a:t>
            </a:r>
            <a:r>
              <a:rPr lang="fa-IR" dirty="0" smtClean="0">
                <a:cs typeface="B Roya" pitchFamily="2" charset="-78"/>
              </a:rPr>
              <a:t>لازمه عملکرد عالی کارکنان، روشن بودن استانداردهای عملکرد از نظر کمی، کیفی و زمانی است.</a:t>
            </a:r>
          </a:p>
          <a:p>
            <a:pPr marL="623888" indent="-352425" algn="justLow">
              <a:buFont typeface="+mj-lt"/>
              <a:buAutoNum type="arabicPeriod"/>
            </a:pPr>
            <a:r>
              <a:rPr lang="fa-IR" dirty="0" smtClean="0">
                <a:solidFill>
                  <a:srgbClr val="FF0000"/>
                </a:solidFill>
                <a:cs typeface="B Roya" pitchFamily="2" charset="-78"/>
              </a:rPr>
              <a:t>نامشخص بودن فراگردهای تصمیم گیری: </a:t>
            </a:r>
            <a:r>
              <a:rPr lang="fa-IR" dirty="0" smtClean="0">
                <a:cs typeface="B Roya" pitchFamily="2" charset="-78"/>
              </a:rPr>
              <a:t>تصمیم های مبهم یا تصمیم های بدون توافق همگانی یا تصمیم های بلندمدت و نامطمئن راهبردی، در مقایسه با تصمیم های تکراری و جاری سازمانی، بیشتر موجب رفتارهای سیاسی می شوند.</a:t>
            </a:r>
          </a:p>
          <a:p>
            <a:pPr marL="623888" indent="-352425" algn="justLow">
              <a:buFont typeface="+mj-lt"/>
              <a:buAutoNum type="arabicPeriod"/>
            </a:pPr>
            <a:r>
              <a:rPr lang="fa-IR" dirty="0" smtClean="0">
                <a:solidFill>
                  <a:srgbClr val="FF0000"/>
                </a:solidFill>
                <a:cs typeface="B Roya" pitchFamily="2" charset="-78"/>
              </a:rPr>
              <a:t>رقابت فردی یا گروهی شدید: </a:t>
            </a:r>
            <a:r>
              <a:rPr lang="fa-IR" dirty="0" smtClean="0">
                <a:cs typeface="B Roya" pitchFamily="2" charset="-78"/>
              </a:rPr>
              <a:t>در ارتباطات متقابل شخصی یا گروهی، همکاری بر رقابت مزیت دارد، چون رقابت موجب سیاسی کاری می شود.</a:t>
            </a:r>
          </a:p>
          <a:p>
            <a:pPr marL="623888" indent="-352425" algn="justLow">
              <a:buFont typeface="+mj-lt"/>
              <a:buAutoNum type="arabicPeriod"/>
            </a:pPr>
            <a:r>
              <a:rPr lang="fa-IR" dirty="0" smtClean="0">
                <a:solidFill>
                  <a:srgbClr val="FF0000"/>
                </a:solidFill>
                <a:cs typeface="B Roya" pitchFamily="2" charset="-78"/>
              </a:rPr>
              <a:t>منابع کمیاب و حیاتی: </a:t>
            </a:r>
            <a:r>
              <a:rPr lang="fa-IR" dirty="0" smtClean="0">
                <a:cs typeface="B Roya" pitchFamily="2" charset="-78"/>
              </a:rPr>
              <a:t>بین میزان رفتارهای سیاسی و دستیابی به منابع کمیاب و حیاتی، ارتباط مستقیم وجود دارد.</a:t>
            </a:r>
          </a:p>
          <a:p>
            <a:pPr marL="623888" indent="-352425" algn="justLow">
              <a:buFont typeface="+mj-lt"/>
              <a:buAutoNum type="arabicPeriod"/>
            </a:pPr>
            <a:r>
              <a:rPr lang="fa-IR" dirty="0" smtClean="0">
                <a:solidFill>
                  <a:srgbClr val="FF0000"/>
                </a:solidFill>
                <a:cs typeface="B Roya" pitchFamily="2" charset="-78"/>
              </a:rPr>
              <a:t>فناوری و محیط بیرونی: </a:t>
            </a:r>
            <a:r>
              <a:rPr lang="fa-IR" dirty="0" smtClean="0">
                <a:cs typeface="B Roya" pitchFamily="2" charset="-78"/>
              </a:rPr>
              <a:t>به طور کلی هرچه فناوری داخلی سازمان پیچیده تر باشد؛ و همچنین هرچه محیط بیرونی سازمان پویاتر باشد، رفتارهای سیاسی بیشتر دامن زده می شود.</a:t>
            </a:r>
          </a:p>
          <a:p>
            <a:pPr marL="623888" indent="-352425" algn="justLow">
              <a:buFont typeface="+mj-lt"/>
              <a:buAutoNum type="arabicPeriod"/>
            </a:pPr>
            <a:r>
              <a:rPr lang="fa-IR" dirty="0" smtClean="0">
                <a:solidFill>
                  <a:srgbClr val="FF0000"/>
                </a:solidFill>
                <a:cs typeface="B Roya" pitchFamily="2" charset="-78"/>
              </a:rPr>
              <a:t>تغییر و تحول: </a:t>
            </a:r>
            <a:r>
              <a:rPr lang="fa-IR" dirty="0" smtClean="0">
                <a:cs typeface="B Roya" pitchFamily="2" charset="-78"/>
              </a:rPr>
              <a:t>تجدید ساختار سازمانی یا برنامه بهبود سازمانی یا حتی تغییر برنامه ریزی نشده تحمیلی در اثر فشارهای خارجی، مانورهای سیاسی را شدت خواهد داد.</a:t>
            </a:r>
          </a:p>
          <a:p>
            <a:pPr algn="justLow"/>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74</a:t>
            </a:fld>
            <a:endParaRPr lang="fa-IR">
              <a:cs typeface="B Roya" pitchFamily="2" charset="-78"/>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Low"/>
            <a:r>
              <a:rPr lang="fa-IR" dirty="0" smtClean="0">
                <a:cs typeface="B Roya" pitchFamily="2" charset="-78"/>
              </a:rPr>
              <a:t>تصمیم های مهم و غیر متمرکز و رفتار سیاسی</a:t>
            </a:r>
            <a:endParaRPr lang="fa-IR" dirty="0">
              <a:cs typeface="B Roya" pitchFamily="2" charset="-78"/>
            </a:endParaRPr>
          </a:p>
        </p:txBody>
      </p:sp>
      <p:sp>
        <p:nvSpPr>
          <p:cNvPr id="3" name="Content Placeholder 2"/>
          <p:cNvSpPr>
            <a:spLocks noGrp="1"/>
          </p:cNvSpPr>
          <p:nvPr>
            <p:ph idx="1"/>
          </p:nvPr>
        </p:nvSpPr>
        <p:spPr/>
        <p:txBody>
          <a:bodyPr>
            <a:normAutofit fontScale="92500" lnSpcReduction="10000"/>
          </a:bodyPr>
          <a:lstStyle/>
          <a:p>
            <a:pPr algn="justLow">
              <a:lnSpc>
                <a:spcPct val="150000"/>
              </a:lnSpc>
            </a:pPr>
            <a:r>
              <a:rPr lang="fa-IR" dirty="0" smtClean="0">
                <a:solidFill>
                  <a:srgbClr val="FF0000"/>
                </a:solidFill>
                <a:cs typeface="B Roya" pitchFamily="2" charset="-78"/>
              </a:rPr>
              <a:t>مهمتر بودن نتیجه تصمیم گیری </a:t>
            </a:r>
            <a:r>
              <a:rPr lang="fa-IR" dirty="0" smtClean="0">
                <a:cs typeface="B Roya" pitchFamily="2" charset="-78"/>
              </a:rPr>
              <a:t>برای افراد یا گروه ها، احتمالا منجر به رفتار سیاسی تر می شود، اما از آنجا که رفتار سیاسی اغلب هزینه دارد، رفتار سیاسی افراد گزینشی خواهد بود: </a:t>
            </a:r>
            <a:r>
              <a:rPr lang="fa-IR" sz="2000" dirty="0" smtClean="0">
                <a:cs typeface="B Roya" pitchFamily="2" charset="-78"/>
              </a:rPr>
              <a:t>پس عامل تعدیل کننده رفتار سیاسی است.</a:t>
            </a:r>
            <a:endParaRPr lang="fa-IR" dirty="0" smtClean="0">
              <a:cs typeface="B Roya" pitchFamily="2" charset="-78"/>
            </a:endParaRPr>
          </a:p>
          <a:p>
            <a:pPr algn="justLow">
              <a:lnSpc>
                <a:spcPct val="150000"/>
              </a:lnSpc>
            </a:pPr>
            <a:r>
              <a:rPr lang="fa-IR" dirty="0" smtClean="0">
                <a:solidFill>
                  <a:srgbClr val="FF0000"/>
                </a:solidFill>
                <a:cs typeface="B Roya" pitchFamily="2" charset="-78"/>
              </a:rPr>
              <a:t>میزان تمرکز قدرت در سازمان: </a:t>
            </a:r>
            <a:r>
              <a:rPr lang="fa-IR" dirty="0" smtClean="0">
                <a:cs typeface="B Roya" pitchFamily="2" charset="-78"/>
              </a:rPr>
              <a:t>تمرکز قدرت در رأس سازمان یا پذیرش گسترده قواعد بوروکراتیک، موجب انگیزه کمتر برای رفتار سیاسی خواهد بود. توزیع گسترده قدرت و تخصصی بودن فراگردهای تصمیم گیری، موجبات رفتار سیاسی را فراهم می آورد: </a:t>
            </a:r>
            <a:r>
              <a:rPr lang="fa-IR" sz="2000" dirty="0" smtClean="0">
                <a:cs typeface="B Roya" pitchFamily="2" charset="-78"/>
              </a:rPr>
              <a:t>عامل تعدیل کننده دیگر</a:t>
            </a:r>
            <a:endParaRPr lang="fa-IR" dirty="0" smtClean="0">
              <a:cs typeface="B Roya" pitchFamily="2" charset="-78"/>
            </a:endParaRPr>
          </a:p>
          <a:p>
            <a:pPr algn="justLow">
              <a:lnSpc>
                <a:spcPct val="150000"/>
              </a:lnSpc>
            </a:pPr>
            <a:r>
              <a:rPr lang="fa-IR" dirty="0" smtClean="0">
                <a:cs typeface="B Roya" pitchFamily="2" charset="-78"/>
              </a:rPr>
              <a:t>(نمودار ص74)</a:t>
            </a: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75</a:t>
            </a:fld>
            <a:endParaRPr lang="fa-IR">
              <a:cs typeface="B Roya" pitchFamily="2" charset="-78"/>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سطوح عمل سیاسی</a:t>
            </a:r>
            <a:endParaRPr lang="fa-IR" dirty="0">
              <a:cs typeface="B Roya" pitchFamily="2" charset="-78"/>
            </a:endParaRPr>
          </a:p>
        </p:txBody>
      </p:sp>
      <p:sp>
        <p:nvSpPr>
          <p:cNvPr id="3" name="Content Placeholder 2"/>
          <p:cNvSpPr>
            <a:spLocks noGrp="1"/>
          </p:cNvSpPr>
          <p:nvPr>
            <p:ph idx="1"/>
          </p:nvPr>
        </p:nvSpPr>
        <p:spPr/>
        <p:txBody>
          <a:bodyPr>
            <a:normAutofit fontScale="85000" lnSpcReduction="10000"/>
          </a:bodyPr>
          <a:lstStyle/>
          <a:p>
            <a:pPr algn="justLow">
              <a:lnSpc>
                <a:spcPct val="150000"/>
              </a:lnSpc>
            </a:pPr>
            <a:r>
              <a:rPr lang="fa-IR" dirty="0" smtClean="0">
                <a:cs typeface="B Roya" pitchFamily="2" charset="-78"/>
              </a:rPr>
              <a:t>مانورهای سیاسی در سه سطح فردی، گروهی (ائتلاف) و سازمانی (شبکه) رخ می دهد:</a:t>
            </a:r>
          </a:p>
          <a:p>
            <a:pPr algn="justLow">
              <a:lnSpc>
                <a:spcPct val="150000"/>
              </a:lnSpc>
            </a:pPr>
            <a:r>
              <a:rPr lang="fa-IR" dirty="0" smtClean="0">
                <a:solidFill>
                  <a:srgbClr val="FF0000"/>
                </a:solidFill>
                <a:cs typeface="B Roya" pitchFamily="2" charset="-78"/>
              </a:rPr>
              <a:t>سطح فردی: </a:t>
            </a:r>
            <a:r>
              <a:rPr lang="fa-IR" dirty="0" smtClean="0">
                <a:cs typeface="B Roya" pitchFamily="2" charset="-78"/>
              </a:rPr>
              <a:t>افراد به دنبال منافع فردی خود هستند.</a:t>
            </a:r>
          </a:p>
          <a:p>
            <a:pPr algn="justLow">
              <a:lnSpc>
                <a:spcPct val="150000"/>
              </a:lnSpc>
            </a:pPr>
            <a:r>
              <a:rPr lang="fa-IR" dirty="0" smtClean="0">
                <a:solidFill>
                  <a:srgbClr val="FF0000"/>
                </a:solidFill>
                <a:cs typeface="B Roya" pitchFamily="2" charset="-78"/>
              </a:rPr>
              <a:t>سطح گروهی (ائتلاف): </a:t>
            </a:r>
            <a:r>
              <a:rPr lang="fa-IR" dirty="0" smtClean="0">
                <a:cs typeface="B Roya" pitchFamily="2" charset="-78"/>
              </a:rPr>
              <a:t>ائتلاف یک گروه غیر رسمی است که برای پیگیری یک </a:t>
            </a:r>
            <a:r>
              <a:rPr lang="fa-IR" dirty="0" smtClean="0">
                <a:solidFill>
                  <a:srgbClr val="FF0000"/>
                </a:solidFill>
                <a:cs typeface="B Roya" pitchFamily="2" charset="-78"/>
              </a:rPr>
              <a:t>موضوع</a:t>
            </a:r>
            <a:r>
              <a:rPr lang="fa-IR" dirty="0" smtClean="0">
                <a:cs typeface="B Roya" pitchFamily="2" charset="-78"/>
              </a:rPr>
              <a:t> به هم پیوسته اند. هنگامی که موضوع حل شد، ائتلاف از هم می پاشد. مرزهای نامعینی دارند یعنی در عضوگیری سیالند و ساختار منعطف دارند و موقتی هستند.</a:t>
            </a:r>
          </a:p>
          <a:p>
            <a:pPr algn="justLow">
              <a:lnSpc>
                <a:spcPct val="150000"/>
              </a:lnSpc>
            </a:pPr>
            <a:r>
              <a:rPr lang="fa-IR" dirty="0" smtClean="0">
                <a:solidFill>
                  <a:srgbClr val="FF0000"/>
                </a:solidFill>
                <a:cs typeface="B Roya" pitchFamily="2" charset="-78"/>
              </a:rPr>
              <a:t>سطح سازمانی (شبکه): </a:t>
            </a:r>
            <a:r>
              <a:rPr lang="fa-IR" dirty="0" smtClean="0">
                <a:cs typeface="B Roya" pitchFamily="2" charset="-78"/>
              </a:rPr>
              <a:t>شبکه ها اجتماعات غیر منسجم از افرادی هستند که برای منافع کلی خود، به دنبال حمایت اجتماعی اند. شبکه ها </a:t>
            </a:r>
            <a:r>
              <a:rPr lang="fa-IR" dirty="0" smtClean="0">
                <a:solidFill>
                  <a:srgbClr val="FF0000"/>
                </a:solidFill>
                <a:cs typeface="B Roya" pitchFamily="2" charset="-78"/>
              </a:rPr>
              <a:t>مردم گرا </a:t>
            </a:r>
            <a:r>
              <a:rPr lang="fa-IR" dirty="0" smtClean="0">
                <a:cs typeface="B Roya" pitchFamily="2" charset="-78"/>
              </a:rPr>
              <a:t>هستند. دستور کار گسترده تر و بلندمدت تری نسبت به ائتلافها دارند.</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76</a:t>
            </a:fld>
            <a:endParaRPr lang="fa-IR">
              <a:cs typeface="B Roya" pitchFamily="2" charset="-78"/>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42918"/>
            <a:ext cx="8229600" cy="846980"/>
          </a:xfrm>
        </p:spPr>
        <p:txBody>
          <a:bodyPr/>
          <a:lstStyle/>
          <a:p>
            <a:pPr algn="justLow"/>
            <a:r>
              <a:rPr lang="fa-IR" dirty="0" smtClean="0">
                <a:cs typeface="B Roya" pitchFamily="2" charset="-78"/>
              </a:rPr>
              <a:t>ظرفیت سیاسی</a:t>
            </a:r>
            <a:endParaRPr lang="fa-IR" dirty="0">
              <a:cs typeface="B Roya" pitchFamily="2" charset="-78"/>
            </a:endParaRPr>
          </a:p>
        </p:txBody>
      </p:sp>
      <p:sp>
        <p:nvSpPr>
          <p:cNvPr id="3" name="Content Placeholder 2"/>
          <p:cNvSpPr>
            <a:spLocks noGrp="1"/>
          </p:cNvSpPr>
          <p:nvPr>
            <p:ph idx="1"/>
          </p:nvPr>
        </p:nvSpPr>
        <p:spPr>
          <a:xfrm>
            <a:off x="457200" y="1500174"/>
            <a:ext cx="8229600" cy="4824426"/>
          </a:xfrm>
        </p:spPr>
        <p:txBody>
          <a:bodyPr>
            <a:normAutofit fontScale="92500" lnSpcReduction="20000"/>
          </a:bodyPr>
          <a:lstStyle/>
          <a:p>
            <a:pPr algn="justLow">
              <a:lnSpc>
                <a:spcPct val="150000"/>
              </a:lnSpc>
            </a:pPr>
            <a:r>
              <a:rPr lang="fa-IR" dirty="0" smtClean="0">
                <a:solidFill>
                  <a:srgbClr val="FF0000"/>
                </a:solidFill>
                <a:cs typeface="B Roya" pitchFamily="2" charset="-78"/>
              </a:rPr>
              <a:t>تعریف</a:t>
            </a:r>
            <a:r>
              <a:rPr lang="fa-IR" dirty="0" smtClean="0">
                <a:cs typeface="B Roya" pitchFamily="2" charset="-78"/>
              </a:rPr>
              <a:t>: توان و علاقه برای نشان دادن رفتار سیاسی از خود، اعمال قدرت و نفوذ است.</a:t>
            </a:r>
          </a:p>
          <a:p>
            <a:pPr algn="justLow">
              <a:lnSpc>
                <a:spcPct val="150000"/>
              </a:lnSpc>
            </a:pPr>
            <a:r>
              <a:rPr lang="fa-IR" dirty="0" smtClean="0">
                <a:solidFill>
                  <a:srgbClr val="FF0000"/>
                </a:solidFill>
                <a:cs typeface="B Roya" pitchFamily="2" charset="-78"/>
              </a:rPr>
              <a:t>تعریف دیگر</a:t>
            </a:r>
            <a:r>
              <a:rPr lang="fa-IR" dirty="0" smtClean="0">
                <a:cs typeface="B Roya" pitchFamily="2" charset="-78"/>
              </a:rPr>
              <a:t>: مجموع قدرت و نفوذ فرد، بیانگر ظرفیت سیاسی وی برای اقدام سیاسی است.</a:t>
            </a:r>
          </a:p>
          <a:p>
            <a:pPr algn="justLow">
              <a:lnSpc>
                <a:spcPct val="150000"/>
              </a:lnSpc>
            </a:pPr>
            <a:r>
              <a:rPr lang="fa-IR" dirty="0" smtClean="0">
                <a:cs typeface="B Roya" pitchFamily="2" charset="-78"/>
              </a:rPr>
              <a:t>حسن استفاده از رفتار دیگران، در قلب رفتار سیاسی است. استفاده سیاسی از دیگران، می تواند بر اساس قدرت یا نفوذ باشد و در نتیجه مثبت یا منفی خواهد بود.</a:t>
            </a:r>
          </a:p>
          <a:p>
            <a:pPr algn="justLow">
              <a:lnSpc>
                <a:spcPct val="150000"/>
              </a:lnSpc>
            </a:pPr>
            <a:r>
              <a:rPr lang="fa-IR" dirty="0" smtClean="0">
                <a:cs typeface="B Roya" pitchFamily="2" charset="-78"/>
              </a:rPr>
              <a:t>چهار شکل استفاده سیاسی از دیگران: </a:t>
            </a:r>
            <a:r>
              <a:rPr lang="fa-IR" dirty="0" smtClean="0">
                <a:solidFill>
                  <a:srgbClr val="FF0000"/>
                </a:solidFill>
                <a:cs typeface="B Roya" pitchFamily="2" charset="-78"/>
              </a:rPr>
              <a:t>تشویق، ایجاد انگیزه، ایجاد الزام اخلاقی، سرکوب </a:t>
            </a:r>
            <a:r>
              <a:rPr lang="fa-IR" dirty="0" smtClean="0">
                <a:cs typeface="B Roya" pitchFamily="2" charset="-78"/>
              </a:rPr>
              <a:t>(نمودار ص76)</a:t>
            </a:r>
            <a:endParaRPr lang="fa-IR" dirty="0">
              <a:solidFill>
                <a:srgbClr val="FF0000"/>
              </a:solidFill>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77</a:t>
            </a:fld>
            <a:endParaRPr lang="fa-IR">
              <a:cs typeface="B Roya" pitchFamily="2" charset="-78"/>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42918"/>
            <a:ext cx="8229600" cy="918418"/>
          </a:xfrm>
        </p:spPr>
        <p:txBody>
          <a:bodyPr/>
          <a:lstStyle/>
          <a:p>
            <a:pPr algn="justLow"/>
            <a:r>
              <a:rPr lang="fa-IR" dirty="0" smtClean="0">
                <a:cs typeface="B Roya" pitchFamily="2" charset="-78"/>
              </a:rPr>
              <a:t>انواع حسن استفاده/سوء استفاده</a:t>
            </a:r>
            <a:endParaRPr lang="fa-IR" dirty="0">
              <a:cs typeface="B Roya" pitchFamily="2" charset="-78"/>
            </a:endParaRPr>
          </a:p>
        </p:txBody>
      </p:sp>
      <p:sp>
        <p:nvSpPr>
          <p:cNvPr id="3" name="Content Placeholder 2"/>
          <p:cNvSpPr>
            <a:spLocks noGrp="1"/>
          </p:cNvSpPr>
          <p:nvPr>
            <p:ph idx="1"/>
          </p:nvPr>
        </p:nvSpPr>
        <p:spPr>
          <a:xfrm>
            <a:off x="457200" y="1500174"/>
            <a:ext cx="8229600" cy="4824426"/>
          </a:xfrm>
        </p:spPr>
        <p:txBody>
          <a:bodyPr>
            <a:normAutofit fontScale="92500"/>
          </a:bodyPr>
          <a:lstStyle/>
          <a:p>
            <a:pPr algn="justLow">
              <a:lnSpc>
                <a:spcPct val="110000"/>
              </a:lnSpc>
            </a:pPr>
            <a:r>
              <a:rPr lang="fa-IR" dirty="0" smtClean="0">
                <a:solidFill>
                  <a:srgbClr val="FF0000"/>
                </a:solidFill>
                <a:cs typeface="B Roya" pitchFamily="2" charset="-78"/>
              </a:rPr>
              <a:t>تشویق:</a:t>
            </a:r>
            <a:r>
              <a:rPr lang="fa-IR" dirty="0" smtClean="0">
                <a:cs typeface="B Roya" pitchFamily="2" charset="-78"/>
              </a:rPr>
              <a:t> کسی که از تشویق استفاده می کند، با توسل به احساس و منطق می کوشد بر ادراک دیگران از وضعیت اثر بگذارد. در تشویق موفقیت آمیز، افراد به جای برد واقعی احساس برد دارند.</a:t>
            </a:r>
          </a:p>
          <a:p>
            <a:pPr algn="justLow">
              <a:lnSpc>
                <a:spcPct val="110000"/>
              </a:lnSpc>
            </a:pPr>
            <a:r>
              <a:rPr lang="fa-IR" dirty="0" smtClean="0">
                <a:solidFill>
                  <a:srgbClr val="FF0000"/>
                </a:solidFill>
                <a:cs typeface="B Roya" pitchFamily="2" charset="-78"/>
              </a:rPr>
              <a:t>ایجاد انگیزه: </a:t>
            </a:r>
            <a:r>
              <a:rPr lang="fa-IR" dirty="0" smtClean="0">
                <a:cs typeface="B Roya" pitchFamily="2" charset="-78"/>
              </a:rPr>
              <a:t>وادار کردن افراد به کار در این حالت، نیروی مثبت قوی تری است و بر استفاده از قدرت متکی است. فرد در ازای انطباق رفتار طرف مقابل با خواسته اش، به وی نوعی پاداش پشنهاد می کند.</a:t>
            </a:r>
          </a:p>
          <a:p>
            <a:pPr algn="justLow">
              <a:lnSpc>
                <a:spcPct val="110000"/>
              </a:lnSpc>
            </a:pPr>
            <a:r>
              <a:rPr lang="fa-IR" dirty="0" smtClean="0">
                <a:solidFill>
                  <a:srgbClr val="FF0000"/>
                </a:solidFill>
                <a:cs typeface="B Roya" pitchFamily="2" charset="-78"/>
              </a:rPr>
              <a:t>ایجاد الزام اخلاقی: </a:t>
            </a:r>
            <a:r>
              <a:rPr lang="fa-IR" dirty="0" smtClean="0">
                <a:cs typeface="B Roya" pitchFamily="2" charset="-78"/>
              </a:rPr>
              <a:t>شکل منفی توأم با سوء استفاده از دیگران است. در این حالت فرد به گونه ای رفتار می کند که طرف مقابلش احساس دین و بدهکاری کند.</a:t>
            </a:r>
          </a:p>
          <a:p>
            <a:pPr algn="justLow">
              <a:lnSpc>
                <a:spcPct val="110000"/>
              </a:lnSpc>
            </a:pPr>
            <a:r>
              <a:rPr lang="fa-IR" dirty="0" smtClean="0">
                <a:solidFill>
                  <a:srgbClr val="FF0000"/>
                </a:solidFill>
                <a:cs typeface="B Roya" pitchFamily="2" charset="-78"/>
              </a:rPr>
              <a:t>سرکوب: </a:t>
            </a:r>
            <a:r>
              <a:rPr lang="fa-IR" dirty="0" smtClean="0">
                <a:cs typeface="B Roya" pitchFamily="2" charset="-78"/>
              </a:rPr>
              <a:t>خشن ترین شکل سوء استفاده از دیگران، تهدید آنها در صورت عدم موافقت با درخواست است. این رفتار می تواند به واکنش منفی و سریع طرف مقابل بینجامد.</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78</a:t>
            </a:fld>
            <a:endParaRPr lang="fa-IR">
              <a:cs typeface="B Roya" pitchFamily="2" charset="-78"/>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38880"/>
            <a:ext cx="8229600" cy="989856"/>
          </a:xfrm>
        </p:spPr>
        <p:txBody>
          <a:bodyPr/>
          <a:lstStyle/>
          <a:p>
            <a:pPr algn="justLow"/>
            <a:r>
              <a:rPr lang="fa-IR" dirty="0" smtClean="0">
                <a:cs typeface="B Roya" pitchFamily="2" charset="-78"/>
              </a:rPr>
              <a:t>تاکتیک های سیاسی (نگاره ص78)</a:t>
            </a:r>
            <a:endParaRPr lang="fa-IR" dirty="0">
              <a:cs typeface="B Roya" pitchFamily="2" charset="-78"/>
            </a:endParaRPr>
          </a:p>
        </p:txBody>
      </p:sp>
      <p:sp>
        <p:nvSpPr>
          <p:cNvPr id="3" name="Content Placeholder 2"/>
          <p:cNvSpPr>
            <a:spLocks noGrp="1"/>
          </p:cNvSpPr>
          <p:nvPr>
            <p:ph idx="1"/>
          </p:nvPr>
        </p:nvSpPr>
        <p:spPr>
          <a:xfrm>
            <a:off x="457200" y="1357298"/>
            <a:ext cx="8229600" cy="4967302"/>
          </a:xfrm>
        </p:spPr>
        <p:txBody>
          <a:bodyPr>
            <a:normAutofit fontScale="70000" lnSpcReduction="20000"/>
          </a:bodyPr>
          <a:lstStyle/>
          <a:p>
            <a:pPr marL="623888" indent="-352425" algn="justLow">
              <a:lnSpc>
                <a:spcPct val="150000"/>
              </a:lnSpc>
              <a:buFont typeface="+mj-lt"/>
              <a:buAutoNum type="arabicPeriod"/>
            </a:pPr>
            <a:r>
              <a:rPr lang="fa-IR" dirty="0" smtClean="0">
                <a:solidFill>
                  <a:srgbClr val="FF0000"/>
                </a:solidFill>
                <a:cs typeface="B Roya" pitchFamily="2" charset="-78"/>
              </a:rPr>
              <a:t>سرزنش یا حمله به دیگران: </a:t>
            </a:r>
            <a:r>
              <a:rPr lang="fa-IR" dirty="0" smtClean="0">
                <a:cs typeface="B Roya" pitchFamily="2" charset="-78"/>
              </a:rPr>
              <a:t>اجتناب یا حداقل کردن سهم خود در شکست</a:t>
            </a:r>
          </a:p>
          <a:p>
            <a:pPr marL="623888" indent="-352425" algn="justLow">
              <a:lnSpc>
                <a:spcPct val="150000"/>
              </a:lnSpc>
              <a:buFont typeface="+mj-lt"/>
              <a:buAutoNum type="arabicPeriod"/>
            </a:pPr>
            <a:r>
              <a:rPr lang="fa-IR" dirty="0" smtClean="0">
                <a:solidFill>
                  <a:srgbClr val="FF0000"/>
                </a:solidFill>
                <a:cs typeface="B Roya" pitchFamily="2" charset="-78"/>
              </a:rPr>
              <a:t>استفاده از اطلاعات به عنوان ابزار سیاسی: </a:t>
            </a:r>
            <a:r>
              <a:rPr lang="fa-IR" dirty="0" smtClean="0">
                <a:cs typeface="B Roya" pitchFamily="2" charset="-78"/>
              </a:rPr>
              <a:t>نگاه داشتن یا تحریف عمدی اطلاعات</a:t>
            </a:r>
          </a:p>
          <a:p>
            <a:pPr marL="623888" indent="-352425" algn="justLow">
              <a:lnSpc>
                <a:spcPct val="150000"/>
              </a:lnSpc>
              <a:buFont typeface="+mj-lt"/>
              <a:buAutoNum type="arabicPeriod"/>
            </a:pPr>
            <a:r>
              <a:rPr lang="fa-IR" dirty="0" smtClean="0">
                <a:solidFill>
                  <a:srgbClr val="FF0000"/>
                </a:solidFill>
                <a:cs typeface="B Roya" pitchFamily="2" charset="-78"/>
              </a:rPr>
              <a:t>ایجاد تصویر مطلوب از خود (مدیریت تصویر پردازی دیگران از خود): </a:t>
            </a:r>
            <a:r>
              <a:rPr lang="fa-IR" dirty="0" smtClean="0">
                <a:cs typeface="B Roya" pitchFamily="2" charset="-78"/>
              </a:rPr>
              <a:t>انتخاب نوع لباس و آرایش خود مطابق ذوق و سلیقه دیگران، رعایت هنجارهای سازمانی</a:t>
            </a:r>
          </a:p>
          <a:p>
            <a:pPr marL="623888" indent="-352425" algn="justLow">
              <a:lnSpc>
                <a:spcPct val="150000"/>
              </a:lnSpc>
              <a:buFont typeface="+mj-lt"/>
              <a:buAutoNum type="arabicPeriod"/>
            </a:pPr>
            <a:r>
              <a:rPr lang="fa-IR" dirty="0" smtClean="0">
                <a:solidFill>
                  <a:srgbClr val="FF0000"/>
                </a:solidFill>
                <a:cs typeface="B Roya" pitchFamily="2" charset="-78"/>
              </a:rPr>
              <a:t>ایجاد پایگاه حمایتی برای خود: </a:t>
            </a:r>
            <a:r>
              <a:rPr lang="fa-IR" dirty="0" smtClean="0">
                <a:cs typeface="B Roya" pitchFamily="2" charset="-78"/>
              </a:rPr>
              <a:t>کسب حمایت قبلی برای یک تصمیم</a:t>
            </a:r>
          </a:p>
          <a:p>
            <a:pPr marL="623888" indent="-352425" algn="justLow">
              <a:lnSpc>
                <a:spcPct val="150000"/>
              </a:lnSpc>
              <a:buFont typeface="+mj-lt"/>
              <a:buAutoNum type="arabicPeriod"/>
            </a:pPr>
            <a:r>
              <a:rPr lang="fa-IR" dirty="0" smtClean="0">
                <a:solidFill>
                  <a:srgbClr val="FF0000"/>
                </a:solidFill>
                <a:cs typeface="B Roya" pitchFamily="2" charset="-78"/>
              </a:rPr>
              <a:t>ستایش دیگران (مورد لطف و عنایت قرار دادن): </a:t>
            </a:r>
            <a:r>
              <a:rPr lang="fa-IR" dirty="0" smtClean="0">
                <a:cs typeface="B Roya" pitchFamily="2" charset="-78"/>
              </a:rPr>
              <a:t>چاپلوسی، پرداختن به کارهایی که افراد بانفوذ دوست دارند.</a:t>
            </a:r>
          </a:p>
          <a:p>
            <a:pPr marL="623888" indent="-352425" algn="justLow">
              <a:lnSpc>
                <a:spcPct val="150000"/>
              </a:lnSpc>
              <a:buFont typeface="+mj-lt"/>
              <a:buAutoNum type="arabicPeriod"/>
            </a:pPr>
            <a:r>
              <a:rPr lang="fa-IR" dirty="0" smtClean="0">
                <a:solidFill>
                  <a:srgbClr val="FF0000"/>
                </a:solidFill>
                <a:cs typeface="B Roya" pitchFamily="2" charset="-78"/>
              </a:rPr>
              <a:t>تشکیل ائتلافهای قدرت با هم پیمان های قوی:</a:t>
            </a:r>
            <a:r>
              <a:rPr lang="fa-IR" dirty="0" smtClean="0">
                <a:cs typeface="B Roya" pitchFamily="2" charset="-78"/>
              </a:rPr>
              <a:t> تشکیل تیمی با افراد قوی که می توانند کارها را به نتیجه برسانند.</a:t>
            </a:r>
          </a:p>
          <a:p>
            <a:pPr marL="623888" indent="-352425" algn="justLow">
              <a:lnSpc>
                <a:spcPct val="150000"/>
              </a:lnSpc>
              <a:buFont typeface="+mj-lt"/>
              <a:buAutoNum type="arabicPeriod"/>
            </a:pPr>
            <a:r>
              <a:rPr lang="fa-IR" dirty="0" smtClean="0">
                <a:solidFill>
                  <a:srgbClr val="FF0000"/>
                </a:solidFill>
                <a:cs typeface="B Roya" pitchFamily="2" charset="-78"/>
              </a:rPr>
              <a:t>معاشرت با افراد بانفوذ (مرتبط جلوه دادن خود با افراد بانفوذ): </a:t>
            </a:r>
            <a:r>
              <a:rPr lang="fa-IR" dirty="0" smtClean="0">
                <a:cs typeface="B Roya" pitchFamily="2" charset="-78"/>
              </a:rPr>
              <a:t>ایجاد یک شبکه حمایتی در داخل و خارج سازمان</a:t>
            </a:r>
          </a:p>
          <a:p>
            <a:pPr marL="623888" indent="-352425" algn="justLow">
              <a:lnSpc>
                <a:spcPct val="150000"/>
              </a:lnSpc>
              <a:buFont typeface="+mj-lt"/>
              <a:buAutoNum type="arabicPeriod"/>
            </a:pPr>
            <a:r>
              <a:rPr lang="fa-IR" dirty="0" smtClean="0">
                <a:solidFill>
                  <a:srgbClr val="FF0000"/>
                </a:solidFill>
                <a:cs typeface="B Roya" pitchFamily="2" charset="-78"/>
              </a:rPr>
              <a:t>ایجاد الزامهای اخلاقی (مقابله به مثل): </a:t>
            </a:r>
            <a:r>
              <a:rPr lang="fa-IR" dirty="0" smtClean="0">
                <a:cs typeface="B Roya" pitchFamily="2" charset="-78"/>
              </a:rPr>
              <a:t>بدهکار کردن دیگران از نظر اخلاقی</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79</a:t>
            </a:fld>
            <a:endParaRPr lang="fa-IR">
              <a:cs typeface="B Roya" pitchFamily="2" charset="-78"/>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85860"/>
            <a:ext cx="8229600" cy="5038740"/>
          </a:xfrm>
        </p:spPr>
        <p:txBody>
          <a:bodyPr>
            <a:normAutofit fontScale="92500" lnSpcReduction="10000"/>
          </a:bodyPr>
          <a:lstStyle/>
          <a:p>
            <a:pPr algn="justLow">
              <a:lnSpc>
                <a:spcPct val="150000"/>
              </a:lnSpc>
            </a:pPr>
            <a:r>
              <a:rPr lang="fa-IR" dirty="0" smtClean="0">
                <a:cs typeface="B Roya" pitchFamily="2" charset="-78"/>
              </a:rPr>
              <a:t>چند تاکتیک دیگر:</a:t>
            </a:r>
          </a:p>
          <a:p>
            <a:pPr algn="justLow">
              <a:lnSpc>
                <a:spcPct val="150000"/>
              </a:lnSpc>
            </a:pPr>
            <a:r>
              <a:rPr lang="fa-IR" dirty="0" smtClean="0">
                <a:solidFill>
                  <a:srgbClr val="FF0000"/>
                </a:solidFill>
                <a:cs typeface="B Roya" pitchFamily="2" charset="-78"/>
              </a:rPr>
              <a:t>فشار</a:t>
            </a:r>
            <a:r>
              <a:rPr lang="fa-IR" dirty="0" smtClean="0">
                <a:cs typeface="B Roya" pitchFamily="2" charset="-78"/>
              </a:rPr>
              <a:t>: وقتی کسی با رفتار تهاجمی و با استفاده از اصل غافل گیری، فرد دیگری را مخاطب قرار می دهد، معمولا وی تسلیم می شود. </a:t>
            </a:r>
            <a:r>
              <a:rPr lang="fa-IR" sz="2000" dirty="0" smtClean="0">
                <a:cs typeface="B Roya" pitchFamily="2" charset="-78"/>
              </a:rPr>
              <a:t>این تاکتیک هم برای نفوذ است و هم یک رفتار سیاسی است. </a:t>
            </a:r>
            <a:endParaRPr lang="fa-IR" dirty="0" smtClean="0">
              <a:cs typeface="B Roya" pitchFamily="2" charset="-78"/>
            </a:endParaRPr>
          </a:p>
          <a:p>
            <a:pPr algn="justLow">
              <a:lnSpc>
                <a:spcPct val="150000"/>
              </a:lnSpc>
            </a:pPr>
            <a:r>
              <a:rPr lang="fa-IR" dirty="0" smtClean="0">
                <a:solidFill>
                  <a:srgbClr val="FF0000"/>
                </a:solidFill>
                <a:cs typeface="B Roya" pitchFamily="2" charset="-78"/>
              </a:rPr>
              <a:t>اجبار</a:t>
            </a:r>
            <a:r>
              <a:rPr lang="fa-IR" dirty="0" smtClean="0">
                <a:cs typeface="B Roya" pitchFamily="2" charset="-78"/>
              </a:rPr>
              <a:t>: تهدید به اخراج فرد از گروه یا تهدید به شکایت نزد مقام عالی.</a:t>
            </a:r>
          </a:p>
          <a:p>
            <a:pPr algn="justLow">
              <a:lnSpc>
                <a:spcPct val="150000"/>
              </a:lnSpc>
            </a:pPr>
            <a:r>
              <a:rPr lang="fa-IR" dirty="0" smtClean="0">
                <a:solidFill>
                  <a:srgbClr val="FF0000"/>
                </a:solidFill>
                <a:cs typeface="B Roya" pitchFamily="2" charset="-78"/>
              </a:rPr>
              <a:t>ایجاد مانع</a:t>
            </a:r>
            <a:r>
              <a:rPr lang="fa-IR" dirty="0" smtClean="0">
                <a:cs typeface="B Roya" pitchFamily="2" charset="-78"/>
              </a:rPr>
              <a:t>: تهدید به استعفا یا کار نکردن با فرد خاص، نادیده گرفتن شخص و توقف رفتار دوستانه با وی.</a:t>
            </a:r>
          </a:p>
          <a:p>
            <a:pPr algn="justLow">
              <a:lnSpc>
                <a:spcPct val="150000"/>
              </a:lnSpc>
            </a:pPr>
            <a:r>
              <a:rPr lang="fa-IR" dirty="0" smtClean="0">
                <a:solidFill>
                  <a:srgbClr val="FF0000"/>
                </a:solidFill>
                <a:cs typeface="B Roya" pitchFamily="2" charset="-78"/>
              </a:rPr>
              <a:t>توسل به مقامات عالی</a:t>
            </a:r>
            <a:r>
              <a:rPr lang="fa-IR" dirty="0" smtClean="0">
                <a:cs typeface="B Roya" pitchFamily="2" charset="-78"/>
              </a:rPr>
              <a:t>: فرستادن فرد نزد مقام عالی برای توبیخ شدن. </a:t>
            </a:r>
            <a:r>
              <a:rPr lang="fa-IR" sz="2000" dirty="0" smtClean="0">
                <a:cs typeface="B Roya" pitchFamily="2" charset="-78"/>
              </a:rPr>
              <a:t>این تاکتیک هم برای نفوذ است و هم یک رفتار سیاسی است. </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80</a:t>
            </a:fld>
            <a:endParaRPr lang="fa-IR">
              <a:cs typeface="B Roya" pitchFamily="2" charset="-78"/>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ماهیت رفتار سیاسی</a:t>
            </a:r>
            <a:endParaRPr lang="fa-IR" dirty="0">
              <a:cs typeface="B Roya" pitchFamily="2" charset="-78"/>
            </a:endParaRPr>
          </a:p>
        </p:txBody>
      </p:sp>
      <p:sp>
        <p:nvSpPr>
          <p:cNvPr id="3" name="Content Placeholder 2"/>
          <p:cNvSpPr>
            <a:spLocks noGrp="1"/>
          </p:cNvSpPr>
          <p:nvPr>
            <p:ph idx="1"/>
          </p:nvPr>
        </p:nvSpPr>
        <p:spPr/>
        <p:txBody>
          <a:bodyPr/>
          <a:lstStyle/>
          <a:p>
            <a:pPr algn="justLow">
              <a:lnSpc>
                <a:spcPct val="150000"/>
              </a:lnSpc>
            </a:pPr>
            <a:r>
              <a:rPr lang="fa-IR" dirty="0" smtClean="0">
                <a:cs typeface="B Roya" pitchFamily="2" charset="-78"/>
              </a:rPr>
              <a:t>سیاست در سازمان، مقوله ای است:</a:t>
            </a:r>
          </a:p>
          <a:p>
            <a:pPr algn="justLow">
              <a:lnSpc>
                <a:spcPct val="150000"/>
              </a:lnSpc>
            </a:pPr>
            <a:r>
              <a:rPr lang="fa-IR" dirty="0" smtClean="0">
                <a:solidFill>
                  <a:srgbClr val="FF0000"/>
                </a:solidFill>
                <a:cs typeface="B Roya" pitchFamily="2" charset="-78"/>
              </a:rPr>
              <a:t>شالوده پایگاه قدرت سیاسی</a:t>
            </a:r>
            <a:r>
              <a:rPr lang="fa-IR" dirty="0" smtClean="0">
                <a:cs typeface="B Roya" pitchFamily="2" charset="-78"/>
              </a:rPr>
              <a:t>: قرارداد </a:t>
            </a:r>
            <a:r>
              <a:rPr lang="fa-IR" dirty="0" smtClean="0">
                <a:solidFill>
                  <a:srgbClr val="FF0000"/>
                </a:solidFill>
                <a:cs typeface="B Roya" pitchFamily="2" charset="-78"/>
              </a:rPr>
              <a:t>دوجانبه</a:t>
            </a:r>
            <a:r>
              <a:rPr lang="fa-IR" dirty="0" smtClean="0">
                <a:cs typeface="B Roya" pitchFamily="2" charset="-78"/>
              </a:rPr>
              <a:t> کلامی یا غیر کلامی با مضمون «اگر به من کمک کنی به تو کمک خواهم کرد»</a:t>
            </a:r>
          </a:p>
          <a:p>
            <a:pPr algn="justLow">
              <a:lnSpc>
                <a:spcPct val="150000"/>
              </a:lnSpc>
            </a:pPr>
            <a:r>
              <a:rPr lang="fa-IR" dirty="0" smtClean="0">
                <a:cs typeface="B Roya" pitchFamily="2" charset="-78"/>
              </a:rPr>
              <a:t>بنا به باور صاحب نظران، رفتارهای سیاسی </a:t>
            </a:r>
            <a:r>
              <a:rPr lang="fa-IR" dirty="0" smtClean="0">
                <a:solidFill>
                  <a:srgbClr val="FF0000"/>
                </a:solidFill>
                <a:cs typeface="B Roya" pitchFamily="2" charset="-78"/>
              </a:rPr>
              <a:t>اکتسابی</a:t>
            </a:r>
            <a:r>
              <a:rPr lang="fa-IR" dirty="0" smtClean="0">
                <a:cs typeface="B Roya" pitchFamily="2" charset="-78"/>
              </a:rPr>
              <a:t> است و ممکن است در آغاز مغایر با ترجیحات رفتاری فرد باشد، اما زمانی که وی را از این تاکتیک ها برحذر بدارند، به کار خواهد برد.</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81</a:t>
            </a:fld>
            <a:endParaRPr lang="fa-IR">
              <a:cs typeface="B Roya" pitchFamily="2" charset="-78"/>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Low"/>
            <a:r>
              <a:rPr lang="fa-IR" dirty="0" smtClean="0">
                <a:cs typeface="B Roya" pitchFamily="2" charset="-78"/>
              </a:rPr>
              <a:t>نگرش افراد به سیاست</a:t>
            </a:r>
            <a:endParaRPr lang="fa-IR" dirty="0">
              <a:cs typeface="B Roya" pitchFamily="2" charset="-78"/>
            </a:endParaRPr>
          </a:p>
        </p:txBody>
      </p:sp>
      <p:sp>
        <p:nvSpPr>
          <p:cNvPr id="3" name="Content Placeholder 2"/>
          <p:cNvSpPr>
            <a:spLocks noGrp="1"/>
          </p:cNvSpPr>
          <p:nvPr>
            <p:ph idx="1"/>
          </p:nvPr>
        </p:nvSpPr>
        <p:spPr/>
        <p:txBody>
          <a:bodyPr>
            <a:normAutofit lnSpcReduction="10000"/>
          </a:bodyPr>
          <a:lstStyle/>
          <a:p>
            <a:pPr algn="justLow">
              <a:lnSpc>
                <a:spcPct val="150000"/>
              </a:lnSpc>
            </a:pPr>
            <a:r>
              <a:rPr lang="fa-IR" dirty="0" smtClean="0">
                <a:cs typeface="B Roya" pitchFamily="2" charset="-78"/>
              </a:rPr>
              <a:t>نگرش های افراد نسبت به رفتار سیاسی: (نگاره ص80)</a:t>
            </a:r>
          </a:p>
          <a:p>
            <a:pPr marL="514350" indent="-514350" algn="justLow">
              <a:lnSpc>
                <a:spcPct val="150000"/>
              </a:lnSpc>
              <a:buFont typeface="+mj-lt"/>
              <a:buAutoNum type="arabicPeriod"/>
            </a:pPr>
            <a:r>
              <a:rPr lang="fa-IR" dirty="0" smtClean="0">
                <a:solidFill>
                  <a:srgbClr val="FF0000"/>
                </a:solidFill>
                <a:cs typeface="B Roya" pitchFamily="2" charset="-78"/>
              </a:rPr>
              <a:t>ساده لوح</a:t>
            </a:r>
            <a:r>
              <a:rPr lang="fa-IR" dirty="0" smtClean="0">
                <a:cs typeface="B Roya" pitchFamily="2" charset="-78"/>
              </a:rPr>
              <a:t>: برخی افراد خود را از نظر سیاسی ساده می پندارند و سیاست را ناپسند می دانند.</a:t>
            </a:r>
          </a:p>
          <a:p>
            <a:pPr marL="514350" indent="-514350" algn="justLow">
              <a:lnSpc>
                <a:spcPct val="150000"/>
              </a:lnSpc>
              <a:buFont typeface="+mj-lt"/>
              <a:buAutoNum type="arabicPeriod"/>
            </a:pPr>
            <a:r>
              <a:rPr lang="fa-IR" dirty="0" smtClean="0">
                <a:solidFill>
                  <a:srgbClr val="FF0000"/>
                </a:solidFill>
                <a:cs typeface="B Roya" pitchFamily="2" charset="-78"/>
              </a:rPr>
              <a:t>حساس</a:t>
            </a:r>
            <a:r>
              <a:rPr lang="fa-IR" dirty="0" smtClean="0">
                <a:cs typeface="B Roya" pitchFamily="2" charset="-78"/>
              </a:rPr>
              <a:t>: برخی سیاست را ضروری می دانند و به دنبال کسب اهداف بخشی بیشتر هستند.</a:t>
            </a:r>
          </a:p>
          <a:p>
            <a:pPr marL="514350" indent="-514350" algn="justLow">
              <a:lnSpc>
                <a:spcPct val="150000"/>
              </a:lnSpc>
              <a:buFont typeface="+mj-lt"/>
              <a:buAutoNum type="arabicPeriod"/>
            </a:pPr>
            <a:r>
              <a:rPr lang="fa-IR" dirty="0" smtClean="0">
                <a:solidFill>
                  <a:srgbClr val="FF0000"/>
                </a:solidFill>
                <a:cs typeface="B Roya" pitchFamily="2" charset="-78"/>
              </a:rPr>
              <a:t>متبحر</a:t>
            </a:r>
            <a:r>
              <a:rPr lang="fa-IR" dirty="0" smtClean="0">
                <a:cs typeface="B Roya" pitchFamily="2" charset="-78"/>
              </a:rPr>
              <a:t>: این افراد خود را غول سیاست می دانند؛ سیاست را فرصت می دانند و به دنبال خودخدمتی و غارتگری هستند.</a:t>
            </a:r>
          </a:p>
          <a:p>
            <a:pPr algn="justLow">
              <a:lnSpc>
                <a:spcPct val="150000"/>
              </a:lnSpc>
            </a:pP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82</a:t>
            </a:fld>
            <a:endParaRPr lang="fa-IR">
              <a:cs typeface="B Roya" pitchFamily="2" charset="-78"/>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42918"/>
            <a:ext cx="8229600" cy="918418"/>
          </a:xfrm>
        </p:spPr>
        <p:txBody>
          <a:bodyPr/>
          <a:lstStyle/>
          <a:p>
            <a:pPr algn="justLow"/>
            <a:r>
              <a:rPr lang="fa-IR" dirty="0" smtClean="0">
                <a:cs typeface="B Roya" pitchFamily="2" charset="-78"/>
              </a:rPr>
              <a:t>برخی شواهد پژوهشی</a:t>
            </a:r>
            <a:endParaRPr lang="fa-IR" dirty="0">
              <a:cs typeface="B Roya" pitchFamily="2" charset="-78"/>
            </a:endParaRPr>
          </a:p>
        </p:txBody>
      </p:sp>
      <p:sp>
        <p:nvSpPr>
          <p:cNvPr id="3" name="Content Placeholder 2"/>
          <p:cNvSpPr>
            <a:spLocks noGrp="1"/>
          </p:cNvSpPr>
          <p:nvPr>
            <p:ph idx="1"/>
          </p:nvPr>
        </p:nvSpPr>
        <p:spPr>
          <a:xfrm>
            <a:off x="457200" y="1571612"/>
            <a:ext cx="8229600" cy="4752988"/>
          </a:xfrm>
        </p:spPr>
        <p:txBody>
          <a:bodyPr>
            <a:normAutofit fontScale="92500" lnSpcReduction="20000"/>
          </a:bodyPr>
          <a:lstStyle/>
          <a:p>
            <a:pPr algn="justLow">
              <a:lnSpc>
                <a:spcPct val="150000"/>
              </a:lnSpc>
            </a:pPr>
            <a:r>
              <a:rPr lang="fa-IR" dirty="0" smtClean="0">
                <a:cs typeface="B Roya" pitchFamily="2" charset="-78"/>
              </a:rPr>
              <a:t>هرچه سازمان بزرگتر باشد، رفتارهای سیاسی در آن مشهودتر خواهد بود.</a:t>
            </a:r>
          </a:p>
          <a:p>
            <a:pPr algn="justLow">
              <a:lnSpc>
                <a:spcPct val="150000"/>
              </a:lnSpc>
            </a:pPr>
            <a:r>
              <a:rPr lang="fa-IR" dirty="0" smtClean="0">
                <a:cs typeface="B Roya" pitchFamily="2" charset="-78"/>
              </a:rPr>
              <a:t>کارکنان واحد بازاریابی و اعضای هیأت مدیره، به عنوان سیاسی ترین افراد درجه بندی شده اند؛ در حالی که کارکنان تولیدی، حسابداری و مالی، کمترین رفتار سیاسی را دارند.</a:t>
            </a:r>
          </a:p>
          <a:p>
            <a:pPr algn="justLow">
              <a:lnSpc>
                <a:spcPct val="150000"/>
              </a:lnSpc>
            </a:pPr>
            <a:r>
              <a:rPr lang="fa-IR" dirty="0" smtClean="0">
                <a:cs typeface="B Roya" pitchFamily="2" charset="-78"/>
              </a:rPr>
              <a:t>تجدید ساختار و جابجایی نیروی انسانی، فعالیتهای سیاسی را دامن می زند.</a:t>
            </a:r>
          </a:p>
          <a:p>
            <a:pPr algn="justLow">
              <a:lnSpc>
                <a:spcPct val="150000"/>
              </a:lnSpc>
            </a:pPr>
            <a:r>
              <a:rPr lang="fa-IR" dirty="0" smtClean="0">
                <a:cs typeface="B Roya" pitchFamily="2" charset="-78"/>
              </a:rPr>
              <a:t>مدیران میانی که اغلب ائتلافهایی نیز تشکیل می دهند، مانع اصلی در برابر اجرای برنامه های راهبردی ابلاغی مدیران عالی هستند.</a:t>
            </a:r>
          </a:p>
          <a:p>
            <a:pPr algn="justLow">
              <a:lnSpc>
                <a:spcPct val="150000"/>
              </a:lnSpc>
            </a:pPr>
            <a:r>
              <a:rPr lang="fa-IR" dirty="0" smtClean="0">
                <a:cs typeface="B Roya" pitchFamily="2" charset="-78"/>
              </a:rPr>
              <a:t>بین مقدار زمان صرف شده در شبکه سیاسی و موفقیت در مسیر شغلی و اثربخشی مدیریت، رابطه مستقیم وجود دارد.</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83</a:t>
            </a:fld>
            <a:endParaRPr lang="fa-IR">
              <a:cs typeface="B Roya" pitchFamily="2" charset="-78"/>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81756"/>
            <a:ext cx="8229600" cy="775542"/>
          </a:xfrm>
        </p:spPr>
        <p:txBody>
          <a:bodyPr>
            <a:normAutofit fontScale="90000"/>
          </a:bodyPr>
          <a:lstStyle/>
          <a:p>
            <a:pPr algn="justLow"/>
            <a:r>
              <a:rPr lang="fa-IR" dirty="0" smtClean="0">
                <a:cs typeface="B Roya" pitchFamily="2" charset="-78"/>
              </a:rPr>
              <a:t>مدیریت رفتارهای سیاسی در سازمان</a:t>
            </a:r>
            <a:endParaRPr lang="fa-IR" dirty="0">
              <a:cs typeface="B Roya" pitchFamily="2" charset="-78"/>
            </a:endParaRPr>
          </a:p>
        </p:txBody>
      </p:sp>
      <p:sp>
        <p:nvSpPr>
          <p:cNvPr id="3" name="Content Placeholder 2"/>
          <p:cNvSpPr>
            <a:spLocks noGrp="1"/>
          </p:cNvSpPr>
          <p:nvPr>
            <p:ph idx="1"/>
          </p:nvPr>
        </p:nvSpPr>
        <p:spPr>
          <a:xfrm>
            <a:off x="457200" y="1285860"/>
            <a:ext cx="8229600" cy="5038740"/>
          </a:xfrm>
        </p:spPr>
        <p:txBody>
          <a:bodyPr>
            <a:normAutofit fontScale="92500"/>
          </a:bodyPr>
          <a:lstStyle/>
          <a:p>
            <a:pPr algn="justLow">
              <a:lnSpc>
                <a:spcPct val="150000"/>
              </a:lnSpc>
            </a:pPr>
            <a:r>
              <a:rPr lang="fa-IR" dirty="0" smtClean="0">
                <a:cs typeface="B Roya" pitchFamily="2" charset="-78"/>
              </a:rPr>
              <a:t>رفتارهای سیاسی در سازمان را نمی توان از بین برد ولی مانورهای سیاسی را می توان و باید کنترل کرد تا در </a:t>
            </a:r>
            <a:r>
              <a:rPr lang="fa-IR" dirty="0" smtClean="0">
                <a:solidFill>
                  <a:srgbClr val="FF0000"/>
                </a:solidFill>
                <a:cs typeface="B Roya" pitchFamily="2" charset="-78"/>
              </a:rPr>
              <a:t>محدوده</a:t>
            </a:r>
            <a:r>
              <a:rPr lang="fa-IR" dirty="0" smtClean="0">
                <a:cs typeface="B Roya" pitchFamily="2" charset="-78"/>
              </a:rPr>
              <a:t> </a:t>
            </a:r>
            <a:r>
              <a:rPr lang="fa-IR" dirty="0" smtClean="0">
                <a:solidFill>
                  <a:srgbClr val="FF0000"/>
                </a:solidFill>
                <a:cs typeface="B Roya" pitchFamily="2" charset="-78"/>
              </a:rPr>
              <a:t>منطقی و سازنده ای </a:t>
            </a:r>
            <a:r>
              <a:rPr lang="fa-IR" dirty="0" smtClean="0">
                <a:cs typeface="B Roya" pitchFamily="2" charset="-78"/>
              </a:rPr>
              <a:t>قرار گیرند.</a:t>
            </a:r>
          </a:p>
          <a:p>
            <a:pPr algn="justLow">
              <a:lnSpc>
                <a:spcPct val="150000"/>
              </a:lnSpc>
            </a:pPr>
            <a:r>
              <a:rPr lang="fa-IR" dirty="0" smtClean="0">
                <a:cs typeface="B Roya" pitchFamily="2" charset="-78"/>
              </a:rPr>
              <a:t>آبراهام سالزنیک: انسانها می توانند توجه خود را به تعداد معینی از چیزها متمرکز نمایند، بنابراین هرچه بیشتر بر رفتارهای سیاسی متمرکز شوند، انرژی احساسی و فکری آنها کمتر برای پرداختن به مسائل واقعی کار، باقی می ماند.</a:t>
            </a:r>
          </a:p>
          <a:p>
            <a:pPr algn="justLow">
              <a:lnSpc>
                <a:spcPct val="150000"/>
              </a:lnSpc>
            </a:pPr>
            <a:r>
              <a:rPr lang="fa-IR" dirty="0" smtClean="0">
                <a:cs typeface="B Roya" pitchFamily="2" charset="-78"/>
              </a:rPr>
              <a:t>مدیران موفق ولی نامؤثر، ظاهرا انرژی احساسی و فکری زیادی را صرف سیاسی کاری می کنند (بر اساس نمونه مورد مطالعه لوتانز که بیان می کرد فقط 10 درصد کسانی که به سرعت ارتقا یافته بودند، کار خوبی هم ارائه کرده بودند).</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84</a:t>
            </a:fld>
            <a:endParaRPr lang="fa-IR">
              <a:cs typeface="B Roya" pitchFamily="2" charset="-78"/>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71546"/>
            <a:ext cx="8229600" cy="5253054"/>
          </a:xfrm>
        </p:spPr>
        <p:txBody>
          <a:bodyPr>
            <a:normAutofit/>
          </a:bodyPr>
          <a:lstStyle/>
          <a:p>
            <a:pPr algn="justLow">
              <a:lnSpc>
                <a:spcPct val="150000"/>
              </a:lnSpc>
            </a:pPr>
            <a:r>
              <a:rPr lang="fa-IR" dirty="0" smtClean="0">
                <a:cs typeface="B Roya" pitchFamily="2" charset="-78"/>
              </a:rPr>
              <a:t>میزان سیاسی بودن هر فرد، به ارزشهای فردی، روش اخلاقی و خلق و خوی وی بستگی دارد. </a:t>
            </a:r>
          </a:p>
          <a:p>
            <a:pPr algn="justLow">
              <a:lnSpc>
                <a:spcPct val="150000"/>
              </a:lnSpc>
            </a:pPr>
            <a:r>
              <a:rPr lang="fa-IR" dirty="0" smtClean="0">
                <a:cs typeface="B Roya" pitchFamily="2" charset="-78"/>
              </a:rPr>
              <a:t>افراد </a:t>
            </a:r>
            <a:r>
              <a:rPr lang="fa-IR" dirty="0" smtClean="0">
                <a:solidFill>
                  <a:srgbClr val="FF0000"/>
                </a:solidFill>
                <a:cs typeface="B Roya" pitchFamily="2" charset="-78"/>
              </a:rPr>
              <a:t>شدیدا غیر سیاسی (ساده لوح) </a:t>
            </a:r>
            <a:r>
              <a:rPr lang="fa-IR" dirty="0" smtClean="0">
                <a:cs typeface="B Roya" pitchFamily="2" charset="-78"/>
              </a:rPr>
              <a:t>یا </a:t>
            </a:r>
            <a:r>
              <a:rPr lang="fa-IR" dirty="0" smtClean="0">
                <a:solidFill>
                  <a:srgbClr val="FF0000"/>
                </a:solidFill>
                <a:cs typeface="B Roya" pitchFamily="2" charset="-78"/>
              </a:rPr>
              <a:t>بسیار سیاسی (متبحر)، </a:t>
            </a:r>
            <a:r>
              <a:rPr lang="fa-IR" dirty="0" smtClean="0">
                <a:cs typeface="B Roya" pitchFamily="2" charset="-78"/>
              </a:rPr>
              <a:t>هر دو به عنوان افراد ضعیف در تلاش گروهی به شمار می آیند و زیان خواهند کرد. اولی ممکن است به کندی ارتقا یابد و احساس کند کنار گذاشته شده است. دومی هم ممکن است به خودخدمتی متهم شود و حیثیت و اعتبار خود را از دست بدهد.</a:t>
            </a:r>
          </a:p>
          <a:p>
            <a:pPr algn="justLow">
              <a:lnSpc>
                <a:spcPct val="150000"/>
              </a:lnSpc>
            </a:pPr>
            <a:r>
              <a:rPr lang="fa-IR" dirty="0" smtClean="0">
                <a:cs typeface="B Roya" pitchFamily="2" charset="-78"/>
              </a:rPr>
              <a:t>معمولا میزان متوسطی از رفتارهای سیاسی حساب شده، به عنوان ابزار ادامه حیات در سازمانهای پیچیده محسوب می شود.</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85</a:t>
            </a:fld>
            <a:endParaRPr lang="fa-IR">
              <a:cs typeface="B Roya" pitchFamily="2" charset="-78"/>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28"/>
            <a:ext cx="8229600" cy="846980"/>
          </a:xfrm>
        </p:spPr>
        <p:txBody>
          <a:bodyPr/>
          <a:lstStyle/>
          <a:p>
            <a:pPr algn="justLow"/>
            <a:r>
              <a:rPr lang="fa-IR" dirty="0" smtClean="0">
                <a:cs typeface="B Roya" pitchFamily="2" charset="-78"/>
              </a:rPr>
              <a:t>توصیه های عملی</a:t>
            </a:r>
            <a:endParaRPr lang="fa-IR" dirty="0">
              <a:cs typeface="B Roya" pitchFamily="2" charset="-78"/>
            </a:endParaRPr>
          </a:p>
        </p:txBody>
      </p:sp>
      <p:sp>
        <p:nvSpPr>
          <p:cNvPr id="3" name="Content Placeholder 2"/>
          <p:cNvSpPr>
            <a:spLocks noGrp="1"/>
          </p:cNvSpPr>
          <p:nvPr>
            <p:ph idx="1"/>
          </p:nvPr>
        </p:nvSpPr>
        <p:spPr>
          <a:xfrm>
            <a:off x="457200" y="1071546"/>
            <a:ext cx="8229600" cy="5253054"/>
          </a:xfrm>
        </p:spPr>
        <p:txBody>
          <a:bodyPr>
            <a:normAutofit fontScale="85000" lnSpcReduction="20000"/>
          </a:bodyPr>
          <a:lstStyle/>
          <a:p>
            <a:pPr algn="justLow">
              <a:lnSpc>
                <a:spcPct val="120000"/>
              </a:lnSpc>
            </a:pPr>
            <a:r>
              <a:rPr lang="fa-IR" dirty="0" smtClean="0">
                <a:solidFill>
                  <a:srgbClr val="FF0000"/>
                </a:solidFill>
                <a:cs typeface="B Roya" pitchFamily="2" charset="-78"/>
              </a:rPr>
              <a:t>کاهش عدم اطمینان در سیستم</a:t>
            </a:r>
          </a:p>
          <a:p>
            <a:pPr marL="622300" indent="-350838" algn="justLow">
              <a:lnSpc>
                <a:spcPct val="120000"/>
              </a:lnSpc>
              <a:buFont typeface="+mj-lt"/>
              <a:buAutoNum type="arabicPeriod"/>
            </a:pPr>
            <a:r>
              <a:rPr lang="fa-IR" dirty="0" smtClean="0">
                <a:cs typeface="B Roya" pitchFamily="2" charset="-78"/>
              </a:rPr>
              <a:t>روشن کردن مبنای ارزیابی</a:t>
            </a:r>
          </a:p>
          <a:p>
            <a:pPr marL="622300" indent="-350838" algn="justLow">
              <a:lnSpc>
                <a:spcPct val="120000"/>
              </a:lnSpc>
              <a:buFont typeface="+mj-lt"/>
              <a:buAutoNum type="arabicPeriod"/>
            </a:pPr>
            <a:r>
              <a:rPr lang="fa-IR" dirty="0" smtClean="0">
                <a:cs typeface="B Roya" pitchFamily="2" charset="-78"/>
              </a:rPr>
              <a:t>تمیز قائل شدن بین عملکرد عالی و ضعیف، هنگام دادن پاداش</a:t>
            </a:r>
          </a:p>
          <a:p>
            <a:pPr marL="622300" indent="-350838" algn="justLow">
              <a:lnSpc>
                <a:spcPct val="120000"/>
              </a:lnSpc>
              <a:buFont typeface="+mj-lt"/>
              <a:buAutoNum type="arabicPeriod"/>
            </a:pPr>
            <a:r>
              <a:rPr lang="fa-IR" dirty="0" smtClean="0">
                <a:cs typeface="B Roya" pitchFamily="2" charset="-78"/>
              </a:rPr>
              <a:t>ارتباط مستقیم و بدون واسطه بین پاداشها و عملکرد</a:t>
            </a:r>
          </a:p>
          <a:p>
            <a:pPr algn="justLow">
              <a:lnSpc>
                <a:spcPct val="120000"/>
              </a:lnSpc>
            </a:pPr>
            <a:r>
              <a:rPr lang="fa-IR" dirty="0" smtClean="0">
                <a:solidFill>
                  <a:srgbClr val="FF0000"/>
                </a:solidFill>
                <a:cs typeface="B Roya" pitchFamily="2" charset="-78"/>
              </a:rPr>
              <a:t>کاهش رقابت</a:t>
            </a:r>
          </a:p>
          <a:p>
            <a:pPr marL="622300" indent="-350838" algn="justLow">
              <a:lnSpc>
                <a:spcPct val="120000"/>
              </a:lnSpc>
              <a:buFont typeface="+mj-lt"/>
              <a:buAutoNum type="arabicPeriod"/>
            </a:pPr>
            <a:r>
              <a:rPr lang="fa-IR" dirty="0" smtClean="0">
                <a:cs typeface="B Roya" pitchFamily="2" charset="-78"/>
              </a:rPr>
              <a:t>کاهش دادن رقابت بین مدیران برای دستیابی به منابع</a:t>
            </a:r>
          </a:p>
          <a:p>
            <a:pPr marL="622300" indent="-350838" algn="justLow">
              <a:lnSpc>
                <a:spcPct val="120000"/>
              </a:lnSpc>
              <a:buFont typeface="+mj-lt"/>
              <a:buAutoNum type="arabicPeriod"/>
            </a:pPr>
            <a:r>
              <a:rPr lang="fa-IR" dirty="0" smtClean="0">
                <a:cs typeface="B Roya" pitchFamily="2" charset="-78"/>
              </a:rPr>
              <a:t>جایگزین کردن هدفهای کوتاه مدت و بلندمدت تأمین منبع از خارج، به جای رقابت برای دستیابی به منابع</a:t>
            </a:r>
          </a:p>
          <a:p>
            <a:pPr algn="justLow">
              <a:lnSpc>
                <a:spcPct val="120000"/>
              </a:lnSpc>
            </a:pPr>
            <a:r>
              <a:rPr lang="fa-IR" dirty="0" smtClean="0">
                <a:solidFill>
                  <a:srgbClr val="FF0000"/>
                </a:solidFill>
                <a:cs typeface="B Roya" pitchFamily="2" charset="-78"/>
              </a:rPr>
              <a:t>شکستن تیول سیاسی موجود</a:t>
            </a:r>
          </a:p>
          <a:p>
            <a:pPr marL="622300" indent="-350838" algn="justLow">
              <a:lnSpc>
                <a:spcPct val="120000"/>
              </a:lnSpc>
              <a:buFont typeface="+mj-lt"/>
              <a:buAutoNum type="arabicPeriod"/>
            </a:pPr>
            <a:r>
              <a:rPr lang="fa-IR" dirty="0" smtClean="0">
                <a:cs typeface="B Roya" pitchFamily="2" charset="-78"/>
              </a:rPr>
              <a:t>حذف یا تقسیم خرده گروه های موجود، برای درهم شکستن امپراطوری های منسجم قدرت</a:t>
            </a:r>
          </a:p>
          <a:p>
            <a:pPr marL="622300" indent="-350838" algn="justLow">
              <a:lnSpc>
                <a:spcPct val="120000"/>
              </a:lnSpc>
              <a:buFont typeface="+mj-lt"/>
              <a:buAutoNum type="arabicPeriod"/>
            </a:pPr>
            <a:r>
              <a:rPr lang="fa-IR" dirty="0" smtClean="0">
                <a:cs typeface="B Roya" pitchFamily="2" charset="-78"/>
              </a:rPr>
              <a:t>حساس بودن به مدیرانی که شیوه کار آنها جلب حمایت های سیاسی برای خودشان است.نخست به آنها اخطار کنید که مانورهای سیاسی را متوقف کنند و در صورت ادامه دادن آنها را برکنار نموده یا ترجیحا از سازمان اخراج نمایید.</a:t>
            </a:r>
          </a:p>
          <a:p>
            <a:pPr algn="justLow">
              <a:lnSpc>
                <a:spcPct val="120000"/>
              </a:lnSpc>
            </a:pPr>
            <a:r>
              <a:rPr lang="fa-IR" dirty="0" smtClean="0">
                <a:solidFill>
                  <a:srgbClr val="FF0000"/>
                </a:solidFill>
                <a:cs typeface="B Roya" pitchFamily="2" charset="-78"/>
              </a:rPr>
              <a:t>جلوگیری از شکل گیری تیول سیاسی آتی</a:t>
            </a:r>
          </a:p>
          <a:p>
            <a:pPr marL="622300" indent="-350838" algn="justLow">
              <a:lnSpc>
                <a:spcPct val="120000"/>
              </a:lnSpc>
              <a:buFont typeface="+mj-lt"/>
              <a:buAutoNum type="arabicPeriod"/>
            </a:pPr>
            <a:r>
              <a:rPr lang="fa-IR" dirty="0" smtClean="0">
                <a:cs typeface="B Roya" pitchFamily="2" charset="-78"/>
              </a:rPr>
              <a:t>مهمترین شاخص ارتقای مدیران را نگرشهای غیر سیاسی مبنی بر اولویت هدفهای سازمان بر کسب قدرت فردی باشد.</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86</a:t>
            </a:fld>
            <a:endParaRPr lang="fa-IR">
              <a:cs typeface="B Roya" pitchFamily="2" charset="-78"/>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28604"/>
            <a:ext cx="8229600" cy="846980"/>
          </a:xfrm>
        </p:spPr>
        <p:txBody>
          <a:bodyPr/>
          <a:lstStyle/>
          <a:p>
            <a:pPr algn="justLow"/>
            <a:r>
              <a:rPr lang="fa-IR" dirty="0" smtClean="0">
                <a:cs typeface="B Roya" pitchFamily="2" charset="-78"/>
              </a:rPr>
              <a:t>حفظ رفتار سیاسی در حد معقول</a:t>
            </a:r>
            <a:endParaRPr lang="fa-IR" dirty="0">
              <a:cs typeface="B Roya" pitchFamily="2" charset="-78"/>
            </a:endParaRPr>
          </a:p>
        </p:txBody>
      </p:sp>
      <p:sp>
        <p:nvSpPr>
          <p:cNvPr id="3" name="Content Placeholder 2"/>
          <p:cNvSpPr>
            <a:spLocks noGrp="1"/>
          </p:cNvSpPr>
          <p:nvPr>
            <p:ph idx="1"/>
          </p:nvPr>
        </p:nvSpPr>
        <p:spPr>
          <a:xfrm>
            <a:off x="457200" y="1214422"/>
            <a:ext cx="8229600" cy="5110178"/>
          </a:xfrm>
        </p:spPr>
        <p:txBody>
          <a:bodyPr>
            <a:normAutofit fontScale="92500" lnSpcReduction="10000"/>
          </a:bodyPr>
          <a:lstStyle/>
          <a:p>
            <a:pPr algn="justLow">
              <a:lnSpc>
                <a:spcPct val="170000"/>
              </a:lnSpc>
            </a:pPr>
            <a:r>
              <a:rPr lang="fa-IR" dirty="0" smtClean="0">
                <a:cs typeface="B Roya" pitchFamily="2" charset="-78"/>
              </a:rPr>
              <a:t>استفاده از قدرت و سایر منابع، برای دستیابی به اهداف، ذاتا غیر اخلاقی نیست و به هدفهای ترجیحی فرد بستگی دارد. گامهای حفظ رفتار سیاسی در حد معقول:</a:t>
            </a:r>
          </a:p>
          <a:p>
            <a:pPr algn="justLow"/>
            <a:r>
              <a:rPr lang="fa-IR" dirty="0" smtClean="0">
                <a:cs typeface="B Roya" pitchFamily="2" charset="-78"/>
              </a:rPr>
              <a:t>غربال افراد بیش از حد سیاسی به هنگام استخدام</a:t>
            </a:r>
          </a:p>
          <a:p>
            <a:pPr algn="justLow"/>
            <a:r>
              <a:rPr lang="fa-IR" dirty="0" smtClean="0">
                <a:solidFill>
                  <a:srgbClr val="FF0000"/>
                </a:solidFill>
                <a:cs typeface="B Roya" pitchFamily="2" charset="-78"/>
              </a:rPr>
              <a:t>ایجاد سیستم مدیریت باز:</a:t>
            </a:r>
          </a:p>
          <a:p>
            <a:pPr marL="622300" indent="-350838" algn="justLow"/>
            <a:r>
              <a:rPr lang="fa-IR" dirty="0" smtClean="0">
                <a:cs typeface="B Roya" pitchFamily="2" charset="-78"/>
              </a:rPr>
              <a:t>هر یک از کارکنان بداند که کسب وکار چگونه صورت می گیرد و هر کارمند، بینش شخصی برای رسیدن به نتایج مهم با هدفهای قابل اندازه گیری مرتبط، برای پاسخگویی شخصی داشته باشد.</a:t>
            </a:r>
          </a:p>
          <a:p>
            <a:pPr marL="622300" indent="-350838" algn="justLow"/>
            <a:r>
              <a:rPr lang="fa-IR" dirty="0" smtClean="0">
                <a:cs typeface="B Roya" pitchFamily="2" charset="-78"/>
              </a:rPr>
              <a:t>از افرادی که کارشان مالی نیست، خواسته شود ترازنامه های مالی و حسابداری را برای همه کارکنان به صورت دوره ای تعبیر و تفسیر کنند.</a:t>
            </a:r>
          </a:p>
          <a:p>
            <a:pPr marL="622300" indent="-350838" algn="justLow"/>
            <a:r>
              <a:rPr lang="fa-IR" dirty="0" smtClean="0">
                <a:cs typeface="B Roya" pitchFamily="2" charset="-78"/>
              </a:rPr>
              <a:t>فراگردهای رسمی حل تعارض و ارائه شکایات را برقرار کنید.</a:t>
            </a:r>
          </a:p>
          <a:p>
            <a:pPr marL="622300" indent="-350838" algn="justLow"/>
            <a:r>
              <a:rPr lang="fa-IR" dirty="0" smtClean="0">
                <a:cs typeface="B Roya" pitchFamily="2" charset="-78"/>
              </a:rPr>
              <a:t>برای کنترل اخلاقی، فقط کارهایی را انجام دهید که در صورت انجام در ملأ عام هم آرامش وجدان داشته باشید.</a:t>
            </a:r>
          </a:p>
          <a:p>
            <a:pPr marL="622300" indent="-350838" algn="justLow"/>
            <a:r>
              <a:rPr lang="fa-IR" dirty="0" smtClean="0">
                <a:cs typeface="B Roya" pitchFamily="2" charset="-78"/>
              </a:rPr>
              <a:t>کسانی را که نتایج واقعی را بدون بازی سیاسی کسب می کنند، آشکارا مورد تقدیر و تشکر قرار دهید.</a:t>
            </a:r>
            <a:endParaRPr lang="fa-IR" dirty="0">
              <a:cs typeface="B Roya" pitchFamily="2" charset="-78"/>
            </a:endParaRPr>
          </a:p>
        </p:txBody>
      </p:sp>
      <p:sp>
        <p:nvSpPr>
          <p:cNvPr id="5" name="Slide Number Placeholder 4"/>
          <p:cNvSpPr>
            <a:spLocks noGrp="1"/>
          </p:cNvSpPr>
          <p:nvPr>
            <p:ph type="sldNum" sz="quarter" idx="12"/>
          </p:nvPr>
        </p:nvSpPr>
        <p:spPr/>
        <p:txBody>
          <a:bodyPr/>
          <a:lstStyle/>
          <a:p>
            <a:pPr algn="justLow"/>
            <a:fld id="{0B76826C-19FE-454B-8155-EA172BEDA7BF}" type="slidenum">
              <a:rPr lang="fa-IR" smtClean="0">
                <a:cs typeface="B Roya" pitchFamily="2" charset="-78"/>
              </a:rPr>
              <a:pPr algn="justLow"/>
              <a:t>87</a:t>
            </a:fld>
            <a:endParaRPr lang="fa-IR">
              <a:cs typeface="B Roya" pitchFamily="2" charset="-78"/>
            </a:endParaRP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3071810"/>
            <a:ext cx="8229600" cy="846980"/>
          </a:xfrm>
        </p:spPr>
        <p:txBody>
          <a:bodyPr/>
          <a:lstStyle/>
          <a:p>
            <a:pPr algn="ctr"/>
            <a:r>
              <a:rPr lang="fa-IR" dirty="0" smtClean="0">
                <a:cs typeface="B Roya" pitchFamily="2" charset="-78"/>
              </a:rPr>
              <a:t>پایان</a:t>
            </a:r>
            <a:endParaRPr lang="fa-IR" dirty="0">
              <a:cs typeface="B Roya" pitchFamily="2" charset="-78"/>
            </a:endParaRPr>
          </a:p>
        </p:txBody>
      </p:sp>
      <p:sp>
        <p:nvSpPr>
          <p:cNvPr id="3" name="Slide Number Placeholder 2"/>
          <p:cNvSpPr>
            <a:spLocks noGrp="1"/>
          </p:cNvSpPr>
          <p:nvPr>
            <p:ph type="sldNum" sz="quarter" idx="12"/>
          </p:nvPr>
        </p:nvSpPr>
        <p:spPr/>
        <p:txBody>
          <a:bodyPr/>
          <a:lstStyle/>
          <a:p>
            <a:fld id="{0B76826C-19FE-454B-8155-EA172BEDA7BF}" type="slidenum">
              <a:rPr lang="fa-IR" smtClean="0"/>
              <a:pPr/>
              <a:t>88</a:t>
            </a:fld>
            <a:endParaRPr lang="fa-I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1877</TotalTime>
  <Words>7801</Words>
  <Application>Microsoft Office PowerPoint</Application>
  <PresentationFormat>On-screen Show (4:3)</PresentationFormat>
  <Paragraphs>545</Paragraphs>
  <Slides>88</Slides>
  <Notes>0</Notes>
  <HiddenSlides>0</HiddenSlides>
  <MMClips>0</MMClips>
  <ScaleCrop>false</ScaleCrop>
  <HeadingPairs>
    <vt:vector size="4" baseType="variant">
      <vt:variant>
        <vt:lpstr>Theme</vt:lpstr>
      </vt:variant>
      <vt:variant>
        <vt:i4>1</vt:i4>
      </vt:variant>
      <vt:variant>
        <vt:lpstr>Slide Titles</vt:lpstr>
      </vt:variant>
      <vt:variant>
        <vt:i4>88</vt:i4>
      </vt:variant>
    </vt:vector>
  </HeadingPairs>
  <TitlesOfParts>
    <vt:vector size="89" baseType="lpstr">
      <vt:lpstr>Flow</vt:lpstr>
      <vt:lpstr>بنام خدا</vt:lpstr>
      <vt:lpstr>مدیریت رفتارهای سیاسی در سازمان</vt:lpstr>
      <vt:lpstr>شمای کلی مباحث</vt:lpstr>
      <vt:lpstr>فصل اول: نفوذ</vt:lpstr>
      <vt:lpstr>مقدمه</vt:lpstr>
      <vt:lpstr>نیاز سازمان به دوجانبه بودن منافع (mutuality of interest)</vt:lpstr>
      <vt:lpstr>نفوذ اجتماعی (social influence)</vt:lpstr>
      <vt:lpstr>قلمرو پیروی (zone of indifference)</vt:lpstr>
      <vt:lpstr>تعریف نفوذ</vt:lpstr>
      <vt:lpstr>تاکتیک های هشتگانه نفوذ (نگاره ص9)</vt:lpstr>
      <vt:lpstr>نتایج احتمالی نفوذ</vt:lpstr>
      <vt:lpstr>اصول ششگانه نفوذ و ترغیب</vt:lpstr>
      <vt:lpstr>گسترش نفوذ با شکل دهی هم پیمانان راهبردی</vt:lpstr>
      <vt:lpstr>فصل دوم: قدرت</vt:lpstr>
      <vt:lpstr>مقدمه</vt:lpstr>
      <vt:lpstr>تعریف قدرت</vt:lpstr>
      <vt:lpstr>قدرت و اختیار</vt:lpstr>
      <vt:lpstr>نمودهای قدرت</vt:lpstr>
      <vt:lpstr>PowerPoint Presentation</vt:lpstr>
      <vt:lpstr>دسته بندی های قدرت</vt:lpstr>
      <vt:lpstr>قدرت پاداش</vt:lpstr>
      <vt:lpstr>قدرت تنبیه یا سرکوب</vt:lpstr>
      <vt:lpstr>قدرت قانونی</vt:lpstr>
      <vt:lpstr>قدرت مشروع</vt:lpstr>
      <vt:lpstr>قدرت صلاحیت</vt:lpstr>
      <vt:lpstr>قدرت مهارت</vt:lpstr>
      <vt:lpstr>پایه های قدرت و منابع قدرت (نمودار ص27)</vt:lpstr>
      <vt:lpstr>منابع قدرت</vt:lpstr>
      <vt:lpstr>قدرت ناشی از منصب</vt:lpstr>
      <vt:lpstr>قدرت شخصی</vt:lpstr>
      <vt:lpstr>قدرت خبرگی</vt:lpstr>
      <vt:lpstr>قدرت فرصت</vt:lpstr>
      <vt:lpstr>منابع قدرت (از دیدگاه میان فردی و ساختاری)</vt:lpstr>
      <vt:lpstr>منابع قدرت میان فردی</vt:lpstr>
      <vt:lpstr>منابع قدرت میان گروهی</vt:lpstr>
      <vt:lpstr>منابع ساختاری</vt:lpstr>
      <vt:lpstr>قدرت ناشی از دانش</vt:lpstr>
      <vt:lpstr>قدرت ناشی از منابع</vt:lpstr>
      <vt:lpstr>قدرت ناشی از تصمیم گیری</vt:lpstr>
      <vt:lpstr>قدرت ناشی از شبکه ها</vt:lpstr>
      <vt:lpstr>قدرت کارکنان</vt:lpstr>
      <vt:lpstr>وابستگی: رمز قدرت</vt:lpstr>
      <vt:lpstr>عوامل وابستگی آور</vt:lpstr>
      <vt:lpstr>مدل وابستگی به منبع (نمودار ص35)</vt:lpstr>
      <vt:lpstr>مدل اقتضائات راهبردی (نمودار ص36)</vt:lpstr>
      <vt:lpstr>کشش قدرت (نمودار ص37)</vt:lpstr>
      <vt:lpstr>فصل سوم: مدیریت مسؤولانه قدرت</vt:lpstr>
      <vt:lpstr>از سازگاری تا پذیرش قلبی</vt:lpstr>
      <vt:lpstr>قدرتمندسازی: از مشارکت در قدرت تا تفویض قدرت</vt:lpstr>
      <vt:lpstr>تاکتیک های قدرت</vt:lpstr>
      <vt:lpstr>ویژگیهای افراد اثربخش</vt:lpstr>
      <vt:lpstr>تفویض</vt:lpstr>
      <vt:lpstr>موانع تفویض</vt:lpstr>
      <vt:lpstr>PowerPoint Presentation</vt:lpstr>
      <vt:lpstr>ابتکار شخصی</vt:lpstr>
      <vt:lpstr>مدل سه بخشی توانمندسازی</vt:lpstr>
      <vt:lpstr>فصل چهارم: مدیریت تصویرپردازی دیگران</vt:lpstr>
      <vt:lpstr>مقدمه</vt:lpstr>
      <vt:lpstr>تعریف مدیریت تصویرپردازی دیگران</vt:lpstr>
      <vt:lpstr>تقاطع ادراکی</vt:lpstr>
      <vt:lpstr>فنون مدیریت تصویرپردازی دیگران</vt:lpstr>
      <vt:lpstr>تصویرپردازی مثبت</vt:lpstr>
      <vt:lpstr>PowerPoint Presentation</vt:lpstr>
      <vt:lpstr>تصویرپردازی منفی [مدیریت تصویرپردازی نامطلوب]</vt:lpstr>
      <vt:lpstr>تاکتیک های مدیریت تصویرپردازی نامطلوب دیگران</vt:lpstr>
      <vt:lpstr>PowerPoint Presentation</vt:lpstr>
      <vt:lpstr>چند نکته</vt:lpstr>
      <vt:lpstr>فصل پنجم: سیاست در سازمان</vt:lpstr>
      <vt:lpstr>مقدمه</vt:lpstr>
      <vt:lpstr>رابطه قدرت و رفتار سیاسی</vt:lpstr>
      <vt:lpstr>تعریف رفتار سیاسی</vt:lpstr>
      <vt:lpstr>عوامل مؤثر بر رفتار سیاسی (نمودار ص70)</vt:lpstr>
      <vt:lpstr>PowerPoint Presentation</vt:lpstr>
      <vt:lpstr>عدم اطمینان و رفتار سیاسی</vt:lpstr>
      <vt:lpstr>تصمیم های مهم و غیر متمرکز و رفتار سیاسی</vt:lpstr>
      <vt:lpstr>سطوح عمل سیاسی</vt:lpstr>
      <vt:lpstr>ظرفیت سیاسی</vt:lpstr>
      <vt:lpstr>انواع حسن استفاده/سوء استفاده</vt:lpstr>
      <vt:lpstr>تاکتیک های سیاسی (نگاره ص78)</vt:lpstr>
      <vt:lpstr>PowerPoint Presentation</vt:lpstr>
      <vt:lpstr>ماهیت رفتار سیاسی</vt:lpstr>
      <vt:lpstr>نگرش افراد به سیاست</vt:lpstr>
      <vt:lpstr>برخی شواهد پژوهشی</vt:lpstr>
      <vt:lpstr>مدیریت رفتارهای سیاسی در سازمان</vt:lpstr>
      <vt:lpstr>PowerPoint Presentation</vt:lpstr>
      <vt:lpstr>توصیه های عملی</vt:lpstr>
      <vt:lpstr>حفظ رفتار سیاسی در حد معقول</vt:lpstr>
      <vt:lpstr>پایان</vt:lpstr>
    </vt:vector>
  </TitlesOfParts>
  <Company>GIGA G41MT(DDR3)</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y.poordavar</dc:creator>
  <cp:lastModifiedBy>Windows User</cp:lastModifiedBy>
  <cp:revision>270</cp:revision>
  <dcterms:created xsi:type="dcterms:W3CDTF">2015-03-30T08:02:35Z</dcterms:created>
  <dcterms:modified xsi:type="dcterms:W3CDTF">2020-05-15T03:33:02Z</dcterms:modified>
</cp:coreProperties>
</file>