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32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9C4EE23-08F7-40AB-8FA9-B512F85C4A23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8B237E4-1F7E-45A7-BBAD-043343F9C5A0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52397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237E4-1F7E-45A7-BBAD-043343F9C5A0}" type="slidenum">
              <a:rPr lang="fa-IR" smtClean="0"/>
              <a:pPr/>
              <a:t>6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582C265-80E7-422A-91AC-1FFFF00A382B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CA3012-B3DE-445D-9EA2-61B260D1E3AA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2143116"/>
            <a:ext cx="7854696" cy="1038220"/>
          </a:xfrm>
        </p:spPr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chemeClr val="accent1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مدیریت در اسلام</a:t>
            </a:r>
            <a:endParaRPr lang="fa-IR" sz="4800" b="1" dirty="0">
              <a:solidFill>
                <a:schemeClr val="accent1">
                  <a:lumMod val="7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57290" y="357166"/>
            <a:ext cx="67151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chemeClr val="accent3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بسم الله الرحمن الرحیم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chemeClr val="accent3">
                    <a:alpha val="6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34" y="3643314"/>
            <a:ext cx="821537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درس دوم :آموزه های اسلامی برنامه ریزی</a:t>
            </a:r>
            <a:endParaRPr lang="fa-IR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fa-IR" sz="4800" b="1" dirty="0" smtClean="0"/>
              <a:t>تعریف برنامه ریزی</a:t>
            </a:r>
            <a:endParaRPr lang="fa-IR"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تعریف های مختلفی از برنامه ریزی ارائه شده است که دو نمونه از آن ها عبارت اند از:</a:t>
            </a:r>
          </a:p>
          <a:p>
            <a:r>
              <a:rPr lang="fa-IR" dirty="0" smtClean="0"/>
              <a:t>برنامه ریزی فرآیندی است که طی آن مدیران اهداف را تعیین می کنند،آینده را پیش بینی میکنند و مسیر فعالیت های طراحی شده برای بدست آوردن آن اهداف را نشان می دهند.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fa-IR" dirty="0" smtClean="0"/>
              <a:t>در تعریف بعدی برنامه ریزی یعنی تعیین اهداف درست و سپس انتخاب روش و وسیله مناسب</a:t>
            </a:r>
          </a:p>
          <a:p>
            <a:pPr marL="514350" indent="-514350">
              <a:buFont typeface="Arial" pitchFamily="34" charset="0"/>
              <a:buChar char="•"/>
            </a:pPr>
            <a:endParaRPr lang="fa-IR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4937141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fa-IR" dirty="0" smtClean="0"/>
              <a:t>دو رکن اساسی در برنامه ریزی :تعیین اهداف و پیش بینی راه ها و امکانات لازم برای رسیدن به اهداف</a:t>
            </a:r>
          </a:p>
          <a:p>
            <a:pPr>
              <a:buFont typeface="Wingdings" pitchFamily="2" charset="2"/>
              <a:buChar char="Ø"/>
            </a:pPr>
            <a:r>
              <a:rPr lang="fa-IR" dirty="0" smtClean="0"/>
              <a:t>در تعریف کلی برنامه ریزی عبارت است از :تعیین هدف ها و پیش بینی راه ها و امکانات لازم برای رسیدن به هدف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fa-IR" sz="48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reflection blurRad="12700" stA="48000" endA="300" endPos="55000" dir="5400000" sy="-90000" algn="bl" rotWithShape="0"/>
                </a:effectLst>
              </a:rPr>
              <a:t>اهداف برنامه ریزی</a:t>
            </a:r>
            <a:endParaRPr lang="fa-IR" sz="4800" b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85860"/>
            <a:ext cx="9001156" cy="5383219"/>
          </a:xfrm>
        </p:spPr>
        <p:txBody>
          <a:bodyPr/>
          <a:lstStyle/>
          <a:p>
            <a:r>
              <a:rPr lang="fa-IR" dirty="0" smtClean="0"/>
              <a:t>برای ارزیابی مدیر موفق در سازمان دو معیار </a:t>
            </a:r>
          </a:p>
          <a:p>
            <a:pPr>
              <a:buNone/>
            </a:pPr>
            <a:r>
              <a:rPr lang="fa-IR" dirty="0" smtClean="0"/>
              <a:t>                           </a:t>
            </a:r>
            <a:r>
              <a:rPr lang="fa-IR" dirty="0" smtClean="0">
                <a:solidFill>
                  <a:srgbClr val="002060"/>
                </a:solidFill>
              </a:rPr>
              <a:t>اثربخشی :</a:t>
            </a:r>
            <a:r>
              <a:rPr lang="fa-IR" sz="2000" dirty="0" smtClean="0">
                <a:solidFill>
                  <a:srgbClr val="002060"/>
                </a:solidFill>
              </a:rPr>
              <a:t>توانایی اجرای کارهای درست</a:t>
            </a:r>
            <a:endParaRPr lang="fa-IR" dirty="0" smtClean="0"/>
          </a:p>
          <a:p>
            <a:pPr>
              <a:buNone/>
            </a:pPr>
            <a:r>
              <a:rPr lang="fa-IR" dirty="0" smtClean="0"/>
              <a:t>وجود دارد</a:t>
            </a:r>
          </a:p>
          <a:p>
            <a:pPr>
              <a:buNone/>
            </a:pPr>
            <a:r>
              <a:rPr lang="fa-IR" dirty="0" smtClean="0"/>
              <a:t>                             </a:t>
            </a:r>
            <a:r>
              <a:rPr lang="fa-IR" dirty="0" smtClean="0">
                <a:solidFill>
                  <a:srgbClr val="002060"/>
                </a:solidFill>
              </a:rPr>
              <a:t>کارایی:</a:t>
            </a:r>
            <a:r>
              <a:rPr lang="fa-IR" sz="2000" dirty="0" smtClean="0">
                <a:solidFill>
                  <a:srgbClr val="002060"/>
                </a:solidFill>
              </a:rPr>
              <a:t>توانایی اجرای درست کارها </a:t>
            </a:r>
            <a:endParaRPr lang="fa-IR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fa-IR" dirty="0" smtClean="0">
                <a:solidFill>
                  <a:srgbClr val="002060"/>
                </a:solidFill>
              </a:rPr>
              <a:t> </a:t>
            </a:r>
          </a:p>
          <a:p>
            <a:pPr>
              <a:buNone/>
            </a:pPr>
            <a:r>
              <a:rPr lang="fa-IR" dirty="0" smtClean="0">
                <a:solidFill>
                  <a:schemeClr val="tx1"/>
                </a:solidFill>
              </a:rPr>
              <a:t>برای دستیابی به اثربخشی و کارایی در یک سازمان طراحی و اجرای دقیق برنامه ها ضروری است چرا که در صورت عدم برنامه ریزی اثربخشی و کارایی تحقق نخواهد یافت</a:t>
            </a:r>
          </a:p>
          <a:p>
            <a:pPr>
              <a:buNone/>
            </a:pPr>
            <a:endParaRPr lang="fa-IR" dirty="0">
              <a:solidFill>
                <a:schemeClr val="tx1"/>
              </a:solidFill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rot="10800000">
            <a:off x="5572132" y="2285992"/>
            <a:ext cx="1571636" cy="7143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0800000" flipV="1">
            <a:off x="5357818" y="3000372"/>
            <a:ext cx="1714512" cy="500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429684" cy="838200"/>
          </a:xfrm>
        </p:spPr>
        <p:txBody>
          <a:bodyPr/>
          <a:lstStyle/>
          <a:p>
            <a:pPr algn="ctr"/>
            <a:r>
              <a:rPr lang="fa-IR" b="1" dirty="0" smtClean="0"/>
              <a:t>اهمیت برنامه ریزی</a:t>
            </a:r>
            <a:endParaRPr lang="fa-I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285860"/>
            <a:ext cx="8686800" cy="5357850"/>
          </a:xfrm>
        </p:spPr>
        <p:txBody>
          <a:bodyPr>
            <a:normAutofit fontScale="92500" lnSpcReduction="10000"/>
          </a:bodyPr>
          <a:lstStyle/>
          <a:p>
            <a:r>
              <a:rPr lang="fa-IR" sz="2800" dirty="0" smtClean="0"/>
              <a:t>پیامبر گرامی اسلام اهمیت برنامه ریزی را در قالب این آیه شرح می دهند که : داستان زنی از قریش به نام رایطه اشاره دارد که از صبح با کنیزانش پشم ها را میتابیدند و پس از آن ، آن ها را میشکافتند </a:t>
            </a:r>
          </a:p>
          <a:p>
            <a:r>
              <a:rPr lang="fa-IR" sz="2800" dirty="0" smtClean="0"/>
              <a:t>که نمونه ای از کار بی هدف و برنامه انجام دادن است</a:t>
            </a:r>
          </a:p>
          <a:p>
            <a:r>
              <a:rPr lang="fa-IR" sz="2800" dirty="0" smtClean="0"/>
              <a:t>حضرت علی (ع) نیز میفرماید:هرکس دست از چاره جویی وبرنامه ریزی بردارد گرفتار مشکلات می گردد</a:t>
            </a:r>
          </a:p>
          <a:p>
            <a:r>
              <a:rPr lang="fa-IR" sz="2800" dirty="0" smtClean="0"/>
              <a:t>نادیده گرفتن برنامه ریزی مشکلاتی را در پی خواهد داشت که فائق آمدن بر آنها سخت است</a:t>
            </a:r>
          </a:p>
          <a:p>
            <a:r>
              <a:rPr lang="fa-IR" sz="2800" dirty="0" smtClean="0"/>
              <a:t>البته استفاده از برنامه مقتضای عقلی و نیاز به استدلال وتبیین ندارد</a:t>
            </a:r>
          </a:p>
          <a:p>
            <a:r>
              <a:rPr lang="fa-IR" sz="2800" dirty="0" smtClean="0"/>
              <a:t>حضرت علی(ع) در این رابطه میفرمایند برنامه ریزی خوب روشن ترین دلیل بر خردمندی است</a:t>
            </a:r>
            <a:endParaRPr lang="fa-IR" sz="2800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fa-IR" b="1" dirty="0" smtClean="0"/>
              <a:t>فواید برنامه ریزی</a:t>
            </a:r>
            <a:endParaRPr lang="fa-I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285860"/>
            <a:ext cx="8686800" cy="4865703"/>
          </a:xfrm>
        </p:spPr>
        <p:txBody>
          <a:bodyPr>
            <a:normAutofit fontScale="92500" lnSpcReduction="20000"/>
          </a:bodyPr>
          <a:lstStyle/>
          <a:p>
            <a:r>
              <a:rPr lang="fa-IR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کاهش میزان خطاپذیری</a:t>
            </a:r>
          </a:p>
          <a:p>
            <a:r>
              <a:rPr lang="fa-IR" sz="2800" dirty="0" smtClean="0">
                <a:solidFill>
                  <a:schemeClr val="tx1"/>
                </a:solidFill>
              </a:rPr>
              <a:t>بررسی آثار و پیش بینی فعالیت های سازمانی احتمال بروز لغزش و خطا را کاهش میدهد ،برنامه ریزی به مدیران سازمان امکان میدهد پیش از آغاز فعالیت عواقب آن را پیش بینی کرده ،سازمان را از خطا مصون دارد</a:t>
            </a:r>
          </a:p>
          <a:p>
            <a:r>
              <a:rPr lang="fa-IR" sz="360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استفاده بهینه از منابع و امکانات</a:t>
            </a:r>
          </a:p>
          <a:p>
            <a:r>
              <a:rPr lang="fa-IR" sz="2800" dirty="0" smtClean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منابع و امکانات سازمان محدود بوده و به هدر نرفتن آنها و پیشگیری از گرفتارآمدن به فقر در گرو استفاده مناسب از منابع است</a:t>
            </a:r>
          </a:p>
          <a:p>
            <a:r>
              <a:rPr lang="fa-IR" sz="2800" dirty="0" smtClean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منابع بالقوه و بالفعل</a:t>
            </a:r>
          </a:p>
          <a:p>
            <a:r>
              <a:rPr lang="fa-IR" sz="2800" dirty="0" smtClean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عدم انکار نقش منابع </a:t>
            </a:r>
          </a:p>
          <a:p>
            <a:r>
              <a:rPr lang="fa-IR" sz="2800" dirty="0" smtClean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کمیت یا کیفیت استفاده از آن ها</a:t>
            </a:r>
            <a:endParaRPr lang="fa-IR" sz="2800" dirty="0"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5429288"/>
          </a:xfrm>
        </p:spPr>
        <p:txBody>
          <a:bodyPr>
            <a:normAutofit/>
          </a:bodyPr>
          <a:lstStyle/>
          <a:p>
            <a:r>
              <a:rPr lang="fa-IR" sz="2800" dirty="0" smtClean="0"/>
              <a:t>امیرالمومنین می فرماید : ظرافت و دقت در برنامه ریزی بهتر از امکانات و ابزار است</a:t>
            </a:r>
          </a:p>
          <a:p>
            <a:r>
              <a:rPr lang="fa-IR" sz="3600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ایمنی از ندامت و پشیمانی</a:t>
            </a:r>
          </a:p>
          <a:p>
            <a:pPr>
              <a:buNone/>
            </a:pPr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اقدام به کاری بدون تفکر =دچارسردرگمی شدن=</a:t>
            </a:r>
          </a:p>
          <a:p>
            <a:pPr>
              <a:buNone/>
            </a:pPr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درصد خطا و اشتباه افزایش یافته =پشیمانی و ندامت</a:t>
            </a:r>
          </a:p>
          <a:p>
            <a:pPr>
              <a:buNone/>
            </a:pPr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بررسی جوانب و زوایای کار =کاهش میزان خطا و اشتباه</a:t>
            </a:r>
          </a:p>
          <a:p>
            <a:pPr>
              <a:buNone/>
            </a:pPr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حضرت علی (ع): برنامه ریزی قبل ازکار تو را از پشیمانی در امان نگه میدارد</a:t>
            </a:r>
          </a:p>
          <a:p>
            <a:pPr>
              <a:buNone/>
            </a:pPr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 </a:t>
            </a:r>
            <a:endParaRPr lang="fa-IR" sz="2800" dirty="0"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38200"/>
          </a:xfrm>
        </p:spPr>
        <p:txBody>
          <a:bodyPr/>
          <a:lstStyle/>
          <a:p>
            <a:pPr algn="ctr"/>
            <a:r>
              <a:rPr lang="fa-IR" b="1" dirty="0" smtClean="0"/>
              <a:t>انواع برنامه ریزی</a:t>
            </a:r>
            <a:endParaRPr lang="fa-I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35785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a-IR" sz="3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fa-IR" sz="3600" b="1" dirty="0" smtClean="0">
                <a:solidFill>
                  <a:schemeClr val="bg1">
                    <a:lumMod val="5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برنامه ریزی جامع یا راهبردی</a:t>
            </a:r>
          </a:p>
          <a:p>
            <a:pPr>
              <a:buFont typeface="Wingdings" pitchFamily="2" charset="2"/>
              <a:buChar char="Ø"/>
            </a:pPr>
            <a:r>
              <a:rPr lang="fa-IR" sz="2800" dirty="0" smtClean="0">
                <a:solidFill>
                  <a:schemeClr val="bg1">
                    <a:lumMod val="5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a-IR" sz="2800" dirty="0" smtClean="0">
                <a:solidFill>
                  <a:schemeClr val="tx1"/>
                </a:solidFill>
                <a:effectLst/>
              </a:rPr>
              <a:t>اهداف کلان و اصلی و تعیین مسیرکلی حرکت سازمان</a:t>
            </a:r>
          </a:p>
          <a:p>
            <a:pPr>
              <a:buFont typeface="Wingdings" pitchFamily="2" charset="2"/>
              <a:buChar char="Ø"/>
            </a:pPr>
            <a:r>
              <a:rPr lang="fa-IR" sz="2800" dirty="0" smtClean="0">
                <a:solidFill>
                  <a:schemeClr val="tx1"/>
                </a:solidFill>
                <a:effectLst/>
              </a:rPr>
              <a:t>تعیین اهداف ،خط مشی ها ، استراتژی ها برای رسیدن به اهداف</a:t>
            </a:r>
          </a:p>
          <a:p>
            <a:pPr>
              <a:buFont typeface="Wingdings" pitchFamily="2" charset="2"/>
              <a:buChar char="Ø"/>
            </a:pPr>
            <a:r>
              <a:rPr lang="fa-IR" sz="3600" dirty="0" smtClean="0">
                <a:solidFill>
                  <a:schemeClr val="tx1"/>
                </a:solidFill>
                <a:effectLst/>
              </a:rPr>
              <a:t>اهمیت و ضرورت برنامه ریزی جامع در سازمان</a:t>
            </a:r>
          </a:p>
          <a:p>
            <a:pPr>
              <a:buFont typeface="Wingdings" pitchFamily="2" charset="2"/>
              <a:buChar char="Ø"/>
            </a:pPr>
            <a:r>
              <a:rPr lang="fa-IR" sz="2800" dirty="0" smtClean="0">
                <a:solidFill>
                  <a:schemeClr val="tx1"/>
                </a:solidFill>
                <a:effectLst/>
              </a:rPr>
              <a:t>مدیران در دراز مدت اهدافرا به ثمر رسانده،بهترکار می کند، واکنش بهتر به محیط </a:t>
            </a:r>
          </a:p>
          <a:p>
            <a:pPr>
              <a:buFont typeface="Wingdings" pitchFamily="2" charset="2"/>
              <a:buChar char="Ø"/>
            </a:pPr>
            <a:r>
              <a:rPr lang="fa-IR" sz="2800" dirty="0" smtClean="0">
                <a:solidFill>
                  <a:schemeClr val="tx1"/>
                </a:solidFill>
                <a:effectLst/>
              </a:rPr>
              <a:t>مدیر به کمک آن سازمان را مقابل تحولات مجهز ساخته ،جهت گیری آینده ، مقاوم سازی برابر تغییرات محیطی</a:t>
            </a:r>
          </a:p>
          <a:p>
            <a:pPr>
              <a:buFont typeface="Wingdings" pitchFamily="2" charset="2"/>
              <a:buChar char="Ø"/>
            </a:pPr>
            <a:endParaRPr lang="fa-IR" sz="2800" dirty="0" smtClean="0">
              <a:solidFill>
                <a:schemeClr val="tx1"/>
              </a:solidFill>
              <a:effectLst/>
            </a:endParaRPr>
          </a:p>
          <a:p>
            <a:pPr>
              <a:buFont typeface="Wingdings" pitchFamily="2" charset="2"/>
              <a:buChar char="Ø"/>
            </a:pPr>
            <a:endParaRPr lang="fa-IR" sz="36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142984"/>
            <a:ext cx="8848756" cy="5357850"/>
          </a:xfrm>
        </p:spPr>
        <p:txBody>
          <a:bodyPr/>
          <a:lstStyle/>
          <a:p>
            <a:r>
              <a:rPr lang="fa-IR" dirty="0" smtClean="0"/>
              <a:t>سبک های مختلف برنامه ریزی جامع</a:t>
            </a:r>
          </a:p>
          <a:p>
            <a:r>
              <a:rPr lang="fa-IR" sz="2800" dirty="0" smtClean="0"/>
              <a:t>سبک های گوناگون وجود دارد</a:t>
            </a:r>
          </a:p>
          <a:p>
            <a:r>
              <a:rPr lang="fa-IR" sz="2800" dirty="0" smtClean="0"/>
              <a:t>مدیران تصمیم گیرنده اند</a:t>
            </a:r>
          </a:p>
          <a:p>
            <a:r>
              <a:rPr lang="fa-IR" sz="2800" dirty="0" smtClean="0"/>
              <a:t>براساس راهبرد های وضع شده قبلی</a:t>
            </a:r>
          </a:p>
          <a:p>
            <a:r>
              <a:rPr lang="fa-IR" sz="2800" dirty="0" smtClean="0"/>
              <a:t>براساس قاعده و نظم خاص، طی شدن مراحل پشت هم</a:t>
            </a:r>
          </a:p>
          <a:p>
            <a:pPr>
              <a:buNone/>
            </a:pPr>
            <a:endParaRPr lang="fa-IR" sz="2800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برنامه ریزی جتمع در قرآن</a:t>
            </a:r>
          </a:p>
          <a:p>
            <a:r>
              <a:rPr lang="fa-IR" sz="2800" dirty="0" smtClean="0"/>
              <a:t>برنامه پانزده ساله حضرت یوسف برای جلو گیری از قحطی</a:t>
            </a:r>
          </a:p>
          <a:p>
            <a:r>
              <a:rPr lang="fa-IR" sz="2800" dirty="0" smtClean="0"/>
              <a:t>افزون بر تعبیر خواب ،پیش بینی مشکلات و ارائه برنامه جامع اقتصادی</a:t>
            </a:r>
          </a:p>
          <a:p>
            <a:r>
              <a:rPr lang="fa-IR" sz="2800" dirty="0" smtClean="0"/>
              <a:t>سال پانزدهم _ نگهداری محصولات</a:t>
            </a:r>
          </a:p>
          <a:p>
            <a:endParaRPr lang="fa-IR" sz="2800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/>
          <a:lstStyle/>
          <a:p>
            <a:pPr algn="ctr"/>
            <a:r>
              <a:rPr lang="fa-IR" dirty="0" smtClean="0"/>
              <a:t>فرآیند برنامه ریزی جامع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تعیین ماموریت ها و اهداف کلان سازمان </a:t>
            </a:r>
          </a:p>
          <a:p>
            <a:r>
              <a:rPr lang="fa-IR" sz="2800" dirty="0" smtClean="0"/>
              <a:t>تعیین اهداف اصلی و کلی نخستین قدم چرا که </a:t>
            </a:r>
          </a:p>
          <a:p>
            <a:r>
              <a:rPr lang="fa-IR" sz="2800" dirty="0" smtClean="0"/>
              <a:t>تعیین مقاصد اساسی مسیر حرکت سازمان مشخص می گردد</a:t>
            </a:r>
          </a:p>
          <a:p>
            <a:r>
              <a:rPr lang="fa-IR" sz="2800" dirty="0" smtClean="0"/>
              <a:t>سیره عملی حضرت امیر درباره ضرورت تعیین هدف</a:t>
            </a:r>
          </a:p>
          <a:p>
            <a:r>
              <a:rPr lang="fa-IR" sz="2800" dirty="0" smtClean="0"/>
              <a:t>نامه به مالک اشتر نخعی و تعیین اهداف 4 گانه</a:t>
            </a:r>
            <a:endParaRPr lang="fa-IR" sz="2800" dirty="0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4865703"/>
          </a:xfrm>
        </p:spPr>
        <p:txBody>
          <a:bodyPr>
            <a:normAutofit fontScale="92500" lnSpcReduction="20000"/>
          </a:bodyPr>
          <a:lstStyle/>
          <a:p>
            <a:r>
              <a:rPr lang="fa-IR" dirty="0" smtClean="0"/>
              <a:t>نقش ارزش ها و نگرش در تعیین اهداف</a:t>
            </a:r>
          </a:p>
          <a:p>
            <a:r>
              <a:rPr lang="fa-IR" sz="2800" dirty="0" smtClean="0"/>
              <a:t>اهداف شدیدا تحت تاثیر افکار، عقاید و ارزش های حاکم بر نگرش آن هاست</a:t>
            </a:r>
          </a:p>
          <a:p>
            <a:r>
              <a:rPr lang="fa-IR" sz="2800" dirty="0" smtClean="0"/>
              <a:t>اهداف عالبه پیامبران الهی</a:t>
            </a:r>
          </a:p>
          <a:p>
            <a:r>
              <a:rPr lang="fa-IR" sz="2800" dirty="0" smtClean="0"/>
              <a:t>2 هدف پیامبران سرلوحه مدیران</a:t>
            </a:r>
          </a:p>
          <a:p>
            <a:endParaRPr lang="fa-IR" sz="2800" dirty="0" smtClean="0"/>
          </a:p>
          <a:p>
            <a:pPr>
              <a:buNone/>
            </a:pPr>
            <a:r>
              <a:rPr lang="fa-IR" dirty="0" smtClean="0"/>
              <a:t>نقش اهداف عالیه در سازمان</a:t>
            </a:r>
          </a:p>
          <a:p>
            <a:r>
              <a:rPr lang="fa-IR" sz="2800" dirty="0" smtClean="0"/>
              <a:t>نقش اهداف عالی در افزایش انگیزه</a:t>
            </a:r>
          </a:p>
          <a:p>
            <a:r>
              <a:rPr lang="fa-IR" sz="2800" dirty="0" smtClean="0"/>
              <a:t>هرقدر هدف ها عالی تر ، انگیزه ها افزونی ، تلاش و کوشش بیشتر می گردد</a:t>
            </a:r>
          </a:p>
          <a:p>
            <a:r>
              <a:rPr lang="fa-IR" sz="2800" dirty="0" smtClean="0"/>
              <a:t> مدیران به منظور ایجاد انگیزه و ارتقا سطح عملکرد اهداف عالی برگزینند</a:t>
            </a:r>
            <a:endParaRPr lang="fa-IR" sz="2800" dirty="0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4937141"/>
          </a:xfrm>
        </p:spPr>
        <p:txBody>
          <a:bodyPr>
            <a:normAutofit lnSpcReduction="10000"/>
          </a:bodyPr>
          <a:lstStyle/>
          <a:p>
            <a:r>
              <a:rPr lang="fa-IR" dirty="0" smtClean="0"/>
              <a:t>تجزیه و تحلیل امکانات و منابع  </a:t>
            </a:r>
          </a:p>
          <a:p>
            <a:r>
              <a:rPr lang="fa-IR" sz="2800" dirty="0" smtClean="0"/>
              <a:t>به منظور شناخت منبع بالقوه و بالفعل </a:t>
            </a:r>
          </a:p>
          <a:p>
            <a:r>
              <a:rPr lang="fa-IR" sz="2800" dirty="0" smtClean="0"/>
              <a:t>هر سازمان براساس اهداف ، امکانات و منابع و محیطی که در آن قرار دارد، شایستگی هایی دارد که شناخت آنها ضروری است</a:t>
            </a:r>
          </a:p>
          <a:p>
            <a:r>
              <a:rPr lang="fa-IR" sz="2800" dirty="0" smtClean="0"/>
              <a:t>یکی از ادله موفقیت حضرت یوسف توجه به منابع و امکانات موجود آن زمان بود</a:t>
            </a:r>
          </a:p>
          <a:p>
            <a:r>
              <a:rPr lang="fa-IR" sz="2800" dirty="0" smtClean="0"/>
              <a:t>واردشدن در کار بدون توانایی و امکانات لازم =سرخوردگیو پشیمانی و از دست رفتن منابع</a:t>
            </a:r>
          </a:p>
          <a:p>
            <a:r>
              <a:rPr lang="fa-IR" sz="2800" dirty="0" smtClean="0"/>
              <a:t>پیامبر فرمود: قراردادن خود در معرض کاری بدون توانایی انجام آن =خوارکردن خود</a:t>
            </a:r>
            <a:endParaRPr lang="fa-IR" sz="28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214974"/>
          </a:xfrm>
        </p:spPr>
        <p:txBody>
          <a:bodyPr/>
          <a:lstStyle/>
          <a:p>
            <a:r>
              <a:rPr lang="fa-IR" dirty="0" smtClean="0"/>
              <a:t>شناسایی فرصت ها ،تهدیدات و شرایط محیطی</a:t>
            </a:r>
          </a:p>
          <a:p>
            <a:r>
              <a:rPr lang="fa-IR" sz="2800" dirty="0" smtClean="0"/>
              <a:t>باید فرصت ها و تهدید ها شناسایی شوند تا</a:t>
            </a:r>
          </a:p>
          <a:p>
            <a:r>
              <a:rPr lang="fa-IR" sz="2800" dirty="0" smtClean="0"/>
              <a:t>مسائل زیادی از جمله شرایط محیطی، سیاسی،اجتماعی ،اقتصادی و نیز قوانین و مقررات دولت می توانند فرصت و موقعیت تلقی گردند</a:t>
            </a:r>
          </a:p>
          <a:p>
            <a:r>
              <a:rPr lang="fa-IR" sz="2800" dirty="0" smtClean="0"/>
              <a:t>حضرت امیر فرمودند : دور اندیش کسی است که منتظر فرصت خود باشد و انگاه که ممکن شد شتاب کند</a:t>
            </a:r>
          </a:p>
          <a:p>
            <a:r>
              <a:rPr lang="fa-IR" sz="2800" dirty="0" smtClean="0"/>
              <a:t>توجه نکردن به فرصت ها ،ار دست دادن آنها یا استفاده نامناسب</a:t>
            </a:r>
          </a:p>
          <a:p>
            <a:r>
              <a:rPr lang="fa-IR" sz="2800" dirty="0" smtClean="0"/>
              <a:t>یک فرصت و یک تهدید در داستان حضرت یوسف</a:t>
            </a:r>
            <a:endParaRPr lang="fa-IR" sz="2800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4937141"/>
          </a:xfrm>
        </p:spPr>
        <p:txBody>
          <a:bodyPr/>
          <a:lstStyle/>
          <a:p>
            <a:r>
              <a:rPr lang="fa-IR" dirty="0" smtClean="0"/>
              <a:t>شناسایی راهبردها</a:t>
            </a:r>
          </a:p>
          <a:p>
            <a:r>
              <a:rPr lang="fa-IR" sz="2800" dirty="0" smtClean="0"/>
              <a:t>شناسایی ثمربخش ترین و کم خطرترین</a:t>
            </a:r>
          </a:p>
          <a:p>
            <a:endParaRPr lang="fa-IR" sz="2800" dirty="0" smtClean="0"/>
          </a:p>
          <a:p>
            <a:r>
              <a:rPr lang="fa-IR" sz="3600" dirty="0" smtClean="0"/>
              <a:t>اجرای برنامه</a:t>
            </a:r>
          </a:p>
          <a:p>
            <a:r>
              <a:rPr lang="fa-IR" sz="2800" dirty="0" smtClean="0"/>
              <a:t>در این قسمت واردبرنامه ریری عملیاتی میشویم</a:t>
            </a:r>
          </a:p>
          <a:p>
            <a:r>
              <a:rPr lang="fa-IR" sz="2800" dirty="0" smtClean="0"/>
              <a:t>اجرا نشدن برنامه نتنها نفع بلکه زمان و هزینه هم اشغال می کند</a:t>
            </a:r>
          </a:p>
          <a:p>
            <a:r>
              <a:rPr lang="fa-IR" sz="2800" dirty="0" smtClean="0"/>
              <a:t>اجرای موقت و آزمایشی</a:t>
            </a:r>
          </a:p>
          <a:p>
            <a:endParaRPr lang="fa-IR" sz="2800" dirty="0" smtClean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858280" cy="838200"/>
          </a:xfrm>
        </p:spPr>
        <p:txBody>
          <a:bodyPr/>
          <a:lstStyle/>
          <a:p>
            <a:pPr algn="ctr"/>
            <a:r>
              <a:rPr lang="fa-IR" dirty="0" smtClean="0"/>
              <a:t>برنامه ریزی عملیاتی یا اجرایی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285860"/>
            <a:ext cx="8686800" cy="4794265"/>
          </a:xfrm>
        </p:spPr>
        <p:txBody>
          <a:bodyPr>
            <a:normAutofit/>
          </a:bodyPr>
          <a:lstStyle/>
          <a:p>
            <a:r>
              <a:rPr lang="fa-IR" sz="2800" dirty="0" smtClean="0"/>
              <a:t>باتوجه به برنامه ریزی جامع و برمبنای اهداف تعیین شده یعنی اهداف کلی به اهداف جزئی تقسیم میگردد</a:t>
            </a:r>
          </a:p>
          <a:p>
            <a:r>
              <a:rPr lang="fa-IR" sz="2800" dirty="0" smtClean="0"/>
              <a:t>به اهداف عینیت بخشیده</a:t>
            </a:r>
          </a:p>
          <a:p>
            <a:r>
              <a:rPr lang="fa-IR" sz="2800" dirty="0" smtClean="0"/>
              <a:t>برای مجریان آن ملموس،محسوس و عینی تر است </a:t>
            </a:r>
          </a:p>
          <a:p>
            <a:r>
              <a:rPr lang="fa-IR" sz="2800" dirty="0" smtClean="0"/>
              <a:t>در رده های پایین سازمان تنظیم میگردد</a:t>
            </a:r>
          </a:p>
          <a:p>
            <a:r>
              <a:rPr lang="fa-IR" sz="2800" dirty="0" smtClean="0"/>
              <a:t>انتخاب موثر ترین و کاراترین روشها برای رسیدن به هدف</a:t>
            </a:r>
          </a:p>
          <a:p>
            <a:r>
              <a:rPr lang="fa-IR" sz="2800" dirty="0" smtClean="0"/>
              <a:t>پیش بینی عملیات برای نیل به اهداف با توجه به امکانات و محدودیت ها</a:t>
            </a:r>
          </a:p>
          <a:p>
            <a:r>
              <a:rPr lang="fa-IR" sz="2800" dirty="0" smtClean="0"/>
              <a:t>زاییده برنامه راهبردی و حمایت کننده آن </a:t>
            </a:r>
            <a:endParaRPr lang="fa-IR" sz="2800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5357850"/>
          </a:xfrm>
        </p:spPr>
        <p:txBody>
          <a:bodyPr/>
          <a:lstStyle/>
          <a:p>
            <a:r>
              <a:rPr lang="fa-IR" dirty="0" smtClean="0"/>
              <a:t>ویژگی های برنامه ریزی عملیاتی</a:t>
            </a:r>
          </a:p>
          <a:p>
            <a:r>
              <a:rPr lang="fa-IR" sz="2800" dirty="0" smtClean="0"/>
              <a:t>جزئی بودن ، ابهام کمتر</a:t>
            </a:r>
          </a:p>
          <a:p>
            <a:r>
              <a:rPr lang="fa-IR" sz="2800" dirty="0" smtClean="0"/>
              <a:t>مدت زمان کمتر</a:t>
            </a:r>
          </a:p>
          <a:p>
            <a:r>
              <a:rPr lang="fa-IR" sz="2800" dirty="0" smtClean="0"/>
              <a:t>در سطوح پایین</a:t>
            </a:r>
          </a:p>
          <a:p>
            <a:r>
              <a:rPr lang="fa-IR" sz="2800" dirty="0" smtClean="0"/>
              <a:t>تعیین بودجه ، زمان بندی ،تعیین معیارهای عملکرد</a:t>
            </a:r>
          </a:p>
          <a:p>
            <a:r>
              <a:rPr lang="fa-IR" sz="2800" dirty="0" smtClean="0"/>
              <a:t>متکی بر تجربه ها و دستاورد های گذشته</a:t>
            </a:r>
          </a:p>
          <a:p>
            <a:r>
              <a:rPr lang="fa-IR" sz="2800" dirty="0" smtClean="0"/>
              <a:t>کم ریسک و مخاطره بودن</a:t>
            </a:r>
          </a:p>
          <a:p>
            <a:endParaRPr lang="fa-IR" sz="2800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5357850"/>
          </a:xfrm>
        </p:spPr>
        <p:txBody>
          <a:bodyPr>
            <a:normAutofit fontScale="92500" lnSpcReduction="20000"/>
          </a:bodyPr>
          <a:lstStyle/>
          <a:p>
            <a:r>
              <a:rPr lang="fa-IR" dirty="0" smtClean="0"/>
              <a:t>ویژگی های اهداف در برنامه عملیاتی</a:t>
            </a:r>
          </a:p>
          <a:p>
            <a:r>
              <a:rPr lang="fa-IR" sz="2800" dirty="0" smtClean="0"/>
              <a:t>واقع بینانه و قابل وصول</a:t>
            </a:r>
          </a:p>
          <a:p>
            <a:r>
              <a:rPr lang="fa-IR" sz="2800" dirty="0" smtClean="0"/>
              <a:t>چالشی</a:t>
            </a:r>
          </a:p>
          <a:p>
            <a:r>
              <a:rPr lang="fa-IR" sz="2800" dirty="0" smtClean="0"/>
              <a:t>جزئی و مشخص باشد</a:t>
            </a:r>
          </a:p>
          <a:p>
            <a:endParaRPr lang="fa-IR" sz="2800" dirty="0" smtClean="0"/>
          </a:p>
          <a:p>
            <a:r>
              <a:rPr lang="fa-IR" sz="2800" dirty="0" smtClean="0"/>
              <a:t>اهداف دست نیافتنی =ناکام گذاشتن سازمان و فرد  دچار مشکل گردیدن</a:t>
            </a:r>
          </a:p>
          <a:p>
            <a:r>
              <a:rPr lang="fa-IR" sz="2800" dirty="0" smtClean="0"/>
              <a:t>یکی از رایج ترین ضعف های هدف = با عبارات کلی بیان شدن</a:t>
            </a:r>
          </a:p>
          <a:p>
            <a:r>
              <a:rPr lang="fa-IR" sz="2800" dirty="0" smtClean="0"/>
              <a:t>اهداف مبهم:از بین رفتن انگیزه </a:t>
            </a:r>
          </a:p>
          <a:p>
            <a:r>
              <a:rPr lang="fa-IR" sz="2800" dirty="0" smtClean="0"/>
              <a:t>درست بیان نشدن هدف: فراگرفتن ابهام در سراسر سازمان</a:t>
            </a:r>
          </a:p>
          <a:p>
            <a:r>
              <a:rPr lang="fa-IR" sz="2800" dirty="0" smtClean="0"/>
              <a:t>اهداف باید دشوار و چالشی ولی واقع بینانه باشند تا دلسرد نشوند </a:t>
            </a:r>
          </a:p>
          <a:p>
            <a:endParaRPr lang="fa-IR" dirty="0"/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5357850"/>
          </a:xfrm>
        </p:spPr>
        <p:txBody>
          <a:bodyPr/>
          <a:lstStyle/>
          <a:p>
            <a:r>
              <a:rPr lang="fa-IR" dirty="0" smtClean="0"/>
              <a:t>اهمیت زمان و زمان بندی</a:t>
            </a:r>
          </a:p>
          <a:p>
            <a:r>
              <a:rPr lang="fa-IR" sz="2800" dirty="0" smtClean="0"/>
              <a:t>امام علی (ع) خطاب به مالک</a:t>
            </a:r>
          </a:p>
          <a:p>
            <a:r>
              <a:rPr lang="fa-IR" sz="2800" dirty="0" smtClean="0"/>
              <a:t>هرروز کار همان روز را انجام بده ،چون خرروز کار خاص خود را دارد</a:t>
            </a:r>
          </a:p>
          <a:p>
            <a:r>
              <a:rPr lang="fa-IR" sz="2800" dirty="0" smtClean="0"/>
              <a:t>تعیین جدول زمانی=شاخص اصلی برنامه عملیاتی</a:t>
            </a:r>
          </a:p>
          <a:p>
            <a:r>
              <a:rPr lang="fa-IR" sz="2800" dirty="0" smtClean="0"/>
              <a:t>زمان بندی پدیده ای است انجام کارها را تسهیل می کند</a:t>
            </a:r>
          </a:p>
          <a:p>
            <a:r>
              <a:rPr lang="fa-IR" sz="2800" dirty="0" smtClean="0"/>
              <a:t>اهمیت و جایگاه ویژه زمان به دلیل تاثیر مستقیم اجرای به موقع کارها بر جلوگیری از تلف شدن منابع و افزایش سرعت</a:t>
            </a:r>
          </a:p>
          <a:p>
            <a:endParaRPr lang="fa-IR" sz="2800" dirty="0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357850"/>
          </a:xfrm>
        </p:spPr>
        <p:txBody>
          <a:bodyPr/>
          <a:lstStyle/>
          <a:p>
            <a:r>
              <a:rPr lang="fa-IR" dirty="0" smtClean="0"/>
              <a:t>تفاوت برنامه ریزی جامع با عملیاتی</a:t>
            </a:r>
          </a:p>
          <a:p>
            <a:r>
              <a:rPr lang="fa-IR" sz="2800" dirty="0" smtClean="0"/>
              <a:t>سطح عالی و میانی</a:t>
            </a:r>
          </a:p>
          <a:p>
            <a:r>
              <a:rPr lang="fa-IR" sz="2800" dirty="0" smtClean="0"/>
              <a:t>اثربخشی و کارایی</a:t>
            </a:r>
          </a:p>
          <a:p>
            <a:r>
              <a:rPr lang="fa-IR" sz="2800" dirty="0" smtClean="0"/>
              <a:t>زمان</a:t>
            </a:r>
          </a:p>
          <a:p>
            <a:r>
              <a:rPr lang="fa-IR" sz="2800" dirty="0" smtClean="0"/>
              <a:t>منابع بالقوه و بالفعل</a:t>
            </a:r>
          </a:p>
          <a:p>
            <a:r>
              <a:rPr lang="fa-IR" sz="2800" dirty="0" smtClean="0"/>
              <a:t>ریسک پذیری</a:t>
            </a:r>
          </a:p>
          <a:p>
            <a:endParaRPr lang="fa-IR" sz="28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205</TotalTime>
  <Words>1195</Words>
  <Application>Microsoft Office PowerPoint</Application>
  <PresentationFormat>On-screen Show (4:3)</PresentationFormat>
  <Paragraphs>126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Trek</vt:lpstr>
      <vt:lpstr>PowerPoint Presentation</vt:lpstr>
      <vt:lpstr>تعریف برنامه ریزی</vt:lpstr>
      <vt:lpstr>PowerPoint Presentation</vt:lpstr>
      <vt:lpstr>اهداف برنامه ریزی</vt:lpstr>
      <vt:lpstr>اهمیت برنامه ریزی</vt:lpstr>
      <vt:lpstr>فواید برنامه ریزی</vt:lpstr>
      <vt:lpstr>PowerPoint Presentation</vt:lpstr>
      <vt:lpstr>انواع برنامه ریزی</vt:lpstr>
      <vt:lpstr>PowerPoint Presentation</vt:lpstr>
      <vt:lpstr>PowerPoint Presentation</vt:lpstr>
      <vt:lpstr>فرآیند برنامه ریزی جامع</vt:lpstr>
      <vt:lpstr>PowerPoint Presentation</vt:lpstr>
      <vt:lpstr>PowerPoint Presentation</vt:lpstr>
      <vt:lpstr>PowerPoint Presentation</vt:lpstr>
      <vt:lpstr>PowerPoint Presentation</vt:lpstr>
      <vt:lpstr>برنامه ریزی عملیاتی یا اجرایی</vt:lpstr>
      <vt:lpstr>PowerPoint Presentation</vt:lpstr>
      <vt:lpstr>PowerPoint Presentation</vt:lpstr>
      <vt:lpstr>PowerPoint Presentation</vt:lpstr>
      <vt:lpstr>PowerPoint Presentation</vt:lpstr>
    </vt:vector>
  </TitlesOfParts>
  <Company>ARYAN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M-B</dc:creator>
  <cp:lastModifiedBy>Windows User</cp:lastModifiedBy>
  <cp:revision>30</cp:revision>
  <dcterms:created xsi:type="dcterms:W3CDTF">2006-07-30T19:24:42Z</dcterms:created>
  <dcterms:modified xsi:type="dcterms:W3CDTF">2020-05-21T15:10:59Z</dcterms:modified>
</cp:coreProperties>
</file>