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75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304" r:id="rId21"/>
    <p:sldId id="294" r:id="rId22"/>
    <p:sldId id="295" r:id="rId23"/>
    <p:sldId id="296" r:id="rId24"/>
    <p:sldId id="297" r:id="rId25"/>
    <p:sldId id="298" r:id="rId26"/>
    <p:sldId id="299" r:id="rId27"/>
    <p:sldId id="300" r:id="rId28"/>
    <p:sldId id="301" r:id="rId29"/>
    <p:sldId id="302" r:id="rId30"/>
    <p:sldId id="303" r:id="rId31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88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1002" y="72"/>
      </p:cViewPr>
      <p:guideLst>
        <p:guide orient="horz" pos="488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69920" cy="480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>
              <a:defRPr sz="13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5280" y="0"/>
            <a:ext cx="3169920" cy="480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>
              <a:defRPr sz="13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04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5360" y="4560570"/>
            <a:ext cx="5364480" cy="4320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04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1140"/>
            <a:ext cx="3169920" cy="480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>
              <a:defRPr sz="13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04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5280" y="9121140"/>
            <a:ext cx="3169920" cy="480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>
              <a:defRPr sz="1300" smtClean="0"/>
            </a:lvl1pPr>
          </a:lstStyle>
          <a:p>
            <a:pPr>
              <a:defRPr/>
            </a:pPr>
            <a:fld id="{57526380-832C-4C04-9480-BF4294AD3C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0468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683077-B4A3-4117-AF02-47D771F623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4749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5FD8C9-C8F3-4BBE-9352-199E144191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987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7B4A82-07F9-4AB5-8084-1677A13A9F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3021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A2E831-B9DA-4A05-AD86-B0DD25219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637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87F162-8230-4C7E-8990-A205425FED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440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31A911-E139-4257-89FB-C637A58F0B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8181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F6469F-445A-48BC-9A4C-FF8037FFF4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8748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E0B12C-C8F3-4023-BCBF-0A1503C649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6447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5CC2DD-F2B1-40FC-BA40-60D0A5ED10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8424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51AB72-E788-466C-8CB5-C6BE6E18EA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524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08750" y="0"/>
            <a:ext cx="1949450" cy="6096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7225" y="0"/>
            <a:ext cx="5699125" cy="6096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AE64A6-FBF1-4E5B-BA04-1D6FC22DA9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6062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7225" y="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36000" y="6477000"/>
            <a:ext cx="508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7404A4F6-9AE5-4F5B-AB5F-478A900256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00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0000"/>
          </a:solidFill>
          <a:latin typeface="Times New Roman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0000"/>
          </a:solidFill>
          <a:latin typeface="Times New Roman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0000"/>
          </a:solidFill>
          <a:latin typeface="Times New Roman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0000"/>
          </a:solidFill>
          <a:latin typeface="Times New Roman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FF0000"/>
          </a:solidFill>
          <a:latin typeface="Times New Roman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FF0000"/>
          </a:solidFill>
          <a:latin typeface="Times New Roman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FF0000"/>
          </a:solidFill>
          <a:latin typeface="Times New Roman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FF0000"/>
          </a:solidFill>
          <a:latin typeface="Times New Roman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3200">
          <a:solidFill>
            <a:schemeClr val="hlink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dirty="0" smtClean="0">
                <a:cs typeface="B Lotus" pitchFamily="2" charset="-78"/>
              </a:rPr>
              <a:t>مدیریت پروسس های توزیع شده</a:t>
            </a:r>
            <a:endParaRPr lang="en-US" dirty="0" smtClean="0">
              <a:cs typeface="B Lotus" pitchFamily="2" charset="-7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1200" y="1419225"/>
            <a:ext cx="7772400" cy="4600575"/>
          </a:xfrm>
        </p:spPr>
        <p:txBody>
          <a:bodyPr/>
          <a:lstStyle/>
          <a:p>
            <a:pPr algn="r" rtl="1" eaLnBrk="1" hangingPunct="1"/>
            <a:r>
              <a:rPr lang="fa-IR" dirty="0" smtClean="0">
                <a:cs typeface="B Nazanin" pitchFamily="2" charset="-78"/>
              </a:rPr>
              <a:t>مهاجرت پروسس</a:t>
            </a:r>
          </a:p>
          <a:p>
            <a:pPr algn="r" rtl="1" eaLnBrk="1" hangingPunct="1"/>
            <a:r>
              <a:rPr lang="fa-IR" dirty="0" smtClean="0">
                <a:cs typeface="B Nazanin" pitchFamily="2" charset="-78"/>
              </a:rPr>
              <a:t>حالت سرتاسری توزیع شده</a:t>
            </a:r>
          </a:p>
          <a:p>
            <a:pPr algn="r" rtl="1" eaLnBrk="1" hangingPunct="1"/>
            <a:r>
              <a:rPr lang="fa-IR" dirty="0" smtClean="0">
                <a:cs typeface="B Nazanin" pitchFamily="2" charset="-78"/>
              </a:rPr>
              <a:t>انحصارمتقابل توزیع شده</a:t>
            </a:r>
          </a:p>
          <a:p>
            <a:pPr algn="r" rtl="1" eaLnBrk="1" hangingPunct="1"/>
            <a:r>
              <a:rPr lang="fa-IR" dirty="0" smtClean="0">
                <a:cs typeface="B Nazanin" pitchFamily="2" charset="-78"/>
              </a:rPr>
              <a:t>بن بست توزیع شده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sz="3200" dirty="0" smtClean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5FD8C9-C8F3-4BBE-9352-199E14419113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dirty="0" smtClean="0">
                <a:cs typeface="B Lotus" pitchFamily="2" charset="-78"/>
              </a:rPr>
              <a:t>مهاجرت پروسس</a:t>
            </a:r>
            <a:endParaRPr lang="en-US" dirty="0" smtClean="0">
              <a:cs typeface="B Lotus" pitchFamily="2" charset="-7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1200" y="1419225"/>
            <a:ext cx="7772400" cy="4600575"/>
          </a:xfrm>
        </p:spPr>
        <p:txBody>
          <a:bodyPr/>
          <a:lstStyle/>
          <a:p>
            <a:pPr algn="r" rtl="1" eaLnBrk="1" hangingPunct="1"/>
            <a:r>
              <a:rPr lang="fa-IR" sz="3200" dirty="0" smtClean="0">
                <a:cs typeface="B Nazanin" pitchFamily="2" charset="-78"/>
              </a:rPr>
              <a:t>تعریف : انتقال مقدار کافی از حالت یک پروسس از یک کامپیوتر به کامپیوتر</a:t>
            </a:r>
          </a:p>
          <a:p>
            <a:pPr algn="r" rtl="1" eaLnBrk="1" hangingPunct="1"/>
            <a:r>
              <a:rPr lang="fa-IR" dirty="0" smtClean="0">
                <a:cs typeface="B Nazanin" pitchFamily="2" charset="-78"/>
              </a:rPr>
              <a:t>اجرای پروسس روی ماشین هدف</a:t>
            </a:r>
            <a:endParaRPr lang="fa-IR" sz="3200" dirty="0" smtClean="0">
              <a:cs typeface="B Nazanin" pitchFamily="2" charset="-78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5FD8C9-C8F3-4BBE-9352-199E14419113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787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dirty="0" smtClean="0">
                <a:cs typeface="B Lotus" pitchFamily="2" charset="-78"/>
              </a:rPr>
              <a:t>اهداف مهاجرت پروسس</a:t>
            </a:r>
            <a:endParaRPr lang="en-US" dirty="0" smtClean="0">
              <a:cs typeface="B Lotus" pitchFamily="2" charset="-7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1200" y="1419225"/>
            <a:ext cx="7772400" cy="4600575"/>
          </a:xfrm>
        </p:spPr>
        <p:txBody>
          <a:bodyPr/>
          <a:lstStyle/>
          <a:p>
            <a:pPr algn="r" rtl="1" eaLnBrk="1" hangingPunct="1"/>
            <a:r>
              <a:rPr lang="fa-IR" sz="3200" dirty="0" smtClean="0">
                <a:cs typeface="B Nazanin" pitchFamily="2" charset="-78"/>
              </a:rPr>
              <a:t>مهاجرت پروسس به دلایل زیر مناسب برای محاسبات توزیع شده است.</a:t>
            </a:r>
          </a:p>
          <a:p>
            <a:pPr lvl="1" algn="r" rtl="1" eaLnBrk="1" hangingPunct="1"/>
            <a:r>
              <a:rPr lang="fa-IR" sz="2800" dirty="0" smtClean="0">
                <a:cs typeface="B Nazanin" pitchFamily="2" charset="-78"/>
              </a:rPr>
              <a:t>تعادل بار</a:t>
            </a:r>
          </a:p>
          <a:p>
            <a:pPr lvl="1" algn="r" rtl="1" eaLnBrk="1" hangingPunct="1"/>
            <a:r>
              <a:rPr lang="fa-IR" dirty="0" smtClean="0">
                <a:cs typeface="B Nazanin" pitchFamily="2" charset="-78"/>
              </a:rPr>
              <a:t>کارایی ارتباطات</a:t>
            </a:r>
          </a:p>
          <a:p>
            <a:pPr lvl="1" algn="r" rtl="1" eaLnBrk="1" hangingPunct="1"/>
            <a:r>
              <a:rPr lang="fa-IR" sz="2800" dirty="0" smtClean="0">
                <a:cs typeface="B Nazanin" pitchFamily="2" charset="-78"/>
              </a:rPr>
              <a:t>قابلیت دسترسی یا تحمل خرابی</a:t>
            </a:r>
          </a:p>
          <a:p>
            <a:pPr lvl="1" algn="r" rtl="1" eaLnBrk="1" hangingPunct="1"/>
            <a:r>
              <a:rPr lang="fa-IR" smtClean="0">
                <a:cs typeface="B Nazanin" pitchFamily="2" charset="-78"/>
              </a:rPr>
              <a:t>بهره گیری از قابلیت های ویژه</a:t>
            </a:r>
            <a:endParaRPr lang="en-US" sz="2800" dirty="0" smtClean="0">
              <a:cs typeface="B Nazanin" pitchFamily="2" charset="-78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5FD8C9-C8F3-4BBE-9352-199E14419113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2799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dirty="0" smtClean="0">
                <a:cs typeface="B Lotus" pitchFamily="2" charset="-78"/>
              </a:rPr>
              <a:t>تعادل بار</a:t>
            </a:r>
            <a:endParaRPr lang="en-US" dirty="0" smtClean="0">
              <a:cs typeface="B Lotus" pitchFamily="2" charset="-7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1200" y="1419225"/>
            <a:ext cx="7772400" cy="4600575"/>
          </a:xfrm>
        </p:spPr>
        <p:txBody>
          <a:bodyPr/>
          <a:lstStyle/>
          <a:p>
            <a:pPr algn="r" rtl="1" eaLnBrk="1" hangingPunct="1"/>
            <a:r>
              <a:rPr lang="fa-IR" sz="3200" dirty="0" smtClean="0">
                <a:cs typeface="B Nazanin" pitchFamily="2" charset="-78"/>
              </a:rPr>
              <a:t>انتقال پروسس ها از سیستم </a:t>
            </a:r>
            <a:r>
              <a:rPr lang="fa-IR" dirty="0">
                <a:cs typeface="B Nazanin" pitchFamily="2" charset="-78"/>
              </a:rPr>
              <a:t>های محاسباتی با بار سنگین </a:t>
            </a:r>
            <a:r>
              <a:rPr lang="fa-IR" sz="3200" dirty="0" smtClean="0">
                <a:cs typeface="B Nazanin" pitchFamily="2" charset="-78"/>
              </a:rPr>
              <a:t>به سیستم های محاسباتی با بار سبک</a:t>
            </a:r>
          </a:p>
          <a:p>
            <a:pPr lvl="1" algn="r" rtl="1" eaLnBrk="1" hangingPunct="1"/>
            <a:r>
              <a:rPr lang="fa-IR" sz="2400" dirty="0" smtClean="0">
                <a:cs typeface="B Nazanin" pitchFamily="2" charset="-78"/>
              </a:rPr>
              <a:t>تعادل بار باعث بهبود کارایی می شود.</a:t>
            </a:r>
          </a:p>
          <a:p>
            <a:pPr lvl="1" algn="r" rtl="1" eaLnBrk="1" hangingPunct="1"/>
            <a:r>
              <a:rPr lang="fa-IR" sz="2400" dirty="0" smtClean="0">
                <a:cs typeface="B Nazanin" pitchFamily="2" charset="-78"/>
              </a:rPr>
              <a:t>در طراحی الگوریتم های تعادل بار باید به بالاسری ارتباطات دقت داشت.</a:t>
            </a:r>
          </a:p>
          <a:p>
            <a:pPr marL="457200" lvl="1" indent="0" algn="r" rtl="1" eaLnBrk="1" hangingPunct="1">
              <a:buNone/>
            </a:pPr>
            <a:endParaRPr lang="en-US" sz="2400" dirty="0" smtClean="0">
              <a:cs typeface="B Nazanin" pitchFamily="2" charset="-78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5FD8C9-C8F3-4BBE-9352-199E14419113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905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dirty="0" smtClean="0">
                <a:cs typeface="B Lotus" pitchFamily="2" charset="-78"/>
              </a:rPr>
              <a:t>کارایی ارتباطات</a:t>
            </a:r>
            <a:endParaRPr lang="en-US" dirty="0" smtClean="0">
              <a:cs typeface="B Lotus" pitchFamily="2" charset="-7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1200" y="1419225"/>
            <a:ext cx="7772400" cy="4600575"/>
          </a:xfrm>
        </p:spPr>
        <p:txBody>
          <a:bodyPr/>
          <a:lstStyle/>
          <a:p>
            <a:pPr algn="r" rtl="1" eaLnBrk="1" hangingPunct="1"/>
            <a:r>
              <a:rPr lang="fa-IR" sz="3200" dirty="0" smtClean="0">
                <a:cs typeface="B Nazanin" pitchFamily="2" charset="-78"/>
              </a:rPr>
              <a:t>جهت کاهش هزینه ارتباطی، پروسس های که با گره هایی تعامل زیاد دارند، به آن گره ها انتقال داده می شوند.</a:t>
            </a:r>
          </a:p>
          <a:p>
            <a:pPr algn="r" rtl="1" eaLnBrk="1" hangingPunct="1"/>
            <a:r>
              <a:rPr lang="fa-IR" dirty="0" smtClean="0">
                <a:cs typeface="B Nazanin" pitchFamily="2" charset="-78"/>
              </a:rPr>
              <a:t>شاید بهتر باشد، پروسسی را به محل نزدیک داده ها انتقال داد یا برعکس داده ها  را به محل پروسس انتقال داد.</a:t>
            </a:r>
          </a:p>
          <a:p>
            <a:pPr marL="457200" lvl="1" indent="0" algn="r" rtl="1" eaLnBrk="1" hangingPunct="1">
              <a:buNone/>
            </a:pPr>
            <a:endParaRPr lang="en-US" sz="2400" dirty="0" smtClean="0">
              <a:cs typeface="B Nazanin" pitchFamily="2" charset="-78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5FD8C9-C8F3-4BBE-9352-199E14419113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7365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dirty="0" smtClean="0">
                <a:cs typeface="B Lotus" pitchFamily="2" charset="-78"/>
              </a:rPr>
              <a:t>کارایی دسترسی و قابلیت ویژه</a:t>
            </a:r>
            <a:endParaRPr lang="en-US" dirty="0" smtClean="0">
              <a:cs typeface="B Lotus" pitchFamily="2" charset="-7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1200" y="1419225"/>
            <a:ext cx="7772400" cy="4600575"/>
          </a:xfrm>
        </p:spPr>
        <p:txBody>
          <a:bodyPr/>
          <a:lstStyle/>
          <a:p>
            <a:pPr algn="r" rtl="1" eaLnBrk="1" hangingPunct="1"/>
            <a:r>
              <a:rPr lang="fa-IR" sz="3200" dirty="0" smtClean="0">
                <a:cs typeface="B Nazanin" pitchFamily="2" charset="-78"/>
              </a:rPr>
              <a:t>قابلیت دسترسی</a:t>
            </a:r>
          </a:p>
          <a:p>
            <a:pPr lvl="1" algn="r" rtl="1" eaLnBrk="1" hangingPunct="1"/>
            <a:r>
              <a:rPr lang="fa-IR" sz="2800" dirty="0" smtClean="0">
                <a:cs typeface="B Nazanin" pitchFamily="2" charset="-78"/>
              </a:rPr>
              <a:t>ممکن پروسسی با زمان اجرایی طولانی به علت خطا ها یا اتمام زمانبندی نیاز به انتقال داشته باشد.</a:t>
            </a:r>
          </a:p>
          <a:p>
            <a:pPr lvl="1" algn="r" rtl="1" eaLnBrk="1" hangingPunct="1"/>
            <a:r>
              <a:rPr lang="fa-IR" dirty="0" smtClean="0">
                <a:cs typeface="B Nazanin" pitchFamily="2" charset="-78"/>
              </a:rPr>
              <a:t>سیستم عامل باید خطاها و رفع آنها را دنبال کند.</a:t>
            </a:r>
          </a:p>
          <a:p>
            <a:pPr lvl="1" algn="r" rtl="1" eaLnBrk="1" hangingPunct="1"/>
            <a:r>
              <a:rPr lang="fa-IR" sz="2800" dirty="0" smtClean="0">
                <a:cs typeface="B Nazanin" pitchFamily="2" charset="-78"/>
              </a:rPr>
              <a:t>به عبارتی قابلیت دسترسی یعنی تحمل پذیری بالای سیستم در برابر خطاها</a:t>
            </a:r>
          </a:p>
          <a:p>
            <a:pPr algn="r" rtl="1" eaLnBrk="1" hangingPunct="1"/>
            <a:r>
              <a:rPr lang="fa-IR" dirty="0" smtClean="0">
                <a:cs typeface="B Nazanin" pitchFamily="2" charset="-78"/>
              </a:rPr>
              <a:t>استفاده از قابلیت ها ی ویژه</a:t>
            </a:r>
          </a:p>
          <a:p>
            <a:pPr lvl="1" algn="r" rtl="1" eaLnBrk="1" hangingPunct="1"/>
            <a:r>
              <a:rPr lang="fa-IR" dirty="0" smtClean="0">
                <a:cs typeface="B Nazanin" pitchFamily="2" charset="-78"/>
              </a:rPr>
              <a:t>یک پروسس برای استفاده از سخت افزا و یا نرم افزار خاص به گره ای که آن قابلیت ها را دارد انتقال می یابد.</a:t>
            </a:r>
          </a:p>
          <a:p>
            <a:pPr marL="457200" lvl="1" indent="0" algn="r" rtl="1" eaLnBrk="1" hangingPunct="1">
              <a:buNone/>
            </a:pPr>
            <a:endParaRPr lang="en-US" sz="2400" dirty="0" smtClean="0">
              <a:cs typeface="B Nazanin" pitchFamily="2" charset="-78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5FD8C9-C8F3-4BBE-9352-199E14419113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2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dirty="0" smtClean="0">
                <a:cs typeface="B Lotus" pitchFamily="2" charset="-78"/>
              </a:rPr>
              <a:t>سؤالات مهاجرت پروسس</a:t>
            </a:r>
            <a:endParaRPr lang="en-US" dirty="0" smtClean="0">
              <a:cs typeface="B Lotus" pitchFamily="2" charset="-7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1200" y="1419225"/>
            <a:ext cx="7772400" cy="4600575"/>
          </a:xfrm>
        </p:spPr>
        <p:txBody>
          <a:bodyPr/>
          <a:lstStyle/>
          <a:p>
            <a:pPr algn="r" rtl="1" eaLnBrk="1" hangingPunct="1"/>
            <a:r>
              <a:rPr lang="fa-IR" sz="3200" dirty="0" smtClean="0">
                <a:cs typeface="B Nazanin" pitchFamily="2" charset="-78"/>
              </a:rPr>
              <a:t>چه کسی شروع کننده مهاجرت پروسس است؟</a:t>
            </a:r>
          </a:p>
          <a:p>
            <a:pPr algn="r" rtl="1" eaLnBrk="1" hangingPunct="1"/>
            <a:r>
              <a:rPr lang="fa-IR" dirty="0" smtClean="0">
                <a:cs typeface="B Nazanin" pitchFamily="2" charset="-78"/>
              </a:rPr>
              <a:t>چه چیزهایی در مهاجرت پروسس درگیر می شوند؟</a:t>
            </a:r>
          </a:p>
          <a:p>
            <a:pPr algn="r" rtl="1" eaLnBrk="1" hangingPunct="1"/>
            <a:r>
              <a:rPr lang="fa-IR" sz="3200" dirty="0" smtClean="0">
                <a:cs typeface="B Nazanin" pitchFamily="2" charset="-78"/>
              </a:rPr>
              <a:t>چه قسمت هایی از پروسس مهاجرت می کنند؟</a:t>
            </a:r>
          </a:p>
          <a:p>
            <a:pPr algn="r" rtl="1" eaLnBrk="1" hangingPunct="1"/>
            <a:r>
              <a:rPr lang="fa-IR" dirty="0" smtClean="0">
                <a:cs typeface="B Nazanin" pitchFamily="2" charset="-78"/>
              </a:rPr>
              <a:t>چه پیام ها و سیگنال هایی رد و بدل می گردند؟</a:t>
            </a:r>
            <a:endParaRPr lang="fa-IR" sz="3200" dirty="0" smtClean="0">
              <a:cs typeface="B Nazanin" pitchFamily="2" charset="-78"/>
            </a:endParaRPr>
          </a:p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marL="457200" lvl="1" indent="0" algn="r" rtl="1" eaLnBrk="1" hangingPunct="1">
              <a:buNone/>
            </a:pPr>
            <a:endParaRPr lang="en-US" sz="2400" dirty="0" smtClean="0">
              <a:cs typeface="B Nazanin" pitchFamily="2" charset="-78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5FD8C9-C8F3-4BBE-9352-199E14419113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9743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dirty="0" smtClean="0">
                <a:cs typeface="B Lotus" pitchFamily="2" charset="-78"/>
              </a:rPr>
              <a:t>چه کسی شروع کننده مهاجرت است؟</a:t>
            </a:r>
            <a:endParaRPr lang="en-US" dirty="0" smtClean="0">
              <a:cs typeface="B Lotus" pitchFamily="2" charset="-7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1200" y="1419225"/>
            <a:ext cx="7772400" cy="4600575"/>
          </a:xfrm>
        </p:spPr>
        <p:txBody>
          <a:bodyPr/>
          <a:lstStyle/>
          <a:p>
            <a:pPr algn="r" rtl="1" eaLnBrk="1" hangingPunct="1"/>
            <a:r>
              <a:rPr lang="fa-IR" sz="3200" dirty="0" smtClean="0">
                <a:cs typeface="B Nazanin" pitchFamily="2" charset="-78"/>
              </a:rPr>
              <a:t>بستگی به هدف یا علت مهاجرت دارد.</a:t>
            </a:r>
          </a:p>
          <a:p>
            <a:pPr algn="r" rtl="1" eaLnBrk="1" hangingPunct="1"/>
            <a:r>
              <a:rPr lang="fa-IR" dirty="0" smtClean="0">
                <a:cs typeface="B Nazanin" pitchFamily="2" charset="-78"/>
              </a:rPr>
              <a:t>شروع کننده سیستم عامل</a:t>
            </a:r>
          </a:p>
          <a:p>
            <a:pPr lvl="1" algn="r" rtl="1" eaLnBrk="1" hangingPunct="1"/>
            <a:r>
              <a:rPr lang="fa-IR" dirty="0" smtClean="0">
                <a:cs typeface="B Nazanin" pitchFamily="2" charset="-78"/>
              </a:rPr>
              <a:t>اگر هدف تعادل بار باشد</a:t>
            </a:r>
          </a:p>
          <a:p>
            <a:pPr lvl="1" algn="r" rtl="1" eaLnBrk="1" hangingPunct="1"/>
            <a:r>
              <a:rPr lang="fa-IR" dirty="0" smtClean="0">
                <a:cs typeface="B Nazanin" pitchFamily="2" charset="-78"/>
              </a:rPr>
              <a:t>باید از دید پروسس شفاف باشد</a:t>
            </a:r>
          </a:p>
          <a:p>
            <a:pPr algn="r" rtl="1" eaLnBrk="1" hangingPunct="1"/>
            <a:r>
              <a:rPr lang="fa-IR" sz="3200" dirty="0" smtClean="0">
                <a:cs typeface="B Nazanin" pitchFamily="2" charset="-78"/>
              </a:rPr>
              <a:t>شروع کننده پروسس</a:t>
            </a:r>
          </a:p>
          <a:p>
            <a:pPr lvl="1" algn="r" rtl="1" eaLnBrk="1" hangingPunct="1"/>
            <a:r>
              <a:rPr lang="fa-IR" sz="2800" dirty="0" smtClean="0">
                <a:cs typeface="B Nazanin" pitchFamily="2" charset="-78"/>
              </a:rPr>
              <a:t>اگر هدف دسترسی به یک منبع خاص باشد</a:t>
            </a:r>
          </a:p>
          <a:p>
            <a:pPr lvl="1" algn="r" rtl="1" eaLnBrk="1" hangingPunct="1"/>
            <a:r>
              <a:rPr lang="fa-IR" dirty="0" smtClean="0">
                <a:cs typeface="B Nazanin" pitchFamily="2" charset="-78"/>
              </a:rPr>
              <a:t>پروسس باید از سیستم توزیع شده اطلاعات کافی داشته باشد</a:t>
            </a:r>
            <a:endParaRPr lang="fa-IR" sz="2800" dirty="0" smtClean="0">
              <a:cs typeface="B Nazanin" pitchFamily="2" charset="-78"/>
            </a:endParaRPr>
          </a:p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marL="457200" lvl="1" indent="0" algn="r" rtl="1" eaLnBrk="1" hangingPunct="1">
              <a:buNone/>
            </a:pPr>
            <a:endParaRPr lang="en-US" sz="2400" dirty="0" smtClean="0">
              <a:cs typeface="B Nazanin" pitchFamily="2" charset="-78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5FD8C9-C8F3-4BBE-9352-199E14419113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797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sz="3600" dirty="0">
                <a:cs typeface="B Nazanin" pitchFamily="2" charset="-78"/>
              </a:rPr>
              <a:t>چه چیزهایی در مهاجرت پروسس درگیر می شوند؟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1200" y="1419225"/>
            <a:ext cx="7772400" cy="4600575"/>
          </a:xfrm>
        </p:spPr>
        <p:txBody>
          <a:bodyPr/>
          <a:lstStyle/>
          <a:p>
            <a:pPr algn="r" rtl="1" eaLnBrk="1" hangingPunct="1"/>
            <a:r>
              <a:rPr lang="fa-IR" sz="3200" dirty="0" smtClean="0">
                <a:cs typeface="B Nazanin" pitchFamily="2" charset="-78"/>
              </a:rPr>
              <a:t>باید پروسس از سیستم مبدأ حذف و روی ماشین هدف ایجاد شود.</a:t>
            </a:r>
          </a:p>
          <a:p>
            <a:pPr lvl="1" algn="r" rtl="1" eaLnBrk="1" hangingPunct="1"/>
            <a:r>
              <a:rPr lang="fa-IR" sz="2400" dirty="0" smtClean="0">
                <a:cs typeface="B Nazanin" pitchFamily="2" charset="-78"/>
              </a:rPr>
              <a:t>تغییر مکان پروسس نه تکرا آن</a:t>
            </a:r>
          </a:p>
          <a:p>
            <a:pPr algn="r" rtl="1" eaLnBrk="1" hangingPunct="1"/>
            <a:r>
              <a:rPr lang="fa-IR" dirty="0" smtClean="0">
                <a:cs typeface="B Nazanin" pitchFamily="2" charset="-78"/>
              </a:rPr>
              <a:t>تصویر پروسس شامل حداقل بلوک کنترل کننده پروسس (</a:t>
            </a:r>
            <a:r>
              <a:rPr lang="en-US" dirty="0" smtClean="0">
                <a:cs typeface="B Nazanin" pitchFamily="2" charset="-78"/>
              </a:rPr>
              <a:t>PCB</a:t>
            </a:r>
            <a:r>
              <a:rPr lang="fa-IR" dirty="0" smtClean="0">
                <a:cs typeface="B Nazanin" pitchFamily="2" charset="-78"/>
              </a:rPr>
              <a:t>) باید انتقال یابد.</a:t>
            </a:r>
          </a:p>
          <a:p>
            <a:pPr algn="r" rtl="1" eaLnBrk="1" hangingPunct="1"/>
            <a:r>
              <a:rPr lang="fa-IR" dirty="0" smtClean="0">
                <a:cs typeface="B Nazanin" pitchFamily="2" charset="-78"/>
              </a:rPr>
              <a:t>علاوه بر این باید پیوندهای بین پروسس مهاجرت کننده و پروسس های دیگر تغییر پیدا کنند.</a:t>
            </a:r>
          </a:p>
          <a:p>
            <a:pPr algn="r" rtl="1" eaLnBrk="1" hangingPunct="1"/>
            <a:r>
              <a:rPr lang="fa-IR" dirty="0" smtClean="0">
                <a:cs typeface="B Nazanin" pitchFamily="2" charset="-78"/>
              </a:rPr>
              <a:t>پیوند های فوق جهت تبادل پیام ها و سیگنال ها استفاده می شود.</a:t>
            </a:r>
          </a:p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marL="457200" lvl="1" indent="0" algn="r" rtl="1" eaLnBrk="1" hangingPunct="1">
              <a:buNone/>
            </a:pPr>
            <a:endParaRPr lang="en-US" sz="2400" dirty="0" smtClean="0">
              <a:cs typeface="B Nazanin" pitchFamily="2" charset="-78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5FD8C9-C8F3-4BBE-9352-199E14419113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590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sz="3600" dirty="0" smtClean="0">
                <a:cs typeface="B Nazanin" pitchFamily="2" charset="-78"/>
              </a:rPr>
              <a:t>مثالی از مهاجرت پروسس</a:t>
            </a:r>
            <a:endParaRPr lang="fa-IR" sz="3600" dirty="0">
              <a:cs typeface="B Nazanin" pitchFamily="2" charset="-78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5FD8C9-C8F3-4BBE-9352-199E14419113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pic>
        <p:nvPicPr>
          <p:cNvPr id="7" name="Content Placeholder 3" descr="Fig18_01a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98500" y="1181100"/>
            <a:ext cx="3733800" cy="2332400"/>
          </a:xfrm>
        </p:spPr>
      </p:pic>
      <p:pic>
        <p:nvPicPr>
          <p:cNvPr id="8" name="Content Placeholder 3" descr="Fig18_0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648200" y="3429000"/>
            <a:ext cx="3915753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70247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11111E-6 L 0.2 0.1111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00" y="5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22222E-6 L -0.2724 -0.17778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00" y="-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sz="3600" dirty="0">
                <a:cs typeface="B Nazanin" pitchFamily="2" charset="-78"/>
              </a:rPr>
              <a:t>چه قسمت هایی از پروسس مهاجرت می کنند؟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1200" y="1419225"/>
            <a:ext cx="7772400" cy="4600575"/>
          </a:xfrm>
        </p:spPr>
        <p:txBody>
          <a:bodyPr/>
          <a:lstStyle/>
          <a:p>
            <a:pPr algn="r" rtl="1" eaLnBrk="1" hangingPunct="1"/>
            <a:r>
              <a:rPr lang="fa-IR" sz="3200" dirty="0" smtClean="0">
                <a:cs typeface="B Nazanin" pitchFamily="2" charset="-78"/>
              </a:rPr>
              <a:t>انتقال بلوک کنترل کننده پروسس (</a:t>
            </a:r>
            <a:r>
              <a:rPr lang="en-US" sz="3200" dirty="0" smtClean="0">
                <a:cs typeface="B Nazanin" pitchFamily="2" charset="-78"/>
              </a:rPr>
              <a:t>PCB</a:t>
            </a:r>
            <a:r>
              <a:rPr lang="fa-IR" dirty="0" smtClean="0">
                <a:cs typeface="B Nazanin" pitchFamily="2" charset="-78"/>
              </a:rPr>
              <a:t>) ساده است.</a:t>
            </a:r>
          </a:p>
          <a:p>
            <a:pPr algn="r" rtl="1" eaLnBrk="1" hangingPunct="1"/>
            <a:r>
              <a:rPr lang="fa-IR" dirty="0" smtClean="0">
                <a:cs typeface="B Nazanin" pitchFamily="2" charset="-78"/>
              </a:rPr>
              <a:t>چند راهکار برای انتقال فضای آدرس و داده ها به صورت زیر است:</a:t>
            </a:r>
          </a:p>
          <a:p>
            <a:pPr marL="971550" lvl="1" indent="-514350" algn="r" rtl="1" eaLnBrk="1" hangingPunct="1">
              <a:buFont typeface="+mj-lt"/>
              <a:buAutoNum type="arabicParenR"/>
            </a:pPr>
            <a:r>
              <a:rPr lang="en-US" dirty="0" smtClean="0">
                <a:cs typeface="B Nazanin" pitchFamily="2" charset="-78"/>
              </a:rPr>
              <a:t>Eager All</a:t>
            </a:r>
          </a:p>
          <a:p>
            <a:pPr marL="971550" lvl="1" indent="-514350" algn="r" rtl="1" eaLnBrk="1" hangingPunct="1">
              <a:buFont typeface="+mj-lt"/>
              <a:buAutoNum type="arabicParenR"/>
            </a:pPr>
            <a:r>
              <a:rPr lang="en-US" dirty="0" smtClean="0">
                <a:cs typeface="B Nazanin" pitchFamily="2" charset="-78"/>
              </a:rPr>
              <a:t>Precopy</a:t>
            </a:r>
          </a:p>
          <a:p>
            <a:pPr marL="971550" lvl="1" indent="-514350" algn="r" rtl="1" eaLnBrk="1" hangingPunct="1">
              <a:buFont typeface="+mj-lt"/>
              <a:buAutoNum type="arabicParenR"/>
            </a:pPr>
            <a:r>
              <a:rPr lang="en-US" dirty="0" smtClean="0">
                <a:cs typeface="B Nazanin" pitchFamily="2" charset="-78"/>
              </a:rPr>
              <a:t>Eager dirty</a:t>
            </a:r>
          </a:p>
          <a:p>
            <a:pPr marL="971550" lvl="1" indent="-514350" algn="r" rtl="1" eaLnBrk="1" hangingPunct="1">
              <a:buFont typeface="+mj-lt"/>
              <a:buAutoNum type="arabicParenR"/>
            </a:pPr>
            <a:r>
              <a:rPr lang="en-US" dirty="0" smtClean="0">
                <a:cs typeface="B Nazanin" pitchFamily="2" charset="-78"/>
              </a:rPr>
              <a:t>Copy-on-reference</a:t>
            </a:r>
          </a:p>
          <a:p>
            <a:pPr marL="971550" lvl="1" indent="-514350" algn="r" rtl="1" eaLnBrk="1" hangingPunct="1">
              <a:buFont typeface="+mj-lt"/>
              <a:buAutoNum type="arabicParenR"/>
            </a:pPr>
            <a:r>
              <a:rPr lang="en-US" dirty="0" smtClean="0">
                <a:cs typeface="B Nazanin" pitchFamily="2" charset="-78"/>
              </a:rPr>
              <a:t>Flushing</a:t>
            </a:r>
            <a:endParaRPr lang="fa-IR" dirty="0" smtClean="0">
              <a:cs typeface="B Nazanin" pitchFamily="2" charset="-78"/>
            </a:endParaRPr>
          </a:p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marL="457200" lvl="1" indent="0" algn="r" rtl="1" eaLnBrk="1" hangingPunct="1">
              <a:buNone/>
            </a:pPr>
            <a:endParaRPr lang="en-US" sz="2400" dirty="0" smtClean="0">
              <a:cs typeface="B Nazanin" pitchFamily="2" charset="-78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5FD8C9-C8F3-4BBE-9352-199E14419113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9892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en-US" dirty="0" smtClean="0">
                <a:cs typeface="B Nazanin" pitchFamily="2" charset="-78"/>
              </a:rPr>
              <a:t>Eager All 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1200" y="1419225"/>
            <a:ext cx="7772400" cy="4600575"/>
          </a:xfrm>
        </p:spPr>
        <p:txBody>
          <a:bodyPr/>
          <a:lstStyle/>
          <a:p>
            <a:pPr algn="r" rtl="1" eaLnBrk="1" hangingPunct="1"/>
            <a:r>
              <a:rPr lang="fa-IR" dirty="0" smtClean="0">
                <a:cs typeface="B Nazanin" pitchFamily="2" charset="-78"/>
              </a:rPr>
              <a:t>انتقال کل فضای آدرس</a:t>
            </a:r>
          </a:p>
          <a:p>
            <a:pPr lvl="1" algn="r" rtl="1" eaLnBrk="1" hangingPunct="1"/>
            <a:r>
              <a:rPr lang="fa-IR" dirty="0" smtClean="0">
                <a:cs typeface="B Nazanin" pitchFamily="2" charset="-78"/>
              </a:rPr>
              <a:t>ردپایی از پروسس در ماشین مبدأ باقی نمی ماند.</a:t>
            </a:r>
          </a:p>
          <a:p>
            <a:pPr lvl="1" algn="r" rtl="1" eaLnBrk="1" hangingPunct="1"/>
            <a:r>
              <a:rPr lang="fa-IR" dirty="0" smtClean="0">
                <a:cs typeface="B Nazanin" pitchFamily="2" charset="-78"/>
              </a:rPr>
              <a:t>اگر فضای آدرس خیلی طولانی باشد و پروسس نیازی به تمامی آن نداشته باشد، این روش هزینه و وقت زیادی را تلف می کند.</a:t>
            </a:r>
          </a:p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marL="457200" lvl="1" indent="0" algn="r" rtl="1" eaLnBrk="1" hangingPunct="1">
              <a:buNone/>
            </a:pPr>
            <a:endParaRPr lang="en-US" sz="2400" dirty="0" smtClean="0">
              <a:cs typeface="B Nazanin" pitchFamily="2" charset="-78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5FD8C9-C8F3-4BBE-9352-199E14419113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675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en-US" dirty="0" err="1" smtClean="0">
                <a:cs typeface="B Nazanin" pitchFamily="2" charset="-78"/>
              </a:rPr>
              <a:t>PreCopy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1200" y="1419225"/>
            <a:ext cx="7772400" cy="4600575"/>
          </a:xfrm>
        </p:spPr>
        <p:txBody>
          <a:bodyPr/>
          <a:lstStyle/>
          <a:p>
            <a:pPr algn="r" rtl="1" eaLnBrk="1" hangingPunct="1"/>
            <a:r>
              <a:rPr lang="fa-IR" dirty="0" smtClean="0">
                <a:cs typeface="B Nazanin" pitchFamily="2" charset="-78"/>
              </a:rPr>
              <a:t>همزمان با کپی فضای آدرس به ماشین مقصد، پروسس روی ماشین مبدأ در حال اجرا است.</a:t>
            </a:r>
          </a:p>
          <a:p>
            <a:pPr algn="r" rtl="1" eaLnBrk="1" hangingPunct="1"/>
            <a:r>
              <a:rPr lang="fa-IR" dirty="0" smtClean="0">
                <a:cs typeface="B Nazanin" pitchFamily="2" charset="-78"/>
              </a:rPr>
              <a:t>به عبارتی ابتدا فضای آدرس انتقال می یابد و سپس پروسس</a:t>
            </a:r>
          </a:p>
          <a:p>
            <a:pPr lvl="1" algn="r" rtl="1" eaLnBrk="1" hangingPunct="1"/>
            <a:r>
              <a:rPr lang="fa-IR" dirty="0" smtClean="0">
                <a:cs typeface="B Nazanin" pitchFamily="2" charset="-78"/>
              </a:rPr>
              <a:t>صفحاتی که در طول عملیات </a:t>
            </a:r>
            <a:r>
              <a:rPr lang="en-US" dirty="0" err="1" smtClean="0">
                <a:cs typeface="B Nazanin" pitchFamily="2" charset="-78"/>
              </a:rPr>
              <a:t>precopy</a:t>
            </a:r>
            <a:r>
              <a:rPr lang="fa-IR" dirty="0" smtClean="0">
                <a:cs typeface="B Nazanin" pitchFamily="2" charset="-78"/>
              </a:rPr>
              <a:t> در ماشین مبدأ تغییر یافته اند، باید بعد از مهاجرت پروسس دوباره انتقال یابند.</a:t>
            </a:r>
          </a:p>
          <a:p>
            <a:pPr lvl="1" algn="r" rtl="1" eaLnBrk="1" hangingPunct="1"/>
            <a:r>
              <a:rPr lang="fa-IR" dirty="0" smtClean="0">
                <a:cs typeface="B Nazanin" pitchFamily="2" charset="-78"/>
              </a:rPr>
              <a:t>این راهکار زمان وقفه و بیکاری پروسس را کاهش می دهد. در طول مهاجرت پروسس اجرای آن موقتاً قطع می گردد.</a:t>
            </a:r>
          </a:p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marL="457200" lvl="1" indent="0" algn="r" rtl="1" eaLnBrk="1" hangingPunct="1">
              <a:buNone/>
            </a:pPr>
            <a:endParaRPr lang="en-US" sz="2400" dirty="0" smtClean="0">
              <a:cs typeface="B Nazanin" pitchFamily="2" charset="-78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5FD8C9-C8F3-4BBE-9352-199E14419113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028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en-US" dirty="0" smtClean="0">
                <a:cs typeface="B Nazanin" pitchFamily="2" charset="-78"/>
              </a:rPr>
              <a:t>Eager dirty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1200" y="1419225"/>
            <a:ext cx="7772400" cy="4600575"/>
          </a:xfrm>
        </p:spPr>
        <p:txBody>
          <a:bodyPr/>
          <a:lstStyle/>
          <a:p>
            <a:pPr algn="r" rtl="1" eaLnBrk="1" hangingPunct="1"/>
            <a:r>
              <a:rPr lang="fa-IR" dirty="0" smtClean="0">
                <a:cs typeface="B Nazanin" pitchFamily="2" charset="-78"/>
              </a:rPr>
              <a:t>انتقال صفحاتی از فضای آدرس حافظه ی اصلی که تغییر یافته باشند.</a:t>
            </a:r>
          </a:p>
          <a:p>
            <a:pPr lvl="1" algn="r" rtl="1" eaLnBrk="1" hangingPunct="1"/>
            <a:r>
              <a:rPr lang="fa-IR" dirty="0" smtClean="0">
                <a:cs typeface="B Nazanin" pitchFamily="2" charset="-78"/>
              </a:rPr>
              <a:t>بلوک های اضافی از فضای آدرس مجازی با توجه به نیاز انتقال می یابند.</a:t>
            </a:r>
          </a:p>
          <a:p>
            <a:pPr lvl="1" algn="r" rtl="1" eaLnBrk="1" hangingPunct="1"/>
            <a:r>
              <a:rPr lang="fa-IR" dirty="0" smtClean="0">
                <a:cs typeface="B Nazanin" pitchFamily="2" charset="-78"/>
              </a:rPr>
              <a:t>این راهکار انتقال داده ها را به حداقل می رساند.</a:t>
            </a:r>
          </a:p>
          <a:p>
            <a:pPr algn="r" rtl="1" eaLnBrk="1" hangingPunct="1"/>
            <a:r>
              <a:rPr lang="fa-IR" dirty="0" smtClean="0">
                <a:cs typeface="B Nazanin" pitchFamily="2" charset="-78"/>
              </a:rPr>
              <a:t>ماشین مبدأ در طول حیات پروسس درگیر است.</a:t>
            </a:r>
          </a:p>
          <a:p>
            <a:pPr lvl="1" algn="r" rtl="1" eaLnBrk="1" hangingPunct="1"/>
            <a:r>
              <a:rPr lang="fa-IR" dirty="0" smtClean="0">
                <a:cs typeface="B Nazanin" pitchFamily="2" charset="-78"/>
              </a:rPr>
              <a:t>نگداری صفحات و جداول صفحه </a:t>
            </a:r>
          </a:p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marL="457200" lvl="1" indent="0" algn="r" rtl="1" eaLnBrk="1" hangingPunct="1">
              <a:buNone/>
            </a:pPr>
            <a:endParaRPr lang="en-US" sz="2400" dirty="0" smtClean="0">
              <a:cs typeface="B Nazanin" pitchFamily="2" charset="-78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5FD8C9-C8F3-4BBE-9352-199E14419113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67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en-US" dirty="0" smtClean="0">
                <a:cs typeface="B Nazanin" pitchFamily="2" charset="-78"/>
              </a:rPr>
              <a:t>Eager dirty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1200" y="1419225"/>
            <a:ext cx="7772400" cy="4600575"/>
          </a:xfrm>
        </p:spPr>
        <p:txBody>
          <a:bodyPr/>
          <a:lstStyle/>
          <a:p>
            <a:pPr algn="r" rtl="1" eaLnBrk="1" hangingPunct="1"/>
            <a:r>
              <a:rPr lang="fa-IR" dirty="0" smtClean="0">
                <a:cs typeface="B Nazanin" pitchFamily="2" charset="-78"/>
              </a:rPr>
              <a:t>انتقال صفحاتی از فضای آدرس حافظه ی اصلی که تغییر یافته باشند.</a:t>
            </a:r>
          </a:p>
          <a:p>
            <a:pPr lvl="1" algn="r" rtl="1" eaLnBrk="1" hangingPunct="1"/>
            <a:r>
              <a:rPr lang="fa-IR" dirty="0" smtClean="0">
                <a:cs typeface="B Nazanin" pitchFamily="2" charset="-78"/>
              </a:rPr>
              <a:t>بلوک های اضافی از فضای آدرس مجازی با توجه به نیاز انتقال می یابند.</a:t>
            </a:r>
          </a:p>
          <a:p>
            <a:pPr lvl="1" algn="r" rtl="1" eaLnBrk="1" hangingPunct="1"/>
            <a:r>
              <a:rPr lang="fa-IR" dirty="0" smtClean="0">
                <a:cs typeface="B Nazanin" pitchFamily="2" charset="-78"/>
              </a:rPr>
              <a:t>این راهکار انتقال داده ها را به حداقل می رساند.</a:t>
            </a:r>
          </a:p>
          <a:p>
            <a:pPr algn="r" rtl="1" eaLnBrk="1" hangingPunct="1"/>
            <a:r>
              <a:rPr lang="fa-IR" dirty="0" smtClean="0">
                <a:cs typeface="B Nazanin" pitchFamily="2" charset="-78"/>
              </a:rPr>
              <a:t>ماشین مبدأ در طول حیات پروسس درگیر است.</a:t>
            </a:r>
          </a:p>
          <a:p>
            <a:pPr lvl="1" algn="r" rtl="1" eaLnBrk="1" hangingPunct="1"/>
            <a:r>
              <a:rPr lang="fa-IR" smtClean="0">
                <a:cs typeface="B Nazanin" pitchFamily="2" charset="-78"/>
              </a:rPr>
              <a:t>نگداری صفحات و جداول صفحه </a:t>
            </a:r>
            <a:endParaRPr lang="fa-IR" dirty="0" smtClean="0">
              <a:cs typeface="B Nazanin" pitchFamily="2" charset="-78"/>
            </a:endParaRPr>
          </a:p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marL="457200" lvl="1" indent="0" algn="r" rtl="1" eaLnBrk="1" hangingPunct="1">
              <a:buNone/>
            </a:pPr>
            <a:endParaRPr lang="en-US" sz="2400" dirty="0" smtClean="0">
              <a:cs typeface="B Nazanin" pitchFamily="2" charset="-78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5FD8C9-C8F3-4BBE-9352-199E14419113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2635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dirty="0" smtClean="0">
                <a:cs typeface="B Nazanin" pitchFamily="2" charset="-78"/>
              </a:rPr>
              <a:t>کپی با مرجع(</a:t>
            </a:r>
            <a:r>
              <a:rPr lang="en-US" dirty="0" smtClean="0">
                <a:cs typeface="B Nazanin" pitchFamily="2" charset="-78"/>
              </a:rPr>
              <a:t>Copy-On-reference</a:t>
            </a:r>
            <a:r>
              <a:rPr lang="fa-IR" dirty="0" smtClean="0">
                <a:cs typeface="B Nazanin" pitchFamily="2" charset="-78"/>
              </a:rPr>
              <a:t>)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1200" y="1419225"/>
            <a:ext cx="7772400" cy="4600575"/>
          </a:xfrm>
        </p:spPr>
        <p:txBody>
          <a:bodyPr/>
          <a:lstStyle/>
          <a:p>
            <a:pPr algn="r" rtl="1" eaLnBrk="1" hangingPunct="1"/>
            <a:r>
              <a:rPr lang="fa-IR" dirty="0" smtClean="0">
                <a:cs typeface="B Nazanin" pitchFamily="2" charset="-78"/>
              </a:rPr>
              <a:t>صفحات حافظه موقعی انتقال می یابند، که به آنها رجوع شود.</a:t>
            </a:r>
          </a:p>
          <a:p>
            <a:pPr lvl="1" algn="r" rtl="1" eaLnBrk="1" hangingPunct="1"/>
            <a:r>
              <a:rPr lang="fa-IR" dirty="0" smtClean="0">
                <a:cs typeface="B Nazanin" pitchFamily="2" charset="-78"/>
              </a:rPr>
              <a:t>این روش کمترین هزینه اولیه مهاجرت پروسسس را شامل     می شود.</a:t>
            </a:r>
          </a:p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marL="457200" lvl="1" indent="0" algn="r" rtl="1" eaLnBrk="1" hangingPunct="1">
              <a:buNone/>
            </a:pPr>
            <a:endParaRPr lang="en-US" sz="2400" dirty="0" smtClean="0">
              <a:cs typeface="B Nazanin" pitchFamily="2" charset="-78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5FD8C9-C8F3-4BBE-9352-199E14419113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286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en-US" dirty="0" smtClean="0">
                <a:cs typeface="B Nazanin" pitchFamily="2" charset="-78"/>
              </a:rPr>
              <a:t>Flushing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1200" y="1431925"/>
            <a:ext cx="7772400" cy="4600575"/>
          </a:xfrm>
        </p:spPr>
        <p:txBody>
          <a:bodyPr/>
          <a:lstStyle/>
          <a:p>
            <a:pPr algn="r" rtl="1" eaLnBrk="1" hangingPunct="1"/>
            <a:r>
              <a:rPr lang="fa-IR" dirty="0" smtClean="0">
                <a:cs typeface="B Nazanin" pitchFamily="2" charset="-78"/>
              </a:rPr>
              <a:t>با نوشتن صفحات </a:t>
            </a:r>
            <a:r>
              <a:rPr lang="en-US" dirty="0" smtClean="0">
                <a:cs typeface="B Nazanin" pitchFamily="2" charset="-78"/>
              </a:rPr>
              <a:t>dirty</a:t>
            </a:r>
            <a:r>
              <a:rPr lang="fa-IR" dirty="0" smtClean="0">
                <a:cs typeface="B Nazanin" pitchFamily="2" charset="-78"/>
              </a:rPr>
              <a:t> روی دیسک، صفحات از حافظه ی اصلی حذف می شوند.</a:t>
            </a:r>
          </a:p>
          <a:p>
            <a:pPr algn="r" rtl="1" eaLnBrk="1" hangingPunct="1"/>
            <a:r>
              <a:rPr lang="fa-IR" dirty="0" smtClean="0">
                <a:cs typeface="B Nazanin" pitchFamily="2" charset="-78"/>
              </a:rPr>
              <a:t>صفحات مورد نیاز برای دسترسی از طریق دیسک تأمین می شوند.</a:t>
            </a:r>
          </a:p>
          <a:p>
            <a:pPr lvl="1" algn="r" rtl="1" eaLnBrk="1" hangingPunct="1"/>
            <a:r>
              <a:rPr lang="fa-IR" dirty="0" smtClean="0">
                <a:cs typeface="B Nazanin" pitchFamily="2" charset="-78"/>
              </a:rPr>
              <a:t>در این حالت مبداء از صفحات پروسس مهاجرت یافته که در  حافظه ی اصلی قرار دارند، پاک می شود.</a:t>
            </a:r>
          </a:p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marL="457200" lvl="1" indent="0" algn="r" rtl="1" eaLnBrk="1" hangingPunct="1">
              <a:buNone/>
            </a:pPr>
            <a:endParaRPr lang="en-US" sz="2400" dirty="0" smtClean="0">
              <a:cs typeface="B Nazanin" pitchFamily="2" charset="-78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5FD8C9-C8F3-4BBE-9352-199E14419113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501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dirty="0" smtClean="0">
                <a:cs typeface="B Nazanin" pitchFamily="2" charset="-78"/>
              </a:rPr>
              <a:t>انتخاب راهکار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1200" y="1419225"/>
            <a:ext cx="7772400" cy="4600575"/>
          </a:xfrm>
        </p:spPr>
        <p:txBody>
          <a:bodyPr/>
          <a:lstStyle/>
          <a:p>
            <a:pPr algn="r" rtl="1" eaLnBrk="1" hangingPunct="1"/>
            <a:r>
              <a:rPr lang="fa-IR" dirty="0" smtClean="0">
                <a:cs typeface="B Nazanin" pitchFamily="2" charset="-78"/>
              </a:rPr>
              <a:t>اگر پروسسی از فضای آدرس کمتر </a:t>
            </a:r>
            <a:r>
              <a:rPr lang="fa-IR" smtClean="0">
                <a:cs typeface="B Nazanin" pitchFamily="2" charset="-78"/>
              </a:rPr>
              <a:t>استفاده می </a:t>
            </a:r>
            <a:r>
              <a:rPr lang="fa-IR" dirty="0" smtClean="0">
                <a:cs typeface="B Nazanin" pitchFamily="2" charset="-78"/>
              </a:rPr>
              <a:t>کند، در حالی که روی ماشین هدف قرار دارد، بهتر است از سه روش آخر استفاده شود</a:t>
            </a:r>
          </a:p>
          <a:p>
            <a:pPr algn="r" rtl="1" eaLnBrk="1" hangingPunct="1"/>
            <a:endParaRPr lang="en-US" dirty="0" smtClean="0">
              <a:cs typeface="B Nazanin" pitchFamily="2" charset="-78"/>
            </a:endParaRPr>
          </a:p>
          <a:p>
            <a:pPr algn="r" rtl="1" eaLnBrk="1" hangingPunct="1"/>
            <a:r>
              <a:rPr lang="fa-IR" dirty="0" smtClean="0">
                <a:cs typeface="B Nazanin" pitchFamily="2" charset="-78"/>
              </a:rPr>
              <a:t>در غیر این صورت استفاده از روش های دو روش اول</a:t>
            </a:r>
          </a:p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marL="457200" lvl="1" indent="0" algn="r" rtl="1" eaLnBrk="1" hangingPunct="1">
              <a:buNone/>
            </a:pPr>
            <a:endParaRPr lang="en-US" sz="2400" dirty="0" smtClean="0">
              <a:cs typeface="B Nazanin" pitchFamily="2" charset="-78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5FD8C9-C8F3-4BBE-9352-199E14419113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390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dirty="0" smtClean="0">
                <a:cs typeface="B Nazanin" pitchFamily="2" charset="-78"/>
              </a:rPr>
              <a:t>تبادل سیگنال ها و پیام ها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1200" y="1419225"/>
            <a:ext cx="7772400" cy="4600575"/>
          </a:xfrm>
        </p:spPr>
        <p:txBody>
          <a:bodyPr/>
          <a:lstStyle/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marL="457200" lvl="1" indent="0" algn="r" rtl="1" eaLnBrk="1" hangingPunct="1">
              <a:buNone/>
            </a:pPr>
            <a:endParaRPr lang="en-US" sz="2400" dirty="0" smtClean="0">
              <a:cs typeface="B Nazanin" pitchFamily="2" charset="-78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5FD8C9-C8F3-4BBE-9352-199E14419113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p:pic>
        <p:nvPicPr>
          <p:cNvPr id="6" name="Content Placeholder 3" descr="Fig18_0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61446" y="758882"/>
            <a:ext cx="7566554" cy="5199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8946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dirty="0" smtClean="0">
                <a:cs typeface="B Nazanin" pitchFamily="2" charset="-78"/>
              </a:rPr>
              <a:t>اخراج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1200" y="1431925"/>
            <a:ext cx="7772400" cy="4600575"/>
          </a:xfrm>
        </p:spPr>
        <p:txBody>
          <a:bodyPr/>
          <a:lstStyle/>
          <a:p>
            <a:pPr algn="r" rtl="1" eaLnBrk="1" hangingPunct="1"/>
            <a:r>
              <a:rPr lang="fa-IR" dirty="0" smtClean="0">
                <a:cs typeface="B Nazanin" pitchFamily="2" charset="-78"/>
              </a:rPr>
              <a:t>سیستم مقصد ممکن است درخواست مهاجرت یک پروسس را رد نموده و آن را به ماشین مبداء برگرداند.</a:t>
            </a:r>
          </a:p>
          <a:p>
            <a:pPr algn="r" rtl="1" eaLnBrk="1" hangingPunct="1"/>
            <a:r>
              <a:rPr lang="fa-IR" smtClean="0">
                <a:cs typeface="B Nazanin" pitchFamily="2" charset="-78"/>
              </a:rPr>
              <a:t>اگر ایستگاه کاری مبدأ بیکار شد، پروسس مهاجرت یافته از آن، دوباره به ماشین مبداء خود بر می گردد.</a:t>
            </a:r>
            <a:endParaRPr lang="fa-IR" dirty="0" smtClean="0">
              <a:cs typeface="B Nazanin" pitchFamily="2" charset="-78"/>
            </a:endParaRPr>
          </a:p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marL="457200" lvl="1" indent="0" algn="r" rtl="1" eaLnBrk="1" hangingPunct="1">
              <a:buNone/>
            </a:pPr>
            <a:endParaRPr lang="en-US" sz="2400" dirty="0" smtClean="0">
              <a:cs typeface="B Nazanin" pitchFamily="2" charset="-78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5FD8C9-C8F3-4BBE-9352-199E14419113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810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dirty="0" smtClean="0">
                <a:cs typeface="B Nazanin" pitchFamily="2" charset="-78"/>
              </a:rPr>
              <a:t>حالات سرتاسری توزیع شده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1200" y="1431925"/>
            <a:ext cx="7772400" cy="4600575"/>
          </a:xfrm>
        </p:spPr>
        <p:txBody>
          <a:bodyPr/>
          <a:lstStyle/>
          <a:p>
            <a:pPr algn="r" rtl="1" eaLnBrk="1" hangingPunct="1"/>
            <a:r>
              <a:rPr lang="fa-IR" dirty="0" smtClean="0">
                <a:cs typeface="B Nazanin" pitchFamily="2" charset="-78"/>
              </a:rPr>
              <a:t>سیستم عامل  حالت فعلی تمامی پروسس ها را در یک سیستم توزیع شده نمی داند.</a:t>
            </a:r>
          </a:p>
          <a:p>
            <a:pPr algn="r" rtl="1" eaLnBrk="1" hangingPunct="1"/>
            <a:r>
              <a:rPr lang="fa-IR" dirty="0" smtClean="0">
                <a:cs typeface="B Nazanin" pitchFamily="2" charset="-78"/>
              </a:rPr>
              <a:t>یک پروسس فقط حالت فعلی تمامی پروسس ها در سیستم خود را می داند.</a:t>
            </a:r>
          </a:p>
          <a:p>
            <a:pPr algn="r" rtl="1" eaLnBrk="1" hangingPunct="1"/>
            <a:r>
              <a:rPr lang="fa-IR" dirty="0" smtClean="0">
                <a:cs typeface="B Nazanin" pitchFamily="2" charset="-78"/>
              </a:rPr>
              <a:t>پروسس های راه دور فقط اطلاعات دریافتی از پیام ها را می دانند.</a:t>
            </a:r>
          </a:p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marL="457200" lvl="1" indent="0" algn="r" rtl="1" eaLnBrk="1" hangingPunct="1">
              <a:buNone/>
            </a:pPr>
            <a:endParaRPr lang="en-US" sz="2400" dirty="0" smtClean="0">
              <a:cs typeface="B Nazanin" pitchFamily="2" charset="-78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5FD8C9-C8F3-4BBE-9352-199E14419113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564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dirty="0" smtClean="0">
                <a:cs typeface="B Nazanin" pitchFamily="2" charset="-78"/>
              </a:rPr>
              <a:t>حالات سرتاسری توزیع شده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1200" y="1419225"/>
            <a:ext cx="7772400" cy="4600575"/>
          </a:xfrm>
        </p:spPr>
        <p:txBody>
          <a:bodyPr/>
          <a:lstStyle/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algn="r" rtl="1" eaLnBrk="1" hangingPunct="1"/>
            <a:r>
              <a:rPr lang="fa-IR" dirty="0" smtClean="0">
                <a:cs typeface="B Nazanin" pitchFamily="2" charset="-78"/>
              </a:rPr>
              <a:t>مثال: شماره حسابی روی دو شعبه بانکی توزیع شده است. </a:t>
            </a:r>
          </a:p>
          <a:p>
            <a:pPr algn="r" rtl="1" eaLnBrk="1" hangingPunct="1"/>
            <a:r>
              <a:rPr lang="fa-IR" dirty="0" smtClean="0">
                <a:cs typeface="B Nazanin" pitchFamily="2" charset="-78"/>
              </a:rPr>
              <a:t>جمع کل موجودی حساب با جمع موجودی حساب در دو شعبه بدست می آید.</a:t>
            </a:r>
          </a:p>
          <a:p>
            <a:pPr algn="r" rtl="1" eaLnBrk="1" hangingPunct="1"/>
            <a:r>
              <a:rPr lang="fa-IR" dirty="0" smtClean="0">
                <a:cs typeface="B Nazanin" pitchFamily="2" charset="-78"/>
              </a:rPr>
              <a:t>در ساعت 3 بعداظهر تراز حساب محاسبه می شود.</a:t>
            </a:r>
          </a:p>
          <a:p>
            <a:pPr algn="r" rtl="1" eaLnBrk="1" hangingPunct="1"/>
            <a:r>
              <a:rPr lang="fa-IR" dirty="0" smtClean="0">
                <a:cs typeface="B Nazanin" pitchFamily="2" charset="-78"/>
              </a:rPr>
              <a:t>پیام های برای درخواست اطلاعات ارسال می شود.</a:t>
            </a:r>
          </a:p>
          <a:p>
            <a:pPr marL="457200" lvl="1" indent="0" algn="r" rtl="1" eaLnBrk="1" hangingPunct="1">
              <a:buNone/>
            </a:pPr>
            <a:endParaRPr lang="en-US" sz="2400" dirty="0" smtClean="0">
              <a:cs typeface="B Nazanin" pitchFamily="2" charset="-78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5FD8C9-C8F3-4BBE-9352-199E14419113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782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dirty="0" smtClean="0">
                <a:cs typeface="B Nazanin" pitchFamily="2" charset="-78"/>
              </a:rPr>
              <a:t>حالات سرتاسری توزیع شده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1200" y="1419225"/>
            <a:ext cx="7772400" cy="4600575"/>
          </a:xfrm>
        </p:spPr>
        <p:txBody>
          <a:bodyPr/>
          <a:lstStyle/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algn="r" rtl="1" eaLnBrk="1" hangingPunct="1"/>
            <a:r>
              <a:rPr lang="fa-IR" dirty="0" smtClean="0">
                <a:cs typeface="B Nazanin" pitchFamily="2" charset="-78"/>
              </a:rPr>
              <a:t>مثال 1: در این حالت پیام ها قبل و بعد از ترازگیری رد و بدل می شوند.</a:t>
            </a:r>
            <a:endParaRPr lang="en-US" sz="2400" dirty="0" smtClean="0">
              <a:cs typeface="B Nazanin" pitchFamily="2" charset="-78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5FD8C9-C8F3-4BBE-9352-199E14419113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  <p:pic>
        <p:nvPicPr>
          <p:cNvPr id="6" name="Content Placeholder 3" descr="Fig18_03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96872" y="3452018"/>
            <a:ext cx="8832828" cy="2586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3567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dirty="0" smtClean="0">
                <a:cs typeface="B Nazanin" pitchFamily="2" charset="-78"/>
              </a:rPr>
              <a:t>حالات سرتاسری توزیع شده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1200" y="1419225"/>
            <a:ext cx="7772400" cy="4600575"/>
          </a:xfrm>
        </p:spPr>
        <p:txBody>
          <a:bodyPr/>
          <a:lstStyle/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algn="r" rtl="1" eaLnBrk="1" hangingPunct="1"/>
            <a:r>
              <a:rPr lang="fa-IR" dirty="0" smtClean="0">
                <a:cs typeface="B Nazanin" pitchFamily="2" charset="-78"/>
              </a:rPr>
              <a:t>مثال 2: در این حالت در موقع گرفتن تراز یک انتقال 100 دلاری وجه از شعبه </a:t>
            </a:r>
            <a:r>
              <a:rPr lang="en-US" dirty="0" smtClean="0">
                <a:cs typeface="B Nazanin" pitchFamily="2" charset="-78"/>
              </a:rPr>
              <a:t>A</a:t>
            </a:r>
            <a:r>
              <a:rPr lang="fa-IR" dirty="0" smtClean="0">
                <a:cs typeface="B Nazanin" pitchFamily="2" charset="-78"/>
              </a:rPr>
              <a:t> به شعبه </a:t>
            </a:r>
            <a:r>
              <a:rPr lang="en-US" dirty="0" smtClean="0">
                <a:cs typeface="B Nazanin" pitchFamily="2" charset="-78"/>
              </a:rPr>
              <a:t>B</a:t>
            </a:r>
            <a:r>
              <a:rPr lang="fa-IR" dirty="0" smtClean="0">
                <a:cs typeface="B Nazanin" pitchFamily="2" charset="-78"/>
              </a:rPr>
              <a:t> داریم.</a:t>
            </a:r>
          </a:p>
          <a:p>
            <a:pPr algn="r" rtl="1" eaLnBrk="1" hangingPunct="1"/>
            <a:r>
              <a:rPr lang="fa-IR" sz="2400" dirty="0" smtClean="0">
                <a:cs typeface="B Nazanin" pitchFamily="2" charset="-78"/>
              </a:rPr>
              <a:t>نتیجه موجودی نادرست است.</a:t>
            </a:r>
          </a:p>
          <a:p>
            <a:pPr algn="r" rtl="1" eaLnBrk="1" hangingPunct="1"/>
            <a:r>
              <a:rPr lang="fa-IR" sz="2400" dirty="0" smtClean="0">
                <a:cs typeface="B Nazanin" pitchFamily="2" charset="-78"/>
              </a:rPr>
              <a:t>راه حل : اضافه کردن مبلغ ارسالی به موجودی</a:t>
            </a:r>
            <a:endParaRPr lang="en-US" sz="2400" dirty="0" smtClean="0">
              <a:cs typeface="B Nazanin" pitchFamily="2" charset="-78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5FD8C9-C8F3-4BBE-9352-199E14419113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  <p:pic>
        <p:nvPicPr>
          <p:cNvPr id="7" name="Content Placeholder 3" descr="Fig18_03b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04800" y="4013200"/>
            <a:ext cx="8404514" cy="252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19797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dirty="0" smtClean="0">
                <a:cs typeface="B Nazanin" pitchFamily="2" charset="-78"/>
              </a:rPr>
              <a:t>حالات سرتاسری توزیع شده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1200" y="1419225"/>
            <a:ext cx="7772400" cy="4600575"/>
          </a:xfrm>
        </p:spPr>
        <p:txBody>
          <a:bodyPr/>
          <a:lstStyle/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algn="r" rtl="1" eaLnBrk="1" hangingPunct="1"/>
            <a:r>
              <a:rPr lang="fa-IR" dirty="0" smtClean="0">
                <a:cs typeface="B Nazanin" pitchFamily="2" charset="-78"/>
              </a:rPr>
              <a:t>مثال 3: سنکرون نبودن کلاک ها</a:t>
            </a:r>
          </a:p>
          <a:p>
            <a:pPr algn="r" rtl="1" eaLnBrk="1" hangingPunct="1"/>
            <a:r>
              <a:rPr lang="fa-IR" sz="2400" dirty="0" smtClean="0">
                <a:cs typeface="B Nazanin" pitchFamily="2" charset="-78"/>
              </a:rPr>
              <a:t>کلاک شعبه </a:t>
            </a:r>
            <a:r>
              <a:rPr lang="en-US" sz="2400" dirty="0" smtClean="0">
                <a:cs typeface="B Nazanin" pitchFamily="2" charset="-78"/>
              </a:rPr>
              <a:t>A</a:t>
            </a:r>
            <a:r>
              <a:rPr lang="fa-IR" sz="2400" dirty="0" smtClean="0">
                <a:cs typeface="B Nazanin" pitchFamily="2" charset="-78"/>
              </a:rPr>
              <a:t> سریع تر از شعبه </a:t>
            </a:r>
            <a:r>
              <a:rPr lang="en-US" sz="2400" dirty="0" smtClean="0">
                <a:cs typeface="B Nazanin" pitchFamily="2" charset="-78"/>
              </a:rPr>
              <a:t>B</a:t>
            </a:r>
            <a:r>
              <a:rPr lang="fa-IR" sz="2400" dirty="0" smtClean="0">
                <a:cs typeface="B Nazanin" pitchFamily="2" charset="-78"/>
              </a:rPr>
              <a:t> است.</a:t>
            </a:r>
          </a:p>
          <a:p>
            <a:pPr algn="r" rtl="1" eaLnBrk="1" hangingPunct="1"/>
            <a:r>
              <a:rPr lang="fa-IR" sz="2400" dirty="0" smtClean="0">
                <a:cs typeface="B Nazanin" pitchFamily="2" charset="-78"/>
              </a:rPr>
              <a:t>نتیجه تراز نادرست می باشد</a:t>
            </a:r>
            <a:endParaRPr lang="en-US" sz="2400" dirty="0" smtClean="0">
              <a:cs typeface="B Nazanin" pitchFamily="2" charset="-78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5FD8C9-C8F3-4BBE-9352-199E14419113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3619500"/>
            <a:ext cx="8268832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00482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dirty="0" smtClean="0">
                <a:cs typeface="B Nazanin" pitchFamily="2" charset="-78"/>
              </a:rPr>
              <a:t>تعاریف اولیه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1200" y="1419225"/>
            <a:ext cx="7772400" cy="4600575"/>
          </a:xfrm>
        </p:spPr>
        <p:txBody>
          <a:bodyPr/>
          <a:lstStyle/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algn="r" rtl="1" eaLnBrk="1" hangingPunct="1"/>
            <a:r>
              <a:rPr lang="fa-IR" dirty="0" smtClean="0">
                <a:cs typeface="B Nazanin" pitchFamily="2" charset="-78"/>
              </a:rPr>
              <a:t>کانال</a:t>
            </a:r>
          </a:p>
          <a:p>
            <a:pPr lvl="1" algn="r" rtl="1" eaLnBrk="1" hangingPunct="1"/>
            <a:r>
              <a:rPr lang="fa-IR" dirty="0" smtClean="0">
                <a:cs typeface="B Nazanin" pitchFamily="2" charset="-78"/>
              </a:rPr>
              <a:t>اگر بین دو پروسس پیامی رد و بدل شود کانال داریم</a:t>
            </a:r>
          </a:p>
          <a:p>
            <a:pPr algn="r" rtl="1" eaLnBrk="1" hangingPunct="1"/>
            <a:r>
              <a:rPr lang="fa-IR" dirty="0" smtClean="0">
                <a:cs typeface="B Nazanin" pitchFamily="2" charset="-78"/>
              </a:rPr>
              <a:t>حالت</a:t>
            </a:r>
          </a:p>
          <a:p>
            <a:pPr lvl="1" algn="r" rtl="1" eaLnBrk="1" hangingPunct="1"/>
            <a:r>
              <a:rPr lang="fa-IR" dirty="0" smtClean="0">
                <a:cs typeface="B Nazanin" pitchFamily="2" charset="-78"/>
              </a:rPr>
              <a:t>دنباله ای از پیام ها که بین کانال های مرتبط با یک پروسس ارسال یا دریافت شده اند.</a:t>
            </a:r>
          </a:p>
          <a:p>
            <a:pPr algn="r" rtl="1" eaLnBrk="1" hangingPunct="1"/>
            <a:endParaRPr lang="fa-IR" dirty="0">
              <a:cs typeface="B Nazanin" pitchFamily="2" charset="-78"/>
            </a:endParaRPr>
          </a:p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algn="r" rtl="1" eaLnBrk="1" hangingPunct="1"/>
            <a:endParaRPr lang="en-US" sz="2400" dirty="0" smtClean="0">
              <a:cs typeface="B Nazanin" pitchFamily="2" charset="-78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5FD8C9-C8F3-4BBE-9352-199E14419113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229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dirty="0" smtClean="0">
                <a:cs typeface="B Nazanin" pitchFamily="2" charset="-78"/>
              </a:rPr>
              <a:t>تعاریف اولیه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1200" y="1419225"/>
            <a:ext cx="7772400" cy="4600575"/>
          </a:xfrm>
        </p:spPr>
        <p:txBody>
          <a:bodyPr/>
          <a:lstStyle/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algn="r" rtl="1" eaLnBrk="1" hangingPunct="1"/>
            <a:r>
              <a:rPr lang="en-US" dirty="0" smtClean="0">
                <a:cs typeface="B Nazanin" pitchFamily="2" charset="-78"/>
              </a:rPr>
              <a:t>snapshot</a:t>
            </a:r>
            <a:endParaRPr lang="fa-IR" dirty="0" smtClean="0">
              <a:cs typeface="B Nazanin" pitchFamily="2" charset="-78"/>
            </a:endParaRPr>
          </a:p>
          <a:p>
            <a:pPr lvl="1" algn="r" rtl="1" eaLnBrk="1" hangingPunct="1"/>
            <a:r>
              <a:rPr lang="fa-IR" dirty="0" smtClean="0">
                <a:cs typeface="B Nazanin" pitchFamily="2" charset="-78"/>
              </a:rPr>
              <a:t>ثبت حالت یک پروسس</a:t>
            </a:r>
          </a:p>
          <a:p>
            <a:pPr algn="r" rtl="1" eaLnBrk="1" hangingPunct="1"/>
            <a:r>
              <a:rPr lang="fa-IR" dirty="0" smtClean="0">
                <a:cs typeface="B Nazanin" pitchFamily="2" charset="-78"/>
              </a:rPr>
              <a:t>حالت سرتاسری</a:t>
            </a:r>
          </a:p>
          <a:p>
            <a:pPr lvl="1" algn="r" rtl="1" eaLnBrk="1" hangingPunct="1"/>
            <a:r>
              <a:rPr lang="fa-IR" dirty="0" smtClean="0">
                <a:cs typeface="B Nazanin" pitchFamily="2" charset="-78"/>
              </a:rPr>
              <a:t>مجموعه حالات تمامی پروسس ها</a:t>
            </a:r>
          </a:p>
          <a:p>
            <a:pPr algn="r" rtl="1" eaLnBrk="1" hangingPunct="1"/>
            <a:r>
              <a:rPr lang="en-US" dirty="0" smtClean="0">
                <a:cs typeface="B Nazanin" pitchFamily="2" charset="-78"/>
              </a:rPr>
              <a:t>Snapshot</a:t>
            </a:r>
            <a:r>
              <a:rPr lang="fa-IR" dirty="0" smtClean="0">
                <a:cs typeface="B Nazanin" pitchFamily="2" charset="-78"/>
              </a:rPr>
              <a:t> توزیع شده</a:t>
            </a:r>
          </a:p>
          <a:p>
            <a:pPr lvl="1" algn="r" rtl="1" eaLnBrk="1" hangingPunct="1"/>
            <a:r>
              <a:rPr lang="fa-IR" dirty="0">
                <a:cs typeface="B Nazanin" pitchFamily="2" charset="-78"/>
              </a:rPr>
              <a:t> </a:t>
            </a:r>
            <a:r>
              <a:rPr lang="fa-IR" dirty="0" smtClean="0">
                <a:cs typeface="B Nazanin" pitchFamily="2" charset="-78"/>
              </a:rPr>
              <a:t>مجموعه </a:t>
            </a:r>
            <a:r>
              <a:rPr lang="en-US" dirty="0" smtClean="0">
                <a:cs typeface="B Nazanin" pitchFamily="2" charset="-78"/>
              </a:rPr>
              <a:t>Snapshot</a:t>
            </a:r>
            <a:r>
              <a:rPr lang="fa-IR" dirty="0" smtClean="0">
                <a:cs typeface="B Nazanin" pitchFamily="2" charset="-78"/>
              </a:rPr>
              <a:t> ها، برای هر پروسس یک </a:t>
            </a:r>
            <a:r>
              <a:rPr lang="en-US" dirty="0" smtClean="0">
                <a:cs typeface="B Nazanin" pitchFamily="2" charset="-78"/>
              </a:rPr>
              <a:t>snapshot</a:t>
            </a:r>
            <a:endParaRPr lang="fa-IR" dirty="0" smtClean="0">
              <a:cs typeface="B Nazanin" pitchFamily="2" charset="-78"/>
            </a:endParaRPr>
          </a:p>
          <a:p>
            <a:pPr algn="r" rtl="1" eaLnBrk="1" hangingPunct="1"/>
            <a:endParaRPr lang="fa-IR" dirty="0">
              <a:cs typeface="B Nazanin" pitchFamily="2" charset="-78"/>
            </a:endParaRPr>
          </a:p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algn="r" rtl="1" eaLnBrk="1" hangingPunct="1"/>
            <a:endParaRPr lang="en-US" sz="2400" dirty="0" smtClean="0">
              <a:cs typeface="B Nazanin" pitchFamily="2" charset="-78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5FD8C9-C8F3-4BBE-9352-199E14419113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7779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dirty="0" smtClean="0">
                <a:cs typeface="B Nazanin" pitchFamily="2" charset="-78"/>
              </a:rPr>
              <a:t>حالت سرتاسری ناسازکار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1200" y="1419225"/>
            <a:ext cx="7772400" cy="4600575"/>
          </a:xfrm>
        </p:spPr>
        <p:txBody>
          <a:bodyPr/>
          <a:lstStyle/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algn="r" rtl="1" eaLnBrk="1" hangingPunct="1"/>
            <a:r>
              <a:rPr lang="en-US" dirty="0" smtClean="0">
                <a:cs typeface="B Nazanin" pitchFamily="2" charset="-78"/>
              </a:rPr>
              <a:t>SA={send(M2}, SB={send(M1)}, SC={</a:t>
            </a:r>
            <a:r>
              <a:rPr lang="en-US" dirty="0" err="1" smtClean="0">
                <a:cs typeface="B Nazanin" pitchFamily="2" charset="-78"/>
              </a:rPr>
              <a:t>Rcv</a:t>
            </a:r>
            <a:r>
              <a:rPr lang="en-US" dirty="0" smtClean="0">
                <a:cs typeface="B Nazanin" pitchFamily="2" charset="-78"/>
              </a:rPr>
              <a:t>(M1),</a:t>
            </a:r>
            <a:r>
              <a:rPr lang="en-US" dirty="0" err="1" smtClean="0">
                <a:cs typeface="B Nazanin" pitchFamily="2" charset="-78"/>
              </a:rPr>
              <a:t>Rcv</a:t>
            </a:r>
            <a:r>
              <a:rPr lang="en-US" dirty="0" smtClean="0">
                <a:cs typeface="B Nazanin" pitchFamily="2" charset="-78"/>
              </a:rPr>
              <a:t>(M3),send(M4)}</a:t>
            </a:r>
            <a:r>
              <a:rPr lang="fa-IR" dirty="0" smtClean="0">
                <a:cs typeface="B Nazanin" pitchFamily="2" charset="-78"/>
              </a:rPr>
              <a:t> </a:t>
            </a:r>
            <a:endParaRPr lang="fa-IR" dirty="0">
              <a:cs typeface="B Nazanin" pitchFamily="2" charset="-78"/>
            </a:endParaRPr>
          </a:p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algn="r" rtl="1" eaLnBrk="1" hangingPunct="1"/>
            <a:endParaRPr lang="en-US" sz="2400" dirty="0" smtClean="0">
              <a:cs typeface="B Nazanin" pitchFamily="2" charset="-78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5FD8C9-C8F3-4BBE-9352-199E14419113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  <p:pic>
        <p:nvPicPr>
          <p:cNvPr id="8" name="Content Placeholder 3" descr="Fig18_04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04798" y="3073400"/>
            <a:ext cx="8443867" cy="333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4491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dirty="0" smtClean="0">
                <a:cs typeface="B Nazanin" pitchFamily="2" charset="-78"/>
              </a:rPr>
              <a:t>حالت سرتاسری سازکار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1200" y="1419225"/>
            <a:ext cx="7772400" cy="4600575"/>
          </a:xfrm>
        </p:spPr>
        <p:txBody>
          <a:bodyPr/>
          <a:lstStyle/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algn="r" rtl="1" eaLnBrk="1" hangingPunct="1"/>
            <a:r>
              <a:rPr lang="en-US" dirty="0" smtClean="0">
                <a:cs typeface="B Nazanin" pitchFamily="2" charset="-78"/>
              </a:rPr>
              <a:t>SA={send(M2}, SB={send(M1)}, SC={</a:t>
            </a:r>
            <a:r>
              <a:rPr lang="en-US" dirty="0" err="1" smtClean="0">
                <a:cs typeface="B Nazanin" pitchFamily="2" charset="-78"/>
              </a:rPr>
              <a:t>Rcv</a:t>
            </a:r>
            <a:r>
              <a:rPr lang="en-US" dirty="0" smtClean="0">
                <a:cs typeface="B Nazanin" pitchFamily="2" charset="-78"/>
              </a:rPr>
              <a:t>(M1),send(M3),send(M4)}</a:t>
            </a:r>
            <a:r>
              <a:rPr lang="fa-IR" dirty="0" smtClean="0">
                <a:cs typeface="B Nazanin" pitchFamily="2" charset="-78"/>
              </a:rPr>
              <a:t> </a:t>
            </a:r>
            <a:endParaRPr lang="fa-IR" dirty="0">
              <a:cs typeface="B Nazanin" pitchFamily="2" charset="-78"/>
            </a:endParaRPr>
          </a:p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algn="r" rtl="1" eaLnBrk="1" hangingPunct="1"/>
            <a:endParaRPr lang="en-US" sz="2400" dirty="0" smtClean="0">
              <a:cs typeface="B Nazanin" pitchFamily="2" charset="-78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A.Broumandnia, Broumandnia@gmail.com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5FD8C9-C8F3-4BBE-9352-199E14419113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  <p:pic>
        <p:nvPicPr>
          <p:cNvPr id="7" name="Content Placeholder 3" descr="Fig18_04b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28599" y="3048000"/>
            <a:ext cx="8681965" cy="3690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6167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/>
            <a:r>
              <a:rPr lang="fa-IR" dirty="0" smtClean="0">
                <a:cs typeface="B Nazanin" pitchFamily="2" charset="-78"/>
              </a:rPr>
              <a:t>الگوریتم توزیعی </a:t>
            </a:r>
            <a:r>
              <a:rPr lang="en-US" dirty="0" smtClean="0">
                <a:cs typeface="B Nazanin" pitchFamily="2" charset="-78"/>
              </a:rPr>
              <a:t>snapshot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1200" y="1419225"/>
            <a:ext cx="7772400" cy="4600575"/>
          </a:xfrm>
        </p:spPr>
        <p:txBody>
          <a:bodyPr/>
          <a:lstStyle/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algn="r" rtl="1" eaLnBrk="1" hangingPunct="1"/>
            <a:r>
              <a:rPr lang="fa-IR" dirty="0" smtClean="0">
                <a:cs typeface="B Nazanin" pitchFamily="2" charset="-78"/>
              </a:rPr>
              <a:t>فرض کنید پیام به ترتیبی که ارسال شده اند دریافت     می شوند.</a:t>
            </a:r>
            <a:endParaRPr lang="en-US" dirty="0" smtClean="0">
              <a:cs typeface="B Nazanin" pitchFamily="2" charset="-78"/>
            </a:endParaRPr>
          </a:p>
          <a:p>
            <a:pPr lvl="1" algn="r" rtl="1" eaLnBrk="1" hangingPunct="1"/>
            <a:r>
              <a:rPr lang="fa-IR" dirty="0" smtClean="0">
                <a:cs typeface="B Nazanin" pitchFamily="2" charset="-78"/>
              </a:rPr>
              <a:t>هیچ پیامی گم نمی شود.</a:t>
            </a:r>
          </a:p>
          <a:p>
            <a:pPr lvl="1" algn="r" rtl="1" eaLnBrk="1" hangingPunct="1"/>
            <a:r>
              <a:rPr lang="en-US" dirty="0" smtClean="0">
                <a:cs typeface="B Nazanin" pitchFamily="2" charset="-78"/>
              </a:rPr>
              <a:t>TCP</a:t>
            </a:r>
            <a:r>
              <a:rPr lang="fa-IR" dirty="0" smtClean="0">
                <a:cs typeface="B Nazanin" pitchFamily="2" charset="-78"/>
              </a:rPr>
              <a:t> این نیازمندی ها  را بر طرف می کند.</a:t>
            </a:r>
          </a:p>
          <a:p>
            <a:pPr algn="r" rtl="1" eaLnBrk="1" hangingPunct="1"/>
            <a:r>
              <a:rPr lang="fa-IR" dirty="0" smtClean="0">
                <a:cs typeface="B Nazanin" pitchFamily="2" charset="-78"/>
              </a:rPr>
              <a:t>استفاده از پیام کنترلی خاص</a:t>
            </a:r>
          </a:p>
          <a:p>
            <a:pPr lvl="1" algn="r" rtl="1" eaLnBrk="1" hangingPunct="1"/>
            <a:r>
              <a:rPr lang="en-US" dirty="0" smtClean="0">
                <a:cs typeface="B Nazanin" pitchFamily="2" charset="-78"/>
              </a:rPr>
              <a:t>Marker</a:t>
            </a:r>
            <a:endParaRPr lang="fa-IR" dirty="0" smtClean="0">
              <a:cs typeface="B Nazanin" pitchFamily="2" charset="-78"/>
            </a:endParaRPr>
          </a:p>
          <a:p>
            <a:pPr algn="r" rtl="1" eaLnBrk="1" hangingPunct="1"/>
            <a:endParaRPr lang="fa-IR" dirty="0" smtClean="0">
              <a:cs typeface="B Nazanin" pitchFamily="2" charset="-78"/>
            </a:endParaRPr>
          </a:p>
          <a:p>
            <a:pPr algn="r" rtl="1" eaLnBrk="1" hangingPunct="1"/>
            <a:endParaRPr lang="en-US" sz="2400" dirty="0" smtClean="0">
              <a:cs typeface="B Nazanin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5FD8C9-C8F3-4BBE-9352-199E14419113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556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4">
      <a:dk1>
        <a:srgbClr val="000000"/>
      </a:dk1>
      <a:lt1>
        <a:srgbClr val="FFFFCC"/>
      </a:lt1>
      <a:dk2>
        <a:srgbClr val="808000"/>
      </a:dk2>
      <a:lt2>
        <a:srgbClr val="666633"/>
      </a:lt2>
      <a:accent1>
        <a:srgbClr val="339933"/>
      </a:accent1>
      <a:accent2>
        <a:srgbClr val="800000"/>
      </a:accent2>
      <a:accent3>
        <a:srgbClr val="FFFFE2"/>
      </a:accent3>
      <a:accent4>
        <a:srgbClr val="000000"/>
      </a:accent4>
      <a:accent5>
        <a:srgbClr val="ADCAAD"/>
      </a:accent5>
      <a:accent6>
        <a:srgbClr val="730000"/>
      </a:accent6>
      <a:hlink>
        <a:srgbClr val="0033CC"/>
      </a:hlink>
      <a:folHlink>
        <a:srgbClr val="FFCC66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5284</TotalTime>
  <Words>1285</Words>
  <Application>Microsoft Office PowerPoint</Application>
  <PresentationFormat>On-screen Show (4:3)</PresentationFormat>
  <Paragraphs>214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B Lotus</vt:lpstr>
      <vt:lpstr>B Nazanin</vt:lpstr>
      <vt:lpstr>Times New Roman</vt:lpstr>
      <vt:lpstr>Default Design</vt:lpstr>
      <vt:lpstr>مدیریت پروسس های توزیع شده</vt:lpstr>
      <vt:lpstr>مهاجرت پروسس</vt:lpstr>
      <vt:lpstr>اهداف مهاجرت پروسس</vt:lpstr>
      <vt:lpstr>تعادل بار</vt:lpstr>
      <vt:lpstr>کارایی ارتباطات</vt:lpstr>
      <vt:lpstr>کارایی دسترسی و قابلیت ویژه</vt:lpstr>
      <vt:lpstr>سؤالات مهاجرت پروسس</vt:lpstr>
      <vt:lpstr>چه کسی شروع کننده مهاجرت است؟</vt:lpstr>
      <vt:lpstr>چه چیزهایی در مهاجرت پروسس درگیر می شوند؟</vt:lpstr>
      <vt:lpstr>مثالی از مهاجرت پروسس</vt:lpstr>
      <vt:lpstr>چه قسمت هایی از پروسس مهاجرت می کنند؟</vt:lpstr>
      <vt:lpstr>Eager All </vt:lpstr>
      <vt:lpstr>PreCopy</vt:lpstr>
      <vt:lpstr>Eager dirty</vt:lpstr>
      <vt:lpstr>Eager dirty</vt:lpstr>
      <vt:lpstr>کپی با مرجع(Copy-On-reference)</vt:lpstr>
      <vt:lpstr>Flushing</vt:lpstr>
      <vt:lpstr>انتخاب راهکار</vt:lpstr>
      <vt:lpstr>تبادل سیگنال ها و پیام ها</vt:lpstr>
      <vt:lpstr>اخراج</vt:lpstr>
      <vt:lpstr>حالات سرتاسری توزیع شده</vt:lpstr>
      <vt:lpstr>حالات سرتاسری توزیع شده</vt:lpstr>
      <vt:lpstr>حالات سرتاسری توزیع شده</vt:lpstr>
      <vt:lpstr>حالات سرتاسری توزیع شده</vt:lpstr>
      <vt:lpstr>حالات سرتاسری توزیع شده</vt:lpstr>
      <vt:lpstr>تعاریف اولیه</vt:lpstr>
      <vt:lpstr>تعاریف اولیه</vt:lpstr>
      <vt:lpstr>حالت سرتاسری ناسازکار</vt:lpstr>
      <vt:lpstr>حالت سرتاسری سازکار</vt:lpstr>
      <vt:lpstr>الگوریتم توزیعی snapshot</vt:lpstr>
    </vt:vector>
  </TitlesOfParts>
  <Company>East Texas Data Service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Multiple Processor Systems</dc:title>
  <dc:creator>Steve  Armstrong</dc:creator>
  <cp:lastModifiedBy>DadeFam-43262657</cp:lastModifiedBy>
  <cp:revision>224</cp:revision>
  <cp:lastPrinted>2011-05-14T05:07:50Z</cp:lastPrinted>
  <dcterms:created xsi:type="dcterms:W3CDTF">2000-11-06T02:05:27Z</dcterms:created>
  <dcterms:modified xsi:type="dcterms:W3CDTF">2023-08-11T00:53:24Z</dcterms:modified>
</cp:coreProperties>
</file>