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3" autoAdjust="0"/>
    <p:restoredTop sz="94660"/>
  </p:normalViewPr>
  <p:slideViewPr>
    <p:cSldViewPr>
      <p:cViewPr varScale="1">
        <p:scale>
          <a:sx n="66" d="100"/>
          <a:sy n="66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A1CC717-563C-4D4E-854E-D849046B3D9C}" type="datetimeFigureOut">
              <a:rPr lang="en-US" smtClean="0"/>
              <a:t>6/14/2020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75D8426-F2CA-4DE1-8875-8EC6B63E170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640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 Diagonal Corner Rectangle 9"/>
          <p:cNvSpPr/>
          <p:nvPr/>
        </p:nvSpPr>
        <p:spPr>
          <a:xfrm>
            <a:off x="1143000" y="3657600"/>
            <a:ext cx="6781800" cy="2514600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tx1"/>
                </a:solidFill>
              </a:rPr>
              <a:t>مدیریت اموزشی فصل وظایف مدیران اموزشی 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893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0" y="3124200"/>
            <a:ext cx="4579620" cy="2667000"/>
          </a:xfrm>
        </p:spPr>
        <p:txBody>
          <a:bodyPr/>
          <a:lstStyle/>
          <a:p>
            <a:r>
              <a:rPr lang="fa-IR" dirty="0" smtClean="0"/>
              <a:t>تسهیل و بیشبرد امر اموزش و یادگیری      </a:t>
            </a:r>
            <a:endParaRPr lang="en-US" dirty="0"/>
          </a:p>
        </p:txBody>
      </p:sp>
      <p:sp>
        <p:nvSpPr>
          <p:cNvPr id="3" name="Left Arrow 2"/>
          <p:cNvSpPr/>
          <p:nvPr/>
        </p:nvSpPr>
        <p:spPr>
          <a:xfrm>
            <a:off x="7543800" y="373380"/>
            <a:ext cx="1143000" cy="571500"/>
          </a:xfrm>
          <a:prstGeom prst="leftArrow">
            <a:avLst>
              <a:gd name="adj1" fmla="val 100000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Horizontal Scroll 3"/>
          <p:cNvSpPr/>
          <p:nvPr/>
        </p:nvSpPr>
        <p:spPr>
          <a:xfrm rot="10800000" flipV="1">
            <a:off x="1036320" y="228600"/>
            <a:ext cx="6477000" cy="256793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solidFill>
                  <a:schemeClr val="tx1"/>
                </a:solidFill>
              </a:rPr>
              <a:t>هدف اصلی مدیریت اموزشی 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080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81000" y="381000"/>
            <a:ext cx="8458200" cy="1371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Wave 3"/>
          <p:cNvSpPr/>
          <p:nvPr/>
        </p:nvSpPr>
        <p:spPr>
          <a:xfrm>
            <a:off x="381000" y="228600"/>
            <a:ext cx="8305800" cy="19050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 smtClean="0">
                <a:solidFill>
                  <a:schemeClr val="bg1"/>
                </a:solidFill>
              </a:rPr>
              <a:t>وظایف مدیران سازمان های اموزشی و مدارس 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457200" y="2133600"/>
            <a:ext cx="8686800" cy="434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1برنامه درسی و تدریس </a:t>
            </a:r>
          </a:p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2امور دانش اموزان          </a:t>
            </a:r>
          </a:p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3امور کارکنان اموزشی      </a:t>
            </a:r>
          </a:p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4روابط مدرسه-اجتماع       </a:t>
            </a:r>
          </a:p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5تسهیلات و تجهیزات اموزشش</a:t>
            </a:r>
          </a:p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6امور اداری و مالی          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5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447800" y="381000"/>
            <a:ext cx="6324600" cy="121920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600" dirty="0" smtClean="0">
                <a:solidFill>
                  <a:schemeClr val="tx1"/>
                </a:solidFill>
              </a:rPr>
              <a:t>برنامه درسی  و تدریس </a:t>
            </a:r>
            <a:r>
              <a:rPr lang="en-US" sz="3600" dirty="0" smtClean="0">
                <a:solidFill>
                  <a:schemeClr val="tx1"/>
                </a:solidFill>
              </a:rPr>
              <a:t>1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4" name="Line Callout 2 (Border and Accent Bar) 3"/>
          <p:cNvSpPr/>
          <p:nvPr/>
        </p:nvSpPr>
        <p:spPr>
          <a:xfrm>
            <a:off x="701040" y="2072640"/>
            <a:ext cx="7467600" cy="4648200"/>
          </a:xfrm>
          <a:prstGeom prst="accentBorderCallout2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مهم ترین وظیفه مدیران اموزشی هدایت جریان اموزش و یادگیری به ویزه تسهیل جریان رشد و پرورش دانش اموزان                                   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برنامه درسی          ساختاری ک تجارب یادگیری را سازمان داده و امزش دانش اموزان را میسر میکند                                                  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برنامه درسی از سوی نظام اموزشی تهیه میشود و برای رسیدن به هدف های اموزشی میباشد 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5029200" y="4038600"/>
            <a:ext cx="914400" cy="35814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02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orizontal Scroll 4"/>
          <p:cNvSpPr/>
          <p:nvPr/>
        </p:nvSpPr>
        <p:spPr>
          <a:xfrm>
            <a:off x="914400" y="114300"/>
            <a:ext cx="7467600" cy="2941320"/>
          </a:xfrm>
          <a:prstGeom prst="horizontalScroll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عناصر تشکیل دهنده برنامه درسی عبارتند از</a:t>
            </a:r>
          </a:p>
          <a:p>
            <a:pPr algn="ctr"/>
            <a:endParaRPr lang="fa-IR" sz="2800" dirty="0">
              <a:solidFill>
                <a:schemeClr val="tx1"/>
              </a:solidFill>
            </a:endParaRP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1هدفها2محتوا3روش های تدریس 4نتایج یادگیری5نظام ارزشیابی  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Flowchart: Process 5"/>
          <p:cNvSpPr/>
          <p:nvPr/>
        </p:nvSpPr>
        <p:spPr>
          <a:xfrm>
            <a:off x="914400" y="3291840"/>
            <a:ext cx="7467600" cy="3352800"/>
          </a:xfrm>
          <a:prstGeom prst="flowChartProcess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نقش مدیران اموزشی  سازماندهی موثر و بسیج منابه انسانی-مالی و مادی و هدایت فعالیت های اجرایی برنامه های درسی است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24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nip Same Side Corner Rectangle 2"/>
          <p:cNvSpPr/>
          <p:nvPr/>
        </p:nvSpPr>
        <p:spPr>
          <a:xfrm>
            <a:off x="685800" y="533400"/>
            <a:ext cx="7696200" cy="3886200"/>
          </a:xfrm>
          <a:prstGeom prst="snip2Same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وظیفه مهم مدیران اموزشی     احاطه و اگاهی به       هدفها و تفهیم ان   به کارکنان اموزشی 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Left Arrow 7"/>
          <p:cNvSpPr/>
          <p:nvPr/>
        </p:nvSpPr>
        <p:spPr>
          <a:xfrm>
            <a:off x="3352800" y="1981200"/>
            <a:ext cx="381000" cy="4953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Left Arrow 8"/>
          <p:cNvSpPr/>
          <p:nvPr/>
        </p:nvSpPr>
        <p:spPr>
          <a:xfrm>
            <a:off x="6858000" y="2476500"/>
            <a:ext cx="609600" cy="4953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Arrow 9"/>
          <p:cNvSpPr/>
          <p:nvPr/>
        </p:nvSpPr>
        <p:spPr>
          <a:xfrm>
            <a:off x="3886200" y="2476500"/>
            <a:ext cx="381000" cy="4953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owchart: Predefined Process 10"/>
          <p:cNvSpPr/>
          <p:nvPr/>
        </p:nvSpPr>
        <p:spPr>
          <a:xfrm>
            <a:off x="685800" y="4587240"/>
            <a:ext cx="7696200" cy="1752600"/>
          </a:xfrm>
          <a:prstGeom prst="flowChartPredefinedProcess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هدف های نظام اموزشی غالبا به صورت ارمانی و کلی تهییه میشود و از این رو روش عملی دقیقی برای خود ارائه نمیدهند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2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Vertical Scroll 3"/>
          <p:cNvSpPr/>
          <p:nvPr/>
        </p:nvSpPr>
        <p:spPr>
          <a:xfrm>
            <a:off x="228600" y="0"/>
            <a:ext cx="8610600" cy="67056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اقداماتی برای بازده بیشتر کار معلمان و دانش اموزان </a:t>
            </a:r>
            <a:endParaRPr lang="fa-IR" sz="2800" dirty="0">
              <a:solidFill>
                <a:schemeClr val="tx1"/>
              </a:solidFill>
            </a:endParaRP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1هدف های کلی نظام اموزشی به صورن معنی دار و دقیق تعریف شود             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2تقسیم هدف های کلی به هدف های فرعی 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3مدیران به کمک معلمان هدف ها را به صورت هدف های عملی قابل اجرا در کلاس تعریف نماینند                                                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4مدیران با      اقدامات مناسب  بالا بردن روحیه کارکنان شرایطی فراهم سازند که معلمان   هدف های شغلی   شخصی خود را با هم پیوند دهند                                       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5هدف ها بر حسب    اهمیت    فعالیت اموزشی بر حسب کمکی که به تحقق هدفها میکنند ارزشیلبی میشوند  </a:t>
            </a:r>
          </a:p>
        </p:txBody>
      </p:sp>
      <p:sp>
        <p:nvSpPr>
          <p:cNvPr id="5" name="Left Arrow 4"/>
          <p:cNvSpPr/>
          <p:nvPr/>
        </p:nvSpPr>
        <p:spPr>
          <a:xfrm>
            <a:off x="5334000" y="3581400"/>
            <a:ext cx="533400" cy="3810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lus 6"/>
          <p:cNvSpPr/>
          <p:nvPr/>
        </p:nvSpPr>
        <p:spPr>
          <a:xfrm>
            <a:off x="2819400" y="3581400"/>
            <a:ext cx="304800" cy="3810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6324600" y="4572000"/>
            <a:ext cx="457200" cy="41148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lus 8"/>
          <p:cNvSpPr/>
          <p:nvPr/>
        </p:nvSpPr>
        <p:spPr>
          <a:xfrm>
            <a:off x="3505200" y="4419600"/>
            <a:ext cx="304800" cy="35814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Arrow 9"/>
          <p:cNvSpPr/>
          <p:nvPr/>
        </p:nvSpPr>
        <p:spPr>
          <a:xfrm>
            <a:off x="4114800" y="5791200"/>
            <a:ext cx="419100" cy="3048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lus 10"/>
          <p:cNvSpPr/>
          <p:nvPr/>
        </p:nvSpPr>
        <p:spPr>
          <a:xfrm>
            <a:off x="2590800" y="5638800"/>
            <a:ext cx="457200" cy="4572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92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096000" y="457200"/>
            <a:ext cx="2667000" cy="15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وظیفه مدیران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7000" y="609600"/>
            <a:ext cx="2438400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ارزشیابی تدریس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09600"/>
            <a:ext cx="2133600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فعالیت های اموزشی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Equal 6"/>
          <p:cNvSpPr/>
          <p:nvPr/>
        </p:nvSpPr>
        <p:spPr>
          <a:xfrm>
            <a:off x="5257800" y="762000"/>
            <a:ext cx="685800" cy="990600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Plus 7"/>
          <p:cNvSpPr/>
          <p:nvPr/>
        </p:nvSpPr>
        <p:spPr>
          <a:xfrm>
            <a:off x="2133600" y="990600"/>
            <a:ext cx="685800" cy="7620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Up Arrow Callout 9"/>
          <p:cNvSpPr/>
          <p:nvPr/>
        </p:nvSpPr>
        <p:spPr>
          <a:xfrm>
            <a:off x="867214" y="2255520"/>
            <a:ext cx="7545266" cy="4297680"/>
          </a:xfrm>
          <a:custGeom>
            <a:avLst/>
            <a:gdLst>
              <a:gd name="connsiteX0" fmla="*/ 0 w 7543800"/>
              <a:gd name="connsiteY0" fmla="*/ 1467814 h 4191000"/>
              <a:gd name="connsiteX1" fmla="*/ 3248025 w 7543800"/>
              <a:gd name="connsiteY1" fmla="*/ 1467814 h 4191000"/>
              <a:gd name="connsiteX2" fmla="*/ 3248025 w 7543800"/>
              <a:gd name="connsiteY2" fmla="*/ 1047750 h 4191000"/>
              <a:gd name="connsiteX3" fmla="*/ 2724150 w 7543800"/>
              <a:gd name="connsiteY3" fmla="*/ 1047750 h 4191000"/>
              <a:gd name="connsiteX4" fmla="*/ 3771900 w 7543800"/>
              <a:gd name="connsiteY4" fmla="*/ 0 h 4191000"/>
              <a:gd name="connsiteX5" fmla="*/ 4819650 w 7543800"/>
              <a:gd name="connsiteY5" fmla="*/ 1047750 h 4191000"/>
              <a:gd name="connsiteX6" fmla="*/ 4295775 w 7543800"/>
              <a:gd name="connsiteY6" fmla="*/ 1047750 h 4191000"/>
              <a:gd name="connsiteX7" fmla="*/ 4295775 w 7543800"/>
              <a:gd name="connsiteY7" fmla="*/ 1467814 h 4191000"/>
              <a:gd name="connsiteX8" fmla="*/ 7543800 w 7543800"/>
              <a:gd name="connsiteY8" fmla="*/ 1467814 h 4191000"/>
              <a:gd name="connsiteX9" fmla="*/ 7543800 w 7543800"/>
              <a:gd name="connsiteY9" fmla="*/ 4191000 h 4191000"/>
              <a:gd name="connsiteX10" fmla="*/ 0 w 7543800"/>
              <a:gd name="connsiteY10" fmla="*/ 4191000 h 4191000"/>
              <a:gd name="connsiteX11" fmla="*/ 0 w 7543800"/>
              <a:gd name="connsiteY11" fmla="*/ 1467814 h 4191000"/>
              <a:gd name="connsiteX0" fmla="*/ 1466 w 7545266"/>
              <a:gd name="connsiteY0" fmla="*/ 1467814 h 4191000"/>
              <a:gd name="connsiteX1" fmla="*/ 3249491 w 7545266"/>
              <a:gd name="connsiteY1" fmla="*/ 1467814 h 4191000"/>
              <a:gd name="connsiteX2" fmla="*/ 3249491 w 7545266"/>
              <a:gd name="connsiteY2" fmla="*/ 1047750 h 4191000"/>
              <a:gd name="connsiteX3" fmla="*/ 2725616 w 7545266"/>
              <a:gd name="connsiteY3" fmla="*/ 1047750 h 4191000"/>
              <a:gd name="connsiteX4" fmla="*/ 3773366 w 7545266"/>
              <a:gd name="connsiteY4" fmla="*/ 0 h 4191000"/>
              <a:gd name="connsiteX5" fmla="*/ 4821116 w 7545266"/>
              <a:gd name="connsiteY5" fmla="*/ 1047750 h 4191000"/>
              <a:gd name="connsiteX6" fmla="*/ 4297241 w 7545266"/>
              <a:gd name="connsiteY6" fmla="*/ 1047750 h 4191000"/>
              <a:gd name="connsiteX7" fmla="*/ 4297241 w 7545266"/>
              <a:gd name="connsiteY7" fmla="*/ 1467814 h 4191000"/>
              <a:gd name="connsiteX8" fmla="*/ 7545266 w 7545266"/>
              <a:gd name="connsiteY8" fmla="*/ 1467814 h 4191000"/>
              <a:gd name="connsiteX9" fmla="*/ 7545266 w 7545266"/>
              <a:gd name="connsiteY9" fmla="*/ 4191000 h 4191000"/>
              <a:gd name="connsiteX10" fmla="*/ 1466 w 7545266"/>
              <a:gd name="connsiteY10" fmla="*/ 4191000 h 4191000"/>
              <a:gd name="connsiteX11" fmla="*/ 1466 w 7545266"/>
              <a:gd name="connsiteY11" fmla="*/ 1615440 h 4191000"/>
              <a:gd name="connsiteX12" fmla="*/ 1466 w 7545266"/>
              <a:gd name="connsiteY12" fmla="*/ 1467814 h 419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545266" h="4191000">
                <a:moveTo>
                  <a:pt x="1466" y="1467814"/>
                </a:moveTo>
                <a:lnTo>
                  <a:pt x="3249491" y="1467814"/>
                </a:lnTo>
                <a:lnTo>
                  <a:pt x="3249491" y="1047750"/>
                </a:lnTo>
                <a:lnTo>
                  <a:pt x="2725616" y="1047750"/>
                </a:lnTo>
                <a:lnTo>
                  <a:pt x="3773366" y="0"/>
                </a:lnTo>
                <a:lnTo>
                  <a:pt x="4821116" y="1047750"/>
                </a:lnTo>
                <a:lnTo>
                  <a:pt x="4297241" y="1047750"/>
                </a:lnTo>
                <a:lnTo>
                  <a:pt x="4297241" y="1467814"/>
                </a:lnTo>
                <a:lnTo>
                  <a:pt x="7545266" y="1467814"/>
                </a:lnTo>
                <a:lnTo>
                  <a:pt x="7545266" y="4191000"/>
                </a:lnTo>
                <a:lnTo>
                  <a:pt x="1466" y="4191000"/>
                </a:lnTo>
                <a:cubicBezTo>
                  <a:pt x="-3614" y="3307080"/>
                  <a:pt x="6546" y="2499360"/>
                  <a:pt x="1466" y="1615440"/>
                </a:cubicBezTo>
                <a:lnTo>
                  <a:pt x="1466" y="1467814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بدون ارزشیابی  اثر بخشی    کارایی معلمان          میزان تحقق هدف های اموزشی   مشخص  نخواهد شد  و هرگونه تغییر در برنامه درسی ناممکن خواهد بود   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Plus 11"/>
          <p:cNvSpPr/>
          <p:nvPr/>
        </p:nvSpPr>
        <p:spPr>
          <a:xfrm>
            <a:off x="3657600" y="3657600"/>
            <a:ext cx="228600" cy="3810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lus 12"/>
          <p:cNvSpPr/>
          <p:nvPr/>
        </p:nvSpPr>
        <p:spPr>
          <a:xfrm>
            <a:off x="867214" y="3657600"/>
            <a:ext cx="504386" cy="38100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Equal 14"/>
          <p:cNvSpPr/>
          <p:nvPr/>
        </p:nvSpPr>
        <p:spPr>
          <a:xfrm>
            <a:off x="5334000" y="3752850"/>
            <a:ext cx="266700" cy="190500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Left Arrow 15"/>
          <p:cNvSpPr/>
          <p:nvPr/>
        </p:nvSpPr>
        <p:spPr>
          <a:xfrm>
            <a:off x="2476500" y="4099560"/>
            <a:ext cx="571500" cy="36576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44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261360" y="30480"/>
            <a:ext cx="2286000" cy="1371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فرایند ارزشیابی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5791200" y="678180"/>
            <a:ext cx="3200400" cy="164592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1مشخص کردن هدف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6096000" y="2819400"/>
            <a:ext cx="2895600" cy="2362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4تهیه و انتخاب روش و ابزار سنجش و اندازه گیری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124200" y="2038350"/>
            <a:ext cx="2971800" cy="184785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3تعیین شیوه مشاهده و سنجش رفتارها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35280" y="952500"/>
            <a:ext cx="2788920" cy="15621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2تعریف هدف ها بصورت رفتاری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28600" y="3124200"/>
            <a:ext cx="2819400" cy="1600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5مشاهده سنجش و جمع اوری داده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10100" y="5410200"/>
            <a:ext cx="4152900" cy="132207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6تجزیه اطلاعات نتیجه گیری و تفسیر نتایج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609600" y="5170170"/>
            <a:ext cx="3200400" cy="15621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7 داوری ارزش گذاری و تصمیم گیری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4596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81000" y="2209800"/>
            <a:ext cx="8458200" cy="1219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929715"/>
          </a:xfrm>
        </p:spPr>
        <p:txBody>
          <a:bodyPr>
            <a:normAutofit/>
          </a:bodyPr>
          <a:lstStyle/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Flowchart: Multidocument 3"/>
          <p:cNvSpPr/>
          <p:nvPr/>
        </p:nvSpPr>
        <p:spPr>
          <a:xfrm>
            <a:off x="1752600" y="304800"/>
            <a:ext cx="5715000" cy="2362200"/>
          </a:xfrm>
          <a:prstGeom prst="flowChartMultidocumen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2 امور دانش اموزان 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2971800"/>
            <a:ext cx="7315200" cy="1333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امور دانش اموزان        مکمل فعالیت اموزشی 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7" name="Left Arrow 6"/>
          <p:cNvSpPr/>
          <p:nvPr/>
        </p:nvSpPr>
        <p:spPr>
          <a:xfrm>
            <a:off x="4564380" y="3429000"/>
            <a:ext cx="876300" cy="4572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miley Face 7"/>
          <p:cNvSpPr/>
          <p:nvPr/>
        </p:nvSpPr>
        <p:spPr>
          <a:xfrm>
            <a:off x="7772400" y="548640"/>
            <a:ext cx="914400" cy="838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52500" y="4419600"/>
            <a:ext cx="7315200" cy="2362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وظایف امور دانش اموزان عبارت اند از                </a:t>
            </a:r>
          </a:p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1پذیرش-ثبت نام-گروه بندی-نگهداری سوابق و اطلاعات شخصی دانش  اموزان     </a:t>
            </a:r>
          </a:p>
          <a:p>
            <a:pPr algn="ctr"/>
            <a:r>
              <a:rPr lang="fa-IR" sz="2800" dirty="0" smtClean="0">
                <a:solidFill>
                  <a:schemeClr val="bg1"/>
                </a:solidFill>
              </a:rPr>
              <a:t>2شناسایی توانایی علایق و نیاز های کودکان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49560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iped Right Arrow 8"/>
          <p:cNvSpPr/>
          <p:nvPr/>
        </p:nvSpPr>
        <p:spPr>
          <a:xfrm rot="10800000">
            <a:off x="2834640" y="1219200"/>
            <a:ext cx="3429000" cy="1600200"/>
          </a:xfrm>
          <a:prstGeom prst="strip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triped Right Arrow 9"/>
          <p:cNvSpPr/>
          <p:nvPr/>
        </p:nvSpPr>
        <p:spPr>
          <a:xfrm rot="10800000">
            <a:off x="2819400" y="4114800"/>
            <a:ext cx="3429000" cy="1600200"/>
          </a:xfrm>
          <a:prstGeom prst="strip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owchart: Process 10"/>
          <p:cNvSpPr/>
          <p:nvPr/>
        </p:nvSpPr>
        <p:spPr>
          <a:xfrm>
            <a:off x="228600" y="990600"/>
            <a:ext cx="2286000" cy="1828800"/>
          </a:xfrm>
          <a:prstGeom prst="flowChartProces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جنبه کمی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Flowchart: Process 11"/>
          <p:cNvSpPr/>
          <p:nvPr/>
        </p:nvSpPr>
        <p:spPr>
          <a:xfrm>
            <a:off x="6553200" y="4000500"/>
            <a:ext cx="2286000" cy="1828800"/>
          </a:xfrm>
          <a:prstGeom prst="flowChartProces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نوع دوم این وظایف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3" name="Flowchart: Process 12"/>
          <p:cNvSpPr/>
          <p:nvPr/>
        </p:nvSpPr>
        <p:spPr>
          <a:xfrm>
            <a:off x="198120" y="4114800"/>
            <a:ext cx="2286000" cy="1828800"/>
          </a:xfrm>
          <a:prstGeom prst="flowChartProces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جنبه کیفی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4" name="Flowchart: Process 13"/>
          <p:cNvSpPr/>
          <p:nvPr/>
        </p:nvSpPr>
        <p:spPr>
          <a:xfrm>
            <a:off x="6568440" y="1104900"/>
            <a:ext cx="2286000" cy="1828800"/>
          </a:xfrm>
          <a:prstGeom prst="flowChartProces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نوع اول این وظایف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6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533400"/>
            <a:ext cx="8458200" cy="1143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Left Arrow 3"/>
          <p:cNvSpPr/>
          <p:nvPr/>
        </p:nvSpPr>
        <p:spPr>
          <a:xfrm>
            <a:off x="5791200" y="228600"/>
            <a:ext cx="2971800" cy="1524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3امور کارکنان اموزشی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Vertical Scroll 4"/>
          <p:cNvSpPr/>
          <p:nvPr/>
        </p:nvSpPr>
        <p:spPr>
          <a:xfrm>
            <a:off x="457200" y="381000"/>
            <a:ext cx="5334000" cy="6172200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کار موثر هر نظام اموزشی مستلزم تامین افراد شایسته و واجد شرایط است. برای جذب-تربیت-نگهداری ان ها باید ضوابط متناسب با شرایط فرهنگی-اقتصادی و...موجود باشد تا بر پایه انها بتوان افراد را جذب و در خدمت گرفت و با ایجاد امادگی صلاحیت و روحیه لازم از توانایی های انها در فعالیت های اموزشی استفاده کرد . </a:t>
            </a:r>
          </a:p>
          <a:p>
            <a:pPr algn="ctr"/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30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ave 2"/>
          <p:cNvSpPr/>
          <p:nvPr/>
        </p:nvSpPr>
        <p:spPr>
          <a:xfrm>
            <a:off x="762000" y="-152400"/>
            <a:ext cx="7772400" cy="1524000"/>
          </a:xfrm>
          <a:prstGeom prst="wave">
            <a:avLst>
              <a:gd name="adj1" fmla="val 12500"/>
              <a:gd name="adj2" fmla="val 1017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4روابط مدرسه و اجتماع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4" name="Folded Corner 3"/>
          <p:cNvSpPr/>
          <p:nvPr/>
        </p:nvSpPr>
        <p:spPr>
          <a:xfrm>
            <a:off x="762000" y="1371600"/>
            <a:ext cx="7772400" cy="5486400"/>
          </a:xfrm>
          <a:prstGeom prst="foldedCorne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مدارس در خدمت نیاز های اجتماع است و نظام اموزشی به منظور تحقق هدفهای چند بعدی جامعه بنا شده است .                                         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منظوز از اجتماع بخشی از جامعه است که با ترکیب اجتماعی و اقتصادی ویزه ای در محلی معین واقع شده است.                                                 </a:t>
            </a:r>
          </a:p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هدف از برقراری روابط میان مدرسه و اجتماع ایجاد اعتماد متقابل از طریق اطلاع رسانی به مردم درباره وضعیت کار مدارس است که با برقراری این روابط 1سوتفاهم کاهش یافته 2 میان میان مدرسه و اجتماع پیوند پدید می اید3استفاده موثر از فرصت پدید می اید 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66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21080" y="152400"/>
            <a:ext cx="7284720" cy="1295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5 تسهیلات و تجهیزات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Up Arrow Callout 2"/>
          <p:cNvSpPr/>
          <p:nvPr/>
        </p:nvSpPr>
        <p:spPr>
          <a:xfrm>
            <a:off x="1021080" y="1676400"/>
            <a:ext cx="7284720" cy="4953000"/>
          </a:xfrm>
          <a:prstGeom prst="upArrowCallou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اجرای برنامه اموزشی و ایفای وظایف تدریس و تربیت و ارائه خدمات فرهنگی-بهداشتی به دانش اموزان مستلزم استفاده از تجهیزات و تسهیلات است که تهیه ان جزو وظایف مدیران اموزشی است 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08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evel 2"/>
          <p:cNvSpPr/>
          <p:nvPr/>
        </p:nvSpPr>
        <p:spPr>
          <a:xfrm>
            <a:off x="5638800" y="381000"/>
            <a:ext cx="3200400" cy="1371600"/>
          </a:xfrm>
          <a:prstGeom prst="beve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6امور اداری و مالی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Bent-Up Arrow 6"/>
          <p:cNvSpPr/>
          <p:nvPr/>
        </p:nvSpPr>
        <p:spPr>
          <a:xfrm rot="10800000">
            <a:off x="2667000" y="914400"/>
            <a:ext cx="2362200" cy="1066800"/>
          </a:xfrm>
          <a:prstGeom prst="bent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Bevel 7"/>
          <p:cNvSpPr/>
          <p:nvPr/>
        </p:nvSpPr>
        <p:spPr>
          <a:xfrm>
            <a:off x="762000" y="2667000"/>
            <a:ext cx="8077200" cy="3048000"/>
          </a:xfrm>
          <a:prstGeom prst="beve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ارائه خدمات اموزشی و فعالیت های مدرسه مشروط به اداره موثر امور و تامین منابع مالی و بودجه است.تامین منابع مالی مدرسه چه ازطریق دولتی و یا مردمی نقش بسزایی در حل مسایل اموزشی ایفا میکند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66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189</TotalTime>
  <Words>612</Words>
  <Application>Microsoft Office PowerPoint</Application>
  <PresentationFormat>On-screen Show (4:3)</PresentationFormat>
  <Paragraphs>58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Trek</vt:lpstr>
      <vt:lpstr>بنام خدا</vt:lpstr>
      <vt:lpstr>PowerPoint Presentation</vt:lpstr>
      <vt:lpstr>تسهیل و بیشبرد امر اموزش و یادگیری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ترظ</dc:title>
  <dc:creator>tayebe</dc:creator>
  <cp:lastModifiedBy>Windows User</cp:lastModifiedBy>
  <cp:revision>22</cp:revision>
  <dcterms:created xsi:type="dcterms:W3CDTF">2018-11-06T11:27:58Z</dcterms:created>
  <dcterms:modified xsi:type="dcterms:W3CDTF">2020-06-14T17:04:24Z</dcterms:modified>
</cp:coreProperties>
</file>