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989" r:id="rId1"/>
  </p:sldMasterIdLst>
  <p:notesMasterIdLst>
    <p:notesMasterId r:id="rId2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70" r:id="rId15"/>
    <p:sldId id="272" r:id="rId16"/>
    <p:sldId id="273" r:id="rId17"/>
    <p:sldId id="274" r:id="rId18"/>
    <p:sldId id="275" r:id="rId19"/>
    <p:sldId id="276" r:id="rId20"/>
    <p:sldId id="277" r:id="rId21"/>
    <p:sldId id="279" r:id="rId22"/>
    <p:sldId id="280" r:id="rId23"/>
    <p:sldId id="282" r:id="rId24"/>
    <p:sldId id="283" r:id="rId25"/>
  </p:sldIdLst>
  <p:sldSz cx="9144000" cy="6858000" type="screen4x3"/>
  <p:notesSz cx="6858000" cy="9144000"/>
  <p:defaultTextStyle>
    <a:defPPr>
      <a:defRPr lang="ar-SA"/>
    </a:defPPr>
    <a:lvl1pPr algn="r" rtl="1" fontAlgn="base">
      <a:spcBef>
        <a:spcPct val="0"/>
      </a:spcBef>
      <a:spcAft>
        <a:spcPct val="0"/>
      </a:spcAft>
      <a:defRPr kern="1200">
        <a:solidFill>
          <a:schemeClr val="tx1"/>
        </a:solidFill>
        <a:latin typeface="Times New Roman" pitchFamily="18" charset="0"/>
        <a:ea typeface="+mn-ea"/>
        <a:cs typeface="Arial" pitchFamily="34" charset="0"/>
      </a:defRPr>
    </a:lvl1pPr>
    <a:lvl2pPr marL="457200" algn="r" rtl="1" fontAlgn="base">
      <a:spcBef>
        <a:spcPct val="0"/>
      </a:spcBef>
      <a:spcAft>
        <a:spcPct val="0"/>
      </a:spcAft>
      <a:defRPr kern="1200">
        <a:solidFill>
          <a:schemeClr val="tx1"/>
        </a:solidFill>
        <a:latin typeface="Times New Roman" pitchFamily="18" charset="0"/>
        <a:ea typeface="+mn-ea"/>
        <a:cs typeface="Arial" pitchFamily="34" charset="0"/>
      </a:defRPr>
    </a:lvl2pPr>
    <a:lvl3pPr marL="914400" algn="r" rtl="1" fontAlgn="base">
      <a:spcBef>
        <a:spcPct val="0"/>
      </a:spcBef>
      <a:spcAft>
        <a:spcPct val="0"/>
      </a:spcAft>
      <a:defRPr kern="1200">
        <a:solidFill>
          <a:schemeClr val="tx1"/>
        </a:solidFill>
        <a:latin typeface="Times New Roman" pitchFamily="18" charset="0"/>
        <a:ea typeface="+mn-ea"/>
        <a:cs typeface="Arial" pitchFamily="34" charset="0"/>
      </a:defRPr>
    </a:lvl3pPr>
    <a:lvl4pPr marL="1371600" algn="r" rtl="1" fontAlgn="base">
      <a:spcBef>
        <a:spcPct val="0"/>
      </a:spcBef>
      <a:spcAft>
        <a:spcPct val="0"/>
      </a:spcAft>
      <a:defRPr kern="1200">
        <a:solidFill>
          <a:schemeClr val="tx1"/>
        </a:solidFill>
        <a:latin typeface="Times New Roman" pitchFamily="18" charset="0"/>
        <a:ea typeface="+mn-ea"/>
        <a:cs typeface="Arial" pitchFamily="34" charset="0"/>
      </a:defRPr>
    </a:lvl4pPr>
    <a:lvl5pPr marL="1828800" algn="r" rtl="1" fontAlgn="base">
      <a:spcBef>
        <a:spcPct val="0"/>
      </a:spcBef>
      <a:spcAft>
        <a:spcPct val="0"/>
      </a:spcAft>
      <a:defRPr kern="1200">
        <a:solidFill>
          <a:schemeClr val="tx1"/>
        </a:solidFill>
        <a:latin typeface="Times New Roman" pitchFamily="18" charset="0"/>
        <a:ea typeface="+mn-ea"/>
        <a:cs typeface="Arial" pitchFamily="34" charset="0"/>
      </a:defRPr>
    </a:lvl5pPr>
    <a:lvl6pPr marL="2286000" algn="r" defTabSz="914400" rtl="1" eaLnBrk="1" latinLnBrk="0" hangingPunct="1">
      <a:defRPr kern="1200">
        <a:solidFill>
          <a:schemeClr val="tx1"/>
        </a:solidFill>
        <a:latin typeface="Times New Roman" pitchFamily="18" charset="0"/>
        <a:ea typeface="+mn-ea"/>
        <a:cs typeface="Arial" pitchFamily="34" charset="0"/>
      </a:defRPr>
    </a:lvl6pPr>
    <a:lvl7pPr marL="2743200" algn="r" defTabSz="914400" rtl="1" eaLnBrk="1" latinLnBrk="0" hangingPunct="1">
      <a:defRPr kern="1200">
        <a:solidFill>
          <a:schemeClr val="tx1"/>
        </a:solidFill>
        <a:latin typeface="Times New Roman" pitchFamily="18" charset="0"/>
        <a:ea typeface="+mn-ea"/>
        <a:cs typeface="Arial" pitchFamily="34" charset="0"/>
      </a:defRPr>
    </a:lvl7pPr>
    <a:lvl8pPr marL="3200400" algn="r" defTabSz="914400" rtl="1" eaLnBrk="1" latinLnBrk="0" hangingPunct="1">
      <a:defRPr kern="1200">
        <a:solidFill>
          <a:schemeClr val="tx1"/>
        </a:solidFill>
        <a:latin typeface="Times New Roman" pitchFamily="18" charset="0"/>
        <a:ea typeface="+mn-ea"/>
        <a:cs typeface="Arial" pitchFamily="34" charset="0"/>
      </a:defRPr>
    </a:lvl8pPr>
    <a:lvl9pPr marL="3657600" algn="r" defTabSz="914400" rtl="1" eaLnBrk="1" latinLnBrk="0" hangingPunct="1">
      <a:defRPr kern="1200">
        <a:solidFill>
          <a:schemeClr val="tx1"/>
        </a:solidFill>
        <a:latin typeface="Times New Roman" pitchFamily="18"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6FC6"/>
    <a:srgbClr val="8A1084"/>
    <a:srgbClr val="990000"/>
    <a:srgbClr val="000099"/>
    <a:srgbClr val="FF0000"/>
    <a:srgbClr val="00FF00"/>
    <a:srgbClr val="FF00FF"/>
    <a:srgbClr val="008000"/>
    <a:srgbClr val="66FF99"/>
    <a:srgbClr val="CC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4380"/>
    <p:restoredTop sz="80702" autoAdjust="0"/>
  </p:normalViewPr>
  <p:slideViewPr>
    <p:cSldViewPr>
      <p:cViewPr varScale="1">
        <p:scale>
          <a:sx n="74" d="100"/>
          <a:sy n="74" d="100"/>
        </p:scale>
        <p:origin x="-126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50F5F956-26FD-4DFA-A57A-28633E9E9053}" type="datetimeFigureOut">
              <a:rPr lang="fa-IR" smtClean="0"/>
              <a:t>10/09/1441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321FBACD-6828-499D-8027-3FB897C6F348}" type="slidenum">
              <a:rPr lang="fa-IR" smtClean="0"/>
              <a:t>‹#›</a:t>
            </a:fld>
            <a:endParaRPr lang="fa-IR"/>
          </a:p>
        </p:txBody>
      </p:sp>
    </p:spTree>
    <p:extLst>
      <p:ext uri="{BB962C8B-B14F-4D97-AF65-F5344CB8AC3E}">
        <p14:creationId xmlns:p14="http://schemas.microsoft.com/office/powerpoint/2010/main" val="261609995"/>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10"/>
          </p:nvPr>
        </p:nvSpPr>
        <p:spPr/>
        <p:txBody>
          <a:bodyPr/>
          <a:lstStyle/>
          <a:p>
            <a:fld id="{321FBACD-6828-499D-8027-3FB897C6F348}" type="slidenum">
              <a:rPr lang="fa-IR" smtClean="0"/>
              <a:t>1</a:t>
            </a:fld>
            <a:endParaRPr lang="fa-IR"/>
          </a:p>
        </p:txBody>
      </p:sp>
    </p:spTree>
    <p:extLst>
      <p:ext uri="{BB962C8B-B14F-4D97-AF65-F5344CB8AC3E}">
        <p14:creationId xmlns:p14="http://schemas.microsoft.com/office/powerpoint/2010/main" val="262204032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29"/>
          <p:cNvSpPr>
            <a:spLocks noGrp="1"/>
          </p:cNvSpPr>
          <p:nvPr>
            <p:ph type="dt" sz="half" idx="10"/>
          </p:nvPr>
        </p:nvSpPr>
        <p:spPr/>
        <p:txBody>
          <a:bodyPr/>
          <a:lstStyle>
            <a:lvl1pPr>
              <a:defRPr/>
            </a:lvl1pPr>
          </a:lstStyle>
          <a:p>
            <a:pPr>
              <a:defRPr/>
            </a:pPr>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pPr>
              <a:defRPr/>
            </a:pPr>
            <a:fld id="{A2F8D0A2-6DC1-4451-8A9F-3E9A31378173}" type="slidenum">
              <a:rPr lang="ar-SA"/>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A8A8FC81-4F31-458C-919D-53DDB3DEB229}" type="slidenum">
              <a:rPr lang="ar-SA"/>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3B6168D-F260-480A-9965-B1D3B22878E1}" type="slidenum">
              <a:rPr lang="ar-SA"/>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1A7C81E6-E71E-4175-BF78-973C805F5934}" type="slidenum">
              <a:rPr lang="ar-SA"/>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p:txBody>
          <a:bodyPr/>
          <a:lstStyle>
            <a:lvl1pPr>
              <a:defRPr/>
            </a:lvl1pPr>
          </a:lstStyle>
          <a:p>
            <a:pPr>
              <a:defRPr/>
            </a:pPr>
            <a:endParaRPr lang="en-US"/>
          </a:p>
        </p:txBody>
      </p:sp>
      <p:sp>
        <p:nvSpPr>
          <p:cNvPr id="8" name="Footer Placeholder 21"/>
          <p:cNvSpPr>
            <a:spLocks noGrp="1"/>
          </p:cNvSpPr>
          <p:nvPr>
            <p:ph type="ftr" sz="quarter" idx="11"/>
          </p:nvPr>
        </p:nvSpPr>
        <p:spPr/>
        <p:txBody>
          <a:bodyPr/>
          <a:lstStyle>
            <a:lvl1pPr>
              <a:defRPr/>
            </a:lvl1pPr>
          </a:lstStyle>
          <a:p>
            <a:pPr>
              <a:defRPr/>
            </a:pPr>
            <a:endParaRPr lang="en-US"/>
          </a:p>
        </p:txBody>
      </p:sp>
      <p:sp>
        <p:nvSpPr>
          <p:cNvPr id="9" name="Slide Number Placeholder 17"/>
          <p:cNvSpPr>
            <a:spLocks noGrp="1"/>
          </p:cNvSpPr>
          <p:nvPr>
            <p:ph type="sldNum" sz="quarter" idx="12"/>
          </p:nvPr>
        </p:nvSpPr>
        <p:spPr/>
        <p:txBody>
          <a:bodyPr/>
          <a:lstStyle>
            <a:lvl1pPr>
              <a:defRPr/>
            </a:lvl1pPr>
          </a:lstStyle>
          <a:p>
            <a:pPr>
              <a:defRPr/>
            </a:pPr>
            <a:fld id="{219375F6-D5DE-422B-9FE0-8546B7F3606B}" type="slidenum">
              <a:rPr lang="ar-SA"/>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F559F43E-E0A5-4EC0-A9C3-4FE9B380542D}" type="slidenum">
              <a:rPr lang="ar-SA"/>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C0BA7E3A-32EC-4DF5-A8A6-E3FA19A31A99}" type="slidenum">
              <a:rPr lang="ar-SA"/>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9B9EE215-BF45-4FD0-BEA8-2AAD41A7C368}" type="slidenum">
              <a:rPr lang="ar-SA"/>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lgn="l" rtl="0">
              <a:defRPr/>
            </a:pPr>
            <a:endParaRPr lang="en-US">
              <a:latin typeface="+mn-lt"/>
              <a:cs typeface="+mn-cs"/>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lgn="l" rtl="0">
              <a:defRPr/>
            </a:pPr>
            <a:endParaRPr lang="en-US">
              <a:latin typeface="+mn-lt"/>
              <a:cs typeface="+mn-cs"/>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078C1D94-AB3C-45D4-A7B3-1E9CAC18B278}" type="slidenum">
              <a:rPr lang="ar-SA"/>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EFBDE42D-C651-449C-9037-143B8CB970C8}" type="slidenum">
              <a:rPr lang="ar-SA"/>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6AEA1BE9-1E0B-4391-856D-350F94EB8A67}" type="slidenum">
              <a:rPr lang="ar-SA"/>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43000"/>
          </a:xfrm>
        </p:spPr>
        <p:txBody>
          <a:bodyPr/>
          <a:lstStyle/>
          <a:p>
            <a:r>
              <a:rPr lang="en-US" smtClean="0"/>
              <a:t>Click to edit Master title style</a:t>
            </a:r>
            <a:endParaRPr lang="fa-IR"/>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a:xfrm>
            <a:off x="457200" y="6248400"/>
            <a:ext cx="2133600" cy="457200"/>
          </a:xfrm>
        </p:spPr>
        <p:txBody>
          <a:bodyPr/>
          <a:lstStyle>
            <a:lvl1pPr>
              <a:defRPr/>
            </a:lvl1pPr>
          </a:lstStyle>
          <a:p>
            <a:pPr>
              <a:defRPr/>
            </a:pPr>
            <a:endParaRPr 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pPr>
              <a:defRPr/>
            </a:pPr>
            <a:endParaRPr lang="en-US"/>
          </a:p>
        </p:txBody>
      </p:sp>
      <p:sp>
        <p:nvSpPr>
          <p:cNvPr id="7" name="Slide Number Placeholder 6"/>
          <p:cNvSpPr>
            <a:spLocks noGrp="1"/>
          </p:cNvSpPr>
          <p:nvPr>
            <p:ph type="sldNum" sz="quarter" idx="12"/>
          </p:nvPr>
        </p:nvSpPr>
        <p:spPr>
          <a:xfrm>
            <a:off x="6553200" y="6248400"/>
            <a:ext cx="2133600" cy="457200"/>
          </a:xfrm>
        </p:spPr>
        <p:txBody>
          <a:bodyPr/>
          <a:lstStyle>
            <a:lvl1pPr>
              <a:defRPr/>
            </a:lvl1pPr>
          </a:lstStyle>
          <a:p>
            <a:pPr>
              <a:defRPr/>
            </a:pPr>
            <a:fld id="{4357B8AE-9E45-4027-A4E5-E8F0C45DDC1D}" type="slidenum">
              <a:rPr lang="ar-SA"/>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lgn="l" rtl="0">
              <a:defRPr/>
            </a:pPr>
            <a:endParaRPr lang="en-US">
              <a:latin typeface="+mn-lt"/>
              <a:cs typeface="+mn-cs"/>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lgn="l" rtl="0">
              <a:defRPr/>
            </a:pPr>
            <a:endParaRPr lang="en-US">
              <a:latin typeface="+mn-lt"/>
              <a:cs typeface="+mn-cs"/>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smtClean="0"/>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smtClean="0">
                <a:solidFill>
                  <a:schemeClr val="tx2">
                    <a:shade val="90000"/>
                  </a:schemeClr>
                </a:solidFill>
              </a:defRPr>
            </a:lvl1pPr>
          </a:lstStyle>
          <a:p>
            <a:pPr>
              <a:defRPr/>
            </a:pPr>
            <a:fld id="{F5C6953F-5173-40FD-A986-335352A541C4}" type="slidenum">
              <a:rPr lang="ar-SA"/>
              <a:pPr>
                <a:defRPr/>
              </a:pPr>
              <a:t>‹#›</a:t>
            </a:fld>
            <a:endParaRPr lang="en-US"/>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p>
          </p:txBody>
        </p:sp>
      </p:grpSp>
    </p:spTree>
  </p:cSld>
  <p:clrMap bg1="lt1" tx1="dk1" bg2="lt2" tx2="dk2" accent1="accent1" accent2="accent2" accent3="accent3" accent4="accent4" accent5="accent5" accent6="accent6" hlink="hlink" folHlink="folHlink"/>
  <p:sldLayoutIdLst>
    <p:sldLayoutId id="2147484014" r:id="rId1"/>
    <p:sldLayoutId id="2147484006" r:id="rId2"/>
    <p:sldLayoutId id="2147484015" r:id="rId3"/>
    <p:sldLayoutId id="2147484007" r:id="rId4"/>
    <p:sldLayoutId id="2147484008" r:id="rId5"/>
    <p:sldLayoutId id="2147484009" r:id="rId6"/>
    <p:sldLayoutId id="2147484010" r:id="rId7"/>
    <p:sldLayoutId id="2147484011" r:id="rId8"/>
    <p:sldLayoutId id="2147484016" r:id="rId9"/>
    <p:sldLayoutId id="2147484012" r:id="rId10"/>
    <p:sldLayoutId id="2147484013" r:id="rId11"/>
    <p:sldLayoutId id="2147484017" r:id="rId12"/>
  </p:sldLayoutIdLst>
  <p:txStyles>
    <p:titleStyle>
      <a:lvl1pPr algn="l" rtl="1" fontAlgn="base">
        <a:spcBef>
          <a:spcPct val="0"/>
        </a:spcBef>
        <a:spcAft>
          <a:spcPct val="0"/>
        </a:spcAft>
        <a:defRPr sz="5000" kern="1200">
          <a:solidFill>
            <a:schemeClr val="tx2"/>
          </a:solidFill>
          <a:latin typeface="+mj-lt"/>
          <a:ea typeface="+mj-ea"/>
          <a:cs typeface="+mj-cs"/>
        </a:defRPr>
      </a:lvl1pPr>
      <a:lvl2pPr algn="l" rtl="1" fontAlgn="base">
        <a:spcBef>
          <a:spcPct val="0"/>
        </a:spcBef>
        <a:spcAft>
          <a:spcPct val="0"/>
        </a:spcAft>
        <a:defRPr sz="5000">
          <a:solidFill>
            <a:schemeClr val="tx2"/>
          </a:solidFill>
          <a:latin typeface="Calibri" pitchFamily="34" charset="0"/>
          <a:cs typeface="Traditional Arabic" pitchFamily="2" charset="-78"/>
        </a:defRPr>
      </a:lvl2pPr>
      <a:lvl3pPr algn="l" rtl="1" fontAlgn="base">
        <a:spcBef>
          <a:spcPct val="0"/>
        </a:spcBef>
        <a:spcAft>
          <a:spcPct val="0"/>
        </a:spcAft>
        <a:defRPr sz="5000">
          <a:solidFill>
            <a:schemeClr val="tx2"/>
          </a:solidFill>
          <a:latin typeface="Calibri" pitchFamily="34" charset="0"/>
          <a:cs typeface="Traditional Arabic" pitchFamily="2" charset="-78"/>
        </a:defRPr>
      </a:lvl3pPr>
      <a:lvl4pPr algn="l" rtl="1" fontAlgn="base">
        <a:spcBef>
          <a:spcPct val="0"/>
        </a:spcBef>
        <a:spcAft>
          <a:spcPct val="0"/>
        </a:spcAft>
        <a:defRPr sz="5000">
          <a:solidFill>
            <a:schemeClr val="tx2"/>
          </a:solidFill>
          <a:latin typeface="Calibri" pitchFamily="34" charset="0"/>
          <a:cs typeface="Traditional Arabic" pitchFamily="2" charset="-78"/>
        </a:defRPr>
      </a:lvl4pPr>
      <a:lvl5pPr algn="l" rtl="1" fontAlgn="base">
        <a:spcBef>
          <a:spcPct val="0"/>
        </a:spcBef>
        <a:spcAft>
          <a:spcPct val="0"/>
        </a:spcAft>
        <a:defRPr sz="5000">
          <a:solidFill>
            <a:schemeClr val="tx2"/>
          </a:solidFill>
          <a:latin typeface="Calibri" pitchFamily="34" charset="0"/>
          <a:cs typeface="Traditional Arabic" pitchFamily="2" charset="-78"/>
        </a:defRPr>
      </a:lvl5pPr>
      <a:lvl6pPr marL="457200" algn="l" rtl="1" fontAlgn="base">
        <a:spcBef>
          <a:spcPct val="0"/>
        </a:spcBef>
        <a:spcAft>
          <a:spcPct val="0"/>
        </a:spcAft>
        <a:defRPr sz="5000">
          <a:solidFill>
            <a:schemeClr val="tx2"/>
          </a:solidFill>
          <a:latin typeface="Calibri" pitchFamily="34" charset="0"/>
          <a:cs typeface="Traditional Arabic" pitchFamily="2" charset="-78"/>
        </a:defRPr>
      </a:lvl6pPr>
      <a:lvl7pPr marL="914400" algn="l" rtl="1" fontAlgn="base">
        <a:spcBef>
          <a:spcPct val="0"/>
        </a:spcBef>
        <a:spcAft>
          <a:spcPct val="0"/>
        </a:spcAft>
        <a:defRPr sz="5000">
          <a:solidFill>
            <a:schemeClr val="tx2"/>
          </a:solidFill>
          <a:latin typeface="Calibri" pitchFamily="34" charset="0"/>
          <a:cs typeface="Traditional Arabic" pitchFamily="2" charset="-78"/>
        </a:defRPr>
      </a:lvl7pPr>
      <a:lvl8pPr marL="1371600" algn="l" rtl="1" fontAlgn="base">
        <a:spcBef>
          <a:spcPct val="0"/>
        </a:spcBef>
        <a:spcAft>
          <a:spcPct val="0"/>
        </a:spcAft>
        <a:defRPr sz="5000">
          <a:solidFill>
            <a:schemeClr val="tx2"/>
          </a:solidFill>
          <a:latin typeface="Calibri" pitchFamily="34" charset="0"/>
          <a:cs typeface="Traditional Arabic" pitchFamily="2" charset="-78"/>
        </a:defRPr>
      </a:lvl8pPr>
      <a:lvl9pPr marL="1828800" algn="l" rtl="1" fontAlgn="base">
        <a:spcBef>
          <a:spcPct val="0"/>
        </a:spcBef>
        <a:spcAft>
          <a:spcPct val="0"/>
        </a:spcAft>
        <a:defRPr sz="5000">
          <a:solidFill>
            <a:schemeClr val="tx2"/>
          </a:solidFill>
          <a:latin typeface="Calibri" pitchFamily="34" charset="0"/>
          <a:cs typeface="Traditional Arabic" pitchFamily="2" charset="-78"/>
        </a:defRPr>
      </a:lvl9pPr>
    </p:titleStyle>
    <p:bodyStyle>
      <a:lvl1pPr marL="273050" indent="-273050" algn="r" rtl="1" fontAlgn="base">
        <a:spcBef>
          <a:spcPct val="20000"/>
        </a:spcBef>
        <a:spcAft>
          <a:spcPct val="0"/>
        </a:spcAft>
        <a:buClr>
          <a:srgbClr val="0BD0D9"/>
        </a:buClr>
        <a:buSzPct val="95000"/>
        <a:buFont typeface="Wingdings 2" pitchFamily="18" charset="2"/>
        <a:buChar char=""/>
        <a:defRPr sz="2600" kern="1200">
          <a:solidFill>
            <a:schemeClr val="tx1"/>
          </a:solidFill>
          <a:latin typeface="+mn-lt"/>
          <a:ea typeface="Majalla UI"/>
          <a:cs typeface="+mn-cs"/>
        </a:defRPr>
      </a:lvl1pPr>
      <a:lvl2pPr marL="639763" indent="-246063" algn="r" rtl="1"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ajalla UI"/>
          <a:cs typeface="+mn-cs"/>
        </a:defRPr>
      </a:lvl2pPr>
      <a:lvl3pPr marL="914400" indent="-246063" algn="r" rtl="1"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ajalla UI"/>
          <a:cs typeface="+mn-cs"/>
        </a:defRPr>
      </a:lvl3pPr>
      <a:lvl4pPr marL="1187450" indent="-209550" algn="r" rtl="1" fontAlgn="base">
        <a:spcBef>
          <a:spcPct val="20000"/>
        </a:spcBef>
        <a:spcAft>
          <a:spcPct val="0"/>
        </a:spcAft>
        <a:buClr>
          <a:srgbClr val="0BD0D9"/>
        </a:buClr>
        <a:buSzPct val="65000"/>
        <a:buFont typeface="Wingdings 2" pitchFamily="18" charset="2"/>
        <a:buChar char=""/>
        <a:defRPr sz="2000" kern="1200">
          <a:solidFill>
            <a:schemeClr val="tx1"/>
          </a:solidFill>
          <a:latin typeface="+mn-lt"/>
          <a:ea typeface="Majalla UI"/>
          <a:cs typeface="+mn-cs"/>
        </a:defRPr>
      </a:lvl4pPr>
      <a:lvl5pPr marL="1462088" indent="-209550" algn="r" rtl="1" fontAlgn="base">
        <a:spcBef>
          <a:spcPct val="20000"/>
        </a:spcBef>
        <a:spcAft>
          <a:spcPct val="0"/>
        </a:spcAft>
        <a:buClr>
          <a:srgbClr val="10CF9B"/>
        </a:buClr>
        <a:buSzPct val="65000"/>
        <a:buFont typeface="Wingdings 2" pitchFamily="18" charset="2"/>
        <a:buChar char=""/>
        <a:defRPr sz="2000" kern="1200">
          <a:solidFill>
            <a:schemeClr val="tx1"/>
          </a:solidFill>
          <a:latin typeface="+mn-lt"/>
          <a:ea typeface="Majalla UI"/>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755650" y="3284538"/>
            <a:ext cx="7775575" cy="1943100"/>
          </a:xfrm>
        </p:spPr>
        <p:txBody>
          <a:bodyPr/>
          <a:lstStyle/>
          <a:p>
            <a:pPr fontAlgn="auto">
              <a:spcAft>
                <a:spcPts val="0"/>
              </a:spcAft>
              <a:defRPr/>
            </a:pPr>
            <a:r>
              <a:rPr lang="fa-IR" sz="3200" dirty="0">
                <a:solidFill>
                  <a:srgbClr val="000099"/>
                </a:solidFill>
                <a:cs typeface="2  Titr" pitchFamily="2" charset="-78"/>
              </a:rPr>
              <a:t>مدل مورد ارائه :</a:t>
            </a:r>
            <a:r>
              <a:rPr lang="fa-IR" dirty="0">
                <a:solidFill>
                  <a:srgbClr val="8A9406"/>
                </a:solidFill>
                <a:cs typeface="2  Titr" pitchFamily="2" charset="-78"/>
              </a:rPr>
              <a:t> </a:t>
            </a:r>
            <a:r>
              <a:rPr lang="fa-IR" sz="4400" dirty="0">
                <a:solidFill>
                  <a:srgbClr val="990000"/>
                </a:solidFill>
                <a:cs typeface="2  Titr" pitchFamily="2" charset="-78"/>
              </a:rPr>
              <a:t>مدل هاي بهينه ياب</a:t>
            </a:r>
            <a:endParaRPr lang="en-US" sz="4400" dirty="0">
              <a:solidFill>
                <a:srgbClr val="990000"/>
              </a:solidFill>
              <a:cs typeface="2  Titr" pitchFamily="2" charset="-78"/>
            </a:endParaRPr>
          </a:p>
        </p:txBody>
      </p:sp>
      <p:sp>
        <p:nvSpPr>
          <p:cNvPr id="2051" name="Rectangle 3"/>
          <p:cNvSpPr>
            <a:spLocks noGrp="1" noChangeArrowheads="1"/>
          </p:cNvSpPr>
          <p:nvPr>
            <p:ph type="subTitle" idx="1"/>
          </p:nvPr>
        </p:nvSpPr>
        <p:spPr>
          <a:xfrm>
            <a:off x="1476375" y="2924175"/>
            <a:ext cx="6400800" cy="1752600"/>
          </a:xfrm>
        </p:spPr>
        <p:txBody>
          <a:bodyPr>
            <a:normAutofit/>
          </a:bodyPr>
          <a:lstStyle/>
          <a:p>
            <a:pPr marR="0"/>
            <a:r>
              <a:rPr lang="fa-IR" dirty="0" smtClean="0">
                <a:solidFill>
                  <a:srgbClr val="000099"/>
                </a:solidFill>
                <a:cs typeface="2  Titr" pitchFamily="2" charset="-78"/>
              </a:rPr>
              <a:t>عنوان درس:</a:t>
            </a:r>
            <a:r>
              <a:rPr lang="fa-IR" dirty="0" smtClean="0">
                <a:solidFill>
                  <a:srgbClr val="000099"/>
                </a:solidFill>
                <a:effectLst>
                  <a:outerShdw blurRad="38100" dist="38100" dir="2700000" algn="tl">
                    <a:srgbClr val="FFFFFF"/>
                  </a:outerShdw>
                </a:effectLst>
                <a:cs typeface="2  Titr" pitchFamily="2" charset="-78"/>
              </a:rPr>
              <a:t>  </a:t>
            </a:r>
            <a:r>
              <a:rPr lang="fa-IR" sz="4400" dirty="0" smtClean="0">
                <a:solidFill>
                  <a:srgbClr val="990000"/>
                </a:solidFill>
                <a:cs typeface="2  Titr" pitchFamily="2" charset="-78"/>
              </a:rPr>
              <a:t>الگو سازي ومدلسازي</a:t>
            </a:r>
            <a:endParaRPr lang="en-US" sz="4400" dirty="0" smtClean="0">
              <a:solidFill>
                <a:srgbClr val="990000"/>
              </a:solidFill>
              <a:cs typeface="2  Titr" pitchFamily="2" charset="-78"/>
            </a:endParaRPr>
          </a:p>
        </p:txBody>
      </p:sp>
      <p:sp>
        <p:nvSpPr>
          <p:cNvPr id="6148" name="WordArt 6"/>
          <p:cNvSpPr>
            <a:spLocks noChangeArrowheads="1" noChangeShapeType="1" noTextEdit="1"/>
          </p:cNvSpPr>
          <p:nvPr/>
        </p:nvSpPr>
        <p:spPr bwMode="auto">
          <a:xfrm>
            <a:off x="2928926" y="857232"/>
            <a:ext cx="3500462" cy="1143008"/>
          </a:xfrm>
          <a:prstGeom prst="rect">
            <a:avLst/>
          </a:prstGeom>
          <a:blipFill>
            <a:blip r:embed="rId3"/>
            <a:tile tx="0" ty="0" sx="100000" sy="100000" flip="none" algn="tl"/>
          </a:blipFill>
        </p:spPr>
        <p:txBody>
          <a:bodyPr wrap="none" fromWordArt="1">
            <a:prstTxWarp prst="textPlain">
              <a:avLst>
                <a:gd name="adj" fmla="val 50000"/>
              </a:avLst>
            </a:prstTxWarp>
          </a:bodyPr>
          <a:lstStyle/>
          <a:p>
            <a:pPr algn="ctr"/>
            <a:r>
              <a:rPr lang="fa-IR" sz="3600" kern="10" dirty="0">
                <a:ln w="9525">
                  <a:noFill/>
                  <a:round/>
                  <a:headEnd/>
                  <a:tailEnd/>
                </a:ln>
                <a:solidFill>
                  <a:srgbClr val="FF0000"/>
                </a:solidFill>
                <a:effectLst>
                  <a:outerShdw dist="45791" dir="2021404" algn="ctr" rotWithShape="0">
                    <a:srgbClr val="B2B2B2">
                      <a:alpha val="79999"/>
                    </a:srgbClr>
                  </a:outerShdw>
                </a:effectLst>
                <a:cs typeface="2  Badr"/>
              </a:rPr>
              <a:t>به نام خدا</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pPr algn="r"/>
            <a:r>
              <a:rPr lang="fa-IR" dirty="0" smtClean="0">
                <a:solidFill>
                  <a:srgbClr val="FF0000"/>
                </a:solidFill>
                <a:cs typeface="2  Arshia" pitchFamily="2" charset="-78"/>
              </a:rPr>
              <a:t>مقدمه</a:t>
            </a:r>
            <a:endParaRPr lang="en-US" dirty="0" smtClean="0">
              <a:solidFill>
                <a:srgbClr val="FF0000"/>
              </a:solidFill>
              <a:cs typeface="2  Arshia" pitchFamily="2" charset="-78"/>
            </a:endParaRPr>
          </a:p>
        </p:txBody>
      </p:sp>
      <p:sp>
        <p:nvSpPr>
          <p:cNvPr id="81923" name="Rectangle 3"/>
          <p:cNvSpPr>
            <a:spLocks noGrp="1" noChangeArrowheads="1"/>
          </p:cNvSpPr>
          <p:nvPr>
            <p:ph idx="1"/>
          </p:nvPr>
        </p:nvSpPr>
        <p:spPr>
          <a:xfrm>
            <a:off x="457200" y="1785926"/>
            <a:ext cx="8229600" cy="5072073"/>
          </a:xfrm>
        </p:spPr>
        <p:txBody>
          <a:bodyPr/>
          <a:lstStyle/>
          <a:p>
            <a:r>
              <a:rPr lang="fa-IR" sz="3200" dirty="0" smtClean="0">
                <a:solidFill>
                  <a:srgbClr val="000099"/>
                </a:solidFill>
                <a:cs typeface="2  Titr" pitchFamily="2" charset="-78"/>
              </a:rPr>
              <a:t>مدل های ریاضی به سه دسته تقسیم می شوند یکی از این سه دسته ، مدل های بهیینه یاب می باشد.</a:t>
            </a:r>
          </a:p>
          <a:p>
            <a:r>
              <a:rPr lang="fa-IR" sz="3200" dirty="0" smtClean="0">
                <a:solidFill>
                  <a:srgbClr val="FF00FF"/>
                </a:solidFill>
                <a:cs typeface="2  Titr" pitchFamily="2" charset="-78"/>
              </a:rPr>
              <a:t>در توصيف اين مدل مطالب زير بررسي خواهد شد.</a:t>
            </a:r>
          </a:p>
          <a:p>
            <a:r>
              <a:rPr lang="fa-IR" sz="3200" dirty="0" smtClean="0">
                <a:solidFill>
                  <a:srgbClr val="000099"/>
                </a:solidFill>
                <a:cs typeface="2  Titr" pitchFamily="2" charset="-78"/>
              </a:rPr>
              <a:t>1. مدل هاي بهينه ياب به عنوان ابزار برنامه ريزي .</a:t>
            </a:r>
          </a:p>
          <a:p>
            <a:r>
              <a:rPr lang="fa-IR" sz="3200" dirty="0" smtClean="0">
                <a:solidFill>
                  <a:srgbClr val="000099"/>
                </a:solidFill>
                <a:cs typeface="2  Titr" pitchFamily="2" charset="-78"/>
              </a:rPr>
              <a:t>2. راه حل نموداري يك مسئله ي بهینه يابي .</a:t>
            </a:r>
          </a:p>
        </p:txBody>
      </p:sp>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grpId="0" nodeType="withEffect">
                                  <p:stCondLst>
                                    <p:cond delay="0"/>
                                  </p:stCondLst>
                                  <p:childTnLst>
                                    <p:set>
                                      <p:cBhvr>
                                        <p:cTn id="6" dur="1" fill="hold">
                                          <p:stCondLst>
                                            <p:cond delay="0"/>
                                          </p:stCondLst>
                                        </p:cTn>
                                        <p:tgtEl>
                                          <p:spTgt spid="81922"/>
                                        </p:tgtEl>
                                        <p:attrNameLst>
                                          <p:attrName>style.visibility</p:attrName>
                                        </p:attrNameLst>
                                      </p:cBhvr>
                                      <p:to>
                                        <p:strVal val="visible"/>
                                      </p:to>
                                    </p:set>
                                    <p:anim calcmode="lin" valueType="num">
                                      <p:cBhvr>
                                        <p:cTn id="7" dur="500" fill="hold"/>
                                        <p:tgtEl>
                                          <p:spTgt spid="81922"/>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81922"/>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81922"/>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81922"/>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6" presetClass="emph" presetSubtype="0" autoRev="1" fill="hold" grpId="1" nodeType="clickEffect">
                                  <p:stCondLst>
                                    <p:cond delay="0"/>
                                  </p:stCondLst>
                                  <p:childTnLst>
                                    <p:animScale>
                                      <p:cBhvr>
                                        <p:cTn id="14" dur="449" fill="hold">
                                          <p:stCondLst>
                                            <p:cond delay="0"/>
                                          </p:stCondLst>
                                        </p:cTn>
                                        <p:tgtEl>
                                          <p:spTgt spid="81922"/>
                                        </p:tgtEl>
                                      </p:cBhvr>
                                      <p:to x="150000" y="150000"/>
                                    </p:animScale>
                                  </p:childTnLst>
                                </p:cTn>
                              </p:par>
                              <p:par>
                                <p:cTn id="15" presetID="23" presetClass="entr" presetSubtype="272" fill="hold" grpId="0" nodeType="withEffect">
                                  <p:stCondLst>
                                    <p:cond delay="400"/>
                                  </p:stCondLst>
                                  <p:childTnLst>
                                    <p:set>
                                      <p:cBhvr>
                                        <p:cTn id="16" dur="1" fill="hold">
                                          <p:stCondLst>
                                            <p:cond delay="0"/>
                                          </p:stCondLst>
                                        </p:cTn>
                                        <p:tgtEl>
                                          <p:spTgt spid="81923">
                                            <p:txEl>
                                              <p:pRg st="0" end="0"/>
                                            </p:txEl>
                                          </p:spTgt>
                                        </p:tgtEl>
                                        <p:attrNameLst>
                                          <p:attrName>style.visibility</p:attrName>
                                        </p:attrNameLst>
                                      </p:cBhvr>
                                      <p:to>
                                        <p:strVal val="visible"/>
                                      </p:to>
                                    </p:set>
                                    <p:anim calcmode="lin" valueType="num">
                                      <p:cBhvr>
                                        <p:cTn id="17" dur="500" fill="hold"/>
                                        <p:tgtEl>
                                          <p:spTgt spid="81923">
                                            <p:txEl>
                                              <p:pRg st="0" end="0"/>
                                            </p:txEl>
                                          </p:spTgt>
                                        </p:tgtEl>
                                        <p:attrNameLst>
                                          <p:attrName>ppt_w</p:attrName>
                                        </p:attrNameLst>
                                      </p:cBhvr>
                                      <p:tavLst>
                                        <p:tav tm="0">
                                          <p:val>
                                            <p:strVal val="2/3*#ppt_w"/>
                                          </p:val>
                                        </p:tav>
                                        <p:tav tm="100000">
                                          <p:val>
                                            <p:strVal val="#ppt_w"/>
                                          </p:val>
                                        </p:tav>
                                      </p:tavLst>
                                    </p:anim>
                                    <p:anim calcmode="lin" valueType="num">
                                      <p:cBhvr>
                                        <p:cTn id="18" dur="500" fill="hold"/>
                                        <p:tgtEl>
                                          <p:spTgt spid="81923">
                                            <p:txEl>
                                              <p:pRg st="0" end="0"/>
                                            </p:txEl>
                                          </p:spTgt>
                                        </p:tgtEl>
                                        <p:attrNameLst>
                                          <p:attrName>ppt_h</p:attrName>
                                        </p:attrNameLst>
                                      </p:cBhvr>
                                      <p:tavLst>
                                        <p:tav tm="0">
                                          <p:val>
                                            <p:strVal val="2/3*#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3" presetClass="entr" presetSubtype="272" fill="hold" grpId="0" nodeType="clickEffect">
                                  <p:stCondLst>
                                    <p:cond delay="0"/>
                                  </p:stCondLst>
                                  <p:childTnLst>
                                    <p:set>
                                      <p:cBhvr>
                                        <p:cTn id="22" dur="1" fill="hold">
                                          <p:stCondLst>
                                            <p:cond delay="0"/>
                                          </p:stCondLst>
                                        </p:cTn>
                                        <p:tgtEl>
                                          <p:spTgt spid="81923">
                                            <p:txEl>
                                              <p:pRg st="1" end="1"/>
                                            </p:txEl>
                                          </p:spTgt>
                                        </p:tgtEl>
                                        <p:attrNameLst>
                                          <p:attrName>style.visibility</p:attrName>
                                        </p:attrNameLst>
                                      </p:cBhvr>
                                      <p:to>
                                        <p:strVal val="visible"/>
                                      </p:to>
                                    </p:set>
                                    <p:anim calcmode="lin" valueType="num">
                                      <p:cBhvr>
                                        <p:cTn id="23" dur="500" fill="hold"/>
                                        <p:tgtEl>
                                          <p:spTgt spid="81923">
                                            <p:txEl>
                                              <p:pRg st="1" end="1"/>
                                            </p:txEl>
                                          </p:spTgt>
                                        </p:tgtEl>
                                        <p:attrNameLst>
                                          <p:attrName>ppt_w</p:attrName>
                                        </p:attrNameLst>
                                      </p:cBhvr>
                                      <p:tavLst>
                                        <p:tav tm="0">
                                          <p:val>
                                            <p:strVal val="2/3*#ppt_w"/>
                                          </p:val>
                                        </p:tav>
                                        <p:tav tm="100000">
                                          <p:val>
                                            <p:strVal val="#ppt_w"/>
                                          </p:val>
                                        </p:tav>
                                      </p:tavLst>
                                    </p:anim>
                                    <p:anim calcmode="lin" valueType="num">
                                      <p:cBhvr>
                                        <p:cTn id="24" dur="500" fill="hold"/>
                                        <p:tgtEl>
                                          <p:spTgt spid="81923">
                                            <p:txEl>
                                              <p:pRg st="1" end="1"/>
                                            </p:txEl>
                                          </p:spTgt>
                                        </p:tgtEl>
                                        <p:attrNameLst>
                                          <p:attrName>ppt_h</p:attrName>
                                        </p:attrNameLst>
                                      </p:cBhvr>
                                      <p:tavLst>
                                        <p:tav tm="0">
                                          <p:val>
                                            <p:strVal val="2/3*#ppt_h"/>
                                          </p:val>
                                        </p:tav>
                                        <p:tav tm="100000">
                                          <p:val>
                                            <p:strVal val="#ppt_h"/>
                                          </p:val>
                                        </p:tav>
                                      </p:tavLst>
                                    </p:anim>
                                  </p:childTnLst>
                                </p:cTn>
                              </p:par>
                              <p:par>
                                <p:cTn id="25" presetID="23" presetClass="entr" presetSubtype="272" fill="hold" grpId="0" nodeType="withEffect">
                                  <p:stCondLst>
                                    <p:cond delay="400"/>
                                  </p:stCondLst>
                                  <p:childTnLst>
                                    <p:set>
                                      <p:cBhvr>
                                        <p:cTn id="26" dur="1" fill="hold">
                                          <p:stCondLst>
                                            <p:cond delay="0"/>
                                          </p:stCondLst>
                                        </p:cTn>
                                        <p:tgtEl>
                                          <p:spTgt spid="81923">
                                            <p:txEl>
                                              <p:pRg st="2" end="2"/>
                                            </p:txEl>
                                          </p:spTgt>
                                        </p:tgtEl>
                                        <p:attrNameLst>
                                          <p:attrName>style.visibility</p:attrName>
                                        </p:attrNameLst>
                                      </p:cBhvr>
                                      <p:to>
                                        <p:strVal val="visible"/>
                                      </p:to>
                                    </p:set>
                                    <p:anim calcmode="lin" valueType="num">
                                      <p:cBhvr>
                                        <p:cTn id="27" dur="500" fill="hold"/>
                                        <p:tgtEl>
                                          <p:spTgt spid="81923">
                                            <p:txEl>
                                              <p:pRg st="2" end="2"/>
                                            </p:txEl>
                                          </p:spTgt>
                                        </p:tgtEl>
                                        <p:attrNameLst>
                                          <p:attrName>ppt_w</p:attrName>
                                        </p:attrNameLst>
                                      </p:cBhvr>
                                      <p:tavLst>
                                        <p:tav tm="0">
                                          <p:val>
                                            <p:strVal val="2/3*#ppt_w"/>
                                          </p:val>
                                        </p:tav>
                                        <p:tav tm="100000">
                                          <p:val>
                                            <p:strVal val="#ppt_w"/>
                                          </p:val>
                                        </p:tav>
                                      </p:tavLst>
                                    </p:anim>
                                    <p:anim calcmode="lin" valueType="num">
                                      <p:cBhvr>
                                        <p:cTn id="28" dur="500" fill="hold"/>
                                        <p:tgtEl>
                                          <p:spTgt spid="81923">
                                            <p:txEl>
                                              <p:pRg st="2" end="2"/>
                                            </p:txEl>
                                          </p:spTgt>
                                        </p:tgtEl>
                                        <p:attrNameLst>
                                          <p:attrName>ppt_h</p:attrName>
                                        </p:attrNameLst>
                                      </p:cBhvr>
                                      <p:tavLst>
                                        <p:tav tm="0">
                                          <p:val>
                                            <p:strVal val="2/3*#ppt_h"/>
                                          </p:val>
                                        </p:tav>
                                        <p:tav tm="100000">
                                          <p:val>
                                            <p:strVal val="#ppt_h"/>
                                          </p:val>
                                        </p:tav>
                                      </p:tavLst>
                                    </p:anim>
                                  </p:childTnLst>
                                </p:cTn>
                              </p:par>
                              <p:par>
                                <p:cTn id="29" presetID="23" presetClass="entr" presetSubtype="272" fill="hold" grpId="0" nodeType="withEffect">
                                  <p:stCondLst>
                                    <p:cond delay="400"/>
                                  </p:stCondLst>
                                  <p:childTnLst>
                                    <p:set>
                                      <p:cBhvr>
                                        <p:cTn id="30" dur="1" fill="hold">
                                          <p:stCondLst>
                                            <p:cond delay="0"/>
                                          </p:stCondLst>
                                        </p:cTn>
                                        <p:tgtEl>
                                          <p:spTgt spid="81923">
                                            <p:txEl>
                                              <p:pRg st="3" end="3"/>
                                            </p:txEl>
                                          </p:spTgt>
                                        </p:tgtEl>
                                        <p:attrNameLst>
                                          <p:attrName>style.visibility</p:attrName>
                                        </p:attrNameLst>
                                      </p:cBhvr>
                                      <p:to>
                                        <p:strVal val="visible"/>
                                      </p:to>
                                    </p:set>
                                    <p:anim calcmode="lin" valueType="num">
                                      <p:cBhvr>
                                        <p:cTn id="31" dur="500" fill="hold"/>
                                        <p:tgtEl>
                                          <p:spTgt spid="81923">
                                            <p:txEl>
                                              <p:pRg st="3" end="3"/>
                                            </p:txEl>
                                          </p:spTgt>
                                        </p:tgtEl>
                                        <p:attrNameLst>
                                          <p:attrName>ppt_w</p:attrName>
                                        </p:attrNameLst>
                                      </p:cBhvr>
                                      <p:tavLst>
                                        <p:tav tm="0">
                                          <p:val>
                                            <p:strVal val="2/3*#ppt_w"/>
                                          </p:val>
                                        </p:tav>
                                        <p:tav tm="100000">
                                          <p:val>
                                            <p:strVal val="#ppt_w"/>
                                          </p:val>
                                        </p:tav>
                                      </p:tavLst>
                                    </p:anim>
                                    <p:anim calcmode="lin" valueType="num">
                                      <p:cBhvr>
                                        <p:cTn id="32" dur="500" fill="hold"/>
                                        <p:tgtEl>
                                          <p:spTgt spid="81923">
                                            <p:txEl>
                                              <p:pRg st="3" end="3"/>
                                            </p:txEl>
                                          </p:spTgt>
                                        </p:tgtEl>
                                        <p:attrNameLst>
                                          <p:attrName>ppt_h</p:attrName>
                                        </p:attrNameLst>
                                      </p:cBhvr>
                                      <p:tavLst>
                                        <p:tav tm="0">
                                          <p:val>
                                            <p:strVal val="2/3*#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xit" presetSubtype="544" fill="hold" grpId="2" nodeType="clickEffect">
                                  <p:stCondLst>
                                    <p:cond delay="0"/>
                                  </p:stCondLst>
                                  <p:childTnLst>
                                    <p:anim calcmode="lin" valueType="num">
                                      <p:cBhvr>
                                        <p:cTn id="36" dur="500"/>
                                        <p:tgtEl>
                                          <p:spTgt spid="81922"/>
                                        </p:tgtEl>
                                        <p:attrNameLst>
                                          <p:attrName>ppt_w</p:attrName>
                                        </p:attrNameLst>
                                      </p:cBhvr>
                                      <p:tavLst>
                                        <p:tav tm="0">
                                          <p:val>
                                            <p:strVal val="ppt_w"/>
                                          </p:val>
                                        </p:tav>
                                        <p:tav tm="100000">
                                          <p:val>
                                            <p:fltVal val="0"/>
                                          </p:val>
                                        </p:tav>
                                      </p:tavLst>
                                    </p:anim>
                                    <p:anim calcmode="lin" valueType="num">
                                      <p:cBhvr>
                                        <p:cTn id="37" dur="500"/>
                                        <p:tgtEl>
                                          <p:spTgt spid="81922"/>
                                        </p:tgtEl>
                                        <p:attrNameLst>
                                          <p:attrName>ppt_h</p:attrName>
                                        </p:attrNameLst>
                                      </p:cBhvr>
                                      <p:tavLst>
                                        <p:tav tm="0">
                                          <p:val>
                                            <p:strVal val="ppt_h"/>
                                          </p:val>
                                        </p:tav>
                                        <p:tav tm="100000">
                                          <p:val>
                                            <p:fltVal val="0"/>
                                          </p:val>
                                        </p:tav>
                                      </p:tavLst>
                                    </p:anim>
                                    <p:anim calcmode="lin" valueType="num">
                                      <p:cBhvr>
                                        <p:cTn id="38" dur="500"/>
                                        <p:tgtEl>
                                          <p:spTgt spid="81922"/>
                                        </p:tgtEl>
                                        <p:attrNameLst>
                                          <p:attrName>ppt_x</p:attrName>
                                        </p:attrNameLst>
                                      </p:cBhvr>
                                      <p:tavLst>
                                        <p:tav tm="0">
                                          <p:val>
                                            <p:strVal val="ppt_x"/>
                                          </p:val>
                                        </p:tav>
                                        <p:tav tm="100000">
                                          <p:val>
                                            <p:fltVal val="0.5"/>
                                          </p:val>
                                        </p:tav>
                                      </p:tavLst>
                                    </p:anim>
                                    <p:anim calcmode="lin" valueType="num">
                                      <p:cBhvr>
                                        <p:cTn id="39" dur="500"/>
                                        <p:tgtEl>
                                          <p:spTgt spid="81922"/>
                                        </p:tgtEl>
                                        <p:attrNameLst>
                                          <p:attrName>ppt_y</p:attrName>
                                        </p:attrNameLst>
                                      </p:cBhvr>
                                      <p:tavLst>
                                        <p:tav tm="0">
                                          <p:val>
                                            <p:strVal val="ppt_y"/>
                                          </p:val>
                                        </p:tav>
                                        <p:tav tm="100000">
                                          <p:val>
                                            <p:fltVal val="0.5"/>
                                          </p:val>
                                        </p:tav>
                                      </p:tavLst>
                                    </p:anim>
                                    <p:set>
                                      <p:cBhvr>
                                        <p:cTn id="40" dur="1" fill="hold">
                                          <p:stCondLst>
                                            <p:cond delay="499"/>
                                          </p:stCondLst>
                                        </p:cTn>
                                        <p:tgtEl>
                                          <p:spTgt spid="81922"/>
                                        </p:tgtEl>
                                        <p:attrNameLst>
                                          <p:attrName>style.visibility</p:attrName>
                                        </p:attrNameLst>
                                      </p:cBhvr>
                                      <p:to>
                                        <p:strVal val="hidden"/>
                                      </p:to>
                                    </p:set>
                                  </p:childTnLst>
                                </p:cTn>
                              </p:par>
                              <p:par>
                                <p:cTn id="41" presetID="23" presetClass="exit" presetSubtype="32" fill="hold" grpId="1" nodeType="withEffect">
                                  <p:stCondLst>
                                    <p:cond delay="0"/>
                                  </p:stCondLst>
                                  <p:childTnLst>
                                    <p:anim calcmode="lin" valueType="num">
                                      <p:cBhvr>
                                        <p:cTn id="42" dur="500" fill="hold"/>
                                        <p:tgtEl>
                                          <p:spTgt spid="81923">
                                            <p:txEl>
                                              <p:pRg st="0" end="0"/>
                                            </p:txEl>
                                          </p:spTgt>
                                        </p:tgtEl>
                                        <p:attrNameLst>
                                          <p:attrName>ppt_w</p:attrName>
                                        </p:attrNameLst>
                                      </p:cBhvr>
                                      <p:tavLst>
                                        <p:tav tm="0">
                                          <p:val>
                                            <p:strVal val="ppt_w"/>
                                          </p:val>
                                        </p:tav>
                                        <p:tav tm="100000">
                                          <p:val>
                                            <p:fltVal val="0"/>
                                          </p:val>
                                        </p:tav>
                                      </p:tavLst>
                                    </p:anim>
                                    <p:anim calcmode="lin" valueType="num">
                                      <p:cBhvr>
                                        <p:cTn id="43" dur="500" fill="hold"/>
                                        <p:tgtEl>
                                          <p:spTgt spid="81923">
                                            <p:txEl>
                                              <p:pRg st="0" end="0"/>
                                            </p:txEl>
                                          </p:spTgt>
                                        </p:tgtEl>
                                        <p:attrNameLst>
                                          <p:attrName>ppt_h</p:attrName>
                                        </p:attrNameLst>
                                      </p:cBhvr>
                                      <p:tavLst>
                                        <p:tav tm="0">
                                          <p:val>
                                            <p:strVal val="ppt_h"/>
                                          </p:val>
                                        </p:tav>
                                        <p:tav tm="100000">
                                          <p:val>
                                            <p:fltVal val="0"/>
                                          </p:val>
                                        </p:tav>
                                      </p:tavLst>
                                    </p:anim>
                                    <p:set>
                                      <p:cBhvr>
                                        <p:cTn id="44" dur="1" fill="hold">
                                          <p:stCondLst>
                                            <p:cond delay="499"/>
                                          </p:stCondLst>
                                        </p:cTn>
                                        <p:tgtEl>
                                          <p:spTgt spid="81923">
                                            <p:txEl>
                                              <p:pRg st="0" end="0"/>
                                            </p:txEl>
                                          </p:spTgt>
                                        </p:tgtEl>
                                        <p:attrNameLst>
                                          <p:attrName>style.visibility</p:attrName>
                                        </p:attrNameLst>
                                      </p:cBhvr>
                                      <p:to>
                                        <p:strVal val="hidden"/>
                                      </p:to>
                                    </p:set>
                                  </p:childTnLst>
                                </p:cTn>
                              </p:par>
                              <p:par>
                                <p:cTn id="45" presetID="23" presetClass="exit" presetSubtype="32" fill="hold" grpId="1" nodeType="withEffect">
                                  <p:stCondLst>
                                    <p:cond delay="0"/>
                                  </p:stCondLst>
                                  <p:childTnLst>
                                    <p:anim calcmode="lin" valueType="num">
                                      <p:cBhvr>
                                        <p:cTn id="46" dur="500" fill="hold"/>
                                        <p:tgtEl>
                                          <p:spTgt spid="81923">
                                            <p:txEl>
                                              <p:pRg st="1" end="1"/>
                                            </p:txEl>
                                          </p:spTgt>
                                        </p:tgtEl>
                                        <p:attrNameLst>
                                          <p:attrName>ppt_w</p:attrName>
                                        </p:attrNameLst>
                                      </p:cBhvr>
                                      <p:tavLst>
                                        <p:tav tm="0">
                                          <p:val>
                                            <p:strVal val="ppt_w"/>
                                          </p:val>
                                        </p:tav>
                                        <p:tav tm="100000">
                                          <p:val>
                                            <p:fltVal val="0"/>
                                          </p:val>
                                        </p:tav>
                                      </p:tavLst>
                                    </p:anim>
                                    <p:anim calcmode="lin" valueType="num">
                                      <p:cBhvr>
                                        <p:cTn id="47" dur="500" fill="hold"/>
                                        <p:tgtEl>
                                          <p:spTgt spid="81923">
                                            <p:txEl>
                                              <p:pRg st="1" end="1"/>
                                            </p:txEl>
                                          </p:spTgt>
                                        </p:tgtEl>
                                        <p:attrNameLst>
                                          <p:attrName>ppt_h</p:attrName>
                                        </p:attrNameLst>
                                      </p:cBhvr>
                                      <p:tavLst>
                                        <p:tav tm="0">
                                          <p:val>
                                            <p:strVal val="ppt_h"/>
                                          </p:val>
                                        </p:tav>
                                        <p:tav tm="100000">
                                          <p:val>
                                            <p:fltVal val="0"/>
                                          </p:val>
                                        </p:tav>
                                      </p:tavLst>
                                    </p:anim>
                                    <p:set>
                                      <p:cBhvr>
                                        <p:cTn id="48" dur="1" fill="hold">
                                          <p:stCondLst>
                                            <p:cond delay="499"/>
                                          </p:stCondLst>
                                        </p:cTn>
                                        <p:tgtEl>
                                          <p:spTgt spid="81923">
                                            <p:txEl>
                                              <p:pRg st="1" end="1"/>
                                            </p:txEl>
                                          </p:spTgt>
                                        </p:tgtEl>
                                        <p:attrNameLst>
                                          <p:attrName>style.visibility</p:attrName>
                                        </p:attrNameLst>
                                      </p:cBhvr>
                                      <p:to>
                                        <p:strVal val="hidden"/>
                                      </p:to>
                                    </p:set>
                                  </p:childTnLst>
                                </p:cTn>
                              </p:par>
                              <p:par>
                                <p:cTn id="49" presetID="23" presetClass="exit" presetSubtype="32" fill="hold" grpId="1" nodeType="withEffect">
                                  <p:stCondLst>
                                    <p:cond delay="0"/>
                                  </p:stCondLst>
                                  <p:childTnLst>
                                    <p:anim calcmode="lin" valueType="num">
                                      <p:cBhvr>
                                        <p:cTn id="50" dur="500" fill="hold"/>
                                        <p:tgtEl>
                                          <p:spTgt spid="81923">
                                            <p:txEl>
                                              <p:pRg st="2" end="2"/>
                                            </p:txEl>
                                          </p:spTgt>
                                        </p:tgtEl>
                                        <p:attrNameLst>
                                          <p:attrName>ppt_w</p:attrName>
                                        </p:attrNameLst>
                                      </p:cBhvr>
                                      <p:tavLst>
                                        <p:tav tm="0">
                                          <p:val>
                                            <p:strVal val="ppt_w"/>
                                          </p:val>
                                        </p:tav>
                                        <p:tav tm="100000">
                                          <p:val>
                                            <p:fltVal val="0"/>
                                          </p:val>
                                        </p:tav>
                                      </p:tavLst>
                                    </p:anim>
                                    <p:anim calcmode="lin" valueType="num">
                                      <p:cBhvr>
                                        <p:cTn id="51" dur="500" fill="hold"/>
                                        <p:tgtEl>
                                          <p:spTgt spid="81923">
                                            <p:txEl>
                                              <p:pRg st="2" end="2"/>
                                            </p:txEl>
                                          </p:spTgt>
                                        </p:tgtEl>
                                        <p:attrNameLst>
                                          <p:attrName>ppt_h</p:attrName>
                                        </p:attrNameLst>
                                      </p:cBhvr>
                                      <p:tavLst>
                                        <p:tav tm="0">
                                          <p:val>
                                            <p:strVal val="ppt_h"/>
                                          </p:val>
                                        </p:tav>
                                        <p:tav tm="100000">
                                          <p:val>
                                            <p:fltVal val="0"/>
                                          </p:val>
                                        </p:tav>
                                      </p:tavLst>
                                    </p:anim>
                                    <p:set>
                                      <p:cBhvr>
                                        <p:cTn id="52" dur="1" fill="hold">
                                          <p:stCondLst>
                                            <p:cond delay="499"/>
                                          </p:stCondLst>
                                        </p:cTn>
                                        <p:tgtEl>
                                          <p:spTgt spid="81923">
                                            <p:txEl>
                                              <p:pRg st="2" end="2"/>
                                            </p:txEl>
                                          </p:spTgt>
                                        </p:tgtEl>
                                        <p:attrNameLst>
                                          <p:attrName>style.visibility</p:attrName>
                                        </p:attrNameLst>
                                      </p:cBhvr>
                                      <p:to>
                                        <p:strVal val="hidden"/>
                                      </p:to>
                                    </p:set>
                                  </p:childTnLst>
                                </p:cTn>
                              </p:par>
                              <p:par>
                                <p:cTn id="53" presetID="23" presetClass="exit" presetSubtype="32" fill="hold" grpId="1" nodeType="withEffect">
                                  <p:stCondLst>
                                    <p:cond delay="0"/>
                                  </p:stCondLst>
                                  <p:childTnLst>
                                    <p:anim calcmode="lin" valueType="num">
                                      <p:cBhvr>
                                        <p:cTn id="54" dur="500" fill="hold"/>
                                        <p:tgtEl>
                                          <p:spTgt spid="81923">
                                            <p:txEl>
                                              <p:pRg st="3" end="3"/>
                                            </p:txEl>
                                          </p:spTgt>
                                        </p:tgtEl>
                                        <p:attrNameLst>
                                          <p:attrName>ppt_w</p:attrName>
                                        </p:attrNameLst>
                                      </p:cBhvr>
                                      <p:tavLst>
                                        <p:tav tm="0">
                                          <p:val>
                                            <p:strVal val="ppt_w"/>
                                          </p:val>
                                        </p:tav>
                                        <p:tav tm="100000">
                                          <p:val>
                                            <p:fltVal val="0"/>
                                          </p:val>
                                        </p:tav>
                                      </p:tavLst>
                                    </p:anim>
                                    <p:anim calcmode="lin" valueType="num">
                                      <p:cBhvr>
                                        <p:cTn id="55" dur="500" fill="hold"/>
                                        <p:tgtEl>
                                          <p:spTgt spid="81923">
                                            <p:txEl>
                                              <p:pRg st="3" end="3"/>
                                            </p:txEl>
                                          </p:spTgt>
                                        </p:tgtEl>
                                        <p:attrNameLst>
                                          <p:attrName>ppt_h</p:attrName>
                                        </p:attrNameLst>
                                      </p:cBhvr>
                                      <p:tavLst>
                                        <p:tav tm="0">
                                          <p:val>
                                            <p:strVal val="ppt_h"/>
                                          </p:val>
                                        </p:tav>
                                        <p:tav tm="100000">
                                          <p:val>
                                            <p:fltVal val="0"/>
                                          </p:val>
                                        </p:tav>
                                      </p:tavLst>
                                    </p:anim>
                                    <p:set>
                                      <p:cBhvr>
                                        <p:cTn id="56" dur="1" fill="hold">
                                          <p:stCondLst>
                                            <p:cond delay="499"/>
                                          </p:stCondLst>
                                        </p:cTn>
                                        <p:tgtEl>
                                          <p:spTgt spid="8192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2" grpId="0"/>
      <p:bldP spid="81922" grpId="1"/>
      <p:bldP spid="81922" grpId="2"/>
      <p:bldP spid="81923" grpId="0" build="p"/>
      <p:bldP spid="81923" grpId="1"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algn="r"/>
            <a:r>
              <a:rPr lang="fa-IR" sz="3200" smtClean="0">
                <a:solidFill>
                  <a:srgbClr val="FF0000"/>
                </a:solidFill>
                <a:cs typeface="2  Traffic" pitchFamily="2" charset="-78"/>
              </a:rPr>
              <a:t>مدل هاي بهينه ياب به عنوان ابزاربرنامه ريزي </a:t>
            </a:r>
            <a:endParaRPr lang="en-US" sz="3200" smtClean="0">
              <a:solidFill>
                <a:srgbClr val="FF0000"/>
              </a:solidFill>
              <a:cs typeface="2  Traffic" pitchFamily="2" charset="-78"/>
            </a:endParaRPr>
          </a:p>
        </p:txBody>
      </p:sp>
      <p:sp>
        <p:nvSpPr>
          <p:cNvPr id="8195" name="Rectangle 3"/>
          <p:cNvSpPr>
            <a:spLocks noGrp="1" noChangeArrowheads="1"/>
          </p:cNvSpPr>
          <p:nvPr>
            <p:ph idx="1"/>
          </p:nvPr>
        </p:nvSpPr>
        <p:spPr>
          <a:xfrm>
            <a:off x="428625" y="2000250"/>
            <a:ext cx="8229600" cy="4114800"/>
          </a:xfrm>
        </p:spPr>
        <p:txBody>
          <a:bodyPr/>
          <a:lstStyle/>
          <a:p>
            <a:r>
              <a:rPr lang="fa-IR" dirty="0" smtClean="0">
                <a:cs typeface="2  Badr" pitchFamily="2" charset="-78"/>
              </a:rPr>
              <a:t>مدل هاي برنامه ريزي به اين  صورت زير تعريف مي شود: مدل هايي كه برنامه يا طرحي را ابداع  مي كنند كه با توجه به وجود منابع و محدودوديت هاي مشخص بهتر از هر برنامه و طرح ديگري به اهداف از پيش تعيين شده ميرسد</a:t>
            </a:r>
            <a:r>
              <a:rPr lang="fa-IR" dirty="0" smtClean="0">
                <a:solidFill>
                  <a:srgbClr val="00FF00"/>
                </a:solidFill>
                <a:cs typeface="2  Badr" pitchFamily="2" charset="-78"/>
              </a:rPr>
              <a:t>.</a:t>
            </a:r>
          </a:p>
          <a:p>
            <a:r>
              <a:rPr lang="fa-IR" dirty="0" smtClean="0">
                <a:solidFill>
                  <a:srgbClr val="00FF00"/>
                </a:solidFill>
                <a:cs typeface="2  Badr" pitchFamily="2" charset="-78"/>
              </a:rPr>
              <a:t> </a:t>
            </a:r>
            <a:r>
              <a:rPr lang="fa-IR" dirty="0" smtClean="0">
                <a:solidFill>
                  <a:srgbClr val="000099"/>
                </a:solidFill>
                <a:cs typeface="2  Badr" pitchFamily="2" charset="-78"/>
              </a:rPr>
              <a:t>به دوعلت تكنيك اي رياضي مورد توجه برنامه ريزان قرار گرفته است.</a:t>
            </a:r>
            <a:r>
              <a:rPr lang="fa-IR" sz="3600" b="1" dirty="0" smtClean="0">
                <a:solidFill>
                  <a:srgbClr val="000099"/>
                </a:solidFill>
                <a:cs typeface="2  Badr" pitchFamily="2" charset="-78"/>
              </a:rPr>
              <a:t> اول</a:t>
            </a:r>
            <a:r>
              <a:rPr lang="fa-IR" dirty="0" smtClean="0">
                <a:solidFill>
                  <a:srgbClr val="000099"/>
                </a:solidFill>
                <a:cs typeface="2  Badr" pitchFamily="2" charset="-78"/>
              </a:rPr>
              <a:t> آنكه فرايند ارزيابي ((متداول)) مطلوب نمي باشد. </a:t>
            </a:r>
            <a:r>
              <a:rPr lang="fa-IR" sz="3600" dirty="0" smtClean="0">
                <a:solidFill>
                  <a:srgbClr val="000099"/>
                </a:solidFill>
                <a:cs typeface="2  Badr" pitchFamily="2" charset="-78"/>
              </a:rPr>
              <a:t>دوم</a:t>
            </a:r>
            <a:r>
              <a:rPr lang="fa-IR" dirty="0" smtClean="0">
                <a:solidFill>
                  <a:srgbClr val="000099"/>
                </a:solidFill>
                <a:cs typeface="2  Badr" pitchFamily="2" charset="-78"/>
              </a:rPr>
              <a:t> آنكه به نظر ميرسد رابطه ي مستقيمي ميان هدف هاي مهم برنامه ريزي و مسائلي كه براي حل آنها تكنيك هاي برنامه ريزي رياضي ساخته شده است ، وجود دارد.  </a:t>
            </a:r>
            <a:endParaRPr lang="en-US" dirty="0" smtClean="0">
              <a:solidFill>
                <a:srgbClr val="000099"/>
              </a:solidFill>
              <a:cs typeface="2  Badr"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algn="r"/>
            <a:r>
              <a:rPr lang="fa-IR" sz="2400" dirty="0" smtClean="0">
                <a:solidFill>
                  <a:srgbClr val="FF0000"/>
                </a:solidFill>
                <a:cs typeface="2  Titr" pitchFamily="2" charset="-78"/>
              </a:rPr>
              <a:t>راه حل نموداري يك مسئله ي بهينه ياب</a:t>
            </a:r>
            <a:endParaRPr lang="en-US" sz="2400" dirty="0" smtClean="0">
              <a:solidFill>
                <a:srgbClr val="FF0000"/>
              </a:solidFill>
              <a:cs typeface="2  Titr" pitchFamily="2" charset="-78"/>
            </a:endParaRPr>
          </a:p>
        </p:txBody>
      </p:sp>
      <p:sp>
        <p:nvSpPr>
          <p:cNvPr id="180227" name="Rectangle 3"/>
          <p:cNvSpPr>
            <a:spLocks noGrp="1" noChangeArrowheads="1"/>
          </p:cNvSpPr>
          <p:nvPr>
            <p:ph idx="1"/>
          </p:nvPr>
        </p:nvSpPr>
        <p:spPr>
          <a:xfrm>
            <a:off x="500034" y="2000240"/>
            <a:ext cx="8229600" cy="4495800"/>
          </a:xfrm>
        </p:spPr>
        <p:txBody>
          <a:bodyPr>
            <a:normAutofit/>
          </a:bodyPr>
          <a:lstStyle/>
          <a:p>
            <a:pPr marL="274320" indent="-274320" algn="just" fontAlgn="auto">
              <a:lnSpc>
                <a:spcPct val="90000"/>
              </a:lnSpc>
              <a:spcAft>
                <a:spcPts val="0"/>
              </a:spcAft>
              <a:buClr>
                <a:schemeClr val="accent3"/>
              </a:buClr>
              <a:buFont typeface="Wingdings 2"/>
              <a:buChar char=""/>
              <a:defRPr/>
            </a:pPr>
            <a:r>
              <a:rPr lang="fa-IR" b="1" dirty="0">
                <a:solidFill>
                  <a:srgbClr val="990000"/>
                </a:solidFill>
                <a:ea typeface="+mn-ea"/>
                <a:cs typeface="2  Baran" pitchFamily="2" charset="-78"/>
              </a:rPr>
              <a:t>فرض كنيم كه 50 آكر زمين وجود دارئ و مقامات محلي ميبايستي اين اراضي را تنها براي كار بري مسكوني مورد استفاذه قرار دهند و همچنين در اين اراضي تنها اجازه ي ساخت دو تيپ واحد مسكوني وجود دارد ، واحد هاي مسكوني تيپ </a:t>
            </a:r>
            <a:r>
              <a:rPr lang="fa-IR" b="1" dirty="0" smtClean="0">
                <a:solidFill>
                  <a:srgbClr val="990000"/>
                </a:solidFill>
                <a:ea typeface="+mn-ea"/>
                <a:cs typeface="2  Baran" pitchFamily="2" charset="-78"/>
              </a:rPr>
              <a:t> </a:t>
            </a:r>
            <a:r>
              <a:rPr lang="en-US" b="1" dirty="0" smtClean="0">
                <a:solidFill>
                  <a:srgbClr val="990000"/>
                </a:solidFill>
                <a:ea typeface="+mn-ea"/>
                <a:cs typeface="2  Baran" pitchFamily="2" charset="-78"/>
              </a:rPr>
              <a:t> </a:t>
            </a:r>
            <a:r>
              <a:rPr lang="en-US" b="1" dirty="0">
                <a:solidFill>
                  <a:srgbClr val="990000"/>
                </a:solidFill>
                <a:ea typeface="+mn-ea"/>
                <a:cs typeface="2  Baran" pitchFamily="2" charset="-78"/>
              </a:rPr>
              <a:t>A</a:t>
            </a:r>
            <a:r>
              <a:rPr lang="fa-IR" b="1" dirty="0">
                <a:solidFill>
                  <a:srgbClr val="990000"/>
                </a:solidFill>
                <a:ea typeface="+mn-ea"/>
                <a:cs typeface="2  Baran" pitchFamily="2" charset="-78"/>
              </a:rPr>
              <a:t>و</a:t>
            </a:r>
            <a:r>
              <a:rPr lang="fa-IR" b="1" dirty="0">
                <a:solidFill>
                  <a:srgbClr val="00FFFF"/>
                </a:solidFill>
                <a:ea typeface="+mn-ea"/>
                <a:cs typeface="2  Baran" pitchFamily="2" charset="-78"/>
              </a:rPr>
              <a:t> </a:t>
            </a:r>
            <a:r>
              <a:rPr lang="en-US" b="1" dirty="0">
                <a:solidFill>
                  <a:srgbClr val="00FFFF"/>
                </a:solidFill>
                <a:ea typeface="+mn-ea"/>
                <a:cs typeface="2  Baran" pitchFamily="2" charset="-78"/>
              </a:rPr>
              <a:t>    </a:t>
            </a:r>
            <a:r>
              <a:rPr lang="en-US" b="1" dirty="0">
                <a:solidFill>
                  <a:srgbClr val="990000"/>
                </a:solidFill>
                <a:ea typeface="+mn-ea"/>
                <a:cs typeface="2  Baran" pitchFamily="2" charset="-78"/>
              </a:rPr>
              <a:t> </a:t>
            </a:r>
            <a:r>
              <a:rPr lang="en-US" b="1" dirty="0" smtClean="0">
                <a:solidFill>
                  <a:srgbClr val="990000"/>
                </a:solidFill>
                <a:ea typeface="+mn-ea"/>
                <a:cs typeface="2  Baran" pitchFamily="2" charset="-78"/>
              </a:rPr>
              <a:t>B</a:t>
            </a:r>
            <a:r>
              <a:rPr lang="fa-IR" b="1" dirty="0" smtClean="0">
                <a:solidFill>
                  <a:srgbClr val="000000"/>
                </a:solidFill>
                <a:effectLst>
                  <a:outerShdw blurRad="38100" dist="38100" dir="2700000" algn="tl">
                    <a:srgbClr val="FFFFFF"/>
                  </a:outerShdw>
                </a:effectLst>
                <a:ea typeface="+mn-ea"/>
                <a:cs typeface="2  Baran" pitchFamily="2" charset="-78"/>
              </a:rPr>
              <a:t>.  تراكم </a:t>
            </a:r>
            <a:r>
              <a:rPr lang="fa-IR" b="1" dirty="0">
                <a:solidFill>
                  <a:srgbClr val="000000"/>
                </a:solidFill>
                <a:effectLst>
                  <a:outerShdw blurRad="38100" dist="38100" dir="2700000" algn="tl">
                    <a:srgbClr val="FFFFFF"/>
                  </a:outerShdw>
                </a:effectLst>
                <a:ea typeface="+mn-ea"/>
                <a:cs typeface="2  Baran" pitchFamily="2" charset="-78"/>
              </a:rPr>
              <a:t>تيپ </a:t>
            </a:r>
            <a:r>
              <a:rPr lang="fa-IR" b="1" dirty="0" smtClean="0">
                <a:solidFill>
                  <a:srgbClr val="000000"/>
                </a:solidFill>
                <a:effectLst>
                  <a:outerShdw blurRad="38100" dist="38100" dir="2700000" algn="tl">
                    <a:srgbClr val="FFFFFF"/>
                  </a:outerShdw>
                </a:effectLst>
                <a:ea typeface="+mn-ea"/>
                <a:cs typeface="2  Baran" pitchFamily="2" charset="-78"/>
              </a:rPr>
              <a:t> </a:t>
            </a:r>
            <a:r>
              <a:rPr lang="en-US" b="1" dirty="0" smtClean="0">
                <a:solidFill>
                  <a:srgbClr val="000000"/>
                </a:solidFill>
                <a:effectLst>
                  <a:outerShdw blurRad="38100" dist="38100" dir="2700000" algn="tl">
                    <a:srgbClr val="FFFFFF"/>
                  </a:outerShdw>
                </a:effectLst>
                <a:ea typeface="+mn-ea"/>
                <a:cs typeface="2  Baran" pitchFamily="2" charset="-78"/>
              </a:rPr>
              <a:t>A</a:t>
            </a:r>
            <a:r>
              <a:rPr lang="fa-IR" b="1" dirty="0">
                <a:solidFill>
                  <a:srgbClr val="000000"/>
                </a:solidFill>
                <a:effectLst>
                  <a:outerShdw blurRad="38100" dist="38100" dir="2700000" algn="tl">
                    <a:srgbClr val="FFFFFF"/>
                  </a:outerShdw>
                </a:effectLst>
                <a:ea typeface="+mn-ea"/>
                <a:cs typeface="2  Baran" pitchFamily="2" charset="-78"/>
              </a:rPr>
              <a:t>، 10خانه در هرآكر و تراكم تيپ </a:t>
            </a:r>
            <a:r>
              <a:rPr lang="en-US" b="1" dirty="0">
                <a:solidFill>
                  <a:srgbClr val="000000"/>
                </a:solidFill>
                <a:effectLst>
                  <a:outerShdw blurRad="38100" dist="38100" dir="2700000" algn="tl">
                    <a:srgbClr val="FFFFFF"/>
                  </a:outerShdw>
                </a:effectLst>
                <a:ea typeface="+mn-ea"/>
                <a:cs typeface="2  Baran" pitchFamily="2" charset="-78"/>
              </a:rPr>
              <a:t>B</a:t>
            </a:r>
            <a:r>
              <a:rPr lang="fa-IR" b="1" dirty="0">
                <a:solidFill>
                  <a:srgbClr val="000000"/>
                </a:solidFill>
                <a:effectLst>
                  <a:outerShdw blurRad="38100" dist="38100" dir="2700000" algn="tl">
                    <a:srgbClr val="FFFFFF"/>
                  </a:outerShdw>
                </a:effectLst>
                <a:ea typeface="+mn-ea"/>
                <a:cs typeface="2  Baran" pitchFamily="2" charset="-78"/>
              </a:rPr>
              <a:t> ، 5 خانه در هر آكر مي باشد.</a:t>
            </a:r>
            <a:r>
              <a:rPr lang="fa-IR" b="1" dirty="0">
                <a:solidFill>
                  <a:srgbClr val="00FFFF"/>
                </a:solidFill>
                <a:ea typeface="+mn-ea"/>
                <a:cs typeface="2  Baran" pitchFamily="2" charset="-78"/>
              </a:rPr>
              <a:t> </a:t>
            </a:r>
            <a:r>
              <a:rPr lang="fa-IR" b="1" dirty="0">
                <a:solidFill>
                  <a:srgbClr val="FF00FF"/>
                </a:solidFill>
                <a:ea typeface="+mn-ea"/>
                <a:cs typeface="2  Baran" pitchFamily="2" charset="-78"/>
              </a:rPr>
              <a:t>قيمت هر خانه تيپ </a:t>
            </a:r>
            <a:r>
              <a:rPr lang="en-US" b="1" dirty="0">
                <a:solidFill>
                  <a:srgbClr val="FF00FF"/>
                </a:solidFill>
                <a:ea typeface="+mn-ea"/>
                <a:cs typeface="2  Baran" pitchFamily="2" charset="-78"/>
              </a:rPr>
              <a:t>A</a:t>
            </a:r>
            <a:r>
              <a:rPr lang="fa-IR" b="1" dirty="0">
                <a:solidFill>
                  <a:srgbClr val="FF00FF"/>
                </a:solidFill>
                <a:ea typeface="+mn-ea"/>
                <a:cs typeface="2  Baran" pitchFamily="2" charset="-78"/>
              </a:rPr>
              <a:t> 2000 پوند و قيمت هر خانه تيپ </a:t>
            </a:r>
            <a:r>
              <a:rPr lang="en-US" b="1" dirty="0">
                <a:solidFill>
                  <a:srgbClr val="FF00FF"/>
                </a:solidFill>
                <a:ea typeface="+mn-ea"/>
                <a:cs typeface="2  Baran" pitchFamily="2" charset="-78"/>
              </a:rPr>
              <a:t>B</a:t>
            </a:r>
            <a:r>
              <a:rPr lang="fa-IR" b="1" dirty="0">
                <a:solidFill>
                  <a:srgbClr val="FF00FF"/>
                </a:solidFill>
                <a:ea typeface="+mn-ea"/>
                <a:cs typeface="2  Baran" pitchFamily="2" charset="-78"/>
              </a:rPr>
              <a:t> 6000 پوند مي باشد</a:t>
            </a:r>
            <a:r>
              <a:rPr lang="fa-IR" b="1" dirty="0">
                <a:solidFill>
                  <a:srgbClr val="00FFFF"/>
                </a:solidFill>
                <a:ea typeface="+mn-ea"/>
                <a:cs typeface="2  Baran" pitchFamily="2" charset="-78"/>
              </a:rPr>
              <a:t>. </a:t>
            </a:r>
            <a:r>
              <a:rPr lang="fa-IR" b="1" dirty="0">
                <a:solidFill>
                  <a:srgbClr val="009900"/>
                </a:solidFill>
                <a:ea typeface="+mn-ea"/>
                <a:cs typeface="2  Baran" pitchFamily="2" charset="-78"/>
              </a:rPr>
              <a:t>همچنين بودجه اي كه مقامات محلي براي ساخت اين واحد ها در اختيار دارند 000 1200</a:t>
            </a:r>
            <a:r>
              <a:rPr lang="en-US" b="1" dirty="0">
                <a:solidFill>
                  <a:srgbClr val="009900"/>
                </a:solidFill>
                <a:ea typeface="+mn-ea"/>
                <a:cs typeface="2  Baran" pitchFamily="2" charset="-78"/>
              </a:rPr>
              <a:t> </a:t>
            </a:r>
            <a:r>
              <a:rPr lang="fa-IR" b="1" dirty="0">
                <a:solidFill>
                  <a:srgbClr val="009900"/>
                </a:solidFill>
                <a:ea typeface="+mn-ea"/>
                <a:cs typeface="2  Baran" pitchFamily="2" charset="-78"/>
              </a:rPr>
              <a:t> پوند است.</a:t>
            </a:r>
            <a:r>
              <a:rPr lang="fa-IR" b="1" dirty="0">
                <a:solidFill>
                  <a:srgbClr val="00FFFF"/>
                </a:solidFill>
                <a:ea typeface="+mn-ea"/>
                <a:cs typeface="2  Baran" pitchFamily="2" charset="-78"/>
              </a:rPr>
              <a:t> </a:t>
            </a:r>
            <a:r>
              <a:rPr lang="fa-IR" b="1" dirty="0">
                <a:solidFill>
                  <a:srgbClr val="990000"/>
                </a:solidFill>
                <a:ea typeface="+mn-ea"/>
                <a:cs typeface="2  Baran" pitchFamily="2" charset="-78"/>
              </a:rPr>
              <a:t>مقدار ماليات قابل اخذ براي هر واحد از خانه هاي تيپ  </a:t>
            </a:r>
            <a:r>
              <a:rPr lang="en-US" b="1" dirty="0">
                <a:solidFill>
                  <a:srgbClr val="990000"/>
                </a:solidFill>
                <a:ea typeface="+mn-ea"/>
                <a:cs typeface="2  Baran" pitchFamily="2" charset="-78"/>
              </a:rPr>
              <a:t>A</a:t>
            </a:r>
            <a:r>
              <a:rPr lang="fa-IR" b="1" dirty="0">
                <a:solidFill>
                  <a:srgbClr val="990000"/>
                </a:solidFill>
                <a:ea typeface="+mn-ea"/>
                <a:cs typeface="2  Baran" pitchFamily="2" charset="-78"/>
              </a:rPr>
              <a:t>، 190 پوند و تيپ </a:t>
            </a:r>
            <a:r>
              <a:rPr lang="en-US" b="1" dirty="0">
                <a:solidFill>
                  <a:srgbClr val="990000"/>
                </a:solidFill>
                <a:ea typeface="+mn-ea"/>
                <a:cs typeface="2  Baran" pitchFamily="2" charset="-78"/>
              </a:rPr>
              <a:t>B </a:t>
            </a:r>
            <a:r>
              <a:rPr lang="fa-IR" b="1" dirty="0">
                <a:solidFill>
                  <a:srgbClr val="990000"/>
                </a:solidFill>
                <a:ea typeface="+mn-ea"/>
                <a:cs typeface="2  Baran" pitchFamily="2" charset="-78"/>
              </a:rPr>
              <a:t>  470 پوند مي باشد. </a:t>
            </a:r>
            <a:endParaRPr lang="en-US" b="1" dirty="0">
              <a:solidFill>
                <a:srgbClr val="990000"/>
              </a:solidFill>
              <a:ea typeface="+mn-ea"/>
              <a:cs typeface="2  Baran"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idx="1"/>
          </p:nvPr>
        </p:nvSpPr>
        <p:spPr>
          <a:xfrm>
            <a:off x="457200" y="692150"/>
            <a:ext cx="8435975" cy="5403850"/>
          </a:xfrm>
        </p:spPr>
        <p:txBody>
          <a:bodyPr/>
          <a:lstStyle/>
          <a:p>
            <a:r>
              <a:rPr lang="fa-IR" dirty="0" smtClean="0">
                <a:cs typeface="2  Baran" pitchFamily="2" charset="-78"/>
              </a:rPr>
              <a:t>تابع هدف در اين مثال كل مقدار ماليات افزوده شده است. اگر </a:t>
            </a:r>
            <a:r>
              <a:rPr lang="en-US" dirty="0" smtClean="0">
                <a:cs typeface="2  Baran" pitchFamily="2" charset="-78"/>
              </a:rPr>
              <a:t>A </a:t>
            </a:r>
            <a:r>
              <a:rPr lang="fa-IR" dirty="0" smtClean="0">
                <a:cs typeface="2  Baran" pitchFamily="2" charset="-78"/>
              </a:rPr>
              <a:t> و</a:t>
            </a:r>
            <a:r>
              <a:rPr lang="en-US" dirty="0" smtClean="0">
                <a:cs typeface="2  Baran" pitchFamily="2" charset="-78"/>
              </a:rPr>
              <a:t> B </a:t>
            </a:r>
            <a:r>
              <a:rPr lang="fa-IR" dirty="0" smtClean="0">
                <a:cs typeface="2  Baran" pitchFamily="2" charset="-78"/>
              </a:rPr>
              <a:t> نشان دهنده ي واحد مسكوني تيپ  </a:t>
            </a:r>
            <a:r>
              <a:rPr lang="en-US" dirty="0" smtClean="0">
                <a:cs typeface="2  Baran" pitchFamily="2" charset="-78"/>
              </a:rPr>
              <a:t> A</a:t>
            </a:r>
            <a:r>
              <a:rPr lang="fa-IR" dirty="0" smtClean="0">
                <a:cs typeface="2  Baran" pitchFamily="2" charset="-78"/>
              </a:rPr>
              <a:t> و واحد مسكوني تيپ </a:t>
            </a:r>
            <a:r>
              <a:rPr lang="en-US" dirty="0" smtClean="0">
                <a:cs typeface="2  Baran" pitchFamily="2" charset="-78"/>
              </a:rPr>
              <a:t>B </a:t>
            </a:r>
            <a:r>
              <a:rPr lang="fa-IR" dirty="0" smtClean="0">
                <a:cs typeface="2  Baran" pitchFamily="2" charset="-78"/>
              </a:rPr>
              <a:t> باشند، پس مقدار ماليات افزوده شده (</a:t>
            </a:r>
            <a:r>
              <a:rPr lang="en-US" dirty="0" smtClean="0">
                <a:cs typeface="2  Baran" pitchFamily="2" charset="-78"/>
              </a:rPr>
              <a:t>B </a:t>
            </a:r>
            <a:r>
              <a:rPr lang="fa-IR" dirty="0" smtClean="0">
                <a:cs typeface="2  Baran" pitchFamily="2" charset="-78"/>
              </a:rPr>
              <a:t>470 +</a:t>
            </a:r>
            <a:r>
              <a:rPr lang="en-US" dirty="0" smtClean="0">
                <a:cs typeface="2  Baran" pitchFamily="2" charset="-78"/>
              </a:rPr>
              <a:t>A</a:t>
            </a:r>
            <a:r>
              <a:rPr lang="fa-IR" dirty="0" smtClean="0">
                <a:cs typeface="2  Baran" pitchFamily="2" charset="-78"/>
              </a:rPr>
              <a:t>190)مي باشد . براي مثال اگر ده واحد مسكوني تيپ  </a:t>
            </a:r>
            <a:r>
              <a:rPr lang="en-US" dirty="0" smtClean="0">
                <a:cs typeface="2  Baran" pitchFamily="2" charset="-78"/>
              </a:rPr>
              <a:t>A</a:t>
            </a:r>
            <a:r>
              <a:rPr lang="fa-IR" dirty="0" smtClean="0">
                <a:cs typeface="2  Baran" pitchFamily="2" charset="-78"/>
              </a:rPr>
              <a:t>و بيست واحد مسكوني تيپ </a:t>
            </a:r>
            <a:r>
              <a:rPr lang="en-US" dirty="0" smtClean="0">
                <a:cs typeface="2  Baran" pitchFamily="2" charset="-78"/>
              </a:rPr>
              <a:t>B </a:t>
            </a:r>
            <a:r>
              <a:rPr lang="fa-IR" dirty="0" smtClean="0">
                <a:cs typeface="2  Baran" pitchFamily="2" charset="-78"/>
              </a:rPr>
              <a:t>ساخته شود ماليات افزوده چنين خواهد بود:</a:t>
            </a:r>
            <a:r>
              <a:rPr lang="fa-IR" dirty="0" smtClean="0"/>
              <a:t>       </a:t>
            </a:r>
          </a:p>
          <a:p>
            <a:r>
              <a:rPr lang="fa-IR" dirty="0" smtClean="0">
                <a:solidFill>
                  <a:srgbClr val="8A1084"/>
                </a:solidFill>
                <a:cs typeface="2  Baran" pitchFamily="2" charset="-78"/>
              </a:rPr>
              <a:t>11300پوند=( 20×470پوند )+(10×190پوند) = مقدار ماليات</a:t>
            </a:r>
          </a:p>
          <a:p>
            <a:r>
              <a:rPr lang="fa-IR" dirty="0" smtClean="0">
                <a:cs typeface="2  Baran" pitchFamily="2" charset="-78"/>
              </a:rPr>
              <a:t>   </a:t>
            </a:r>
            <a:r>
              <a:rPr lang="fa-IR" dirty="0" smtClean="0">
                <a:solidFill>
                  <a:srgbClr val="000099"/>
                </a:solidFill>
                <a:cs typeface="2  Baran" pitchFamily="2" charset="-78"/>
              </a:rPr>
              <a:t>در اين مثال دو نوع محدوديت وجود دارد  </a:t>
            </a:r>
            <a:r>
              <a:rPr lang="fa-IR" dirty="0" smtClean="0">
                <a:solidFill>
                  <a:srgbClr val="FF0000"/>
                </a:solidFill>
                <a:cs typeface="2  Baran" pitchFamily="2" charset="-78"/>
              </a:rPr>
              <a:t>اول </a:t>
            </a:r>
            <a:r>
              <a:rPr lang="fa-IR" dirty="0" smtClean="0">
                <a:solidFill>
                  <a:srgbClr val="000099"/>
                </a:solidFill>
                <a:cs typeface="2  Baran" pitchFamily="2" charset="-78"/>
              </a:rPr>
              <a:t> محدو ديت زمين يعني يك دهم</a:t>
            </a:r>
            <a:r>
              <a:rPr lang="en-US" dirty="0" smtClean="0">
                <a:solidFill>
                  <a:srgbClr val="000099"/>
                </a:solidFill>
                <a:cs typeface="2  Baran" pitchFamily="2" charset="-78"/>
              </a:rPr>
              <a:t>A </a:t>
            </a:r>
            <a:r>
              <a:rPr lang="fa-IR" dirty="0" smtClean="0">
                <a:solidFill>
                  <a:srgbClr val="000099"/>
                </a:solidFill>
                <a:cs typeface="2  Baran" pitchFamily="2" charset="-78"/>
              </a:rPr>
              <a:t> + يك پنجم </a:t>
            </a:r>
            <a:r>
              <a:rPr lang="en-US" dirty="0" smtClean="0">
                <a:solidFill>
                  <a:srgbClr val="000099"/>
                </a:solidFill>
                <a:cs typeface="2  Baran" pitchFamily="2" charset="-78"/>
              </a:rPr>
              <a:t>B</a:t>
            </a:r>
            <a:r>
              <a:rPr lang="fa-IR" dirty="0" smtClean="0">
                <a:solidFill>
                  <a:srgbClr val="000099"/>
                </a:solidFill>
                <a:cs typeface="2  Baran" pitchFamily="2" charset="-78"/>
              </a:rPr>
              <a:t> نبايد بيش از 50 آكر باشد  </a:t>
            </a:r>
            <a:r>
              <a:rPr lang="fa-IR" dirty="0" smtClean="0">
                <a:solidFill>
                  <a:srgbClr val="FF0000"/>
                </a:solidFill>
                <a:cs typeface="2  Baran" pitchFamily="2" charset="-78"/>
              </a:rPr>
              <a:t>دوم</a:t>
            </a:r>
            <a:r>
              <a:rPr lang="fa-IR" dirty="0" smtClean="0">
                <a:solidFill>
                  <a:srgbClr val="000099"/>
                </a:solidFill>
                <a:cs typeface="2  Baran" pitchFamily="2" charset="-78"/>
              </a:rPr>
              <a:t>  محدوديت بودجه كه مستلزم اينست كه كل هزينه ي ساخت خانه ها نبايد از سر مايه ي مو جود تجاوز كند. </a:t>
            </a:r>
            <a:endParaRPr lang="en-US" dirty="0" smtClean="0">
              <a:solidFill>
                <a:srgbClr val="000099"/>
              </a:solidFill>
              <a:cs typeface="2  Baran"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idx="1"/>
          </p:nvPr>
        </p:nvSpPr>
        <p:spPr>
          <a:xfrm>
            <a:off x="457200" y="692150"/>
            <a:ext cx="8362950" cy="5403850"/>
          </a:xfrm>
        </p:spPr>
        <p:txBody>
          <a:bodyPr/>
          <a:lstStyle/>
          <a:p>
            <a:pPr algn="just"/>
            <a:r>
              <a:rPr lang="fa-IR" sz="3200" dirty="0" smtClean="0">
                <a:solidFill>
                  <a:schemeClr val="accent6">
                    <a:lumMod val="50000"/>
                  </a:schemeClr>
                </a:solidFill>
                <a:cs typeface="2  Baran" pitchFamily="2" charset="-78"/>
              </a:rPr>
              <a:t>به نظر مي رسد كه بر اساس سياست بهينه تمام خانه ها را بر بايد از نوع </a:t>
            </a:r>
            <a:r>
              <a:rPr lang="en-US" sz="3200" dirty="0" smtClean="0">
                <a:solidFill>
                  <a:schemeClr val="accent6">
                    <a:lumMod val="50000"/>
                  </a:schemeClr>
                </a:solidFill>
                <a:cs typeface="2  Baran" pitchFamily="2" charset="-78"/>
              </a:rPr>
              <a:t>B</a:t>
            </a:r>
            <a:r>
              <a:rPr lang="fa-IR" sz="3200" dirty="0" smtClean="0">
                <a:solidFill>
                  <a:schemeClr val="accent6">
                    <a:lumMod val="50000"/>
                  </a:schemeClr>
                </a:solidFill>
                <a:cs typeface="2  Baran" pitchFamily="2" charset="-78"/>
              </a:rPr>
              <a:t> ساخت  زيرا  اين  خانه ها470 پوند ماليات افزوده براي هر واحد به مقامات محلي پرداخت نمود ، درحاليكه خانه هاي نوع</a:t>
            </a:r>
            <a:r>
              <a:rPr lang="en-US" sz="3200" dirty="0" smtClean="0">
                <a:solidFill>
                  <a:schemeClr val="accent6">
                    <a:lumMod val="50000"/>
                  </a:schemeClr>
                </a:solidFill>
                <a:cs typeface="2  Baran" pitchFamily="2" charset="-78"/>
              </a:rPr>
              <a:t>A </a:t>
            </a:r>
            <a:r>
              <a:rPr lang="fa-IR" sz="3200" dirty="0" smtClean="0">
                <a:solidFill>
                  <a:schemeClr val="accent6">
                    <a:lumMod val="50000"/>
                  </a:schemeClr>
                </a:solidFill>
                <a:cs typeface="2  Baran" pitchFamily="2" charset="-78"/>
              </a:rPr>
              <a:t>  براي هر واحد به مقامات محلي خواهند  پرداخت  درحالي كه  خانه هاي نوع </a:t>
            </a:r>
            <a:r>
              <a:rPr lang="en-US" sz="3200" dirty="0" smtClean="0">
                <a:solidFill>
                  <a:schemeClr val="accent6">
                    <a:lumMod val="50000"/>
                  </a:schemeClr>
                </a:solidFill>
                <a:cs typeface="2  Baran" pitchFamily="2" charset="-78"/>
              </a:rPr>
              <a:t>A </a:t>
            </a:r>
            <a:r>
              <a:rPr lang="fa-IR" sz="3200" dirty="0" smtClean="0">
                <a:solidFill>
                  <a:schemeClr val="accent6">
                    <a:lumMod val="50000"/>
                  </a:schemeClr>
                </a:solidFill>
                <a:cs typeface="2  Baran" pitchFamily="2" charset="-78"/>
              </a:rPr>
              <a:t> براي  هر واحد  فقط 19 پوند ماليات افزوده دارد . با توجه به بررسي اوليه بدهي است كه  محدوديت  ها نقش مهم را  در حل مسئله ايفا  خواهند  كرد.  چون   مي خواهيم   راه  حلي   بهينه رابا استفاده از شيوه  ساده ترسيمي بيابيم، با تشريح مفهوم محدوديت ها شروع مي كنيم .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Grp="1" noChangeArrowheads="1"/>
          </p:cNvSpPr>
          <p:nvPr>
            <p:ph type="body" sz="half" idx="1"/>
          </p:nvPr>
        </p:nvSpPr>
        <p:spPr>
          <a:xfrm>
            <a:off x="457200" y="692150"/>
            <a:ext cx="8147050" cy="5403850"/>
          </a:xfrm>
        </p:spPr>
        <p:txBody>
          <a:bodyPr/>
          <a:lstStyle/>
          <a:p>
            <a:pPr>
              <a:lnSpc>
                <a:spcPct val="90000"/>
              </a:lnSpc>
            </a:pPr>
            <a:r>
              <a:rPr lang="fa-IR" sz="1800" dirty="0" smtClean="0">
                <a:solidFill>
                  <a:srgbClr val="FF0000"/>
                </a:solidFill>
                <a:cs typeface="2  Titr" pitchFamily="2" charset="-78"/>
              </a:rPr>
              <a:t>الف :  تشريح محدوديت زمين :                                                                                                                                                 </a:t>
            </a:r>
          </a:p>
          <a:p>
            <a:pPr>
              <a:lnSpc>
                <a:spcPct val="90000"/>
              </a:lnSpc>
              <a:buFont typeface="Wingdings" pitchFamily="2" charset="2"/>
              <a:buNone/>
            </a:pPr>
            <a:endParaRPr lang="fa-IR" sz="1800" dirty="0" smtClean="0">
              <a:solidFill>
                <a:srgbClr val="FF0000"/>
              </a:solidFill>
              <a:cs typeface="2  Baran" pitchFamily="2" charset="-78"/>
            </a:endParaRPr>
          </a:p>
          <a:p>
            <a:pPr>
              <a:lnSpc>
                <a:spcPct val="90000"/>
              </a:lnSpc>
              <a:buFont typeface="Wingdings" pitchFamily="2" charset="2"/>
              <a:buNone/>
            </a:pPr>
            <a:r>
              <a:rPr lang="fa-IR" sz="1800" dirty="0" smtClean="0">
                <a:solidFill>
                  <a:srgbClr val="FF0000"/>
                </a:solidFill>
                <a:cs typeface="2  Baran" pitchFamily="2" charset="-78"/>
              </a:rPr>
              <a:t>     </a:t>
            </a:r>
            <a:r>
              <a:rPr lang="fa-IR" sz="2800" b="1" dirty="0" smtClean="0">
                <a:solidFill>
                  <a:srgbClr val="66FF99"/>
                </a:solidFill>
                <a:cs typeface="2  Baran" pitchFamily="2" charset="-78"/>
              </a:rPr>
              <a:t>ميدانيم كه   </a:t>
            </a:r>
          </a:p>
          <a:p>
            <a:pPr>
              <a:lnSpc>
                <a:spcPct val="90000"/>
              </a:lnSpc>
              <a:buFont typeface="Wingdings" pitchFamily="2" charset="2"/>
              <a:buNone/>
            </a:pPr>
            <a:endParaRPr lang="fa-IR" sz="2800" b="1" dirty="0" smtClean="0">
              <a:solidFill>
                <a:srgbClr val="66FF99"/>
              </a:solidFill>
              <a:cs typeface="2  Baran" pitchFamily="2" charset="-78"/>
            </a:endParaRPr>
          </a:p>
          <a:p>
            <a:pPr>
              <a:lnSpc>
                <a:spcPct val="90000"/>
              </a:lnSpc>
              <a:buFont typeface="Wingdings" pitchFamily="2" charset="2"/>
              <a:buNone/>
            </a:pPr>
            <a:endParaRPr lang="fa-IR" sz="2800" b="1" dirty="0" smtClean="0">
              <a:solidFill>
                <a:srgbClr val="66FF99"/>
              </a:solidFill>
              <a:cs typeface="2  Baran" pitchFamily="2" charset="-78"/>
            </a:endParaRPr>
          </a:p>
          <a:p>
            <a:pPr>
              <a:lnSpc>
                <a:spcPct val="90000"/>
              </a:lnSpc>
              <a:buFont typeface="Wingdings" pitchFamily="2" charset="2"/>
              <a:buNone/>
            </a:pPr>
            <a:r>
              <a:rPr lang="fa-IR" sz="2800" dirty="0" smtClean="0">
                <a:solidFill>
                  <a:srgbClr val="000099"/>
                </a:solidFill>
                <a:cs typeface="2  Baran" pitchFamily="2" charset="-78"/>
              </a:rPr>
              <a:t>     ميتوان از اين معادله براي بدست آوردن مقادير مختلف </a:t>
            </a:r>
            <a:r>
              <a:rPr lang="en-US" sz="2800" dirty="0" smtClean="0">
                <a:solidFill>
                  <a:srgbClr val="000099"/>
                </a:solidFill>
                <a:cs typeface="2  Baran" pitchFamily="2" charset="-78"/>
              </a:rPr>
              <a:t>A </a:t>
            </a:r>
            <a:r>
              <a:rPr lang="fa-IR" sz="2800" dirty="0" smtClean="0">
                <a:solidFill>
                  <a:srgbClr val="000099"/>
                </a:solidFill>
                <a:cs typeface="2  Baran" pitchFamily="2" charset="-78"/>
              </a:rPr>
              <a:t>  و مقادير مكمل </a:t>
            </a:r>
            <a:r>
              <a:rPr lang="en-US" sz="2800" dirty="0" smtClean="0">
                <a:solidFill>
                  <a:srgbClr val="000099"/>
                </a:solidFill>
                <a:cs typeface="2  Baran" pitchFamily="2" charset="-78"/>
              </a:rPr>
              <a:t>B</a:t>
            </a:r>
            <a:r>
              <a:rPr lang="fa-IR" sz="2800" dirty="0" smtClean="0">
                <a:solidFill>
                  <a:srgbClr val="000099"/>
                </a:solidFill>
                <a:cs typeface="2  Baran" pitchFamily="2" charset="-78"/>
              </a:rPr>
              <a:t> استفاده نمود. ميتوان اين مقادير را ا با تغيير ساخت معادله محاسبه كرد ، چنانكه ميتوان مقدار </a:t>
            </a:r>
            <a:r>
              <a:rPr lang="en-US" sz="2800" dirty="0" smtClean="0">
                <a:solidFill>
                  <a:srgbClr val="000099"/>
                </a:solidFill>
                <a:cs typeface="2  Baran" pitchFamily="2" charset="-78"/>
              </a:rPr>
              <a:t> B </a:t>
            </a:r>
            <a:r>
              <a:rPr lang="fa-IR" sz="2800" dirty="0" smtClean="0">
                <a:solidFill>
                  <a:srgbClr val="000099"/>
                </a:solidFill>
                <a:cs typeface="2  Baran" pitchFamily="2" charset="-78"/>
              </a:rPr>
              <a:t>را بر حسب  </a:t>
            </a:r>
            <a:r>
              <a:rPr lang="en-US" sz="2800" dirty="0" smtClean="0">
                <a:solidFill>
                  <a:srgbClr val="000099"/>
                </a:solidFill>
                <a:cs typeface="2  Baran" pitchFamily="2" charset="-78"/>
              </a:rPr>
              <a:t>A</a:t>
            </a:r>
            <a:r>
              <a:rPr lang="fa-IR" sz="2800" dirty="0" smtClean="0">
                <a:solidFill>
                  <a:srgbClr val="000099"/>
                </a:solidFill>
                <a:cs typeface="2  Baran" pitchFamily="2" charset="-78"/>
              </a:rPr>
              <a:t> بدست آورد و بر عكس.با محاسبه ي اين مقادير جدول زير حاصل خواهد شد.</a:t>
            </a:r>
          </a:p>
          <a:p>
            <a:pPr>
              <a:lnSpc>
                <a:spcPct val="90000"/>
              </a:lnSpc>
              <a:buFont typeface="Wingdings" pitchFamily="2" charset="2"/>
              <a:buNone/>
            </a:pPr>
            <a:endParaRPr lang="fa-IR" sz="2800" dirty="0" smtClean="0">
              <a:solidFill>
                <a:srgbClr val="000099"/>
              </a:solidFill>
              <a:cs typeface="2  Baran" pitchFamily="2" charset="-78"/>
            </a:endParaRPr>
          </a:p>
          <a:p>
            <a:pPr>
              <a:lnSpc>
                <a:spcPct val="90000"/>
              </a:lnSpc>
              <a:buFont typeface="Wingdings" pitchFamily="2" charset="2"/>
              <a:buNone/>
            </a:pPr>
            <a:endParaRPr lang="fa-IR" sz="2800" b="1" dirty="0" smtClean="0">
              <a:solidFill>
                <a:srgbClr val="FF0000"/>
              </a:solidFill>
              <a:cs typeface="2  Baran" pitchFamily="2" charset="-78"/>
            </a:endParaRPr>
          </a:p>
          <a:p>
            <a:pPr>
              <a:lnSpc>
                <a:spcPct val="90000"/>
              </a:lnSpc>
              <a:buFont typeface="Wingdings" pitchFamily="2" charset="2"/>
              <a:buNone/>
            </a:pPr>
            <a:endParaRPr lang="fa-IR" sz="2800" dirty="0" smtClean="0">
              <a:solidFill>
                <a:srgbClr val="FF0000"/>
              </a:solidFill>
              <a:cs typeface="2  Baran" pitchFamily="2" charset="-78"/>
            </a:endParaRPr>
          </a:p>
          <a:p>
            <a:pPr>
              <a:lnSpc>
                <a:spcPct val="90000"/>
              </a:lnSpc>
              <a:buFont typeface="Wingdings" pitchFamily="2" charset="2"/>
              <a:buNone/>
            </a:pPr>
            <a:r>
              <a:rPr lang="fa-IR" sz="1800" dirty="0" smtClean="0">
                <a:solidFill>
                  <a:srgbClr val="FF0000"/>
                </a:solidFill>
                <a:cs typeface="2  Baran" pitchFamily="2" charset="-78"/>
              </a:rPr>
              <a:t>                                                                                                                                                                                                                                                                                                                                         </a:t>
            </a:r>
            <a:endParaRPr lang="en-US" sz="1800" dirty="0" smtClean="0">
              <a:solidFill>
                <a:srgbClr val="FF0000"/>
              </a:solidFill>
              <a:cs typeface="2  Baran" pitchFamily="2" charset="-78"/>
            </a:endParaRPr>
          </a:p>
        </p:txBody>
      </p:sp>
      <p:sp>
        <p:nvSpPr>
          <p:cNvPr id="12291" name="Rectangle 7"/>
          <p:cNvSpPr>
            <a:spLocks noChangeArrowheads="1"/>
          </p:cNvSpPr>
          <p:nvPr/>
        </p:nvSpPr>
        <p:spPr bwMode="auto">
          <a:xfrm>
            <a:off x="3492500" y="1989138"/>
            <a:ext cx="2016125" cy="503237"/>
          </a:xfrm>
          <a:prstGeom prst="rect">
            <a:avLst/>
          </a:prstGeom>
          <a:noFill/>
          <a:ln w="9525" algn="ctr">
            <a:noFill/>
            <a:miter lim="800000"/>
            <a:headEnd/>
            <a:tailEnd/>
          </a:ln>
        </p:spPr>
        <p:txBody>
          <a:bodyPr wrap="none" anchor="ctr"/>
          <a:lstStyle/>
          <a:p>
            <a:pPr algn="l"/>
            <a:r>
              <a:rPr lang="en-US">
                <a:latin typeface="Arial" pitchFamily="34" charset="0"/>
              </a:rPr>
              <a:t> </a:t>
            </a:r>
          </a:p>
        </p:txBody>
      </p:sp>
      <p:sp>
        <p:nvSpPr>
          <p:cNvPr id="12292" name="Rectangle 9"/>
          <p:cNvSpPr>
            <a:spLocks noChangeArrowheads="1"/>
          </p:cNvSpPr>
          <p:nvPr/>
        </p:nvSpPr>
        <p:spPr bwMode="auto">
          <a:xfrm>
            <a:off x="3924300" y="2276475"/>
            <a:ext cx="576263" cy="215900"/>
          </a:xfrm>
          <a:prstGeom prst="rect">
            <a:avLst/>
          </a:prstGeom>
          <a:noFill/>
          <a:ln w="9525" algn="ctr">
            <a:noFill/>
            <a:miter lim="800000"/>
            <a:headEnd/>
            <a:tailEnd/>
          </a:ln>
        </p:spPr>
        <p:txBody>
          <a:bodyPr wrap="none" anchor="ctr"/>
          <a:lstStyle/>
          <a:p>
            <a:pPr algn="ctr"/>
            <a:endParaRPr lang="fa-IR">
              <a:latin typeface="Arial" pitchFamily="34" charset="0"/>
            </a:endParaRPr>
          </a:p>
        </p:txBody>
      </p:sp>
      <p:sp>
        <p:nvSpPr>
          <p:cNvPr id="12293" name="Rectangle 52"/>
          <p:cNvSpPr>
            <a:spLocks noChangeArrowheads="1"/>
          </p:cNvSpPr>
          <p:nvPr/>
        </p:nvSpPr>
        <p:spPr bwMode="auto">
          <a:xfrm>
            <a:off x="0" y="0"/>
            <a:ext cx="9144000" cy="0"/>
          </a:xfrm>
          <a:prstGeom prst="rect">
            <a:avLst/>
          </a:prstGeom>
          <a:noFill/>
          <a:ln w="9525" algn="ctr">
            <a:noFill/>
            <a:miter lim="800000"/>
            <a:headEnd/>
            <a:tailEnd/>
          </a:ln>
        </p:spPr>
        <p:txBody>
          <a:bodyPr wrap="none" anchor="ctr">
            <a:spAutoFit/>
          </a:bodyPr>
          <a:lstStyle/>
          <a:p>
            <a:endParaRPr lang="fa-IR"/>
          </a:p>
        </p:txBody>
      </p:sp>
      <p:pic>
        <p:nvPicPr>
          <p:cNvPr id="12294" name="Picture 5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214563" y="1428750"/>
            <a:ext cx="3857625" cy="1285875"/>
          </a:xfrm>
          <a:prstGeom prst="rect">
            <a:avLst/>
          </a:prstGeom>
          <a:solidFill>
            <a:srgbClr val="FFFF00"/>
          </a:solid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Line 21"/>
          <p:cNvSpPr>
            <a:spLocks noChangeShapeType="1"/>
          </p:cNvSpPr>
          <p:nvPr/>
        </p:nvSpPr>
        <p:spPr bwMode="auto">
          <a:xfrm>
            <a:off x="8675688" y="1557338"/>
            <a:ext cx="0" cy="0"/>
          </a:xfrm>
          <a:prstGeom prst="line">
            <a:avLst/>
          </a:prstGeom>
          <a:noFill/>
          <a:ln w="9525">
            <a:solidFill>
              <a:schemeClr val="tx1"/>
            </a:solidFill>
            <a:round/>
            <a:headEnd/>
            <a:tailEnd/>
          </a:ln>
        </p:spPr>
        <p:txBody>
          <a:bodyPr/>
          <a:lstStyle/>
          <a:p>
            <a:endParaRPr lang="fa-IR"/>
          </a:p>
        </p:txBody>
      </p:sp>
      <p:sp>
        <p:nvSpPr>
          <p:cNvPr id="13315" name="Rectangle 235"/>
          <p:cNvSpPr>
            <a:spLocks noGrp="1" noChangeArrowheads="1"/>
          </p:cNvSpPr>
          <p:nvPr>
            <p:ph type="title"/>
          </p:nvPr>
        </p:nvSpPr>
        <p:spPr/>
        <p:txBody>
          <a:bodyPr/>
          <a:lstStyle/>
          <a:p>
            <a:pPr algn="ctr"/>
            <a:r>
              <a:rPr lang="fa-IR" sz="3200" smtClean="0">
                <a:solidFill>
                  <a:srgbClr val="FF0000"/>
                </a:solidFill>
                <a:cs typeface="2  Mah" pitchFamily="2" charset="-78"/>
              </a:rPr>
              <a:t>جدول حاصله از محاسبه مقادير </a:t>
            </a:r>
            <a:r>
              <a:rPr lang="en-US" sz="3200" smtClean="0">
                <a:solidFill>
                  <a:srgbClr val="FF0000"/>
                </a:solidFill>
                <a:cs typeface="2  Mah" pitchFamily="2" charset="-78"/>
              </a:rPr>
              <a:t>A</a:t>
            </a:r>
            <a:r>
              <a:rPr lang="fa-IR" sz="3200" smtClean="0">
                <a:solidFill>
                  <a:srgbClr val="FF0000"/>
                </a:solidFill>
                <a:cs typeface="2  Mah" pitchFamily="2" charset="-78"/>
              </a:rPr>
              <a:t> و</a:t>
            </a:r>
            <a:r>
              <a:rPr lang="en-US" sz="3200" smtClean="0">
                <a:solidFill>
                  <a:srgbClr val="FF0000"/>
                </a:solidFill>
                <a:cs typeface="2  Mah" pitchFamily="2" charset="-78"/>
              </a:rPr>
              <a:t>B</a:t>
            </a:r>
          </a:p>
        </p:txBody>
      </p:sp>
      <p:graphicFrame>
        <p:nvGraphicFramePr>
          <p:cNvPr id="185636" name="Group 292"/>
          <p:cNvGraphicFramePr>
            <a:graphicFrameLocks noGrp="1"/>
          </p:cNvGraphicFramePr>
          <p:nvPr>
            <p:ph sz="half" idx="1"/>
          </p:nvPr>
        </p:nvGraphicFramePr>
        <p:xfrm>
          <a:off x="2643188" y="2000250"/>
          <a:ext cx="3600450" cy="4467225"/>
        </p:xfrm>
        <a:graphic>
          <a:graphicData uri="http://schemas.openxmlformats.org/drawingml/2006/table">
            <a:tbl>
              <a:tblPr rtl="1"/>
              <a:tblGrid>
                <a:gridCol w="1797050"/>
                <a:gridCol w="1803400"/>
              </a:tblGrid>
              <a:tr h="63817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B</a:t>
                      </a:r>
                    </a:p>
                  </a:txBody>
                  <a:tcPr marL="90000" marR="90000" marT="46800" marB="46800" horzOverflow="overflow">
                    <a:lnL w="38100" cap="flat" cmpd="sng" algn="ctr">
                      <a:solidFill>
                        <a:srgbClr val="008000"/>
                      </a:solidFill>
                      <a:prstDash val="solid"/>
                      <a:round/>
                      <a:headEnd type="none" w="med" len="med"/>
                      <a:tailEnd type="none" w="med" len="med"/>
                    </a:lnL>
                    <a:lnR w="38100" cap="flat" cmpd="sng" algn="ctr">
                      <a:solidFill>
                        <a:srgbClr val="008000"/>
                      </a:solidFill>
                      <a:prstDash val="solid"/>
                      <a:round/>
                      <a:headEnd type="none" w="med" len="med"/>
                      <a:tailEnd type="none" w="med" len="med"/>
                    </a:lnR>
                    <a:lnT w="38100" cap="flat" cmpd="sng" algn="ctr">
                      <a:solidFill>
                        <a:srgbClr val="008000"/>
                      </a:solidFill>
                      <a:prstDash val="solid"/>
                      <a:round/>
                      <a:headEnd type="none" w="med" len="med"/>
                      <a:tailEnd type="none" w="med" len="med"/>
                    </a:lnT>
                    <a:lnB w="381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A</a:t>
                      </a:r>
                    </a:p>
                  </a:txBody>
                  <a:tcPr marL="90000" marR="90000" marT="46800" marB="46800" horzOverflow="overflow">
                    <a:lnL w="38100" cap="flat" cmpd="sng" algn="ctr">
                      <a:solidFill>
                        <a:srgbClr val="008000"/>
                      </a:solidFill>
                      <a:prstDash val="solid"/>
                      <a:round/>
                      <a:headEnd type="none" w="med" len="med"/>
                      <a:tailEnd type="none" w="med" len="med"/>
                    </a:lnL>
                    <a:lnR w="38100" cap="flat" cmpd="sng" algn="ctr">
                      <a:solidFill>
                        <a:srgbClr val="008000"/>
                      </a:solidFill>
                      <a:prstDash val="solid"/>
                      <a:round/>
                      <a:headEnd type="none" w="med" len="med"/>
                      <a:tailEnd type="none" w="med" len="med"/>
                    </a:lnR>
                    <a:lnT w="38100" cap="flat" cmpd="sng" algn="ctr">
                      <a:solidFill>
                        <a:srgbClr val="008000"/>
                      </a:solidFill>
                      <a:prstDash val="solid"/>
                      <a:round/>
                      <a:headEnd type="none" w="med" len="med"/>
                      <a:tailEnd type="none" w="med" len="med"/>
                    </a:lnT>
                    <a:lnB w="38100" cap="flat" cmpd="sng" algn="ctr">
                      <a:solidFill>
                        <a:srgbClr val="008000"/>
                      </a:solidFill>
                      <a:prstDash val="solid"/>
                      <a:round/>
                      <a:headEnd type="none" w="med" len="med"/>
                      <a:tailEnd type="none" w="med" len="med"/>
                    </a:lnB>
                    <a:lnTlToBr>
                      <a:noFill/>
                    </a:lnTlToBr>
                    <a:lnBlToTr>
                      <a:noFill/>
                    </a:lnBlToTr>
                    <a:noFill/>
                  </a:tcPr>
                </a:tc>
              </a:tr>
              <a:tr h="63817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250</a:t>
                      </a:r>
                    </a:p>
                  </a:txBody>
                  <a:tcPr marL="90000" marR="90000" marT="46800" marB="46800" horzOverflow="overflow">
                    <a:lnL w="38100" cap="flat" cmpd="sng" algn="ctr">
                      <a:solidFill>
                        <a:srgbClr val="008000"/>
                      </a:solidFill>
                      <a:prstDash val="solid"/>
                      <a:round/>
                      <a:headEnd type="none" w="med" len="med"/>
                      <a:tailEnd type="none" w="med" len="med"/>
                    </a:lnL>
                    <a:lnR w="38100" cap="flat" cmpd="sng" algn="ctr">
                      <a:solidFill>
                        <a:srgbClr val="008000"/>
                      </a:solidFill>
                      <a:prstDash val="solid"/>
                      <a:round/>
                      <a:headEnd type="none" w="med" len="med"/>
                      <a:tailEnd type="none" w="med" len="med"/>
                    </a:lnR>
                    <a:lnT w="38100" cap="flat" cmpd="sng" algn="ctr">
                      <a:solidFill>
                        <a:srgbClr val="008000"/>
                      </a:solidFill>
                      <a:prstDash val="solid"/>
                      <a:round/>
                      <a:headEnd type="none" w="med" len="med"/>
                      <a:tailEnd type="none" w="med" len="med"/>
                    </a:lnT>
                    <a:lnB w="381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0</a:t>
                      </a:r>
                    </a:p>
                  </a:txBody>
                  <a:tcPr marL="90000" marR="90000" marT="46800" marB="46800" horzOverflow="overflow">
                    <a:lnL w="38100" cap="flat" cmpd="sng" algn="ctr">
                      <a:solidFill>
                        <a:srgbClr val="008000"/>
                      </a:solidFill>
                      <a:prstDash val="solid"/>
                      <a:round/>
                      <a:headEnd type="none" w="med" len="med"/>
                      <a:tailEnd type="none" w="med" len="med"/>
                    </a:lnL>
                    <a:lnR w="38100" cap="flat" cmpd="sng" algn="ctr">
                      <a:solidFill>
                        <a:srgbClr val="008000"/>
                      </a:solidFill>
                      <a:prstDash val="solid"/>
                      <a:round/>
                      <a:headEnd type="none" w="med" len="med"/>
                      <a:tailEnd type="none" w="med" len="med"/>
                    </a:lnR>
                    <a:lnT w="38100" cap="flat" cmpd="sng" algn="ctr">
                      <a:solidFill>
                        <a:srgbClr val="008000"/>
                      </a:solidFill>
                      <a:prstDash val="solid"/>
                      <a:round/>
                      <a:headEnd type="none" w="med" len="med"/>
                      <a:tailEnd type="none" w="med" len="med"/>
                    </a:lnT>
                    <a:lnB w="38100" cap="flat" cmpd="sng" algn="ctr">
                      <a:solidFill>
                        <a:srgbClr val="008000"/>
                      </a:solidFill>
                      <a:prstDash val="solid"/>
                      <a:round/>
                      <a:headEnd type="none" w="med" len="med"/>
                      <a:tailEnd type="none" w="med" len="med"/>
                    </a:lnB>
                    <a:lnTlToBr>
                      <a:noFill/>
                    </a:lnTlToBr>
                    <a:lnBlToTr>
                      <a:noFill/>
                    </a:lnBlToTr>
                    <a:noFill/>
                  </a:tcPr>
                </a:tc>
              </a:tr>
              <a:tr h="63817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200</a:t>
                      </a:r>
                    </a:p>
                  </a:txBody>
                  <a:tcPr marL="90000" marR="90000" marT="46800" marB="46800" horzOverflow="overflow">
                    <a:lnL w="38100" cap="flat" cmpd="sng" algn="ctr">
                      <a:solidFill>
                        <a:srgbClr val="008000"/>
                      </a:solidFill>
                      <a:prstDash val="solid"/>
                      <a:round/>
                      <a:headEnd type="none" w="med" len="med"/>
                      <a:tailEnd type="none" w="med" len="med"/>
                    </a:lnL>
                    <a:lnR w="38100" cap="flat" cmpd="sng" algn="ctr">
                      <a:solidFill>
                        <a:srgbClr val="008000"/>
                      </a:solidFill>
                      <a:prstDash val="solid"/>
                      <a:round/>
                      <a:headEnd type="none" w="med" len="med"/>
                      <a:tailEnd type="none" w="med" len="med"/>
                    </a:lnR>
                    <a:lnT w="38100" cap="flat" cmpd="sng" algn="ctr">
                      <a:solidFill>
                        <a:srgbClr val="008000"/>
                      </a:solidFill>
                      <a:prstDash val="solid"/>
                      <a:round/>
                      <a:headEnd type="none" w="med" len="med"/>
                      <a:tailEnd type="none" w="med" len="med"/>
                    </a:lnT>
                    <a:lnB w="381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100</a:t>
                      </a:r>
                    </a:p>
                  </a:txBody>
                  <a:tcPr marL="90000" marR="90000" marT="46800" marB="46800" horzOverflow="overflow">
                    <a:lnL w="38100" cap="flat" cmpd="sng" algn="ctr">
                      <a:solidFill>
                        <a:srgbClr val="008000"/>
                      </a:solidFill>
                      <a:prstDash val="solid"/>
                      <a:round/>
                      <a:headEnd type="none" w="med" len="med"/>
                      <a:tailEnd type="none" w="med" len="med"/>
                    </a:lnL>
                    <a:lnR w="38100" cap="flat" cmpd="sng" algn="ctr">
                      <a:solidFill>
                        <a:srgbClr val="008000"/>
                      </a:solidFill>
                      <a:prstDash val="solid"/>
                      <a:round/>
                      <a:headEnd type="none" w="med" len="med"/>
                      <a:tailEnd type="none" w="med" len="med"/>
                    </a:lnR>
                    <a:lnT w="38100" cap="flat" cmpd="sng" algn="ctr">
                      <a:solidFill>
                        <a:srgbClr val="008000"/>
                      </a:solidFill>
                      <a:prstDash val="solid"/>
                      <a:round/>
                      <a:headEnd type="none" w="med" len="med"/>
                      <a:tailEnd type="none" w="med" len="med"/>
                    </a:lnT>
                    <a:lnB w="38100" cap="flat" cmpd="sng" algn="ctr">
                      <a:solidFill>
                        <a:srgbClr val="008000"/>
                      </a:solidFill>
                      <a:prstDash val="solid"/>
                      <a:round/>
                      <a:headEnd type="none" w="med" len="med"/>
                      <a:tailEnd type="none" w="med" len="med"/>
                    </a:lnB>
                    <a:lnTlToBr>
                      <a:noFill/>
                    </a:lnTlToBr>
                    <a:lnBlToTr>
                      <a:noFill/>
                    </a:lnBlToTr>
                    <a:noFill/>
                  </a:tcPr>
                </a:tc>
              </a:tr>
              <a:tr h="63817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150</a:t>
                      </a:r>
                    </a:p>
                  </a:txBody>
                  <a:tcPr marL="90000" marR="90000" marT="46800" marB="46800" horzOverflow="overflow">
                    <a:lnL w="38100" cap="flat" cmpd="sng" algn="ctr">
                      <a:solidFill>
                        <a:srgbClr val="008000"/>
                      </a:solidFill>
                      <a:prstDash val="solid"/>
                      <a:round/>
                      <a:headEnd type="none" w="med" len="med"/>
                      <a:tailEnd type="none" w="med" len="med"/>
                    </a:lnL>
                    <a:lnR w="38100" cap="flat" cmpd="sng" algn="ctr">
                      <a:solidFill>
                        <a:srgbClr val="008000"/>
                      </a:solidFill>
                      <a:prstDash val="solid"/>
                      <a:round/>
                      <a:headEnd type="none" w="med" len="med"/>
                      <a:tailEnd type="none" w="med" len="med"/>
                    </a:lnR>
                    <a:lnT w="38100" cap="flat" cmpd="sng" algn="ctr">
                      <a:solidFill>
                        <a:srgbClr val="008000"/>
                      </a:solidFill>
                      <a:prstDash val="solid"/>
                      <a:round/>
                      <a:headEnd type="none" w="med" len="med"/>
                      <a:tailEnd type="none" w="med" len="med"/>
                    </a:lnT>
                    <a:lnB w="381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200</a:t>
                      </a:r>
                    </a:p>
                  </a:txBody>
                  <a:tcPr marL="90000" marR="90000" marT="46800" marB="46800" horzOverflow="overflow">
                    <a:lnL w="38100" cap="flat" cmpd="sng" algn="ctr">
                      <a:solidFill>
                        <a:srgbClr val="008000"/>
                      </a:solidFill>
                      <a:prstDash val="solid"/>
                      <a:round/>
                      <a:headEnd type="none" w="med" len="med"/>
                      <a:tailEnd type="none" w="med" len="med"/>
                    </a:lnL>
                    <a:lnR w="38100" cap="flat" cmpd="sng" algn="ctr">
                      <a:solidFill>
                        <a:srgbClr val="008000"/>
                      </a:solidFill>
                      <a:prstDash val="solid"/>
                      <a:round/>
                      <a:headEnd type="none" w="med" len="med"/>
                      <a:tailEnd type="none" w="med" len="med"/>
                    </a:lnR>
                    <a:lnT w="38100" cap="flat" cmpd="sng" algn="ctr">
                      <a:solidFill>
                        <a:srgbClr val="008000"/>
                      </a:solidFill>
                      <a:prstDash val="solid"/>
                      <a:round/>
                      <a:headEnd type="none" w="med" len="med"/>
                      <a:tailEnd type="none" w="med" len="med"/>
                    </a:lnT>
                    <a:lnB w="38100" cap="flat" cmpd="sng" algn="ctr">
                      <a:solidFill>
                        <a:srgbClr val="008000"/>
                      </a:solidFill>
                      <a:prstDash val="solid"/>
                      <a:round/>
                      <a:headEnd type="none" w="med" len="med"/>
                      <a:tailEnd type="none" w="med" len="med"/>
                    </a:lnB>
                    <a:lnTlToBr>
                      <a:noFill/>
                    </a:lnTlToBr>
                    <a:lnBlToTr>
                      <a:noFill/>
                    </a:lnBlToTr>
                    <a:noFill/>
                  </a:tcPr>
                </a:tc>
              </a:tr>
              <a:tr h="63817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100</a:t>
                      </a:r>
                    </a:p>
                  </a:txBody>
                  <a:tcPr marL="90000" marR="90000" marT="46800" marB="46800" horzOverflow="overflow">
                    <a:lnL w="38100" cap="flat" cmpd="sng" algn="ctr">
                      <a:solidFill>
                        <a:srgbClr val="008000"/>
                      </a:solidFill>
                      <a:prstDash val="solid"/>
                      <a:round/>
                      <a:headEnd type="none" w="med" len="med"/>
                      <a:tailEnd type="none" w="med" len="med"/>
                    </a:lnL>
                    <a:lnR w="38100" cap="flat" cmpd="sng" algn="ctr">
                      <a:solidFill>
                        <a:srgbClr val="008000"/>
                      </a:solidFill>
                      <a:prstDash val="solid"/>
                      <a:round/>
                      <a:headEnd type="none" w="med" len="med"/>
                      <a:tailEnd type="none" w="med" len="med"/>
                    </a:lnR>
                    <a:lnT w="38100" cap="flat" cmpd="sng" algn="ctr">
                      <a:solidFill>
                        <a:srgbClr val="008000"/>
                      </a:solidFill>
                      <a:prstDash val="solid"/>
                      <a:round/>
                      <a:headEnd type="none" w="med" len="med"/>
                      <a:tailEnd type="none" w="med" len="med"/>
                    </a:lnT>
                    <a:lnB w="381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300</a:t>
                      </a:r>
                    </a:p>
                  </a:txBody>
                  <a:tcPr marL="90000" marR="90000" marT="46800" marB="46800" horzOverflow="overflow">
                    <a:lnL w="38100" cap="flat" cmpd="sng" algn="ctr">
                      <a:solidFill>
                        <a:srgbClr val="008000"/>
                      </a:solidFill>
                      <a:prstDash val="solid"/>
                      <a:round/>
                      <a:headEnd type="none" w="med" len="med"/>
                      <a:tailEnd type="none" w="med" len="med"/>
                    </a:lnL>
                    <a:lnR w="38100" cap="flat" cmpd="sng" algn="ctr">
                      <a:solidFill>
                        <a:srgbClr val="008000"/>
                      </a:solidFill>
                      <a:prstDash val="solid"/>
                      <a:round/>
                      <a:headEnd type="none" w="med" len="med"/>
                      <a:tailEnd type="none" w="med" len="med"/>
                    </a:lnR>
                    <a:lnT w="38100" cap="flat" cmpd="sng" algn="ctr">
                      <a:solidFill>
                        <a:srgbClr val="008000"/>
                      </a:solidFill>
                      <a:prstDash val="solid"/>
                      <a:round/>
                      <a:headEnd type="none" w="med" len="med"/>
                      <a:tailEnd type="none" w="med" len="med"/>
                    </a:lnT>
                    <a:lnB w="38100" cap="flat" cmpd="sng" algn="ctr">
                      <a:solidFill>
                        <a:srgbClr val="008000"/>
                      </a:solidFill>
                      <a:prstDash val="solid"/>
                      <a:round/>
                      <a:headEnd type="none" w="med" len="med"/>
                      <a:tailEnd type="none" w="med" len="med"/>
                    </a:lnB>
                    <a:lnTlToBr>
                      <a:noFill/>
                    </a:lnTlToBr>
                    <a:lnBlToTr>
                      <a:noFill/>
                    </a:lnBlToTr>
                    <a:noFill/>
                  </a:tcPr>
                </a:tc>
              </a:tr>
              <a:tr h="63817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50</a:t>
                      </a:r>
                    </a:p>
                  </a:txBody>
                  <a:tcPr marL="90000" marR="90000" marT="46800" marB="46800" horzOverflow="overflow">
                    <a:lnL w="38100" cap="flat" cmpd="sng" algn="ctr">
                      <a:solidFill>
                        <a:srgbClr val="008000"/>
                      </a:solidFill>
                      <a:prstDash val="solid"/>
                      <a:round/>
                      <a:headEnd type="none" w="med" len="med"/>
                      <a:tailEnd type="none" w="med" len="med"/>
                    </a:lnL>
                    <a:lnR w="38100" cap="flat" cmpd="sng" algn="ctr">
                      <a:solidFill>
                        <a:srgbClr val="008000"/>
                      </a:solidFill>
                      <a:prstDash val="solid"/>
                      <a:round/>
                      <a:headEnd type="none" w="med" len="med"/>
                      <a:tailEnd type="none" w="med" len="med"/>
                    </a:lnR>
                    <a:lnT w="38100" cap="flat" cmpd="sng" algn="ctr">
                      <a:solidFill>
                        <a:srgbClr val="008000"/>
                      </a:solidFill>
                      <a:prstDash val="solid"/>
                      <a:round/>
                      <a:headEnd type="none" w="med" len="med"/>
                      <a:tailEnd type="none" w="med" len="med"/>
                    </a:lnT>
                    <a:lnB w="381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400</a:t>
                      </a:r>
                    </a:p>
                  </a:txBody>
                  <a:tcPr marL="90000" marR="90000" marT="46800" marB="46800" horzOverflow="overflow">
                    <a:lnL w="38100" cap="flat" cmpd="sng" algn="ctr">
                      <a:solidFill>
                        <a:srgbClr val="008000"/>
                      </a:solidFill>
                      <a:prstDash val="solid"/>
                      <a:round/>
                      <a:headEnd type="none" w="med" len="med"/>
                      <a:tailEnd type="none" w="med" len="med"/>
                    </a:lnL>
                    <a:lnR w="38100" cap="flat" cmpd="sng" algn="ctr">
                      <a:solidFill>
                        <a:srgbClr val="008000"/>
                      </a:solidFill>
                      <a:prstDash val="solid"/>
                      <a:round/>
                      <a:headEnd type="none" w="med" len="med"/>
                      <a:tailEnd type="none" w="med" len="med"/>
                    </a:lnR>
                    <a:lnT w="38100" cap="flat" cmpd="sng" algn="ctr">
                      <a:solidFill>
                        <a:srgbClr val="008000"/>
                      </a:solidFill>
                      <a:prstDash val="solid"/>
                      <a:round/>
                      <a:headEnd type="none" w="med" len="med"/>
                      <a:tailEnd type="none" w="med" len="med"/>
                    </a:lnT>
                    <a:lnB w="38100" cap="flat" cmpd="sng" algn="ctr">
                      <a:solidFill>
                        <a:srgbClr val="008000"/>
                      </a:solidFill>
                      <a:prstDash val="solid"/>
                      <a:round/>
                      <a:headEnd type="none" w="med" len="med"/>
                      <a:tailEnd type="none" w="med" len="med"/>
                    </a:lnB>
                    <a:lnTlToBr>
                      <a:noFill/>
                    </a:lnTlToBr>
                    <a:lnBlToTr>
                      <a:noFill/>
                    </a:lnBlToTr>
                    <a:noFill/>
                  </a:tcPr>
                </a:tc>
              </a:tr>
              <a:tr h="638175">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0</a:t>
                      </a:r>
                    </a:p>
                  </a:txBody>
                  <a:tcPr marL="90000" marR="90000" marT="46800" marB="46800" horzOverflow="overflow">
                    <a:lnL w="38100" cap="flat" cmpd="sng" algn="ctr">
                      <a:solidFill>
                        <a:srgbClr val="008000"/>
                      </a:solidFill>
                      <a:prstDash val="solid"/>
                      <a:round/>
                      <a:headEnd type="none" w="med" len="med"/>
                      <a:tailEnd type="none" w="med" len="med"/>
                    </a:lnL>
                    <a:lnR w="38100" cap="flat" cmpd="sng" algn="ctr">
                      <a:solidFill>
                        <a:srgbClr val="008000"/>
                      </a:solidFill>
                      <a:prstDash val="solid"/>
                      <a:round/>
                      <a:headEnd type="none" w="med" len="med"/>
                      <a:tailEnd type="none" w="med" len="med"/>
                    </a:lnR>
                    <a:lnT w="38100" cap="flat" cmpd="sng" algn="ctr">
                      <a:solidFill>
                        <a:srgbClr val="008000"/>
                      </a:solidFill>
                      <a:prstDash val="solid"/>
                      <a:round/>
                      <a:headEnd type="none" w="med" len="med"/>
                      <a:tailEnd type="none" w="med" len="med"/>
                    </a:lnT>
                    <a:lnB w="381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cs typeface="Arial" pitchFamily="34" charset="0"/>
                        </a:rPr>
                        <a:t>500</a:t>
                      </a:r>
                    </a:p>
                  </a:txBody>
                  <a:tcPr marL="90000" marR="90000" marT="46800" marB="46800" horzOverflow="overflow">
                    <a:lnL w="38100" cap="flat" cmpd="sng" algn="ctr">
                      <a:solidFill>
                        <a:srgbClr val="008000"/>
                      </a:solidFill>
                      <a:prstDash val="solid"/>
                      <a:round/>
                      <a:headEnd type="none" w="med" len="med"/>
                      <a:tailEnd type="none" w="med" len="med"/>
                    </a:lnL>
                    <a:lnR w="38100" cap="flat" cmpd="sng" algn="ctr">
                      <a:solidFill>
                        <a:srgbClr val="008000"/>
                      </a:solidFill>
                      <a:prstDash val="solid"/>
                      <a:round/>
                      <a:headEnd type="none" w="med" len="med"/>
                      <a:tailEnd type="none" w="med" len="med"/>
                    </a:lnR>
                    <a:lnT w="38100" cap="flat" cmpd="sng" algn="ctr">
                      <a:solidFill>
                        <a:srgbClr val="008000"/>
                      </a:solidFill>
                      <a:prstDash val="solid"/>
                      <a:round/>
                      <a:headEnd type="none" w="med" len="med"/>
                      <a:tailEnd type="none" w="med" len="med"/>
                    </a:lnT>
                    <a:lnB w="38100" cap="flat" cmpd="sng" algn="ctr">
                      <a:solidFill>
                        <a:srgbClr val="008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idx="1"/>
          </p:nvPr>
        </p:nvSpPr>
        <p:spPr/>
        <p:txBody>
          <a:bodyPr/>
          <a:lstStyle/>
          <a:p>
            <a:pPr algn="justLow"/>
            <a:r>
              <a:rPr lang="fa-IR" sz="3200" dirty="0" smtClean="0">
                <a:solidFill>
                  <a:srgbClr val="009900"/>
                </a:solidFill>
                <a:cs typeface="2  Compset" pitchFamily="2" charset="-78"/>
              </a:rPr>
              <a:t>اين جدول نمايانگر تركيب هايي از تعداد واحد هاي مسكوني تيپ </a:t>
            </a:r>
            <a:r>
              <a:rPr lang="en-US" sz="3200" dirty="0" smtClean="0">
                <a:solidFill>
                  <a:srgbClr val="009900"/>
                </a:solidFill>
                <a:cs typeface="2  Compset" pitchFamily="2" charset="-78"/>
              </a:rPr>
              <a:t>A</a:t>
            </a:r>
            <a:r>
              <a:rPr lang="fa-IR" sz="3200" dirty="0" smtClean="0">
                <a:solidFill>
                  <a:srgbClr val="009900"/>
                </a:solidFill>
                <a:cs typeface="2  Compset" pitchFamily="2" charset="-78"/>
              </a:rPr>
              <a:t> و</a:t>
            </a:r>
            <a:r>
              <a:rPr lang="en-US" sz="3200" dirty="0" smtClean="0">
                <a:solidFill>
                  <a:srgbClr val="009900"/>
                </a:solidFill>
                <a:cs typeface="2  Compset" pitchFamily="2" charset="-78"/>
              </a:rPr>
              <a:t> B</a:t>
            </a:r>
            <a:r>
              <a:rPr lang="fa-IR" sz="3200" dirty="0" smtClean="0">
                <a:solidFill>
                  <a:srgbClr val="009900"/>
                </a:solidFill>
                <a:cs typeface="2  Compset" pitchFamily="2" charset="-78"/>
              </a:rPr>
              <a:t> است در هر يك از این تركيبها محدوديت زمين رعايت شده است. يعني هر كدام از مجموعه هاي موجود در در جدول تنها از 50 آكر زمين استفاده مي كند اگر اين نقاط </a:t>
            </a:r>
            <a:r>
              <a:rPr lang="fa-IR" sz="3200" dirty="0" smtClean="0">
                <a:solidFill>
                  <a:srgbClr val="990000"/>
                </a:solidFill>
                <a:cs typeface="2  Compset" pitchFamily="2" charset="-78"/>
              </a:rPr>
              <a:t>(مقادير </a:t>
            </a:r>
            <a:r>
              <a:rPr lang="en-US" sz="3200" dirty="0" smtClean="0">
                <a:solidFill>
                  <a:srgbClr val="990000"/>
                </a:solidFill>
                <a:cs typeface="2  Compset" pitchFamily="2" charset="-78"/>
              </a:rPr>
              <a:t>A </a:t>
            </a:r>
            <a:r>
              <a:rPr lang="fa-IR" sz="3200" dirty="0" smtClean="0">
                <a:solidFill>
                  <a:srgbClr val="990000"/>
                </a:solidFill>
                <a:cs typeface="2  Compset" pitchFamily="2" charset="-78"/>
              </a:rPr>
              <a:t> و </a:t>
            </a:r>
            <a:r>
              <a:rPr lang="en-US" sz="3200" dirty="0" smtClean="0">
                <a:solidFill>
                  <a:srgbClr val="990000"/>
                </a:solidFill>
                <a:cs typeface="2  Compset" pitchFamily="2" charset="-78"/>
              </a:rPr>
              <a:t>B</a:t>
            </a:r>
            <a:r>
              <a:rPr lang="fa-IR" sz="3200" dirty="0" smtClean="0">
                <a:solidFill>
                  <a:srgbClr val="990000"/>
                </a:solidFill>
                <a:cs typeface="2  Compset" pitchFamily="2" charset="-78"/>
              </a:rPr>
              <a:t>  براي هر تركيب)  </a:t>
            </a:r>
            <a:r>
              <a:rPr lang="fa-IR" sz="3200" dirty="0" smtClean="0">
                <a:solidFill>
                  <a:srgbClr val="009900"/>
                </a:solidFill>
                <a:cs typeface="2  Compset" pitchFamily="2" charset="-78"/>
              </a:rPr>
              <a:t>بر روي نموداري رسم گردد، وخطي اين نقاط را به يكديگر وصل كند، نتيجه به صورت خطي راست مانند شكل (1) خواهد بود. </a:t>
            </a:r>
            <a:endParaRPr lang="en-US" sz="3200" dirty="0" smtClean="0">
              <a:solidFill>
                <a:srgbClr val="009900"/>
              </a:solidFill>
              <a:cs typeface="2  Compset"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625" y="1071563"/>
            <a:ext cx="8229600" cy="5429250"/>
          </a:xfrm>
        </p:spPr>
        <p:txBody>
          <a:bodyPr>
            <a:normAutofit fontScale="92500" lnSpcReduction="10000"/>
          </a:bodyPr>
          <a:lstStyle/>
          <a:p>
            <a:pPr marL="274320" indent="-274320" fontAlgn="auto">
              <a:spcAft>
                <a:spcPts val="0"/>
              </a:spcAft>
              <a:buClr>
                <a:schemeClr val="accent3"/>
              </a:buClr>
              <a:buFont typeface="Wingdings 2"/>
              <a:buChar char=""/>
              <a:defRPr/>
            </a:pPr>
            <a:endParaRPr lang="fa-IR" dirty="0" smtClean="0">
              <a:ea typeface="+mn-ea"/>
            </a:endParaRPr>
          </a:p>
          <a:p>
            <a:pPr marL="274320" indent="-274320" fontAlgn="auto">
              <a:spcAft>
                <a:spcPts val="0"/>
              </a:spcAft>
              <a:buClr>
                <a:schemeClr val="accent3"/>
              </a:buClr>
              <a:buFont typeface="Wingdings 2"/>
              <a:buNone/>
              <a:defRPr/>
            </a:pPr>
            <a:r>
              <a:rPr lang="fa-IR" dirty="0" smtClean="0">
                <a:ea typeface="+mn-ea"/>
              </a:rPr>
              <a:t>     </a:t>
            </a:r>
            <a:r>
              <a:rPr lang="fa-IR" sz="1900" dirty="0" smtClean="0">
                <a:solidFill>
                  <a:srgbClr val="FF0000"/>
                </a:solidFill>
                <a:ea typeface="+mn-ea"/>
                <a:cs typeface="2  Baran" pitchFamily="2" charset="-78"/>
              </a:rPr>
              <a:t>شكل شماره ي(1).نمودار محدوديت زمين. </a:t>
            </a:r>
          </a:p>
          <a:p>
            <a:pPr marL="274320" indent="-274320" fontAlgn="auto">
              <a:spcAft>
                <a:spcPts val="0"/>
              </a:spcAft>
              <a:buClr>
                <a:schemeClr val="accent3"/>
              </a:buClr>
              <a:buFont typeface="Wingdings 2"/>
              <a:buNone/>
              <a:defRPr/>
            </a:pPr>
            <a:r>
              <a:rPr lang="fa-IR" dirty="0" smtClean="0">
                <a:ea typeface="+mn-ea"/>
              </a:rPr>
              <a:t>                                                                                        </a:t>
            </a:r>
            <a:r>
              <a:rPr lang="fa-IR" sz="2000" dirty="0" smtClean="0">
                <a:ea typeface="+mn-ea"/>
              </a:rPr>
              <a:t>600   </a:t>
            </a:r>
          </a:p>
          <a:p>
            <a:pPr marL="274320" indent="-274320" fontAlgn="auto">
              <a:spcAft>
                <a:spcPts val="0"/>
              </a:spcAft>
              <a:buClr>
                <a:schemeClr val="accent3"/>
              </a:buClr>
              <a:buFont typeface="Wingdings 2"/>
              <a:buNone/>
              <a:defRPr/>
            </a:pPr>
            <a:r>
              <a:rPr lang="fa-IR" sz="2000" dirty="0" smtClean="0">
                <a:ea typeface="+mn-ea"/>
              </a:rPr>
              <a:t>                                                                     </a:t>
            </a:r>
            <a:r>
              <a:rPr lang="en-US" sz="2000" dirty="0" smtClean="0">
                <a:ea typeface="+mn-ea"/>
              </a:rPr>
              <a:t>A=500‚ B= 0                   </a:t>
            </a:r>
            <a:endParaRPr lang="fa-IR" sz="2000" dirty="0" smtClean="0">
              <a:ea typeface="+mn-ea"/>
            </a:endParaRPr>
          </a:p>
          <a:p>
            <a:pPr marL="274320" indent="-274320" fontAlgn="auto">
              <a:spcAft>
                <a:spcPts val="0"/>
              </a:spcAft>
              <a:buClr>
                <a:schemeClr val="accent3"/>
              </a:buClr>
              <a:buFont typeface="Wingdings 2"/>
              <a:buNone/>
              <a:defRPr/>
            </a:pPr>
            <a:r>
              <a:rPr lang="fa-IR" sz="2000" dirty="0" smtClean="0">
                <a:ea typeface="+mn-ea"/>
              </a:rPr>
              <a:t>                                                                                                        </a:t>
            </a:r>
          </a:p>
          <a:p>
            <a:pPr marL="274320" indent="-274320" fontAlgn="auto">
              <a:spcAft>
                <a:spcPts val="0"/>
              </a:spcAft>
              <a:buClr>
                <a:schemeClr val="accent3"/>
              </a:buClr>
              <a:buFont typeface="Wingdings 2"/>
              <a:buNone/>
              <a:defRPr/>
            </a:pPr>
            <a:r>
              <a:rPr lang="fa-IR" sz="2000" dirty="0" smtClean="0">
                <a:ea typeface="+mn-ea"/>
              </a:rPr>
              <a:t>                                                           </a:t>
            </a:r>
            <a:r>
              <a:rPr lang="en-US" sz="2000" dirty="0" smtClean="0">
                <a:ea typeface="+mn-ea"/>
              </a:rPr>
              <a:t>                      </a:t>
            </a:r>
            <a:r>
              <a:rPr lang="en-US" sz="2000" dirty="0" smtClean="0">
                <a:ea typeface="+mn-ea"/>
                <a:cs typeface="2  Arabic Style"/>
              </a:rPr>
              <a:t>  </a:t>
            </a:r>
            <a:r>
              <a:rPr lang="en-US" sz="2000" dirty="0" smtClean="0">
                <a:ea typeface="+mn-ea"/>
              </a:rPr>
              <a:t>                   A=400 ,B= 500</a:t>
            </a:r>
            <a:endParaRPr lang="fa-IR" sz="2000" dirty="0" smtClean="0">
              <a:ea typeface="+mn-ea"/>
            </a:endParaRPr>
          </a:p>
          <a:p>
            <a:pPr marL="274320" indent="-274320" fontAlgn="auto">
              <a:spcAft>
                <a:spcPts val="0"/>
              </a:spcAft>
              <a:buClr>
                <a:schemeClr val="accent3"/>
              </a:buClr>
              <a:buFont typeface="Wingdings 2"/>
              <a:buNone/>
              <a:defRPr/>
            </a:pPr>
            <a:r>
              <a:rPr lang="en-US" sz="2000" dirty="0" smtClean="0">
                <a:ea typeface="+mn-ea"/>
              </a:rPr>
              <a:t>                                                                                      </a:t>
            </a:r>
            <a:r>
              <a:rPr lang="fa-IR" sz="2000" dirty="0" smtClean="0">
                <a:ea typeface="+mn-ea"/>
              </a:rPr>
              <a:t>                                 </a:t>
            </a:r>
            <a:endParaRPr lang="en-US" sz="2000" dirty="0" smtClean="0">
              <a:ea typeface="+mn-ea"/>
            </a:endParaRPr>
          </a:p>
          <a:p>
            <a:pPr marL="274320" indent="-274320" fontAlgn="auto">
              <a:spcAft>
                <a:spcPts val="0"/>
              </a:spcAft>
              <a:buClr>
                <a:schemeClr val="accent3"/>
              </a:buClr>
              <a:buFont typeface="Wingdings 2"/>
              <a:buNone/>
              <a:defRPr/>
            </a:pPr>
            <a:r>
              <a:rPr lang="en-US" sz="2000" dirty="0" smtClean="0">
                <a:ea typeface="+mn-ea"/>
              </a:rPr>
              <a:t>  </a:t>
            </a:r>
            <a:r>
              <a:rPr lang="fa-IR" sz="2000" dirty="0" smtClean="0">
                <a:ea typeface="+mn-ea"/>
              </a:rPr>
              <a:t>                                           </a:t>
            </a:r>
            <a:r>
              <a:rPr lang="en-US" sz="2000" dirty="0" smtClean="0">
                <a:ea typeface="+mn-ea"/>
              </a:rPr>
              <a:t>A=300, B=100  </a:t>
            </a:r>
          </a:p>
          <a:p>
            <a:pPr marL="274320" indent="-274320" fontAlgn="auto">
              <a:spcAft>
                <a:spcPts val="0"/>
              </a:spcAft>
              <a:buClr>
                <a:schemeClr val="accent3"/>
              </a:buClr>
              <a:buFont typeface="Wingdings 2"/>
              <a:buNone/>
              <a:defRPr/>
            </a:pPr>
            <a:r>
              <a:rPr lang="en-US" sz="2000" dirty="0" smtClean="0">
                <a:ea typeface="+mn-ea"/>
              </a:rPr>
              <a:t>                              </a:t>
            </a:r>
          </a:p>
          <a:p>
            <a:pPr marL="274320" indent="-274320" fontAlgn="auto">
              <a:spcAft>
                <a:spcPts val="0"/>
              </a:spcAft>
              <a:buClr>
                <a:schemeClr val="accent3"/>
              </a:buClr>
              <a:buFont typeface="Wingdings 2"/>
              <a:buNone/>
              <a:defRPr/>
            </a:pPr>
            <a:r>
              <a:rPr lang="en-US" sz="2000" dirty="0" smtClean="0">
                <a:ea typeface="+mn-ea"/>
              </a:rPr>
              <a:t>A=200 , B= 150                                 </a:t>
            </a:r>
            <a:r>
              <a:rPr lang="fa-IR" sz="2000" dirty="0" smtClean="0">
                <a:ea typeface="+mn-ea"/>
              </a:rPr>
              <a:t>                                                           200</a:t>
            </a:r>
          </a:p>
          <a:p>
            <a:pPr marL="274320" indent="-274320" fontAlgn="auto">
              <a:spcAft>
                <a:spcPts val="0"/>
              </a:spcAft>
              <a:buClr>
                <a:schemeClr val="accent3"/>
              </a:buClr>
              <a:buFont typeface="Wingdings 2"/>
              <a:buNone/>
              <a:defRPr/>
            </a:pPr>
            <a:r>
              <a:rPr lang="fa-IR" sz="2000" dirty="0" smtClean="0">
                <a:ea typeface="+mn-ea"/>
              </a:rPr>
              <a:t>               </a:t>
            </a:r>
          </a:p>
          <a:p>
            <a:pPr marL="274320" indent="-274320" fontAlgn="auto">
              <a:spcAft>
                <a:spcPts val="0"/>
              </a:spcAft>
              <a:buClr>
                <a:schemeClr val="accent3"/>
              </a:buClr>
              <a:buFont typeface="Wingdings 2"/>
              <a:buNone/>
              <a:defRPr/>
            </a:pPr>
            <a:r>
              <a:rPr lang="fa-IR" sz="2000" dirty="0" smtClean="0">
                <a:ea typeface="+mn-ea"/>
              </a:rPr>
              <a:t>          </a:t>
            </a:r>
            <a:r>
              <a:rPr lang="en-US" sz="2000" dirty="0" smtClean="0">
                <a:ea typeface="+mn-ea"/>
              </a:rPr>
              <a:t>A=100, B= 200     </a:t>
            </a:r>
            <a:endParaRPr lang="fa-IR" sz="2000" dirty="0" smtClean="0">
              <a:ea typeface="+mn-ea"/>
            </a:endParaRPr>
          </a:p>
          <a:p>
            <a:pPr marL="274320" indent="-274320" fontAlgn="auto">
              <a:spcAft>
                <a:spcPts val="0"/>
              </a:spcAft>
              <a:buClr>
                <a:schemeClr val="accent3"/>
              </a:buClr>
              <a:buFont typeface="Wingdings 2"/>
              <a:buNone/>
              <a:defRPr/>
            </a:pPr>
            <a:r>
              <a:rPr lang="fa-IR" sz="2000" dirty="0" smtClean="0">
                <a:ea typeface="+mn-ea"/>
              </a:rPr>
              <a:t>          </a:t>
            </a:r>
          </a:p>
          <a:p>
            <a:pPr marL="274320" indent="-274320" fontAlgn="auto">
              <a:spcAft>
                <a:spcPts val="0"/>
              </a:spcAft>
              <a:buClr>
                <a:schemeClr val="accent3"/>
              </a:buClr>
              <a:buFont typeface="Wingdings 2"/>
              <a:buNone/>
              <a:defRPr/>
            </a:pPr>
            <a:r>
              <a:rPr lang="en-US" sz="2000" dirty="0" smtClean="0">
                <a:ea typeface="+mn-ea"/>
              </a:rPr>
              <a:t>A=0, B=200</a:t>
            </a:r>
            <a:r>
              <a:rPr lang="fa-IR" sz="2000" dirty="0" smtClean="0">
                <a:ea typeface="+mn-ea"/>
              </a:rPr>
              <a:t>  </a:t>
            </a:r>
          </a:p>
          <a:p>
            <a:pPr marL="274320" indent="-274320" fontAlgn="auto">
              <a:spcAft>
                <a:spcPts val="0"/>
              </a:spcAft>
              <a:buClr>
                <a:schemeClr val="accent3"/>
              </a:buClr>
              <a:buFont typeface="Wingdings 2"/>
              <a:buNone/>
              <a:defRPr/>
            </a:pPr>
            <a:r>
              <a:rPr lang="fa-IR" sz="2000" dirty="0" smtClean="0">
                <a:ea typeface="+mn-ea"/>
              </a:rPr>
              <a:t>     300         250          200           150               100              50            0</a:t>
            </a:r>
            <a:r>
              <a:rPr lang="fa-IR" dirty="0" smtClean="0">
                <a:ea typeface="+mn-ea"/>
              </a:rPr>
              <a:t>                                                                                                                                                                       </a:t>
            </a:r>
          </a:p>
        </p:txBody>
      </p:sp>
      <p:cxnSp>
        <p:nvCxnSpPr>
          <p:cNvPr id="5" name="Straight Connector 4"/>
          <p:cNvCxnSpPr/>
          <p:nvPr/>
        </p:nvCxnSpPr>
        <p:spPr>
          <a:xfrm rot="5400000">
            <a:off x="-644525" y="3714750"/>
            <a:ext cx="4002088" cy="1588"/>
          </a:xfrm>
          <a:prstGeom prst="line">
            <a:avLst/>
          </a:prstGeom>
        </p:spPr>
        <p:style>
          <a:lnRef idx="3">
            <a:schemeClr val="accent1"/>
          </a:lnRef>
          <a:fillRef idx="0">
            <a:schemeClr val="accent1"/>
          </a:fillRef>
          <a:effectRef idx="2">
            <a:schemeClr val="accent1"/>
          </a:effectRef>
          <a:fontRef idx="minor">
            <a:schemeClr val="tx1"/>
          </a:fontRef>
        </p:style>
      </p:cxnSp>
      <p:cxnSp>
        <p:nvCxnSpPr>
          <p:cNvPr id="9" name="Straight Connector 8"/>
          <p:cNvCxnSpPr/>
          <p:nvPr/>
        </p:nvCxnSpPr>
        <p:spPr>
          <a:xfrm>
            <a:off x="1357313" y="5715000"/>
            <a:ext cx="7000901" cy="16"/>
          </a:xfrm>
          <a:prstGeom prst="line">
            <a:avLst/>
          </a:prstGeom>
        </p:spPr>
        <p:style>
          <a:lnRef idx="2">
            <a:schemeClr val="accent1"/>
          </a:lnRef>
          <a:fillRef idx="0">
            <a:schemeClr val="accent1"/>
          </a:fillRef>
          <a:effectRef idx="1">
            <a:schemeClr val="accent1"/>
          </a:effectRef>
          <a:fontRef idx="minor">
            <a:schemeClr val="tx1"/>
          </a:fontRef>
        </p:style>
      </p:cxnSp>
      <p:cxnSp>
        <p:nvCxnSpPr>
          <p:cNvPr id="11" name="Straight Connector 10"/>
          <p:cNvCxnSpPr>
            <a:stCxn id="45" idx="0"/>
            <a:endCxn id="45" idx="4"/>
          </p:cNvCxnSpPr>
          <p:nvPr/>
        </p:nvCxnSpPr>
        <p:spPr>
          <a:xfrm rot="16200000" flipH="1">
            <a:off x="2464579" y="1250141"/>
            <a:ext cx="3357586" cy="5572164"/>
          </a:xfrm>
          <a:prstGeom prst="line">
            <a:avLst/>
          </a:prstGeom>
          <a:ln>
            <a:solidFill>
              <a:srgbClr val="FF0000"/>
            </a:solidFill>
          </a:ln>
        </p:spPr>
        <p:style>
          <a:lnRef idx="3">
            <a:schemeClr val="accent3"/>
          </a:lnRef>
          <a:fillRef idx="0">
            <a:schemeClr val="accent3"/>
          </a:fillRef>
          <a:effectRef idx="2">
            <a:schemeClr val="accent3"/>
          </a:effectRef>
          <a:fontRef idx="minor">
            <a:schemeClr val="tx1"/>
          </a:fontRef>
        </p:style>
      </p:cxnSp>
      <p:sp>
        <p:nvSpPr>
          <p:cNvPr id="45" name="Right Triangle 44"/>
          <p:cNvSpPr/>
          <p:nvPr/>
        </p:nvSpPr>
        <p:spPr>
          <a:xfrm>
            <a:off x="1357290" y="2357430"/>
            <a:ext cx="5572164" cy="3357586"/>
          </a:xfrm>
          <a:prstGeom prst="rtTriangle">
            <a:avLst/>
          </a:prstGeom>
        </p:spPr>
        <p:style>
          <a:lnRef idx="1">
            <a:schemeClr val="accent5"/>
          </a:lnRef>
          <a:fillRef idx="2">
            <a:schemeClr val="accent5"/>
          </a:fillRef>
          <a:effectRef idx="1">
            <a:schemeClr val="accent5"/>
          </a:effectRef>
          <a:fontRef idx="minor">
            <a:schemeClr val="dk1"/>
          </a:fontRef>
        </p:style>
        <p:txBody>
          <a:bodyPr rtlCol="1" anchor="ctr"/>
          <a:lstStyle/>
          <a:p>
            <a:pPr algn="ctr">
              <a:defRPr/>
            </a:pPr>
            <a:endParaRPr lang="fa-IR"/>
          </a:p>
        </p:txBody>
      </p:sp>
      <p:sp>
        <p:nvSpPr>
          <p:cNvPr id="8" name="Oval 7"/>
          <p:cNvSpPr/>
          <p:nvPr/>
        </p:nvSpPr>
        <p:spPr>
          <a:xfrm>
            <a:off x="2714612" y="5929330"/>
            <a:ext cx="2857520" cy="7143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000" b="1" dirty="0" smtClean="0">
                <a:solidFill>
                  <a:srgbClr val="FF0000"/>
                </a:solidFill>
                <a:cs typeface="2  Davat" pitchFamily="2" charset="-78"/>
              </a:rPr>
              <a:t>تعداد خانه هاي تيپ  </a:t>
            </a:r>
            <a:r>
              <a:rPr lang="en-US" sz="2000" b="1" dirty="0" smtClean="0">
                <a:solidFill>
                  <a:srgbClr val="FF0000"/>
                </a:solidFill>
                <a:cs typeface="2  Davat" pitchFamily="2" charset="-78"/>
              </a:rPr>
              <a:t> B</a:t>
            </a:r>
            <a:endParaRPr lang="fa-IR" sz="2000" b="1" dirty="0">
              <a:solidFill>
                <a:srgbClr val="FF0000"/>
              </a:solidFill>
              <a:cs typeface="2  Davat" pitchFamily="2" charset="-78"/>
            </a:endParaRPr>
          </a:p>
        </p:txBody>
      </p:sp>
      <p:sp>
        <p:nvSpPr>
          <p:cNvPr id="10" name="Oval 9"/>
          <p:cNvSpPr/>
          <p:nvPr/>
        </p:nvSpPr>
        <p:spPr>
          <a:xfrm>
            <a:off x="214282" y="2714620"/>
            <a:ext cx="571504" cy="257176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1" anchor="ctr"/>
          <a:lstStyle/>
          <a:p>
            <a:pPr algn="ctr"/>
            <a:r>
              <a:rPr lang="fa-IR" sz="2000" b="1" dirty="0" smtClean="0">
                <a:solidFill>
                  <a:srgbClr val="FF0000"/>
                </a:solidFill>
                <a:cs typeface="2  Davat" pitchFamily="2" charset="-78"/>
              </a:rPr>
              <a:t>تعداد خانه هاي تيپ   </a:t>
            </a:r>
            <a:r>
              <a:rPr lang="en-US" sz="2000" b="1" dirty="0" smtClean="0">
                <a:solidFill>
                  <a:srgbClr val="FF0000"/>
                </a:solidFill>
                <a:cs typeface="2  Davat" pitchFamily="2" charset="-78"/>
              </a:rPr>
              <a:t>A</a:t>
            </a:r>
            <a:endParaRPr lang="fa-IR" sz="2000" b="1" dirty="0">
              <a:solidFill>
                <a:srgbClr val="FF0000"/>
              </a:solidFill>
              <a:cs typeface="2  Davat" pitchFamily="2" charset="-78"/>
            </a:endParaRPr>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pic>
        <p:nvPicPr>
          <p:cNvPr id="2049"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3428992" y="1571612"/>
            <a:ext cx="1702606" cy="428628"/>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9"/>
            <a:ext cx="8229600" cy="5681682"/>
          </a:xfrm>
        </p:spPr>
        <p:txBody>
          <a:bodyPr/>
          <a:lstStyle/>
          <a:p>
            <a:endParaRPr lang="fa-IR" dirty="0" smtClean="0"/>
          </a:p>
          <a:p>
            <a:r>
              <a:rPr lang="fa-IR" sz="2400" b="1" dirty="0" smtClean="0">
                <a:solidFill>
                  <a:srgbClr val="000099"/>
                </a:solidFill>
                <a:cs typeface="2  Compset" pitchFamily="2" charset="-78"/>
              </a:rPr>
              <a:t>مي توان دقيقاً مراحلي شبيه آنچه انجام شد را براي حل تر سيمي  محدوديت بودجه انجام داددر ابتدا محدوديت را به صورت تساوي بيان مي كنيم.</a:t>
            </a:r>
          </a:p>
          <a:p>
            <a:endParaRPr lang="fa-IR" sz="2400" b="1" dirty="0" smtClean="0">
              <a:solidFill>
                <a:srgbClr val="000099"/>
              </a:solidFill>
              <a:cs typeface="2  Compset" pitchFamily="2" charset="-78"/>
            </a:endParaRPr>
          </a:p>
          <a:p>
            <a:r>
              <a:rPr lang="fa-IR" sz="2400" b="1" dirty="0" smtClean="0">
                <a:solidFill>
                  <a:srgbClr val="000099"/>
                </a:solidFill>
                <a:cs typeface="2  Compset" pitchFamily="2" charset="-78"/>
              </a:rPr>
              <a:t>ميدانيم كه          </a:t>
            </a:r>
            <a:r>
              <a:rPr lang="fa-IR" sz="2400" b="1" dirty="0" smtClean="0">
                <a:solidFill>
                  <a:schemeClr val="tx1">
                    <a:lumMod val="75000"/>
                    <a:lumOff val="25000"/>
                  </a:schemeClr>
                </a:solidFill>
                <a:cs typeface="2  Compset" pitchFamily="2" charset="-78"/>
              </a:rPr>
              <a:t>000 ,1,200   </a:t>
            </a:r>
            <a:r>
              <a:rPr lang="en-US" sz="2400" b="1" dirty="0" smtClean="0">
                <a:solidFill>
                  <a:schemeClr val="tx1">
                    <a:lumMod val="75000"/>
                    <a:lumOff val="25000"/>
                  </a:schemeClr>
                </a:solidFill>
                <a:cs typeface="2  Compset" pitchFamily="2" charset="-78"/>
              </a:rPr>
              <a:t>B=  </a:t>
            </a:r>
            <a:r>
              <a:rPr lang="fa-IR" sz="2400" b="1" dirty="0" smtClean="0">
                <a:solidFill>
                  <a:schemeClr val="tx1">
                    <a:lumMod val="75000"/>
                    <a:lumOff val="25000"/>
                  </a:schemeClr>
                </a:solidFill>
                <a:cs typeface="2  Compset" pitchFamily="2" charset="-78"/>
              </a:rPr>
              <a:t>6000+  </a:t>
            </a:r>
            <a:r>
              <a:rPr lang="en-US" sz="2400" b="1" dirty="0" smtClean="0">
                <a:solidFill>
                  <a:schemeClr val="tx1">
                    <a:lumMod val="75000"/>
                    <a:lumOff val="25000"/>
                  </a:schemeClr>
                </a:solidFill>
                <a:cs typeface="2  Compset" pitchFamily="2" charset="-78"/>
              </a:rPr>
              <a:t>A </a:t>
            </a:r>
            <a:r>
              <a:rPr lang="fa-IR" sz="2400" b="1" dirty="0" smtClean="0">
                <a:solidFill>
                  <a:schemeClr val="tx1">
                    <a:lumMod val="75000"/>
                    <a:lumOff val="25000"/>
                  </a:schemeClr>
                </a:solidFill>
                <a:cs typeface="2  Compset" pitchFamily="2" charset="-78"/>
              </a:rPr>
              <a:t>2000</a:t>
            </a:r>
          </a:p>
          <a:p>
            <a:pPr>
              <a:buNone/>
            </a:pPr>
            <a:endParaRPr lang="fa-IR" sz="2400" b="1" dirty="0" smtClean="0">
              <a:solidFill>
                <a:srgbClr val="000099"/>
              </a:solidFill>
              <a:cs typeface="2  Compset" pitchFamily="2" charset="-78"/>
            </a:endParaRPr>
          </a:p>
          <a:p>
            <a:pPr>
              <a:buNone/>
            </a:pPr>
            <a:r>
              <a:rPr lang="fa-IR" sz="2400" b="1" dirty="0" smtClean="0">
                <a:solidFill>
                  <a:srgbClr val="000099"/>
                </a:solidFill>
                <a:cs typeface="2  Compset" pitchFamily="2" charset="-78"/>
              </a:rPr>
              <a:t>        </a:t>
            </a:r>
            <a:r>
              <a:rPr lang="en-US" sz="2400" b="1" dirty="0" smtClean="0">
                <a:solidFill>
                  <a:srgbClr val="000099"/>
                </a:solidFill>
                <a:cs typeface="2  Compset" pitchFamily="2" charset="-78"/>
              </a:rPr>
              <a:t>A</a:t>
            </a:r>
            <a:r>
              <a:rPr lang="fa-IR" sz="2400" b="1" dirty="0" smtClean="0">
                <a:solidFill>
                  <a:srgbClr val="000099"/>
                </a:solidFill>
                <a:cs typeface="2  Compset" pitchFamily="2" charset="-78"/>
              </a:rPr>
              <a:t> 2000   را از دو طرف كم مي كنيم </a:t>
            </a:r>
          </a:p>
          <a:p>
            <a:pPr>
              <a:buNone/>
            </a:pPr>
            <a:r>
              <a:rPr lang="fa-IR" sz="2400" b="1" dirty="0" smtClean="0">
                <a:solidFill>
                  <a:schemeClr val="tx1">
                    <a:lumMod val="75000"/>
                    <a:lumOff val="25000"/>
                  </a:schemeClr>
                </a:solidFill>
                <a:cs typeface="2  Compset" pitchFamily="2" charset="-78"/>
              </a:rPr>
              <a:t>                                                               </a:t>
            </a:r>
            <a:r>
              <a:rPr lang="en-US" sz="2400" b="1" dirty="0" smtClean="0">
                <a:solidFill>
                  <a:schemeClr val="tx1">
                    <a:lumMod val="75000"/>
                    <a:lumOff val="25000"/>
                  </a:schemeClr>
                </a:solidFill>
                <a:cs typeface="2  Compset" pitchFamily="2" charset="-78"/>
              </a:rPr>
              <a:t>A</a:t>
            </a:r>
            <a:r>
              <a:rPr lang="fa-IR" sz="2400" b="1" dirty="0" smtClean="0">
                <a:solidFill>
                  <a:schemeClr val="tx1">
                    <a:lumMod val="75000"/>
                    <a:lumOff val="25000"/>
                  </a:schemeClr>
                </a:solidFill>
                <a:cs typeface="2  Compset" pitchFamily="2" charset="-78"/>
              </a:rPr>
              <a:t>2000-000 ,1,200  = </a:t>
            </a:r>
            <a:r>
              <a:rPr lang="en-US" sz="2400" b="1" dirty="0" smtClean="0">
                <a:solidFill>
                  <a:schemeClr val="tx1">
                    <a:lumMod val="75000"/>
                    <a:lumOff val="25000"/>
                  </a:schemeClr>
                </a:solidFill>
                <a:cs typeface="2  Compset" pitchFamily="2" charset="-78"/>
              </a:rPr>
              <a:t>B</a:t>
            </a:r>
            <a:r>
              <a:rPr lang="fa-IR" sz="2400" b="1" dirty="0" smtClean="0">
                <a:solidFill>
                  <a:schemeClr val="tx1">
                    <a:lumMod val="75000"/>
                    <a:lumOff val="25000"/>
                  </a:schemeClr>
                </a:solidFill>
                <a:cs typeface="2  Compset" pitchFamily="2" charset="-78"/>
              </a:rPr>
              <a:t>6000</a:t>
            </a:r>
          </a:p>
          <a:p>
            <a:pPr>
              <a:buNone/>
            </a:pPr>
            <a:r>
              <a:rPr lang="fa-IR" sz="2400" b="1" dirty="0" smtClean="0">
                <a:solidFill>
                  <a:srgbClr val="000099"/>
                </a:solidFill>
                <a:cs typeface="2  Compset" pitchFamily="2" charset="-78"/>
              </a:rPr>
              <a:t>هر دو طرف را بر 6000 تقسيم مي كنيم</a:t>
            </a:r>
          </a:p>
          <a:p>
            <a:pPr>
              <a:buNone/>
            </a:pPr>
            <a:r>
              <a:rPr lang="fa-IR" sz="2400" b="1" dirty="0" smtClean="0">
                <a:solidFill>
                  <a:schemeClr val="tx1">
                    <a:lumMod val="75000"/>
                    <a:lumOff val="25000"/>
                  </a:schemeClr>
                </a:solidFill>
                <a:latin typeface="+mj-lt"/>
                <a:cs typeface="2  Compset" pitchFamily="2" charset="-78"/>
              </a:rPr>
              <a:t>                                                                   </a:t>
            </a:r>
            <a:r>
              <a:rPr lang="en-US" sz="2400" b="1" dirty="0" smtClean="0">
                <a:solidFill>
                  <a:schemeClr val="tx1">
                    <a:lumMod val="75000"/>
                    <a:lumOff val="25000"/>
                  </a:schemeClr>
                </a:solidFill>
                <a:latin typeface="+mj-lt"/>
                <a:cs typeface="2  Compset" pitchFamily="2" charset="-78"/>
              </a:rPr>
              <a:t>A</a:t>
            </a:r>
            <a:r>
              <a:rPr lang="fa-IR" sz="2400" b="1" dirty="0" smtClean="0">
                <a:solidFill>
                  <a:schemeClr val="tx1">
                    <a:lumMod val="75000"/>
                    <a:lumOff val="25000"/>
                  </a:schemeClr>
                </a:solidFill>
                <a:latin typeface="+mj-lt"/>
                <a:cs typeface="2  Compset" pitchFamily="2" charset="-78"/>
              </a:rPr>
              <a:t>          -   </a:t>
            </a:r>
            <a:r>
              <a:rPr lang="en-US" sz="2400" b="1" dirty="0" smtClean="0">
                <a:solidFill>
                  <a:schemeClr val="tx1">
                    <a:lumMod val="75000"/>
                    <a:lumOff val="25000"/>
                  </a:schemeClr>
                </a:solidFill>
                <a:latin typeface="+mj-lt"/>
                <a:cs typeface="2  Compset" pitchFamily="2" charset="-78"/>
              </a:rPr>
              <a:t>200</a:t>
            </a:r>
            <a:r>
              <a:rPr lang="fa-IR" sz="2400" b="1" dirty="0" smtClean="0">
                <a:solidFill>
                  <a:schemeClr val="tx1">
                    <a:lumMod val="75000"/>
                    <a:lumOff val="25000"/>
                  </a:schemeClr>
                </a:solidFill>
                <a:latin typeface="+mj-lt"/>
                <a:cs typeface="2  Compset" pitchFamily="2" charset="-78"/>
              </a:rPr>
              <a:t>    </a:t>
            </a:r>
            <a:r>
              <a:rPr lang="en-US" sz="2400" b="1" dirty="0" smtClean="0">
                <a:solidFill>
                  <a:schemeClr val="tx1">
                    <a:lumMod val="75000"/>
                    <a:lumOff val="25000"/>
                  </a:schemeClr>
                </a:solidFill>
                <a:latin typeface="+mj-lt"/>
                <a:cs typeface="2  Compset" pitchFamily="2" charset="-78"/>
              </a:rPr>
              <a:t>B= </a:t>
            </a:r>
          </a:p>
          <a:p>
            <a:pPr>
              <a:buNone/>
            </a:pPr>
            <a:endParaRPr lang="fa-IR" sz="2400" b="1" dirty="0" smtClean="0">
              <a:solidFill>
                <a:srgbClr val="000099"/>
              </a:solidFill>
              <a:cs typeface="2  Compset" pitchFamily="2" charset="-78"/>
            </a:endParaRPr>
          </a:p>
          <a:p>
            <a:pPr>
              <a:buNone/>
            </a:pPr>
            <a:r>
              <a:rPr lang="fa-IR" sz="2400" b="1" dirty="0" smtClean="0">
                <a:solidFill>
                  <a:srgbClr val="000099"/>
                </a:solidFill>
                <a:cs typeface="2  Compset" pitchFamily="2" charset="-78"/>
              </a:rPr>
              <a:t>با محاسبه ي مقادير </a:t>
            </a:r>
            <a:r>
              <a:rPr lang="en-US" sz="2400" b="1" dirty="0" smtClean="0">
                <a:solidFill>
                  <a:srgbClr val="000099"/>
                </a:solidFill>
                <a:cs typeface="2  Compset" pitchFamily="2" charset="-78"/>
              </a:rPr>
              <a:t>A , B </a:t>
            </a:r>
            <a:r>
              <a:rPr lang="fa-IR" sz="2400" b="1" dirty="0" smtClean="0">
                <a:solidFill>
                  <a:srgbClr val="000099"/>
                </a:solidFill>
                <a:cs typeface="2  Compset" pitchFamily="2" charset="-78"/>
              </a:rPr>
              <a:t>  جدول زير حاصل خواهد شد</a:t>
            </a:r>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sp>
        <p:nvSpPr>
          <p:cNvPr id="102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pic>
        <p:nvPicPr>
          <p:cNvPr id="1027" name="Picture 3"/>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3571868" y="4429132"/>
            <a:ext cx="187498" cy="678661"/>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1571612"/>
            <a:ext cx="3614734" cy="2214578"/>
          </a:xfrm>
        </p:spPr>
        <p:txBody>
          <a:bodyPr/>
          <a:lstStyle/>
          <a:p>
            <a:pPr algn="just"/>
            <a:r>
              <a:rPr lang="fa-IR" sz="3200" b="1" dirty="0" smtClean="0"/>
              <a:t>حال ميتوان از مقادير موجود در اين جدول براي نشان دادن محدوديت بودجه به صورت نموداري استفاده نمود.</a:t>
            </a:r>
            <a:endParaRPr lang="fa-IR" sz="3200" b="1" dirty="0"/>
          </a:p>
        </p:txBody>
      </p:sp>
      <p:graphicFrame>
        <p:nvGraphicFramePr>
          <p:cNvPr id="8" name="Content Placeholder 7"/>
          <p:cNvGraphicFramePr>
            <a:graphicFrameLocks noGrp="1"/>
          </p:cNvGraphicFramePr>
          <p:nvPr>
            <p:ph idx="1"/>
          </p:nvPr>
        </p:nvGraphicFramePr>
        <p:xfrm>
          <a:off x="5000628" y="2143116"/>
          <a:ext cx="3686172" cy="4357720"/>
        </p:xfrm>
        <a:graphic>
          <a:graphicData uri="http://schemas.openxmlformats.org/drawingml/2006/table">
            <a:tbl>
              <a:tblPr rtl="1" firstRow="1" bandRow="1">
                <a:tableStyleId>{5C22544A-7EE6-4342-B048-85BDC9FD1C3A}</a:tableStyleId>
              </a:tblPr>
              <a:tblGrid>
                <a:gridCol w="1843086"/>
                <a:gridCol w="1843086"/>
              </a:tblGrid>
              <a:tr h="544715">
                <a:tc>
                  <a:txBody>
                    <a:bodyPr/>
                    <a:lstStyle/>
                    <a:p>
                      <a:pPr algn="ctr" rtl="1"/>
                      <a:r>
                        <a:rPr lang="en-US" sz="2400" dirty="0" smtClean="0">
                          <a:solidFill>
                            <a:srgbClr val="FFFF00"/>
                          </a:solidFill>
                        </a:rPr>
                        <a:t>B</a:t>
                      </a:r>
                      <a:endParaRPr lang="fa-IR" sz="2400" dirty="0">
                        <a:solidFill>
                          <a:srgbClr val="FFFF00"/>
                        </a:solidFill>
                      </a:endParaRPr>
                    </a:p>
                  </a:txBody>
                  <a:tcPr/>
                </a:tc>
                <a:tc>
                  <a:txBody>
                    <a:bodyPr/>
                    <a:lstStyle/>
                    <a:p>
                      <a:pPr algn="ctr" rtl="1"/>
                      <a:r>
                        <a:rPr lang="en-US" sz="2400" dirty="0" smtClean="0">
                          <a:solidFill>
                            <a:srgbClr val="FFFF00"/>
                          </a:solidFill>
                        </a:rPr>
                        <a:t>A</a:t>
                      </a:r>
                      <a:endParaRPr lang="fa-IR" sz="2400" dirty="0">
                        <a:solidFill>
                          <a:srgbClr val="FFFF00"/>
                        </a:solidFill>
                      </a:endParaRPr>
                    </a:p>
                  </a:txBody>
                  <a:tcPr/>
                </a:tc>
              </a:tr>
              <a:tr h="544715">
                <a:tc>
                  <a:txBody>
                    <a:bodyPr/>
                    <a:lstStyle/>
                    <a:p>
                      <a:pPr algn="ctr" rtl="1"/>
                      <a:r>
                        <a:rPr lang="fa-IR" dirty="0" smtClean="0"/>
                        <a:t>200.0</a:t>
                      </a:r>
                      <a:endParaRPr lang="fa-IR" dirty="0"/>
                    </a:p>
                  </a:txBody>
                  <a:tcPr/>
                </a:tc>
                <a:tc>
                  <a:txBody>
                    <a:bodyPr/>
                    <a:lstStyle/>
                    <a:p>
                      <a:pPr algn="ctr" rtl="1"/>
                      <a:r>
                        <a:rPr lang="fa-IR" dirty="0" smtClean="0"/>
                        <a:t>0</a:t>
                      </a:r>
                      <a:endParaRPr lang="fa-IR" dirty="0"/>
                    </a:p>
                  </a:txBody>
                  <a:tcPr/>
                </a:tc>
              </a:tr>
              <a:tr h="544715">
                <a:tc>
                  <a:txBody>
                    <a:bodyPr/>
                    <a:lstStyle/>
                    <a:p>
                      <a:pPr algn="ctr" rtl="1"/>
                      <a:r>
                        <a:rPr lang="fa-IR" dirty="0" smtClean="0"/>
                        <a:t>166.7</a:t>
                      </a:r>
                      <a:endParaRPr lang="fa-IR" dirty="0"/>
                    </a:p>
                  </a:txBody>
                  <a:tcPr/>
                </a:tc>
                <a:tc>
                  <a:txBody>
                    <a:bodyPr/>
                    <a:lstStyle/>
                    <a:p>
                      <a:pPr algn="ctr" rtl="1"/>
                      <a:r>
                        <a:rPr lang="fa-IR" dirty="0" smtClean="0"/>
                        <a:t>100</a:t>
                      </a:r>
                      <a:endParaRPr lang="fa-IR" dirty="0"/>
                    </a:p>
                  </a:txBody>
                  <a:tcPr/>
                </a:tc>
              </a:tr>
              <a:tr h="544715">
                <a:tc>
                  <a:txBody>
                    <a:bodyPr/>
                    <a:lstStyle/>
                    <a:p>
                      <a:pPr algn="ctr" rtl="1"/>
                      <a:r>
                        <a:rPr lang="fa-IR" dirty="0" smtClean="0"/>
                        <a:t>133.4</a:t>
                      </a:r>
                      <a:endParaRPr lang="fa-IR" dirty="0"/>
                    </a:p>
                  </a:txBody>
                  <a:tcPr/>
                </a:tc>
                <a:tc>
                  <a:txBody>
                    <a:bodyPr/>
                    <a:lstStyle/>
                    <a:p>
                      <a:pPr algn="ctr" rtl="1"/>
                      <a:r>
                        <a:rPr lang="fa-IR" dirty="0" smtClean="0"/>
                        <a:t>200</a:t>
                      </a:r>
                      <a:endParaRPr lang="fa-IR" dirty="0"/>
                    </a:p>
                  </a:txBody>
                  <a:tcPr/>
                </a:tc>
              </a:tr>
              <a:tr h="544715">
                <a:tc>
                  <a:txBody>
                    <a:bodyPr/>
                    <a:lstStyle/>
                    <a:p>
                      <a:pPr algn="ctr" rtl="1"/>
                      <a:r>
                        <a:rPr lang="fa-IR" dirty="0" smtClean="0"/>
                        <a:t>100.0</a:t>
                      </a:r>
                      <a:endParaRPr lang="fa-IR" dirty="0"/>
                    </a:p>
                  </a:txBody>
                  <a:tcPr/>
                </a:tc>
                <a:tc>
                  <a:txBody>
                    <a:bodyPr/>
                    <a:lstStyle/>
                    <a:p>
                      <a:pPr algn="ctr" rtl="1"/>
                      <a:r>
                        <a:rPr lang="fa-IR" dirty="0" smtClean="0"/>
                        <a:t>300</a:t>
                      </a:r>
                      <a:endParaRPr lang="fa-IR" dirty="0"/>
                    </a:p>
                  </a:txBody>
                  <a:tcPr/>
                </a:tc>
              </a:tr>
              <a:tr h="544715">
                <a:tc>
                  <a:txBody>
                    <a:bodyPr/>
                    <a:lstStyle/>
                    <a:p>
                      <a:pPr algn="ctr" rtl="1"/>
                      <a:r>
                        <a:rPr lang="fa-IR" dirty="0" smtClean="0"/>
                        <a:t>66.7</a:t>
                      </a:r>
                      <a:endParaRPr lang="fa-IR" dirty="0"/>
                    </a:p>
                  </a:txBody>
                  <a:tcPr/>
                </a:tc>
                <a:tc>
                  <a:txBody>
                    <a:bodyPr/>
                    <a:lstStyle/>
                    <a:p>
                      <a:pPr algn="ctr" rtl="1"/>
                      <a:r>
                        <a:rPr lang="fa-IR" dirty="0" smtClean="0"/>
                        <a:t>400</a:t>
                      </a:r>
                      <a:endParaRPr lang="fa-IR" dirty="0"/>
                    </a:p>
                  </a:txBody>
                  <a:tcPr/>
                </a:tc>
              </a:tr>
              <a:tr h="544715">
                <a:tc>
                  <a:txBody>
                    <a:bodyPr/>
                    <a:lstStyle/>
                    <a:p>
                      <a:pPr algn="ctr" rtl="1"/>
                      <a:r>
                        <a:rPr lang="fa-IR" dirty="0" smtClean="0"/>
                        <a:t>33.4</a:t>
                      </a:r>
                      <a:endParaRPr lang="fa-IR" dirty="0"/>
                    </a:p>
                  </a:txBody>
                  <a:tcPr/>
                </a:tc>
                <a:tc>
                  <a:txBody>
                    <a:bodyPr/>
                    <a:lstStyle/>
                    <a:p>
                      <a:pPr algn="ctr" rtl="1"/>
                      <a:r>
                        <a:rPr lang="fa-IR" dirty="0" smtClean="0"/>
                        <a:t>500</a:t>
                      </a:r>
                      <a:endParaRPr lang="fa-IR" dirty="0"/>
                    </a:p>
                  </a:txBody>
                  <a:tcPr/>
                </a:tc>
              </a:tr>
              <a:tr h="544715">
                <a:tc>
                  <a:txBody>
                    <a:bodyPr/>
                    <a:lstStyle/>
                    <a:p>
                      <a:pPr algn="ctr" rtl="1"/>
                      <a:r>
                        <a:rPr lang="fa-IR" dirty="0" smtClean="0"/>
                        <a:t>0.0</a:t>
                      </a:r>
                      <a:endParaRPr lang="fa-IR" dirty="0"/>
                    </a:p>
                  </a:txBody>
                  <a:tcPr/>
                </a:tc>
                <a:tc>
                  <a:txBody>
                    <a:bodyPr/>
                    <a:lstStyle/>
                    <a:p>
                      <a:pPr algn="ctr" rtl="1"/>
                      <a:r>
                        <a:rPr lang="fa-IR" dirty="0" smtClean="0"/>
                        <a:t>600</a:t>
                      </a:r>
                      <a:endParaRPr lang="fa-IR" dirty="0"/>
                    </a:p>
                  </a:txBody>
                  <a:tcPr/>
                </a:tc>
              </a:tr>
            </a:tbl>
          </a:graphicData>
        </a:graphic>
      </p:graphicFrame>
      <p:sp>
        <p:nvSpPr>
          <p:cNvPr id="4" name="Oval 3"/>
          <p:cNvSpPr/>
          <p:nvPr/>
        </p:nvSpPr>
        <p:spPr>
          <a:xfrm>
            <a:off x="5357818" y="785794"/>
            <a:ext cx="3143272" cy="928694"/>
          </a:xfrm>
          <a:prstGeom prst="ellipse">
            <a:avLst/>
          </a:prstGeom>
          <a:blipFill>
            <a:blip r:embed="rId2"/>
            <a:tile tx="0" ty="0" sx="100000" sy="100000" flip="none" algn="tl"/>
          </a:blipFill>
          <a:ln>
            <a:noFill/>
          </a:ln>
          <a:effectLst>
            <a:glow rad="1397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b="1" dirty="0" smtClean="0">
                <a:solidFill>
                  <a:srgbClr val="66FF99"/>
                </a:solidFill>
                <a:cs typeface="2  Badr" pitchFamily="2" charset="-78"/>
              </a:rPr>
              <a:t>جدول حاصل از محاصبه ي مقادير</a:t>
            </a:r>
            <a:r>
              <a:rPr lang="en-US" b="1" dirty="0" smtClean="0">
                <a:solidFill>
                  <a:srgbClr val="66FF99"/>
                </a:solidFill>
                <a:cs typeface="2  Badr" pitchFamily="2" charset="-78"/>
              </a:rPr>
              <a:t>   A </a:t>
            </a:r>
            <a:r>
              <a:rPr lang="fa-IR" b="1" dirty="0" smtClean="0">
                <a:solidFill>
                  <a:srgbClr val="66FF99"/>
                </a:solidFill>
                <a:cs typeface="2  Badr" pitchFamily="2" charset="-78"/>
              </a:rPr>
              <a:t>و </a:t>
            </a:r>
            <a:r>
              <a:rPr lang="en-US" b="1" dirty="0" smtClean="0">
                <a:solidFill>
                  <a:srgbClr val="66FF99"/>
                </a:solidFill>
                <a:cs typeface="2  Badr" pitchFamily="2" charset="-78"/>
              </a:rPr>
              <a:t>B</a:t>
            </a:r>
            <a:endParaRPr lang="fa-IR" b="1" dirty="0">
              <a:solidFill>
                <a:srgbClr val="66FF99"/>
              </a:solidFill>
              <a:cs typeface="2  Badr"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625" y="928670"/>
            <a:ext cx="8229600" cy="5929330"/>
          </a:xfrm>
        </p:spPr>
        <p:txBody>
          <a:bodyPr>
            <a:normAutofit fontScale="92500"/>
          </a:bodyPr>
          <a:lstStyle/>
          <a:p>
            <a:pPr marL="274320" indent="-274320" fontAlgn="auto">
              <a:spcAft>
                <a:spcPts val="0"/>
              </a:spcAft>
              <a:buClr>
                <a:schemeClr val="accent3"/>
              </a:buClr>
              <a:buFont typeface="Wingdings 2"/>
              <a:buChar char=""/>
              <a:defRPr/>
            </a:pPr>
            <a:endParaRPr lang="fa-IR" dirty="0" smtClean="0">
              <a:ea typeface="+mn-ea"/>
            </a:endParaRPr>
          </a:p>
          <a:p>
            <a:pPr marL="274320" indent="-274320" fontAlgn="auto">
              <a:spcAft>
                <a:spcPts val="0"/>
              </a:spcAft>
              <a:buClr>
                <a:schemeClr val="accent3"/>
              </a:buClr>
              <a:buFont typeface="Wingdings 2"/>
              <a:buNone/>
              <a:defRPr/>
            </a:pPr>
            <a:r>
              <a:rPr lang="fa-IR" dirty="0" smtClean="0">
                <a:ea typeface="+mn-ea"/>
              </a:rPr>
              <a:t>     </a:t>
            </a:r>
            <a:r>
              <a:rPr lang="fa-IR" sz="1900" dirty="0" smtClean="0">
                <a:solidFill>
                  <a:srgbClr val="FF0000"/>
                </a:solidFill>
                <a:ea typeface="+mn-ea"/>
                <a:cs typeface="2  Baran" pitchFamily="2" charset="-78"/>
              </a:rPr>
              <a:t>شكل شماره ي(2).نمودار محدوديت بودجه.      </a:t>
            </a:r>
            <a:r>
              <a:rPr lang="en-US" sz="2200" dirty="0" smtClean="0">
                <a:solidFill>
                  <a:schemeClr val="accent1"/>
                </a:solidFill>
                <a:ea typeface="+mn-ea"/>
                <a:cs typeface="2  Baran" pitchFamily="2" charset="-78"/>
              </a:rPr>
              <a:t>2000 A + 6000B ≤ 12 00 000</a:t>
            </a:r>
            <a:endParaRPr lang="fa-IR" sz="2200" dirty="0" smtClean="0">
              <a:solidFill>
                <a:schemeClr val="accent1"/>
              </a:solidFill>
              <a:ea typeface="+mn-ea"/>
              <a:cs typeface="2  Baran" pitchFamily="2" charset="-78"/>
            </a:endParaRPr>
          </a:p>
          <a:p>
            <a:pPr marL="274320" indent="-274320" fontAlgn="auto">
              <a:spcAft>
                <a:spcPts val="0"/>
              </a:spcAft>
              <a:buClr>
                <a:schemeClr val="accent3"/>
              </a:buClr>
              <a:buFont typeface="Wingdings 2"/>
              <a:buNone/>
              <a:defRPr/>
            </a:pPr>
            <a:r>
              <a:rPr lang="fa-IR" sz="1900" dirty="0" smtClean="0">
                <a:ea typeface="+mn-ea"/>
              </a:rPr>
              <a:t>                                                                   </a:t>
            </a:r>
          </a:p>
          <a:p>
            <a:pPr marL="274320" indent="-274320" algn="ctr" fontAlgn="auto">
              <a:spcAft>
                <a:spcPts val="0"/>
              </a:spcAft>
              <a:buClr>
                <a:schemeClr val="accent3"/>
              </a:buClr>
              <a:buFont typeface="Wingdings 2"/>
              <a:buNone/>
              <a:defRPr/>
            </a:pPr>
            <a:r>
              <a:rPr lang="fa-IR" sz="2000" dirty="0" smtClean="0">
                <a:noFill/>
                <a:ea typeface="+mn-ea"/>
              </a:rPr>
              <a:t>                                                                                    </a:t>
            </a:r>
            <a:r>
              <a:rPr lang="en-US" sz="2000" dirty="0" smtClean="0">
                <a:noFill/>
                <a:ea typeface="+mn-ea"/>
              </a:rPr>
              <a:t>               A=</a:t>
            </a:r>
            <a:r>
              <a:rPr lang="en-US" sz="2000" dirty="0" smtClean="0">
                <a:ea typeface="+mn-ea"/>
              </a:rPr>
              <a:t>A=600, B=0</a:t>
            </a:r>
            <a:r>
              <a:rPr lang="fa-IR" sz="2000" dirty="0" smtClean="0">
                <a:ea typeface="+mn-ea"/>
              </a:rPr>
              <a:t> </a:t>
            </a:r>
            <a:r>
              <a:rPr lang="en-US" sz="2000" dirty="0" smtClean="0">
                <a:noFill/>
                <a:ea typeface="+mn-ea"/>
              </a:rPr>
              <a:t>600‚ B= 0</a:t>
            </a:r>
            <a:endParaRPr lang="fa-IR" sz="2000" dirty="0" smtClean="0">
              <a:noFill/>
              <a:ea typeface="+mn-ea"/>
            </a:endParaRPr>
          </a:p>
          <a:p>
            <a:pPr marL="274320" indent="-274320" fontAlgn="auto">
              <a:spcAft>
                <a:spcPts val="0"/>
              </a:spcAft>
              <a:buClr>
                <a:schemeClr val="accent3"/>
              </a:buClr>
              <a:buFont typeface="Wingdings 2"/>
              <a:buNone/>
              <a:defRPr/>
            </a:pPr>
            <a:r>
              <a:rPr lang="fa-IR" sz="2000" dirty="0" smtClean="0">
                <a:ea typeface="+mn-ea"/>
              </a:rPr>
              <a:t>                                                                      </a:t>
            </a:r>
            <a:r>
              <a:rPr lang="en-US" sz="2000" dirty="0" smtClean="0">
                <a:ea typeface="+mn-ea"/>
              </a:rPr>
              <a:t>                              A=500 ,B=33.4</a:t>
            </a:r>
            <a:endParaRPr lang="fa-IR" sz="2000" dirty="0" smtClean="0">
              <a:ea typeface="+mn-ea"/>
            </a:endParaRPr>
          </a:p>
          <a:p>
            <a:pPr marL="274320" indent="-274320" fontAlgn="auto">
              <a:spcAft>
                <a:spcPts val="0"/>
              </a:spcAft>
              <a:buClr>
                <a:schemeClr val="accent3"/>
              </a:buClr>
              <a:buFont typeface="Wingdings 2"/>
              <a:buNone/>
              <a:defRPr/>
            </a:pPr>
            <a:r>
              <a:rPr lang="en-US" sz="2000" dirty="0" smtClean="0">
                <a:solidFill>
                  <a:schemeClr val="bg1"/>
                </a:solidFill>
                <a:ea typeface="+mn-ea"/>
              </a:rPr>
              <a:t>                                         A=400, B= 66.7                                                               </a:t>
            </a:r>
            <a:r>
              <a:rPr lang="fa-IR" sz="2000" dirty="0" smtClean="0">
                <a:solidFill>
                  <a:schemeClr val="bg1"/>
                </a:solidFill>
                <a:ea typeface="+mn-ea"/>
              </a:rPr>
              <a:t>                                  </a:t>
            </a:r>
            <a:endParaRPr lang="en-US" sz="2000" dirty="0" smtClean="0">
              <a:solidFill>
                <a:schemeClr val="bg1"/>
              </a:solidFill>
              <a:ea typeface="+mn-ea"/>
            </a:endParaRPr>
          </a:p>
          <a:p>
            <a:pPr marL="274320" indent="-274320" fontAlgn="auto">
              <a:spcAft>
                <a:spcPts val="0"/>
              </a:spcAft>
              <a:buClr>
                <a:schemeClr val="accent3"/>
              </a:buClr>
              <a:buFont typeface="Wingdings 2"/>
              <a:buNone/>
              <a:defRPr/>
            </a:pPr>
            <a:r>
              <a:rPr lang="fa-IR" sz="2100" dirty="0" smtClean="0">
                <a:solidFill>
                  <a:schemeClr val="bg1"/>
                </a:solidFill>
                <a:ea typeface="+mn-ea"/>
              </a:rPr>
              <a:t>                                                   </a:t>
            </a:r>
            <a:r>
              <a:rPr lang="en-US" sz="2100" dirty="0" smtClean="0">
                <a:solidFill>
                  <a:schemeClr val="bg1"/>
                </a:solidFill>
                <a:ea typeface="+mn-ea"/>
              </a:rPr>
              <a:t> </a:t>
            </a:r>
            <a:r>
              <a:rPr lang="en-US" sz="2100" dirty="0" smtClean="0">
                <a:solidFill>
                  <a:schemeClr val="bg1"/>
                </a:solidFill>
              </a:rPr>
              <a:t>A=300, B=100</a:t>
            </a:r>
            <a:r>
              <a:rPr lang="fa-IR" sz="2100" dirty="0" smtClean="0">
                <a:solidFill>
                  <a:schemeClr val="bg1"/>
                </a:solidFill>
              </a:rPr>
              <a:t> </a:t>
            </a:r>
            <a:r>
              <a:rPr lang="fa-IR" sz="2100" dirty="0" smtClean="0">
                <a:solidFill>
                  <a:schemeClr val="bg1"/>
                </a:solidFill>
                <a:ea typeface="+mn-ea"/>
              </a:rPr>
              <a:t>                                              </a:t>
            </a:r>
            <a:endParaRPr lang="en-US" sz="2100" dirty="0" smtClean="0">
              <a:solidFill>
                <a:schemeClr val="bg1"/>
              </a:solidFill>
              <a:ea typeface="+mn-ea"/>
            </a:endParaRPr>
          </a:p>
          <a:p>
            <a:pPr marL="274320" indent="-274320" fontAlgn="auto">
              <a:spcAft>
                <a:spcPts val="0"/>
              </a:spcAft>
              <a:buClr>
                <a:schemeClr val="accent3"/>
              </a:buClr>
              <a:buFont typeface="Wingdings 2"/>
              <a:buNone/>
              <a:defRPr/>
            </a:pPr>
            <a:r>
              <a:rPr lang="en-US" sz="2000" dirty="0" smtClean="0">
                <a:ea typeface="+mn-ea"/>
              </a:rPr>
              <a:t>                              </a:t>
            </a:r>
          </a:p>
          <a:p>
            <a:pPr marL="274320" indent="-274320" fontAlgn="auto">
              <a:spcAft>
                <a:spcPts val="0"/>
              </a:spcAft>
              <a:buClr>
                <a:schemeClr val="accent3"/>
              </a:buClr>
              <a:buFont typeface="Wingdings 2"/>
              <a:buNone/>
              <a:defRPr/>
            </a:pPr>
            <a:r>
              <a:rPr lang="en-US" sz="1900" dirty="0" smtClean="0">
                <a:solidFill>
                  <a:schemeClr val="bg1"/>
                </a:solidFill>
                <a:ea typeface="+mn-ea"/>
              </a:rPr>
              <a:t>, A=200  B= 150                                        </a:t>
            </a:r>
            <a:r>
              <a:rPr lang="fa-IR" sz="1900" dirty="0" smtClean="0">
                <a:solidFill>
                  <a:schemeClr val="bg1"/>
                </a:solidFill>
                <a:ea typeface="+mn-ea"/>
              </a:rPr>
              <a:t>                                                           </a:t>
            </a:r>
            <a:r>
              <a:rPr lang="fa-IR" sz="2000" dirty="0" smtClean="0">
                <a:solidFill>
                  <a:schemeClr val="bg1"/>
                </a:solidFill>
                <a:ea typeface="+mn-ea"/>
              </a:rPr>
              <a:t>200</a:t>
            </a:r>
          </a:p>
          <a:p>
            <a:pPr marL="274320" indent="-274320" fontAlgn="auto">
              <a:spcAft>
                <a:spcPts val="0"/>
              </a:spcAft>
              <a:buClr>
                <a:schemeClr val="accent3"/>
              </a:buClr>
              <a:buFont typeface="Wingdings 2"/>
              <a:buNone/>
              <a:defRPr/>
            </a:pPr>
            <a:r>
              <a:rPr lang="fa-IR" sz="2000" dirty="0" smtClean="0">
                <a:ea typeface="+mn-ea"/>
              </a:rPr>
              <a:t>               </a:t>
            </a:r>
          </a:p>
          <a:p>
            <a:pPr marL="274320" indent="-274320" fontAlgn="auto">
              <a:spcAft>
                <a:spcPts val="0"/>
              </a:spcAft>
              <a:buClr>
                <a:schemeClr val="accent3"/>
              </a:buClr>
              <a:buFont typeface="Wingdings 2"/>
              <a:buNone/>
              <a:defRPr/>
            </a:pPr>
            <a:r>
              <a:rPr lang="fa-IR" sz="2000" dirty="0" smtClean="0">
                <a:solidFill>
                  <a:schemeClr val="bg1"/>
                </a:solidFill>
                <a:ea typeface="+mn-ea"/>
              </a:rPr>
              <a:t>          </a:t>
            </a:r>
            <a:r>
              <a:rPr lang="en-US" sz="2000" dirty="0" smtClean="0">
                <a:solidFill>
                  <a:schemeClr val="bg1"/>
                </a:solidFill>
                <a:ea typeface="+mn-ea"/>
              </a:rPr>
              <a:t>A=100, B= 200     </a:t>
            </a:r>
            <a:endParaRPr lang="fa-IR" sz="2000" dirty="0" smtClean="0">
              <a:solidFill>
                <a:schemeClr val="bg1"/>
              </a:solidFill>
              <a:ea typeface="+mn-ea"/>
            </a:endParaRPr>
          </a:p>
          <a:p>
            <a:pPr marL="274320" indent="-274320" fontAlgn="auto">
              <a:spcAft>
                <a:spcPts val="0"/>
              </a:spcAft>
              <a:buClr>
                <a:schemeClr val="accent3"/>
              </a:buClr>
              <a:buFont typeface="Wingdings 2"/>
              <a:buNone/>
              <a:defRPr/>
            </a:pPr>
            <a:r>
              <a:rPr lang="fa-IR" sz="2000" dirty="0" smtClean="0">
                <a:ea typeface="+mn-ea"/>
              </a:rPr>
              <a:t>          </a:t>
            </a:r>
          </a:p>
          <a:p>
            <a:pPr marL="274320" indent="-274320" fontAlgn="auto">
              <a:spcAft>
                <a:spcPts val="0"/>
              </a:spcAft>
              <a:buClr>
                <a:schemeClr val="accent3"/>
              </a:buClr>
              <a:buFont typeface="Wingdings 2"/>
              <a:buNone/>
              <a:defRPr/>
            </a:pPr>
            <a:r>
              <a:rPr lang="en-US" sz="2000" dirty="0" smtClean="0">
                <a:solidFill>
                  <a:schemeClr val="bg1"/>
                </a:solidFill>
                <a:ea typeface="+mn-ea"/>
              </a:rPr>
              <a:t>A=0, B=200</a:t>
            </a:r>
            <a:r>
              <a:rPr lang="fa-IR" sz="2000" dirty="0" smtClean="0">
                <a:solidFill>
                  <a:schemeClr val="bg1"/>
                </a:solidFill>
                <a:ea typeface="+mn-ea"/>
              </a:rPr>
              <a:t>  </a:t>
            </a:r>
          </a:p>
          <a:p>
            <a:pPr marL="274320" indent="-274320" fontAlgn="auto">
              <a:spcAft>
                <a:spcPts val="0"/>
              </a:spcAft>
              <a:buClr>
                <a:schemeClr val="accent3"/>
              </a:buClr>
              <a:buFont typeface="Wingdings 2"/>
              <a:buNone/>
              <a:defRPr/>
            </a:pPr>
            <a:r>
              <a:rPr lang="fa-IR" sz="2000" dirty="0" smtClean="0">
                <a:ea typeface="+mn-ea"/>
              </a:rPr>
              <a:t>     250           200           150               100              50            0</a:t>
            </a:r>
            <a:r>
              <a:rPr lang="fa-IR" dirty="0" smtClean="0">
                <a:ea typeface="+mn-ea"/>
              </a:rPr>
              <a:t>                                                                                                                                                                       </a:t>
            </a:r>
          </a:p>
        </p:txBody>
      </p:sp>
      <p:cxnSp>
        <p:nvCxnSpPr>
          <p:cNvPr id="5" name="Straight Connector 4"/>
          <p:cNvCxnSpPr/>
          <p:nvPr/>
        </p:nvCxnSpPr>
        <p:spPr>
          <a:xfrm rot="5400000">
            <a:off x="-644525" y="3714750"/>
            <a:ext cx="4002088" cy="1588"/>
          </a:xfrm>
          <a:prstGeom prst="line">
            <a:avLst/>
          </a:prstGeom>
        </p:spPr>
        <p:style>
          <a:lnRef idx="3">
            <a:schemeClr val="accent1"/>
          </a:lnRef>
          <a:fillRef idx="0">
            <a:schemeClr val="accent1"/>
          </a:fillRef>
          <a:effectRef idx="2">
            <a:schemeClr val="accent1"/>
          </a:effectRef>
          <a:fontRef idx="minor">
            <a:schemeClr val="tx1"/>
          </a:fontRef>
        </p:style>
      </p:cxnSp>
      <p:cxnSp>
        <p:nvCxnSpPr>
          <p:cNvPr id="9" name="Straight Connector 8"/>
          <p:cNvCxnSpPr/>
          <p:nvPr/>
        </p:nvCxnSpPr>
        <p:spPr>
          <a:xfrm>
            <a:off x="1357313" y="5715000"/>
            <a:ext cx="7500967" cy="16"/>
          </a:xfrm>
          <a:prstGeom prst="line">
            <a:avLst/>
          </a:prstGeom>
        </p:spPr>
        <p:style>
          <a:lnRef idx="2">
            <a:schemeClr val="accent1"/>
          </a:lnRef>
          <a:fillRef idx="0">
            <a:schemeClr val="accent1"/>
          </a:fillRef>
          <a:effectRef idx="1">
            <a:schemeClr val="accent1"/>
          </a:effectRef>
          <a:fontRef idx="minor">
            <a:schemeClr val="tx1"/>
          </a:fontRef>
        </p:style>
      </p:cxnSp>
      <p:cxnSp>
        <p:nvCxnSpPr>
          <p:cNvPr id="11" name="Straight Connector 10"/>
          <p:cNvCxnSpPr>
            <a:stCxn id="45" idx="0"/>
            <a:endCxn id="45" idx="4"/>
          </p:cNvCxnSpPr>
          <p:nvPr/>
        </p:nvCxnSpPr>
        <p:spPr>
          <a:xfrm rot="16200000" flipH="1">
            <a:off x="2464579" y="1250141"/>
            <a:ext cx="3357586" cy="5572164"/>
          </a:xfrm>
          <a:prstGeom prst="line">
            <a:avLst/>
          </a:prstGeom>
          <a:ln>
            <a:solidFill>
              <a:srgbClr val="FF0000"/>
            </a:solidFill>
          </a:ln>
        </p:spPr>
        <p:style>
          <a:lnRef idx="3">
            <a:schemeClr val="accent3"/>
          </a:lnRef>
          <a:fillRef idx="0">
            <a:schemeClr val="accent3"/>
          </a:fillRef>
          <a:effectRef idx="2">
            <a:schemeClr val="accent3"/>
          </a:effectRef>
          <a:fontRef idx="minor">
            <a:schemeClr val="tx1"/>
          </a:fontRef>
        </p:style>
      </p:cxnSp>
      <p:sp>
        <p:nvSpPr>
          <p:cNvPr id="45" name="Right Triangle 44"/>
          <p:cNvSpPr/>
          <p:nvPr/>
        </p:nvSpPr>
        <p:spPr>
          <a:xfrm>
            <a:off x="1357290" y="2357430"/>
            <a:ext cx="5572164" cy="3357586"/>
          </a:xfrm>
          <a:prstGeom prst="rtTriangle">
            <a:avLst/>
          </a:prstGeom>
        </p:spPr>
        <p:style>
          <a:lnRef idx="1">
            <a:schemeClr val="accent5"/>
          </a:lnRef>
          <a:fillRef idx="2">
            <a:schemeClr val="accent5"/>
          </a:fillRef>
          <a:effectRef idx="1">
            <a:schemeClr val="accent5"/>
          </a:effectRef>
          <a:fontRef idx="minor">
            <a:schemeClr val="dk1"/>
          </a:fontRef>
        </p:style>
        <p:txBody>
          <a:bodyPr rtlCol="1" anchor="ctr"/>
          <a:lstStyle/>
          <a:p>
            <a:pPr algn="ctr">
              <a:defRPr/>
            </a:pPr>
            <a:endParaRPr lang="fa-IR" dirty="0"/>
          </a:p>
        </p:txBody>
      </p:sp>
      <p:sp>
        <p:nvSpPr>
          <p:cNvPr id="8" name="Oval 7"/>
          <p:cNvSpPr/>
          <p:nvPr/>
        </p:nvSpPr>
        <p:spPr>
          <a:xfrm>
            <a:off x="2714612" y="6143644"/>
            <a:ext cx="2857520" cy="7143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000" b="1" dirty="0" smtClean="0">
                <a:solidFill>
                  <a:srgbClr val="FF0000"/>
                </a:solidFill>
                <a:cs typeface="2  Davat" pitchFamily="2" charset="-78"/>
              </a:rPr>
              <a:t>تعداد خانه هاي تيپ  </a:t>
            </a:r>
            <a:r>
              <a:rPr lang="en-US" sz="2000" b="1" dirty="0" smtClean="0">
                <a:solidFill>
                  <a:srgbClr val="FF0000"/>
                </a:solidFill>
                <a:cs typeface="2  Davat" pitchFamily="2" charset="-78"/>
              </a:rPr>
              <a:t> B</a:t>
            </a:r>
            <a:endParaRPr lang="fa-IR" sz="2000" b="1" dirty="0">
              <a:solidFill>
                <a:srgbClr val="FF0000"/>
              </a:solidFill>
              <a:cs typeface="2  Davat" pitchFamily="2" charset="-78"/>
            </a:endParaRPr>
          </a:p>
        </p:txBody>
      </p:sp>
      <p:sp>
        <p:nvSpPr>
          <p:cNvPr id="10" name="Oval 9"/>
          <p:cNvSpPr/>
          <p:nvPr/>
        </p:nvSpPr>
        <p:spPr>
          <a:xfrm>
            <a:off x="142844" y="2643182"/>
            <a:ext cx="571504" cy="257176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1" anchor="ctr"/>
          <a:lstStyle/>
          <a:p>
            <a:pPr algn="ctr"/>
            <a:r>
              <a:rPr lang="fa-IR" sz="2000" b="1" dirty="0" smtClean="0">
                <a:solidFill>
                  <a:srgbClr val="FF0000"/>
                </a:solidFill>
                <a:cs typeface="2  Davat" pitchFamily="2" charset="-78"/>
              </a:rPr>
              <a:t>تعداد خانه هاي تيپ   </a:t>
            </a:r>
            <a:r>
              <a:rPr lang="en-US" sz="2000" b="1" dirty="0" smtClean="0">
                <a:solidFill>
                  <a:srgbClr val="FF0000"/>
                </a:solidFill>
                <a:cs typeface="2  Davat" pitchFamily="2" charset="-78"/>
              </a:rPr>
              <a:t>A</a:t>
            </a:r>
            <a:endParaRPr lang="fa-IR" sz="2000" b="1" dirty="0">
              <a:solidFill>
                <a:srgbClr val="FF0000"/>
              </a:solidFill>
              <a:cs typeface="2  Davat" pitchFamily="2" charset="-78"/>
            </a:endParaRPr>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sp>
        <p:nvSpPr>
          <p:cNvPr id="14" name="Rectangle 13"/>
          <p:cNvSpPr/>
          <p:nvPr/>
        </p:nvSpPr>
        <p:spPr>
          <a:xfrm>
            <a:off x="2928926" y="3071810"/>
            <a:ext cx="1857388" cy="4286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6" name="Oval 15"/>
          <p:cNvSpPr/>
          <p:nvPr/>
        </p:nvSpPr>
        <p:spPr>
          <a:xfrm>
            <a:off x="6858016" y="5357826"/>
            <a:ext cx="1928826" cy="5000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solidFill>
                  <a:schemeClr val="tx1"/>
                </a:solidFill>
              </a:rPr>
              <a:t>A=0,B=200</a:t>
            </a:r>
            <a:endParaRPr lang="fa-IR" dirty="0">
              <a:solidFill>
                <a:schemeClr val="tx1"/>
              </a:solidFill>
            </a:endParaRPr>
          </a:p>
        </p:txBody>
      </p:sp>
      <p:sp>
        <p:nvSpPr>
          <p:cNvPr id="17" name="Oval 16"/>
          <p:cNvSpPr/>
          <p:nvPr/>
        </p:nvSpPr>
        <p:spPr>
          <a:xfrm>
            <a:off x="285720" y="3429000"/>
            <a:ext cx="1071570" cy="42862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400</a:t>
            </a:r>
            <a:endParaRPr lang="fa-IR" dirty="0">
              <a:solidFill>
                <a:schemeClr val="tx1"/>
              </a:solidFill>
            </a:endParaRPr>
          </a:p>
        </p:txBody>
      </p:sp>
      <p:sp>
        <p:nvSpPr>
          <p:cNvPr id="20" name="Oval 19"/>
          <p:cNvSpPr/>
          <p:nvPr/>
        </p:nvSpPr>
        <p:spPr>
          <a:xfrm>
            <a:off x="428596" y="4714884"/>
            <a:ext cx="914400" cy="35719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200</a:t>
            </a:r>
            <a:endParaRPr lang="fa-IR" dirty="0">
              <a:solidFill>
                <a:schemeClr val="tx1"/>
              </a:solidFill>
            </a:endParaRPr>
          </a:p>
        </p:txBody>
      </p:sp>
      <p:sp>
        <p:nvSpPr>
          <p:cNvPr id="21" name="Oval 20"/>
          <p:cNvSpPr/>
          <p:nvPr/>
        </p:nvSpPr>
        <p:spPr>
          <a:xfrm>
            <a:off x="3143240" y="3214686"/>
            <a:ext cx="2428892" cy="35719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solidFill>
                  <a:schemeClr val="tx1"/>
                </a:solidFill>
              </a:rPr>
              <a:t>A=400,B=66.7</a:t>
            </a:r>
            <a:endParaRPr lang="fa-IR" dirty="0">
              <a:solidFill>
                <a:schemeClr val="tx1"/>
              </a:solidFill>
            </a:endParaRPr>
          </a:p>
        </p:txBody>
      </p:sp>
      <p:sp>
        <p:nvSpPr>
          <p:cNvPr id="22" name="Oval 21"/>
          <p:cNvSpPr/>
          <p:nvPr/>
        </p:nvSpPr>
        <p:spPr>
          <a:xfrm>
            <a:off x="4000496" y="3643314"/>
            <a:ext cx="2357454" cy="5000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solidFill>
                  <a:schemeClr val="tx1"/>
                </a:solidFill>
              </a:rPr>
              <a:t>A=300,B=100</a:t>
            </a:r>
            <a:endParaRPr lang="fa-IR" dirty="0">
              <a:solidFill>
                <a:schemeClr val="tx1"/>
              </a:solidFill>
            </a:endParaRPr>
          </a:p>
        </p:txBody>
      </p:sp>
      <p:sp>
        <p:nvSpPr>
          <p:cNvPr id="24" name="Oval 23"/>
          <p:cNvSpPr/>
          <p:nvPr/>
        </p:nvSpPr>
        <p:spPr>
          <a:xfrm>
            <a:off x="6143636" y="4929198"/>
            <a:ext cx="2357454" cy="5000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solidFill>
                  <a:schemeClr val="tx1"/>
                </a:solidFill>
              </a:rPr>
              <a:t>A=100B=166.7</a:t>
            </a:r>
            <a:endParaRPr lang="fa-IR" dirty="0">
              <a:solidFill>
                <a:schemeClr val="tx1"/>
              </a:solidFill>
            </a:endParaRPr>
          </a:p>
        </p:txBody>
      </p:sp>
      <p:sp>
        <p:nvSpPr>
          <p:cNvPr id="25" name="Oval 24"/>
          <p:cNvSpPr/>
          <p:nvPr/>
        </p:nvSpPr>
        <p:spPr>
          <a:xfrm>
            <a:off x="5072066" y="4357694"/>
            <a:ext cx="2357454" cy="5000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solidFill>
                  <a:schemeClr val="tx1"/>
                </a:solidFill>
              </a:rPr>
              <a:t>A=200,B=133.4</a:t>
            </a:r>
            <a:endParaRPr lang="fa-IR" dirty="0">
              <a:solidFill>
                <a:schemeClr val="tx1"/>
              </a:solidFill>
            </a:endParaRPr>
          </a:p>
        </p:txBody>
      </p:sp>
      <p:sp>
        <p:nvSpPr>
          <p:cNvPr id="26" name="Oval 25"/>
          <p:cNvSpPr/>
          <p:nvPr/>
        </p:nvSpPr>
        <p:spPr>
          <a:xfrm>
            <a:off x="428596" y="2214554"/>
            <a:ext cx="914400" cy="35719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600</a:t>
            </a:r>
            <a:endParaRPr lang="fa-IR" dirty="0">
              <a:solidFill>
                <a:schemeClr val="tx1"/>
              </a:solidFill>
            </a:endParaRPr>
          </a:p>
        </p:txBody>
      </p:sp>
      <p:cxnSp>
        <p:nvCxnSpPr>
          <p:cNvPr id="28" name="Straight Arrow Connector 27"/>
          <p:cNvCxnSpPr>
            <a:stCxn id="17" idx="6"/>
          </p:cNvCxnSpPr>
          <p:nvPr/>
        </p:nvCxnSpPr>
        <p:spPr>
          <a:xfrm>
            <a:off x="1357290" y="3643314"/>
            <a:ext cx="200026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rot="5400000" flipH="1" flipV="1">
            <a:off x="2393141" y="4679165"/>
            <a:ext cx="207170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flipV="1">
            <a:off x="1357290" y="4214818"/>
            <a:ext cx="3000396" cy="714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rot="16200000" flipV="1">
            <a:off x="3679819" y="4965711"/>
            <a:ext cx="1570842" cy="706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a:stCxn id="20" idx="6"/>
          </p:cNvCxnSpPr>
          <p:nvPr/>
        </p:nvCxnSpPr>
        <p:spPr>
          <a:xfrm flipV="1">
            <a:off x="1342996" y="4786322"/>
            <a:ext cx="3871946" cy="1071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rot="16200000" flipV="1">
            <a:off x="4791391" y="5281311"/>
            <a:ext cx="1001927" cy="1194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1357290" y="5357826"/>
            <a:ext cx="492922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rot="5400000" flipH="1" flipV="1">
            <a:off x="6072992" y="5571346"/>
            <a:ext cx="28575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fa-IR" b="1" dirty="0" smtClean="0">
                <a:solidFill>
                  <a:srgbClr val="C00000"/>
                </a:solidFill>
                <a:cs typeface="2  Badr" pitchFamily="2" charset="-78"/>
              </a:rPr>
              <a:t>مانند نمونه ي قبل هر نقطه بر روي خط نمايانگر تركيبي از خانه هاي نوع </a:t>
            </a:r>
            <a:r>
              <a:rPr lang="en-US" b="1" dirty="0" smtClean="0">
                <a:solidFill>
                  <a:srgbClr val="C00000"/>
                </a:solidFill>
                <a:cs typeface="2  Badr" pitchFamily="2" charset="-78"/>
              </a:rPr>
              <a:t>A </a:t>
            </a:r>
            <a:r>
              <a:rPr lang="fa-IR" b="1" dirty="0" smtClean="0">
                <a:solidFill>
                  <a:srgbClr val="C00000"/>
                </a:solidFill>
                <a:cs typeface="2  Badr" pitchFamily="2" charset="-78"/>
              </a:rPr>
              <a:t> و </a:t>
            </a:r>
            <a:r>
              <a:rPr lang="en-US" b="1" dirty="0" smtClean="0">
                <a:solidFill>
                  <a:srgbClr val="C00000"/>
                </a:solidFill>
                <a:cs typeface="2  Badr" pitchFamily="2" charset="-78"/>
              </a:rPr>
              <a:t>B</a:t>
            </a:r>
            <a:r>
              <a:rPr lang="fa-IR" b="1" dirty="0" smtClean="0">
                <a:solidFill>
                  <a:srgbClr val="C00000"/>
                </a:solidFill>
                <a:cs typeface="2  Badr" pitchFamily="2" charset="-78"/>
              </a:rPr>
              <a:t> مي باشد كه هزينه هاي ساخت آن برابر محدوديت بودجه استدر حالي كه هر نقطه اي در منطقه ي بارنگ سبز روشن  تركيبي از اين خانه ها است.كه هزينه ي ساخت آنها كمتر از محدوديت بودجه است.</a:t>
            </a:r>
          </a:p>
          <a:p>
            <a:pPr algn="just"/>
            <a:r>
              <a:rPr lang="fa-IR" b="1" dirty="0" smtClean="0">
                <a:solidFill>
                  <a:srgbClr val="C00000"/>
                </a:solidFill>
                <a:cs typeface="2  Badr" pitchFamily="2" charset="-78"/>
              </a:rPr>
              <a:t>     در شكل شماره ي 3 هردو محدوديت بر روي يك نمودار ترسيم شده است.اما اين بار منطقه ي رنگي بخشي از نمودار است كه زير دو خط محدوديت(محدوديت بودجه و زمين) است. </a:t>
            </a:r>
            <a:endParaRPr lang="fa-IR" b="1" dirty="0">
              <a:solidFill>
                <a:srgbClr val="C00000"/>
              </a:solidFill>
              <a:cs typeface="2  Badr" pitchFamily="2" charset="-78"/>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928670"/>
            <a:ext cx="8658225" cy="5929330"/>
          </a:xfrm>
          <a:ln>
            <a:solidFill>
              <a:srgbClr val="FFFF00"/>
            </a:solidFill>
          </a:ln>
        </p:spPr>
        <p:style>
          <a:lnRef idx="2">
            <a:schemeClr val="accent4">
              <a:shade val="50000"/>
            </a:schemeClr>
          </a:lnRef>
          <a:fillRef idx="1">
            <a:schemeClr val="accent4"/>
          </a:fillRef>
          <a:effectRef idx="0">
            <a:schemeClr val="accent4"/>
          </a:effectRef>
          <a:fontRef idx="minor">
            <a:schemeClr val="lt1"/>
          </a:fontRef>
        </p:style>
        <p:txBody>
          <a:bodyPr>
            <a:normAutofit/>
          </a:bodyPr>
          <a:lstStyle/>
          <a:p>
            <a:pPr marL="274320" indent="-274320" fontAlgn="auto">
              <a:spcAft>
                <a:spcPts val="0"/>
              </a:spcAft>
              <a:buClr>
                <a:schemeClr val="accent3"/>
              </a:buClr>
              <a:buFont typeface="Wingdings 2"/>
              <a:buChar char=""/>
              <a:defRPr/>
            </a:pPr>
            <a:endParaRPr lang="fa-IR" dirty="0" smtClean="0">
              <a:ea typeface="+mn-ea"/>
            </a:endParaRPr>
          </a:p>
          <a:p>
            <a:pPr marL="274320" indent="-274320" fontAlgn="auto">
              <a:spcAft>
                <a:spcPts val="0"/>
              </a:spcAft>
              <a:buClr>
                <a:schemeClr val="accent3"/>
              </a:buClr>
              <a:buFont typeface="Wingdings 2"/>
              <a:buChar char=""/>
              <a:defRPr/>
            </a:pPr>
            <a:r>
              <a:rPr lang="fa-IR" b="1" dirty="0" smtClean="0">
                <a:solidFill>
                  <a:schemeClr val="tx1"/>
                </a:solidFill>
                <a:cs typeface="2  Badr" pitchFamily="2" charset="-78"/>
              </a:rPr>
              <a:t>شكل شماره ي ( 3)</a:t>
            </a:r>
          </a:p>
          <a:p>
            <a:pPr marL="274320" indent="-274320" fontAlgn="auto">
              <a:spcAft>
                <a:spcPts val="0"/>
              </a:spcAft>
              <a:buClr>
                <a:schemeClr val="accent3"/>
              </a:buClr>
              <a:buFont typeface="Wingdings 2"/>
              <a:buNone/>
              <a:defRPr/>
            </a:pPr>
            <a:r>
              <a:rPr lang="fa-IR" sz="1900" dirty="0" smtClean="0">
                <a:ea typeface="+mn-ea"/>
              </a:rPr>
              <a:t>                                                                   </a:t>
            </a:r>
          </a:p>
          <a:p>
            <a:pPr marL="274320" indent="-274320" algn="ctr" fontAlgn="auto">
              <a:spcAft>
                <a:spcPts val="0"/>
              </a:spcAft>
              <a:buClr>
                <a:schemeClr val="accent3"/>
              </a:buClr>
              <a:buFont typeface="Wingdings 2"/>
              <a:buNone/>
              <a:defRPr/>
            </a:pPr>
            <a:r>
              <a:rPr lang="en-US" sz="2000" dirty="0" smtClean="0">
                <a:noFill/>
                <a:ea typeface="+mn-ea"/>
              </a:rPr>
              <a:t>   600‚ B= 0</a:t>
            </a:r>
            <a:endParaRPr lang="fa-IR" sz="2000" dirty="0" smtClean="0">
              <a:noFill/>
              <a:ea typeface="+mn-ea"/>
            </a:endParaRPr>
          </a:p>
          <a:p>
            <a:pPr marL="274320" indent="-274320" fontAlgn="auto">
              <a:spcAft>
                <a:spcPts val="0"/>
              </a:spcAft>
              <a:buClr>
                <a:schemeClr val="accent3"/>
              </a:buClr>
              <a:buFont typeface="Wingdings 2"/>
              <a:buNone/>
              <a:defRPr/>
            </a:pPr>
            <a:endParaRPr lang="en-US" sz="2000" dirty="0" smtClean="0">
              <a:solidFill>
                <a:schemeClr val="bg1"/>
              </a:solidFill>
              <a:ea typeface="+mn-ea"/>
            </a:endParaRPr>
          </a:p>
          <a:p>
            <a:pPr marL="274320" indent="-274320" fontAlgn="auto">
              <a:spcAft>
                <a:spcPts val="0"/>
              </a:spcAft>
              <a:buClr>
                <a:schemeClr val="accent3"/>
              </a:buClr>
              <a:buFont typeface="Wingdings 2"/>
              <a:buNone/>
              <a:defRPr/>
            </a:pPr>
            <a:endParaRPr lang="en-US" sz="2100" dirty="0" smtClean="0">
              <a:solidFill>
                <a:schemeClr val="bg1"/>
              </a:solidFill>
              <a:ea typeface="+mn-ea"/>
            </a:endParaRPr>
          </a:p>
          <a:p>
            <a:pPr marL="274320" indent="-274320" fontAlgn="auto">
              <a:spcAft>
                <a:spcPts val="0"/>
              </a:spcAft>
              <a:buClr>
                <a:schemeClr val="accent3"/>
              </a:buClr>
              <a:buFont typeface="Wingdings 2"/>
              <a:buNone/>
              <a:defRPr/>
            </a:pPr>
            <a:r>
              <a:rPr lang="en-US" sz="2000" dirty="0" smtClean="0">
                <a:ea typeface="+mn-ea"/>
              </a:rPr>
              <a:t>                              </a:t>
            </a:r>
          </a:p>
          <a:p>
            <a:pPr marL="274320" indent="-274320" fontAlgn="auto">
              <a:spcAft>
                <a:spcPts val="0"/>
              </a:spcAft>
              <a:buClr>
                <a:schemeClr val="accent3"/>
              </a:buClr>
              <a:buFont typeface="Wingdings 2"/>
              <a:buNone/>
              <a:defRPr/>
            </a:pPr>
            <a:endParaRPr lang="fa-IR" sz="2000" dirty="0" smtClean="0">
              <a:solidFill>
                <a:schemeClr val="bg1"/>
              </a:solidFill>
              <a:ea typeface="+mn-ea"/>
            </a:endParaRPr>
          </a:p>
          <a:p>
            <a:pPr marL="274320" indent="-274320" fontAlgn="auto">
              <a:spcAft>
                <a:spcPts val="0"/>
              </a:spcAft>
              <a:buClr>
                <a:schemeClr val="accent3"/>
              </a:buClr>
              <a:buFont typeface="Wingdings 2"/>
              <a:buNone/>
              <a:defRPr/>
            </a:pPr>
            <a:r>
              <a:rPr lang="fa-IR" sz="2000" dirty="0" smtClean="0">
                <a:ea typeface="+mn-ea"/>
              </a:rPr>
              <a:t>               </a:t>
            </a:r>
          </a:p>
          <a:p>
            <a:pPr marL="274320" indent="-274320" fontAlgn="auto">
              <a:spcAft>
                <a:spcPts val="0"/>
              </a:spcAft>
              <a:buClr>
                <a:schemeClr val="accent3"/>
              </a:buClr>
              <a:buFont typeface="Wingdings 2"/>
              <a:buNone/>
              <a:defRPr/>
            </a:pPr>
            <a:r>
              <a:rPr lang="fa-IR" sz="2000" dirty="0" smtClean="0">
                <a:ea typeface="+mn-ea"/>
              </a:rPr>
              <a:t>          </a:t>
            </a:r>
          </a:p>
          <a:p>
            <a:pPr marL="274320" indent="-274320" fontAlgn="auto">
              <a:spcAft>
                <a:spcPts val="0"/>
              </a:spcAft>
              <a:buClr>
                <a:schemeClr val="accent3"/>
              </a:buClr>
              <a:buFont typeface="Wingdings 2"/>
              <a:buNone/>
              <a:defRPr/>
            </a:pPr>
            <a:endParaRPr lang="fa-IR" dirty="0" smtClean="0">
              <a:ea typeface="+mn-ea"/>
            </a:endParaRPr>
          </a:p>
        </p:txBody>
      </p:sp>
      <p:cxnSp>
        <p:nvCxnSpPr>
          <p:cNvPr id="5" name="Straight Connector 4"/>
          <p:cNvCxnSpPr/>
          <p:nvPr/>
        </p:nvCxnSpPr>
        <p:spPr>
          <a:xfrm rot="5400000">
            <a:off x="-644525" y="3714750"/>
            <a:ext cx="4002088" cy="1588"/>
          </a:xfrm>
          <a:prstGeom prst="line">
            <a:avLst/>
          </a:prstGeom>
        </p:spPr>
        <p:style>
          <a:lnRef idx="3">
            <a:schemeClr val="accent1"/>
          </a:lnRef>
          <a:fillRef idx="0">
            <a:schemeClr val="accent1"/>
          </a:fillRef>
          <a:effectRef idx="2">
            <a:schemeClr val="accent1"/>
          </a:effectRef>
          <a:fontRef idx="minor">
            <a:schemeClr val="tx1"/>
          </a:fontRef>
        </p:style>
      </p:cxnSp>
      <p:cxnSp>
        <p:nvCxnSpPr>
          <p:cNvPr id="9" name="Straight Connector 8"/>
          <p:cNvCxnSpPr/>
          <p:nvPr/>
        </p:nvCxnSpPr>
        <p:spPr>
          <a:xfrm>
            <a:off x="1357313" y="5715000"/>
            <a:ext cx="7500967" cy="71454"/>
          </a:xfrm>
          <a:prstGeom prst="line">
            <a:avLst/>
          </a:prstGeom>
        </p:spPr>
        <p:style>
          <a:lnRef idx="2">
            <a:schemeClr val="accent1"/>
          </a:lnRef>
          <a:fillRef idx="0">
            <a:schemeClr val="accent1"/>
          </a:fillRef>
          <a:effectRef idx="1">
            <a:schemeClr val="accent1"/>
          </a:effectRef>
          <a:fontRef idx="minor">
            <a:schemeClr val="tx1"/>
          </a:fontRef>
        </p:style>
      </p:cxnSp>
      <p:cxnSp>
        <p:nvCxnSpPr>
          <p:cNvPr id="11" name="Straight Connector 10"/>
          <p:cNvCxnSpPr>
            <a:endCxn id="45" idx="4"/>
          </p:cNvCxnSpPr>
          <p:nvPr/>
        </p:nvCxnSpPr>
        <p:spPr>
          <a:xfrm rot="16200000" flipH="1">
            <a:off x="2464579" y="1464455"/>
            <a:ext cx="3143272" cy="5357850"/>
          </a:xfrm>
          <a:prstGeom prst="line">
            <a:avLst/>
          </a:prstGeom>
          <a:ln>
            <a:solidFill>
              <a:srgbClr val="FF0000"/>
            </a:solidFill>
          </a:ln>
        </p:spPr>
        <p:style>
          <a:lnRef idx="3">
            <a:schemeClr val="accent3"/>
          </a:lnRef>
          <a:fillRef idx="0">
            <a:schemeClr val="accent3"/>
          </a:fillRef>
          <a:effectRef idx="2">
            <a:schemeClr val="accent3"/>
          </a:effectRef>
          <a:fontRef idx="minor">
            <a:schemeClr val="tx1"/>
          </a:fontRef>
        </p:style>
      </p:cxnSp>
      <p:sp>
        <p:nvSpPr>
          <p:cNvPr id="8" name="Oval 7"/>
          <p:cNvSpPr/>
          <p:nvPr/>
        </p:nvSpPr>
        <p:spPr>
          <a:xfrm>
            <a:off x="2714612" y="6143644"/>
            <a:ext cx="2857520" cy="7143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000" b="1" dirty="0" smtClean="0">
                <a:solidFill>
                  <a:srgbClr val="FF0000"/>
                </a:solidFill>
                <a:cs typeface="2  Davat" pitchFamily="2" charset="-78"/>
              </a:rPr>
              <a:t>تعداد خانه هاي تيپ  </a:t>
            </a:r>
            <a:r>
              <a:rPr lang="en-US" sz="2000" b="1" dirty="0" smtClean="0">
                <a:solidFill>
                  <a:srgbClr val="FF0000"/>
                </a:solidFill>
                <a:cs typeface="2  Davat" pitchFamily="2" charset="-78"/>
              </a:rPr>
              <a:t> B</a:t>
            </a:r>
            <a:endParaRPr lang="fa-IR" sz="2000" b="1" dirty="0">
              <a:solidFill>
                <a:srgbClr val="FF0000"/>
              </a:solidFill>
              <a:cs typeface="2  Davat" pitchFamily="2" charset="-78"/>
            </a:endParaRPr>
          </a:p>
        </p:txBody>
      </p:sp>
      <p:sp>
        <p:nvSpPr>
          <p:cNvPr id="10" name="Oval 9"/>
          <p:cNvSpPr/>
          <p:nvPr/>
        </p:nvSpPr>
        <p:spPr>
          <a:xfrm>
            <a:off x="142844" y="2643182"/>
            <a:ext cx="571504" cy="257176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1" anchor="ctr"/>
          <a:lstStyle/>
          <a:p>
            <a:pPr algn="ctr"/>
            <a:r>
              <a:rPr lang="fa-IR" sz="2000" b="1" dirty="0" smtClean="0">
                <a:solidFill>
                  <a:srgbClr val="FF0000"/>
                </a:solidFill>
                <a:cs typeface="2  Davat" pitchFamily="2" charset="-78"/>
              </a:rPr>
              <a:t>تعداد خانه هاي تيپ   </a:t>
            </a:r>
            <a:r>
              <a:rPr lang="en-US" sz="2000" b="1" dirty="0" smtClean="0">
                <a:solidFill>
                  <a:srgbClr val="FF0000"/>
                </a:solidFill>
                <a:cs typeface="2  Davat" pitchFamily="2" charset="-78"/>
              </a:rPr>
              <a:t>A</a:t>
            </a:r>
            <a:endParaRPr lang="fa-IR" sz="2000" b="1" dirty="0">
              <a:solidFill>
                <a:srgbClr val="FF0000"/>
              </a:solidFill>
              <a:cs typeface="2  Davat" pitchFamily="2" charset="-78"/>
            </a:endParaRPr>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sp>
        <p:nvSpPr>
          <p:cNvPr id="14" name="Rectangle 13"/>
          <p:cNvSpPr/>
          <p:nvPr/>
        </p:nvSpPr>
        <p:spPr>
          <a:xfrm>
            <a:off x="2928926" y="3071810"/>
            <a:ext cx="1857388" cy="4286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7" name="Oval 16"/>
          <p:cNvSpPr/>
          <p:nvPr/>
        </p:nvSpPr>
        <p:spPr>
          <a:xfrm>
            <a:off x="285720" y="3429000"/>
            <a:ext cx="1071570" cy="42862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400</a:t>
            </a:r>
            <a:endParaRPr lang="fa-IR" dirty="0">
              <a:solidFill>
                <a:schemeClr val="tx1"/>
              </a:solidFill>
            </a:endParaRPr>
          </a:p>
        </p:txBody>
      </p:sp>
      <p:sp>
        <p:nvSpPr>
          <p:cNvPr id="20" name="Oval 19"/>
          <p:cNvSpPr/>
          <p:nvPr/>
        </p:nvSpPr>
        <p:spPr>
          <a:xfrm>
            <a:off x="428596" y="4714884"/>
            <a:ext cx="914400" cy="35719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200</a:t>
            </a:r>
            <a:endParaRPr lang="fa-IR" dirty="0">
              <a:solidFill>
                <a:schemeClr val="tx1"/>
              </a:solidFill>
            </a:endParaRPr>
          </a:p>
        </p:txBody>
      </p:sp>
      <p:sp>
        <p:nvSpPr>
          <p:cNvPr id="26" name="Oval 25"/>
          <p:cNvSpPr/>
          <p:nvPr/>
        </p:nvSpPr>
        <p:spPr>
          <a:xfrm>
            <a:off x="428596" y="2214554"/>
            <a:ext cx="914400" cy="35719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600</a:t>
            </a:r>
            <a:endParaRPr lang="fa-IR" dirty="0">
              <a:solidFill>
                <a:schemeClr val="tx1"/>
              </a:solidFill>
            </a:endParaRPr>
          </a:p>
        </p:txBody>
      </p:sp>
      <p:cxnSp>
        <p:nvCxnSpPr>
          <p:cNvPr id="31" name="Straight Connector 30"/>
          <p:cNvCxnSpPr/>
          <p:nvPr/>
        </p:nvCxnSpPr>
        <p:spPr>
          <a:xfrm rot="10800000">
            <a:off x="1357290" y="3143248"/>
            <a:ext cx="6643734" cy="2571768"/>
          </a:xfrm>
          <a:prstGeom prst="line">
            <a:avLst/>
          </a:prstGeom>
        </p:spPr>
        <p:style>
          <a:lnRef idx="3">
            <a:schemeClr val="dk1"/>
          </a:lnRef>
          <a:fillRef idx="0">
            <a:schemeClr val="dk1"/>
          </a:fillRef>
          <a:effectRef idx="2">
            <a:schemeClr val="dk1"/>
          </a:effectRef>
          <a:fontRef idx="minor">
            <a:schemeClr val="tx1"/>
          </a:fontRef>
        </p:style>
      </p:cxnSp>
      <p:sp>
        <p:nvSpPr>
          <p:cNvPr id="82" name="Freeform 81"/>
          <p:cNvSpPr/>
          <p:nvPr/>
        </p:nvSpPr>
        <p:spPr>
          <a:xfrm>
            <a:off x="1342103" y="3156155"/>
            <a:ext cx="5368413" cy="2580968"/>
          </a:xfrm>
          <a:custGeom>
            <a:avLst/>
            <a:gdLst>
              <a:gd name="connsiteX0" fmla="*/ 14749 w 5368413"/>
              <a:gd name="connsiteY0" fmla="*/ 0 h 2580968"/>
              <a:gd name="connsiteX1" fmla="*/ 2861187 w 5368413"/>
              <a:gd name="connsiteY1" fmla="*/ 1076632 h 2580968"/>
              <a:gd name="connsiteX2" fmla="*/ 5368413 w 5368413"/>
              <a:gd name="connsiteY2" fmla="*/ 2580968 h 2580968"/>
              <a:gd name="connsiteX3" fmla="*/ 0 w 5368413"/>
              <a:gd name="connsiteY3" fmla="*/ 2551471 h 2580968"/>
              <a:gd name="connsiteX4" fmla="*/ 14749 w 5368413"/>
              <a:gd name="connsiteY4" fmla="*/ 0 h 2580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8413" h="2580968">
                <a:moveTo>
                  <a:pt x="14749" y="0"/>
                </a:moveTo>
                <a:lnTo>
                  <a:pt x="2861187" y="1076632"/>
                </a:lnTo>
                <a:lnTo>
                  <a:pt x="5368413" y="2580968"/>
                </a:lnTo>
                <a:lnTo>
                  <a:pt x="0" y="2551471"/>
                </a:lnTo>
                <a:cubicBezTo>
                  <a:pt x="4916" y="1700981"/>
                  <a:pt x="9833" y="850490"/>
                  <a:pt x="14749" y="0"/>
                </a:cubicBezTo>
                <a:close/>
              </a:path>
            </a:pathLst>
          </a:custGeom>
        </p:spPr>
        <p:style>
          <a:lnRef idx="1">
            <a:schemeClr val="accent6"/>
          </a:lnRef>
          <a:fillRef idx="3">
            <a:schemeClr val="accent6"/>
          </a:fillRef>
          <a:effectRef idx="2">
            <a:schemeClr val="accent6"/>
          </a:effectRef>
          <a:fontRef idx="minor">
            <a:schemeClr val="lt1"/>
          </a:fontRef>
        </p:style>
        <p:txBody>
          <a:bodyPr rtlCol="1" anchor="ctr"/>
          <a:lstStyle/>
          <a:p>
            <a:pPr algn="ctr"/>
            <a:endParaRPr lang="fa-IR"/>
          </a:p>
        </p:txBody>
      </p:sp>
      <p:sp>
        <p:nvSpPr>
          <p:cNvPr id="83" name="Freeform 82"/>
          <p:cNvSpPr/>
          <p:nvPr/>
        </p:nvSpPr>
        <p:spPr>
          <a:xfrm>
            <a:off x="1342103" y="2566219"/>
            <a:ext cx="2802194" cy="1637071"/>
          </a:xfrm>
          <a:custGeom>
            <a:avLst/>
            <a:gdLst>
              <a:gd name="connsiteX0" fmla="*/ 0 w 2802194"/>
              <a:gd name="connsiteY0" fmla="*/ 575187 h 1637071"/>
              <a:gd name="connsiteX1" fmla="*/ 2802194 w 2802194"/>
              <a:gd name="connsiteY1" fmla="*/ 1637071 h 1637071"/>
              <a:gd name="connsiteX2" fmla="*/ 14749 w 2802194"/>
              <a:gd name="connsiteY2" fmla="*/ 0 h 1637071"/>
              <a:gd name="connsiteX3" fmla="*/ 0 w 2802194"/>
              <a:gd name="connsiteY3" fmla="*/ 575187 h 1637071"/>
            </a:gdLst>
            <a:ahLst/>
            <a:cxnLst>
              <a:cxn ang="0">
                <a:pos x="connsiteX0" y="connsiteY0"/>
              </a:cxn>
              <a:cxn ang="0">
                <a:pos x="connsiteX1" y="connsiteY1"/>
              </a:cxn>
              <a:cxn ang="0">
                <a:pos x="connsiteX2" y="connsiteY2"/>
              </a:cxn>
              <a:cxn ang="0">
                <a:pos x="connsiteX3" y="connsiteY3"/>
              </a:cxn>
            </a:cxnLst>
            <a:rect l="l" t="t" r="r" b="b"/>
            <a:pathLst>
              <a:path w="2802194" h="1637071">
                <a:moveTo>
                  <a:pt x="0" y="575187"/>
                </a:moveTo>
                <a:lnTo>
                  <a:pt x="2802194" y="1637071"/>
                </a:lnTo>
                <a:lnTo>
                  <a:pt x="14749" y="0"/>
                </a:lnTo>
                <a:lnTo>
                  <a:pt x="0" y="575187"/>
                </a:lnTo>
                <a:close/>
              </a:path>
            </a:pathLst>
          </a:custGeom>
        </p:spPr>
        <p:style>
          <a:lnRef idx="2">
            <a:schemeClr val="accent6"/>
          </a:lnRef>
          <a:fillRef idx="1">
            <a:schemeClr val="lt1"/>
          </a:fillRef>
          <a:effectRef idx="0">
            <a:schemeClr val="accent6"/>
          </a:effectRef>
          <a:fontRef idx="minor">
            <a:schemeClr val="dk1"/>
          </a:fontRef>
        </p:style>
        <p:txBody>
          <a:bodyPr rtlCol="1" anchor="ctr"/>
          <a:lstStyle/>
          <a:p>
            <a:pPr algn="ctr"/>
            <a:endParaRPr lang="fa-IR"/>
          </a:p>
        </p:txBody>
      </p:sp>
      <p:sp>
        <p:nvSpPr>
          <p:cNvPr id="84" name="Freeform 83"/>
          <p:cNvSpPr/>
          <p:nvPr/>
        </p:nvSpPr>
        <p:spPr>
          <a:xfrm>
            <a:off x="4071934" y="4143380"/>
            <a:ext cx="4071966" cy="1643074"/>
          </a:xfrm>
          <a:custGeom>
            <a:avLst/>
            <a:gdLst>
              <a:gd name="connsiteX0" fmla="*/ 0 w 3760838"/>
              <a:gd name="connsiteY0" fmla="*/ 0 h 1533833"/>
              <a:gd name="connsiteX1" fmla="*/ 3760838 w 3760838"/>
              <a:gd name="connsiteY1" fmla="*/ 1533833 h 1533833"/>
              <a:gd name="connsiteX2" fmla="*/ 2536722 w 3760838"/>
              <a:gd name="connsiteY2" fmla="*/ 1504336 h 1533833"/>
              <a:gd name="connsiteX3" fmla="*/ 0 w 3760838"/>
              <a:gd name="connsiteY3" fmla="*/ 0 h 1533833"/>
            </a:gdLst>
            <a:ahLst/>
            <a:cxnLst>
              <a:cxn ang="0">
                <a:pos x="connsiteX0" y="connsiteY0"/>
              </a:cxn>
              <a:cxn ang="0">
                <a:pos x="connsiteX1" y="connsiteY1"/>
              </a:cxn>
              <a:cxn ang="0">
                <a:pos x="connsiteX2" y="connsiteY2"/>
              </a:cxn>
              <a:cxn ang="0">
                <a:pos x="connsiteX3" y="connsiteY3"/>
              </a:cxn>
            </a:cxnLst>
            <a:rect l="l" t="t" r="r" b="b"/>
            <a:pathLst>
              <a:path w="3760838" h="1533833">
                <a:moveTo>
                  <a:pt x="0" y="0"/>
                </a:moveTo>
                <a:lnTo>
                  <a:pt x="3760838" y="1533833"/>
                </a:lnTo>
                <a:lnTo>
                  <a:pt x="2536722" y="1504336"/>
                </a:lnTo>
                <a:lnTo>
                  <a:pt x="0" y="0"/>
                </a:lnTo>
                <a:close/>
              </a:path>
            </a:pathLst>
          </a:custGeom>
        </p:spPr>
        <p:style>
          <a:lnRef idx="2">
            <a:schemeClr val="accent6"/>
          </a:lnRef>
          <a:fillRef idx="1">
            <a:schemeClr val="lt1"/>
          </a:fillRef>
          <a:effectRef idx="0">
            <a:schemeClr val="accent6"/>
          </a:effectRef>
          <a:fontRef idx="minor">
            <a:schemeClr val="dk1"/>
          </a:fontRef>
        </p:style>
        <p:txBody>
          <a:bodyPr rtlCol="1" anchor="ctr"/>
          <a:lstStyle/>
          <a:p>
            <a:pPr algn="ctr"/>
            <a:endParaRPr lang="fa-IR" dirty="0" smtClean="0"/>
          </a:p>
          <a:p>
            <a:pPr algn="ctr"/>
            <a:endParaRPr lang="fa-IR" dirty="0"/>
          </a:p>
        </p:txBody>
      </p:sp>
      <p:cxnSp>
        <p:nvCxnSpPr>
          <p:cNvPr id="87" name="Straight Arrow Connector 86"/>
          <p:cNvCxnSpPr/>
          <p:nvPr/>
        </p:nvCxnSpPr>
        <p:spPr>
          <a:xfrm rot="5400000" flipH="1" flipV="1">
            <a:off x="1678761" y="2250273"/>
            <a:ext cx="1143008" cy="64294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8" name="Oval 87"/>
          <p:cNvSpPr/>
          <p:nvPr/>
        </p:nvSpPr>
        <p:spPr>
          <a:xfrm>
            <a:off x="1643042" y="1142984"/>
            <a:ext cx="3143272" cy="1071570"/>
          </a:xfrm>
          <a:prstGeom prst="ellipse">
            <a:avLst/>
          </a:prstGeom>
          <a:blipFill>
            <a:blip r:embed="rId2"/>
            <a:tile tx="0" ty="0" sx="100000" sy="100000" flip="none" algn="tl"/>
          </a:blipFill>
          <a:scene3d>
            <a:camera prst="perspectiveContrastingLeftFacing"/>
            <a:lightRig rig="threePt" dir="t"/>
          </a:scene3d>
        </p:spPr>
        <p:style>
          <a:lnRef idx="2">
            <a:schemeClr val="accent1">
              <a:shade val="50000"/>
            </a:schemeClr>
          </a:lnRef>
          <a:fillRef idx="1003">
            <a:schemeClr val="dk1"/>
          </a:fillRef>
          <a:effectRef idx="0">
            <a:schemeClr val="accent1"/>
          </a:effectRef>
          <a:fontRef idx="minor">
            <a:schemeClr val="lt1"/>
          </a:fontRef>
        </p:style>
        <p:txBody>
          <a:bodyPr rtlCol="1" anchor="ctr"/>
          <a:lstStyle/>
          <a:p>
            <a:pPr algn="ctr"/>
            <a:r>
              <a:rPr lang="fa-IR" sz="3200" b="1" dirty="0" smtClean="0">
                <a:solidFill>
                  <a:srgbClr val="00FF00"/>
                </a:solidFill>
                <a:cs typeface="2  Baran" pitchFamily="2" charset="-78"/>
              </a:rPr>
              <a:t>محدوديت بودجه</a:t>
            </a:r>
            <a:endParaRPr lang="fa-IR" sz="3200" b="1" dirty="0">
              <a:solidFill>
                <a:srgbClr val="00FF00"/>
              </a:solidFill>
              <a:cs typeface="2  Baran" pitchFamily="2" charset="-78"/>
            </a:endParaRPr>
          </a:p>
        </p:txBody>
      </p:sp>
      <p:sp>
        <p:nvSpPr>
          <p:cNvPr id="89" name="Oval 88"/>
          <p:cNvSpPr/>
          <p:nvPr/>
        </p:nvSpPr>
        <p:spPr>
          <a:xfrm>
            <a:off x="5786446" y="3786190"/>
            <a:ext cx="3143272" cy="1071570"/>
          </a:xfrm>
          <a:prstGeom prst="ellipse">
            <a:avLst/>
          </a:prstGeom>
          <a:blipFill>
            <a:blip r:embed="rId2"/>
            <a:tile tx="0" ty="0" sx="100000" sy="100000" flip="none" algn="tl"/>
          </a:blipFill>
          <a:scene3d>
            <a:camera prst="perspectiveContrastingLeftFacing"/>
            <a:lightRig rig="threePt" dir="t"/>
          </a:scene3d>
        </p:spPr>
        <p:style>
          <a:lnRef idx="2">
            <a:schemeClr val="accent1">
              <a:shade val="50000"/>
            </a:schemeClr>
          </a:lnRef>
          <a:fillRef idx="1003">
            <a:schemeClr val="dk1"/>
          </a:fillRef>
          <a:effectRef idx="0">
            <a:schemeClr val="accent1"/>
          </a:effectRef>
          <a:fontRef idx="minor">
            <a:schemeClr val="lt1"/>
          </a:fontRef>
        </p:style>
        <p:txBody>
          <a:bodyPr rtlCol="1" anchor="ctr"/>
          <a:lstStyle/>
          <a:p>
            <a:pPr algn="ctr"/>
            <a:r>
              <a:rPr lang="fa-IR" sz="3200" b="1" dirty="0" smtClean="0">
                <a:solidFill>
                  <a:srgbClr val="00FF00"/>
                </a:solidFill>
                <a:cs typeface="2  Baran" pitchFamily="2" charset="-78"/>
              </a:rPr>
              <a:t>محدوديت زمين</a:t>
            </a:r>
            <a:endParaRPr lang="fa-IR" sz="3200" b="1" dirty="0">
              <a:solidFill>
                <a:srgbClr val="00FF00"/>
              </a:solidFill>
              <a:cs typeface="2  Baran" pitchFamily="2" charset="-78"/>
            </a:endParaRPr>
          </a:p>
        </p:txBody>
      </p:sp>
      <p:cxnSp>
        <p:nvCxnSpPr>
          <p:cNvPr id="91" name="Straight Arrow Connector 90"/>
          <p:cNvCxnSpPr/>
          <p:nvPr/>
        </p:nvCxnSpPr>
        <p:spPr>
          <a:xfrm flipV="1">
            <a:off x="5643570" y="4500570"/>
            <a:ext cx="857256" cy="42862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2" name="Oval 91"/>
          <p:cNvSpPr/>
          <p:nvPr/>
        </p:nvSpPr>
        <p:spPr>
          <a:xfrm>
            <a:off x="1071538" y="2428868"/>
            <a:ext cx="642942" cy="21431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A</a:t>
            </a:r>
            <a:endParaRPr lang="fa-IR" dirty="0"/>
          </a:p>
        </p:txBody>
      </p:sp>
      <p:sp>
        <p:nvSpPr>
          <p:cNvPr id="93" name="Oval 92"/>
          <p:cNvSpPr/>
          <p:nvPr/>
        </p:nvSpPr>
        <p:spPr>
          <a:xfrm>
            <a:off x="928662" y="2928934"/>
            <a:ext cx="64294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B</a:t>
            </a:r>
            <a:endParaRPr lang="fa-IR" dirty="0"/>
          </a:p>
        </p:txBody>
      </p:sp>
      <p:sp>
        <p:nvSpPr>
          <p:cNvPr id="94" name="Oval 93"/>
          <p:cNvSpPr/>
          <p:nvPr/>
        </p:nvSpPr>
        <p:spPr>
          <a:xfrm>
            <a:off x="3643306" y="3929066"/>
            <a:ext cx="642942" cy="21431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C</a:t>
            </a:r>
            <a:endParaRPr lang="fa-IR" dirty="0"/>
          </a:p>
        </p:txBody>
      </p:sp>
      <p:sp>
        <p:nvSpPr>
          <p:cNvPr id="95" name="Oval 94"/>
          <p:cNvSpPr/>
          <p:nvPr/>
        </p:nvSpPr>
        <p:spPr>
          <a:xfrm>
            <a:off x="6357950" y="5643578"/>
            <a:ext cx="642942" cy="21431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D</a:t>
            </a:r>
            <a:endParaRPr lang="fa-IR" dirty="0"/>
          </a:p>
        </p:txBody>
      </p:sp>
      <p:sp>
        <p:nvSpPr>
          <p:cNvPr id="96" name="Oval 95"/>
          <p:cNvSpPr/>
          <p:nvPr/>
        </p:nvSpPr>
        <p:spPr>
          <a:xfrm>
            <a:off x="7715272" y="5643578"/>
            <a:ext cx="642942" cy="21431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E</a:t>
            </a:r>
            <a:endParaRPr lang="fa-IR" dirty="0"/>
          </a:p>
        </p:txBody>
      </p:sp>
      <p:sp>
        <p:nvSpPr>
          <p:cNvPr id="99" name="Oval 98"/>
          <p:cNvSpPr/>
          <p:nvPr/>
        </p:nvSpPr>
        <p:spPr>
          <a:xfrm>
            <a:off x="3214678" y="2357430"/>
            <a:ext cx="4929222" cy="1071570"/>
          </a:xfrm>
          <a:prstGeom prst="ellipse">
            <a:avLst/>
          </a:prstGeom>
          <a:blipFill>
            <a:blip r:embed="rId3"/>
            <a:tile tx="0" ty="0" sx="100000" sy="100000" flip="none" algn="tl"/>
          </a:blipFill>
          <a:scene3d>
            <a:camera prst="perspectiveContrastingLeftFacing"/>
            <a:lightRig rig="threePt" dir="t"/>
          </a:scene3d>
        </p:spPr>
        <p:style>
          <a:lnRef idx="2">
            <a:schemeClr val="accent1">
              <a:shade val="50000"/>
            </a:schemeClr>
          </a:lnRef>
          <a:fillRef idx="1003">
            <a:schemeClr val="dk1"/>
          </a:fillRef>
          <a:effectRef idx="0">
            <a:schemeClr val="accent1"/>
          </a:effectRef>
          <a:fontRef idx="minor">
            <a:schemeClr val="lt1"/>
          </a:fontRef>
        </p:style>
        <p:txBody>
          <a:bodyPr rtlCol="1" anchor="ctr"/>
          <a:lstStyle/>
          <a:p>
            <a:pPr algn="ctr"/>
            <a:r>
              <a:rPr lang="fa-IR" sz="2000" b="1" dirty="0" smtClean="0">
                <a:solidFill>
                  <a:schemeClr val="tx1"/>
                </a:solidFill>
                <a:cs typeface="2  Baran" pitchFamily="2" charset="-78"/>
              </a:rPr>
              <a:t>منطقه ي عملي (</a:t>
            </a:r>
            <a:r>
              <a:rPr lang="en-US" sz="2000" b="1" dirty="0" smtClean="0">
                <a:solidFill>
                  <a:schemeClr val="tx1"/>
                </a:solidFill>
                <a:cs typeface="2  Baran" pitchFamily="2" charset="-78"/>
              </a:rPr>
              <a:t>(Feasible area</a:t>
            </a:r>
            <a:endParaRPr lang="fa-IR" sz="2000" b="1" dirty="0">
              <a:solidFill>
                <a:schemeClr val="tx1"/>
              </a:solidFill>
              <a:cs typeface="2  Baran" pitchFamily="2" charset="-78"/>
            </a:endParaRPr>
          </a:p>
        </p:txBody>
      </p:sp>
      <p:cxnSp>
        <p:nvCxnSpPr>
          <p:cNvPr id="101" name="Straight Arrow Connector 100"/>
          <p:cNvCxnSpPr/>
          <p:nvPr/>
        </p:nvCxnSpPr>
        <p:spPr>
          <a:xfrm flipV="1">
            <a:off x="2786050" y="3071810"/>
            <a:ext cx="1857388" cy="121444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dirty="0" smtClean="0">
                <a:solidFill>
                  <a:schemeClr val="accent1"/>
                </a:solidFill>
                <a:cs typeface="2  Baran" pitchFamily="2" charset="-78"/>
              </a:rPr>
              <a:t>هر نقطه اي در در منطقه ي عملي نمايانگر تر كيب تيپ واحد هاي مسكوني است كه به زميني بيش از زمين هاي موجود نياز نداشته، واز سقف بودجه ي تعيين شده مسكن تجاوز نمي كند . ميدانيم كه هر نقطه بر روي نمودار نمايانگر مقدار ماليات خاص است ، زيرا هر تركيبي از واحد هاي مسكوني  تيپ </a:t>
            </a:r>
            <a:r>
              <a:rPr lang="en-US" dirty="0" smtClean="0">
                <a:solidFill>
                  <a:schemeClr val="accent1"/>
                </a:solidFill>
                <a:cs typeface="2  Baran" pitchFamily="2" charset="-78"/>
              </a:rPr>
              <a:t>A</a:t>
            </a:r>
            <a:r>
              <a:rPr lang="fa-IR" dirty="0" smtClean="0">
                <a:solidFill>
                  <a:schemeClr val="accent1"/>
                </a:solidFill>
                <a:cs typeface="2  Baran" pitchFamily="2" charset="-78"/>
              </a:rPr>
              <a:t> و</a:t>
            </a:r>
            <a:r>
              <a:rPr lang="en-US" dirty="0" smtClean="0">
                <a:solidFill>
                  <a:schemeClr val="accent1"/>
                </a:solidFill>
                <a:cs typeface="2  Baran" pitchFamily="2" charset="-78"/>
              </a:rPr>
              <a:t>B</a:t>
            </a:r>
            <a:r>
              <a:rPr lang="fa-IR" dirty="0" smtClean="0">
                <a:solidFill>
                  <a:schemeClr val="accent1"/>
                </a:solidFill>
                <a:cs typeface="2  Baran" pitchFamily="2" charset="-78"/>
              </a:rPr>
              <a:t> را ميتوان به مقدار ماليات افزوده شده ، تبديل نمود . مقايسه مقدار ماليات به كمك اين معادله ميسر است:                                            </a:t>
            </a:r>
            <a:r>
              <a:rPr lang="en-US" dirty="0" smtClean="0">
                <a:solidFill>
                  <a:srgbClr val="8A1084"/>
                </a:solidFill>
                <a:latin typeface="+mj-lt"/>
                <a:cs typeface="2  Baran" pitchFamily="2" charset="-78"/>
              </a:rPr>
              <a:t>190A + 470B</a:t>
            </a:r>
            <a:r>
              <a:rPr lang="fa-IR" dirty="0" smtClean="0">
                <a:solidFill>
                  <a:srgbClr val="8A1084"/>
                </a:solidFill>
                <a:latin typeface="+mj-lt"/>
                <a:cs typeface="2  Baran" pitchFamily="2" charset="-78"/>
              </a:rPr>
              <a:t> </a:t>
            </a:r>
            <a:r>
              <a:rPr lang="fa-IR" dirty="0" smtClean="0">
                <a:solidFill>
                  <a:srgbClr val="8A1084"/>
                </a:solidFill>
                <a:cs typeface="2  Baran" pitchFamily="2" charset="-78"/>
              </a:rPr>
              <a:t>=مقدار ماليات</a:t>
            </a:r>
          </a:p>
          <a:p>
            <a:r>
              <a:rPr lang="fa-IR" dirty="0" smtClean="0">
                <a:solidFill>
                  <a:schemeClr val="accent1"/>
                </a:solidFill>
                <a:cs typeface="2  Baran" pitchFamily="2" charset="-78"/>
              </a:rPr>
              <a:t>ماليات نقطه اي كه بيشترين افزايش مقدار ماليات ممكنه را بوجود اورد نمايانگر سياست بهينه يابي است.</a:t>
            </a:r>
            <a:endParaRPr lang="fa-IR" dirty="0">
              <a:solidFill>
                <a:schemeClr val="accent1"/>
              </a:solidFill>
              <a:cs typeface="2  Baran" pitchFamily="2" charset="-78"/>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noFill/>
          <a:ln>
            <a:solidFill>
              <a:srgbClr val="00FF00"/>
            </a:solidFill>
          </a:ln>
        </p:spPr>
        <p:txBody>
          <a:bodyPr/>
          <a:lstStyle/>
          <a:p>
            <a:pPr algn="just"/>
            <a:r>
              <a:rPr lang="fa-IR" dirty="0" smtClean="0">
                <a:solidFill>
                  <a:srgbClr val="008000"/>
                </a:solidFill>
                <a:cs typeface="2  Baran" pitchFamily="2" charset="-78"/>
              </a:rPr>
              <a:t>اگر ميزان ماليات خاصي  را در نظر بگيريم مثلاً  40000 پوند مي توان محاسبه نمود كه چه تر كيب هايي از واحد هاي مسكوني تيپ </a:t>
            </a:r>
            <a:r>
              <a:rPr lang="en-US" dirty="0" smtClean="0">
                <a:solidFill>
                  <a:srgbClr val="008000"/>
                </a:solidFill>
                <a:cs typeface="2  Baran" pitchFamily="2" charset="-78"/>
              </a:rPr>
              <a:t>A </a:t>
            </a:r>
            <a:r>
              <a:rPr lang="fa-IR" dirty="0" smtClean="0">
                <a:solidFill>
                  <a:srgbClr val="008000"/>
                </a:solidFill>
                <a:cs typeface="2  Baran" pitchFamily="2" charset="-78"/>
              </a:rPr>
              <a:t> و </a:t>
            </a:r>
            <a:r>
              <a:rPr lang="en-US" dirty="0" smtClean="0">
                <a:solidFill>
                  <a:srgbClr val="008000"/>
                </a:solidFill>
                <a:cs typeface="2  Baran" pitchFamily="2" charset="-78"/>
              </a:rPr>
              <a:t>B </a:t>
            </a:r>
            <a:r>
              <a:rPr lang="fa-IR" dirty="0" smtClean="0">
                <a:solidFill>
                  <a:srgbClr val="008000"/>
                </a:solidFill>
                <a:cs typeface="2  Baran" pitchFamily="2" charset="-78"/>
              </a:rPr>
              <a:t> متضمن اين مقدار ماليات است، وبراي كشيدن خط از عبارت زير استفاده  ميكنيم. </a:t>
            </a:r>
          </a:p>
          <a:p>
            <a:pPr algn="just">
              <a:buNone/>
            </a:pPr>
            <a:endParaRPr lang="fa-IR" dirty="0" smtClean="0">
              <a:solidFill>
                <a:srgbClr val="008000"/>
              </a:solidFill>
              <a:cs typeface="2  Baran" pitchFamily="2" charset="-78"/>
            </a:endParaRPr>
          </a:p>
          <a:p>
            <a:pPr algn="just">
              <a:buNone/>
            </a:pPr>
            <a:r>
              <a:rPr lang="fa-IR" dirty="0" smtClean="0">
                <a:solidFill>
                  <a:srgbClr val="008000"/>
                </a:solidFill>
                <a:latin typeface="+mj-lt"/>
                <a:cs typeface="2  Baran" pitchFamily="2" charset="-78"/>
              </a:rPr>
              <a:t>                      </a:t>
            </a:r>
            <a:r>
              <a:rPr lang="en-US" sz="2800" dirty="0" smtClean="0">
                <a:solidFill>
                  <a:srgbClr val="FF00FF"/>
                </a:solidFill>
                <a:latin typeface="+mj-lt"/>
                <a:cs typeface="2  Baran" pitchFamily="2" charset="-78"/>
              </a:rPr>
              <a:t>190A + 470B=40 000</a:t>
            </a:r>
            <a:r>
              <a:rPr lang="fa-IR" sz="2800" dirty="0" smtClean="0">
                <a:solidFill>
                  <a:srgbClr val="FF00FF"/>
                </a:solidFill>
                <a:latin typeface="+mj-lt"/>
                <a:cs typeface="2  Baran" pitchFamily="2" charset="-78"/>
              </a:rPr>
              <a:t> </a:t>
            </a:r>
          </a:p>
          <a:p>
            <a:pPr algn="just">
              <a:buNone/>
            </a:pPr>
            <a:endParaRPr lang="fa-IR" dirty="0" smtClean="0">
              <a:solidFill>
                <a:srgbClr val="FF00FF"/>
              </a:solidFill>
              <a:cs typeface="2  Baran" pitchFamily="2" charset="-78"/>
            </a:endParaRPr>
          </a:p>
          <a:p>
            <a:pPr algn="just"/>
            <a:r>
              <a:rPr lang="fa-IR" dirty="0" smtClean="0">
                <a:solidFill>
                  <a:srgbClr val="FF0000"/>
                </a:solidFill>
                <a:cs typeface="2  Baran" pitchFamily="2" charset="-78"/>
              </a:rPr>
              <a:t>اين عمل را با حل معادله </a:t>
            </a:r>
            <a:r>
              <a:rPr lang="fa-IR" dirty="0" smtClean="0">
                <a:solidFill>
                  <a:srgbClr val="990000"/>
                </a:solidFill>
                <a:latin typeface="+mj-lt"/>
                <a:cs typeface="2  Baran" pitchFamily="2" charset="-78"/>
              </a:rPr>
              <a:t>(</a:t>
            </a:r>
            <a:r>
              <a:rPr lang="en-US" dirty="0" smtClean="0">
                <a:solidFill>
                  <a:srgbClr val="990000"/>
                </a:solidFill>
                <a:latin typeface="+mj-lt"/>
                <a:cs typeface="2  Baran" pitchFamily="2" charset="-78"/>
              </a:rPr>
              <a:t>190A+470B= 40000</a:t>
            </a:r>
            <a:r>
              <a:rPr lang="fa-IR" dirty="0" smtClean="0">
                <a:solidFill>
                  <a:srgbClr val="FF0000"/>
                </a:solidFill>
                <a:latin typeface="+mj-lt"/>
                <a:cs typeface="2  Baran" pitchFamily="2" charset="-78"/>
              </a:rPr>
              <a:t> </a:t>
            </a:r>
            <a:r>
              <a:rPr lang="fa-IR" dirty="0" smtClean="0">
                <a:solidFill>
                  <a:srgbClr val="990000"/>
                </a:solidFill>
                <a:cs typeface="2  Baran" pitchFamily="2" charset="-78"/>
              </a:rPr>
              <a:t>)</a:t>
            </a:r>
            <a:r>
              <a:rPr lang="en-US" dirty="0" smtClean="0">
                <a:solidFill>
                  <a:srgbClr val="FF0000"/>
                </a:solidFill>
                <a:cs typeface="2  Baran" pitchFamily="2" charset="-78"/>
              </a:rPr>
              <a:t> </a:t>
            </a:r>
            <a:r>
              <a:rPr lang="fa-IR" dirty="0" smtClean="0">
                <a:solidFill>
                  <a:srgbClr val="FF0000"/>
                </a:solidFill>
                <a:cs typeface="2  Baran" pitchFamily="2" charset="-78"/>
              </a:rPr>
              <a:t> ابتدا براي </a:t>
            </a:r>
            <a:r>
              <a:rPr lang="en-US" dirty="0" smtClean="0">
                <a:solidFill>
                  <a:srgbClr val="FF0000"/>
                </a:solidFill>
                <a:cs typeface="2  Baran" pitchFamily="2" charset="-78"/>
              </a:rPr>
              <a:t>A</a:t>
            </a:r>
            <a:r>
              <a:rPr lang="fa-IR" dirty="0" smtClean="0">
                <a:solidFill>
                  <a:srgbClr val="FF0000"/>
                </a:solidFill>
                <a:cs typeface="2  Baran" pitchFamily="2" charset="-78"/>
              </a:rPr>
              <a:t> و سپس براي </a:t>
            </a:r>
            <a:r>
              <a:rPr lang="en-US" dirty="0" smtClean="0">
                <a:solidFill>
                  <a:srgbClr val="FF0000"/>
                </a:solidFill>
                <a:cs typeface="2  Baran" pitchFamily="2" charset="-78"/>
              </a:rPr>
              <a:t>B </a:t>
            </a:r>
            <a:r>
              <a:rPr lang="fa-IR" dirty="0" smtClean="0">
                <a:solidFill>
                  <a:srgbClr val="FF0000"/>
                </a:solidFill>
                <a:cs typeface="2  Baran" pitchFamily="2" charset="-78"/>
              </a:rPr>
              <a:t>  انجام مي دهيم.</a:t>
            </a:r>
          </a:p>
          <a:p>
            <a:pPr algn="just">
              <a:buNone/>
            </a:pPr>
            <a:endParaRPr lang="fa-IR" dirty="0">
              <a:solidFill>
                <a:srgbClr val="008000"/>
              </a:solidFill>
              <a:cs typeface="2  Baran" pitchFamily="2" charset="-78"/>
            </a:endParaRPr>
          </a:p>
        </p:txBody>
      </p:sp>
      <p:sp>
        <p:nvSpPr>
          <p:cNvPr id="4" name="Oval 3"/>
          <p:cNvSpPr/>
          <p:nvPr/>
        </p:nvSpPr>
        <p:spPr>
          <a:xfrm>
            <a:off x="3500430" y="3429000"/>
            <a:ext cx="4214842" cy="1143008"/>
          </a:xfrm>
          <a:prstGeom prst="ellipse">
            <a:avLst/>
          </a:prstGeom>
          <a:noFill/>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sz="3200" b="1" dirty="0" smtClean="0">
                <a:solidFill>
                  <a:srgbClr val="8A1084"/>
                </a:solidFill>
              </a:rPr>
              <a:t>حل معادله براي </a:t>
            </a:r>
            <a:r>
              <a:rPr lang="en-US" sz="3200" b="1" dirty="0" smtClean="0">
                <a:solidFill>
                  <a:srgbClr val="8A1084"/>
                </a:solidFill>
              </a:rPr>
              <a:t>A</a:t>
            </a:r>
            <a:endParaRPr lang="fa-IR" sz="3200" b="1" dirty="0">
              <a:solidFill>
                <a:srgbClr val="8A1084"/>
              </a:solidFill>
            </a:endParaRPr>
          </a:p>
        </p:txBody>
      </p:sp>
      <p:sp>
        <p:nvSpPr>
          <p:cNvPr id="3" name="Content Placeholder 2"/>
          <p:cNvSpPr>
            <a:spLocks noGrp="1"/>
          </p:cNvSpPr>
          <p:nvPr>
            <p:ph idx="1"/>
          </p:nvPr>
        </p:nvSpPr>
        <p:spPr/>
        <p:txBody>
          <a:bodyPr/>
          <a:lstStyle/>
          <a:p>
            <a:pPr>
              <a:buNone/>
            </a:pPr>
            <a:r>
              <a:rPr lang="fa-IR" dirty="0" smtClean="0"/>
              <a:t> </a:t>
            </a:r>
          </a:p>
          <a:p>
            <a:pPr>
              <a:buNone/>
            </a:pPr>
            <a:r>
              <a:rPr lang="fa-IR" b="1" dirty="0" smtClean="0">
                <a:solidFill>
                  <a:schemeClr val="accent1">
                    <a:lumMod val="75000"/>
                  </a:schemeClr>
                </a:solidFill>
                <a:cs typeface="2  Badr" pitchFamily="2" charset="-78"/>
              </a:rPr>
              <a:t>  000 40 = </a:t>
            </a:r>
            <a:r>
              <a:rPr lang="en-US" b="1" dirty="0" smtClean="0">
                <a:solidFill>
                  <a:schemeClr val="accent1">
                    <a:lumMod val="75000"/>
                  </a:schemeClr>
                </a:solidFill>
                <a:cs typeface="2  Badr" pitchFamily="2" charset="-78"/>
              </a:rPr>
              <a:t>B</a:t>
            </a:r>
            <a:r>
              <a:rPr lang="fa-IR" b="1" dirty="0" smtClean="0">
                <a:solidFill>
                  <a:schemeClr val="accent1">
                    <a:lumMod val="75000"/>
                  </a:schemeClr>
                </a:solidFill>
                <a:cs typeface="2  Badr" pitchFamily="2" charset="-78"/>
              </a:rPr>
              <a:t>470 +  </a:t>
            </a:r>
            <a:r>
              <a:rPr lang="en-US" b="1" dirty="0" smtClean="0">
                <a:solidFill>
                  <a:schemeClr val="accent1">
                    <a:lumMod val="75000"/>
                  </a:schemeClr>
                </a:solidFill>
                <a:cs typeface="2  Badr" pitchFamily="2" charset="-78"/>
              </a:rPr>
              <a:t>A</a:t>
            </a:r>
            <a:r>
              <a:rPr lang="fa-IR" b="1" dirty="0" smtClean="0">
                <a:solidFill>
                  <a:schemeClr val="accent1">
                    <a:lumMod val="75000"/>
                  </a:schemeClr>
                </a:solidFill>
                <a:cs typeface="2  Badr" pitchFamily="2" charset="-78"/>
              </a:rPr>
              <a:t>190</a:t>
            </a:r>
          </a:p>
          <a:p>
            <a:pPr>
              <a:buNone/>
            </a:pPr>
            <a:r>
              <a:rPr lang="fa-IR" dirty="0" smtClean="0">
                <a:solidFill>
                  <a:srgbClr val="990000"/>
                </a:solidFill>
              </a:rPr>
              <a:t>(</a:t>
            </a:r>
            <a:r>
              <a:rPr lang="en-US" dirty="0" smtClean="0">
                <a:solidFill>
                  <a:srgbClr val="990000"/>
                </a:solidFill>
              </a:rPr>
              <a:t>B</a:t>
            </a:r>
            <a:r>
              <a:rPr lang="fa-IR" dirty="0" smtClean="0">
                <a:solidFill>
                  <a:srgbClr val="990000"/>
                </a:solidFill>
              </a:rPr>
              <a:t>470)رااز دوطرف كم كرد وهر دوطرف را بر 190 تقسيم مي كنيم.</a:t>
            </a:r>
          </a:p>
          <a:p>
            <a:pPr>
              <a:buNone/>
            </a:pPr>
            <a:r>
              <a:rPr lang="fa-IR" dirty="0" smtClean="0">
                <a:solidFill>
                  <a:srgbClr val="990000"/>
                </a:solidFill>
              </a:rPr>
              <a:t>نتيجه به صورت زير خواهد بود.</a:t>
            </a:r>
          </a:p>
          <a:p>
            <a:pPr>
              <a:buNone/>
            </a:pPr>
            <a:r>
              <a:rPr lang="fa-IR" dirty="0" smtClean="0"/>
              <a:t>                                    </a:t>
            </a:r>
          </a:p>
          <a:p>
            <a:pPr>
              <a:buNone/>
            </a:pPr>
            <a:endParaRPr lang="fa-IR" dirty="0" smtClean="0"/>
          </a:p>
          <a:p>
            <a:pPr>
              <a:buNone/>
            </a:pPr>
            <a:endParaRPr lang="fa-IR" dirty="0" smtClean="0"/>
          </a:p>
          <a:p>
            <a:pPr>
              <a:buNone/>
            </a:pPr>
            <a:endParaRPr lang="fa-IR" dirty="0"/>
          </a:p>
        </p:txBody>
      </p:sp>
      <p:sp>
        <p:nvSpPr>
          <p:cNvPr id="4" name="Rounded Rectangle 3"/>
          <p:cNvSpPr/>
          <p:nvPr/>
        </p:nvSpPr>
        <p:spPr>
          <a:xfrm>
            <a:off x="2714612" y="3929066"/>
            <a:ext cx="3929090" cy="1214446"/>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3600" dirty="0" smtClean="0">
                <a:solidFill>
                  <a:srgbClr val="FFFF00"/>
                </a:solidFill>
              </a:rPr>
              <a:t>A= 210 – 2.5</a:t>
            </a:r>
            <a:endParaRPr lang="fa-IR" sz="3600" dirty="0">
              <a:solidFill>
                <a:srgbClr val="FFFF00"/>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sz="3200" dirty="0" smtClean="0">
                <a:solidFill>
                  <a:srgbClr val="FF0000"/>
                </a:solidFill>
              </a:rPr>
              <a:t>حل معادله براي </a:t>
            </a:r>
            <a:r>
              <a:rPr lang="en-US" sz="3200" dirty="0" smtClean="0">
                <a:solidFill>
                  <a:srgbClr val="FF0000"/>
                </a:solidFill>
              </a:rPr>
              <a:t>B</a:t>
            </a:r>
            <a:endParaRPr lang="fa-IR" sz="3200" dirty="0">
              <a:solidFill>
                <a:srgbClr val="FF0000"/>
              </a:solidFill>
            </a:endParaRPr>
          </a:p>
        </p:txBody>
      </p:sp>
      <p:sp>
        <p:nvSpPr>
          <p:cNvPr id="3" name="Content Placeholder 2"/>
          <p:cNvSpPr>
            <a:spLocks noGrp="1"/>
          </p:cNvSpPr>
          <p:nvPr>
            <p:ph idx="1"/>
          </p:nvPr>
        </p:nvSpPr>
        <p:spPr/>
        <p:txBody>
          <a:bodyPr/>
          <a:lstStyle/>
          <a:p>
            <a:r>
              <a:rPr lang="en-US" dirty="0" smtClean="0">
                <a:solidFill>
                  <a:srgbClr val="000099"/>
                </a:solidFill>
                <a:latin typeface="+mj-lt"/>
              </a:rPr>
              <a:t>190 A + 470B = 40 000</a:t>
            </a:r>
            <a:r>
              <a:rPr lang="fa-IR" dirty="0" smtClean="0">
                <a:solidFill>
                  <a:srgbClr val="000099"/>
                </a:solidFill>
                <a:latin typeface="+mj-lt"/>
              </a:rPr>
              <a:t>       </a:t>
            </a:r>
          </a:p>
          <a:p>
            <a:endParaRPr lang="en-US" dirty="0" smtClean="0">
              <a:solidFill>
                <a:srgbClr val="000099"/>
              </a:solidFill>
            </a:endParaRPr>
          </a:p>
          <a:p>
            <a:r>
              <a:rPr lang="en-US" dirty="0" smtClean="0">
                <a:solidFill>
                  <a:srgbClr val="000099"/>
                </a:solidFill>
                <a:latin typeface="+mj-lt"/>
                <a:cs typeface="2  Baran" pitchFamily="2" charset="-78"/>
              </a:rPr>
              <a:t>190 A</a:t>
            </a:r>
            <a:r>
              <a:rPr lang="fa-IR" dirty="0" smtClean="0">
                <a:solidFill>
                  <a:srgbClr val="000099"/>
                </a:solidFill>
                <a:latin typeface="+mj-lt"/>
                <a:cs typeface="2  Baran" pitchFamily="2" charset="-78"/>
              </a:rPr>
              <a:t> </a:t>
            </a:r>
            <a:r>
              <a:rPr lang="en-US" dirty="0" smtClean="0">
                <a:solidFill>
                  <a:srgbClr val="000099"/>
                </a:solidFill>
                <a:cs typeface="2  Baran" pitchFamily="2" charset="-78"/>
              </a:rPr>
              <a:t> </a:t>
            </a:r>
            <a:r>
              <a:rPr lang="fa-IR" dirty="0" smtClean="0">
                <a:solidFill>
                  <a:srgbClr val="000099"/>
                </a:solidFill>
                <a:cs typeface="2  Baran" pitchFamily="2" charset="-78"/>
              </a:rPr>
              <a:t> را از دوطرف کم می کنیم :</a:t>
            </a:r>
          </a:p>
          <a:p>
            <a:r>
              <a:rPr lang="en-US" dirty="0" smtClean="0">
                <a:solidFill>
                  <a:srgbClr val="000099"/>
                </a:solidFill>
                <a:latin typeface="+mj-lt"/>
                <a:cs typeface="2  Baran" pitchFamily="2" charset="-78"/>
              </a:rPr>
              <a:t>470 B = 40 000 – 190 A                                        </a:t>
            </a:r>
          </a:p>
          <a:p>
            <a:pPr>
              <a:buNone/>
            </a:pPr>
            <a:endParaRPr lang="en-US" dirty="0" smtClean="0">
              <a:solidFill>
                <a:srgbClr val="000099"/>
              </a:solidFill>
              <a:latin typeface="+mj-lt"/>
              <a:cs typeface="2  Baran" pitchFamily="2" charset="-78"/>
            </a:endParaRPr>
          </a:p>
          <a:p>
            <a:r>
              <a:rPr lang="en-US" dirty="0" smtClean="0">
                <a:solidFill>
                  <a:srgbClr val="000099"/>
                </a:solidFill>
                <a:cs typeface="2  Baran" pitchFamily="2" charset="-78"/>
              </a:rPr>
              <a:t>  </a:t>
            </a:r>
            <a:r>
              <a:rPr lang="fa-IR" dirty="0" smtClean="0">
                <a:solidFill>
                  <a:srgbClr val="000099"/>
                </a:solidFill>
                <a:cs typeface="2  Baran" pitchFamily="2" charset="-78"/>
              </a:rPr>
              <a:t>هر دو طرف معادله را بر 470 تقسیم می کنیم . </a:t>
            </a:r>
          </a:p>
          <a:p>
            <a:pPr>
              <a:buNone/>
            </a:pPr>
            <a:r>
              <a:rPr lang="fa-IR" dirty="0" smtClean="0">
                <a:solidFill>
                  <a:srgbClr val="000099"/>
                </a:solidFill>
                <a:latin typeface="+mj-lt"/>
                <a:cs typeface="2  Baran" pitchFamily="2" charset="-78"/>
              </a:rPr>
              <a:t>                                                              </a:t>
            </a:r>
            <a:r>
              <a:rPr lang="en-US" dirty="0" smtClean="0">
                <a:solidFill>
                  <a:srgbClr val="000099"/>
                </a:solidFill>
                <a:latin typeface="+mj-lt"/>
                <a:cs typeface="2  Baran" pitchFamily="2" charset="-78"/>
              </a:rPr>
              <a:t>B = 85 - ./4 A</a:t>
            </a:r>
          </a:p>
          <a:p>
            <a:pPr>
              <a:buNone/>
            </a:pPr>
            <a:endParaRPr lang="en-US" dirty="0" smtClean="0">
              <a:solidFill>
                <a:srgbClr val="000099"/>
              </a:solidFill>
              <a:latin typeface="+mj-lt"/>
              <a:cs typeface="2  Baran" pitchFamily="2" charset="-78"/>
            </a:endParaRPr>
          </a:p>
          <a:p>
            <a:endParaRPr lang="fa-IR" dirty="0" smtClean="0">
              <a:solidFill>
                <a:srgbClr val="000099"/>
              </a:solidFill>
              <a:cs typeface="2  Baran" pitchFamily="2" charset="-78"/>
            </a:endParaRPr>
          </a:p>
          <a:p>
            <a:endParaRPr lang="en-US" dirty="0" smtClean="0">
              <a:solidFill>
                <a:srgbClr val="000099"/>
              </a:solidFill>
            </a:endParaRPr>
          </a:p>
        </p:txBody>
      </p:sp>
      <p:sp>
        <p:nvSpPr>
          <p:cNvPr id="4" name="Oval 3"/>
          <p:cNvSpPr/>
          <p:nvPr/>
        </p:nvSpPr>
        <p:spPr>
          <a:xfrm>
            <a:off x="4714876" y="1857364"/>
            <a:ext cx="4000528" cy="714380"/>
          </a:xfrm>
          <a:prstGeom prst="ellipse">
            <a:avLst/>
          </a:prstGeom>
          <a:noFill/>
          <a:effectLst>
            <a:glow rad="228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071677"/>
            <a:ext cx="8229600" cy="4252923"/>
          </a:xfrm>
        </p:spPr>
        <p:txBody>
          <a:bodyPr/>
          <a:lstStyle/>
          <a:p>
            <a:r>
              <a:rPr lang="fa-IR" sz="3200" dirty="0" smtClean="0">
                <a:solidFill>
                  <a:srgbClr val="8A1084"/>
                </a:solidFill>
                <a:cs typeface="2  Baran" pitchFamily="2" charset="-78"/>
              </a:rPr>
              <a:t>بنابر این وقتی </a:t>
            </a:r>
            <a:r>
              <a:rPr lang="en-US" sz="3200" dirty="0" smtClean="0">
                <a:solidFill>
                  <a:srgbClr val="8A1084"/>
                </a:solidFill>
                <a:latin typeface="+mj-lt"/>
                <a:cs typeface="2  Baran" pitchFamily="2" charset="-78"/>
              </a:rPr>
              <a:t>B</a:t>
            </a:r>
            <a:r>
              <a:rPr lang="en-US" sz="3200" dirty="0" smtClean="0">
                <a:solidFill>
                  <a:srgbClr val="8A1084"/>
                </a:solidFill>
                <a:cs typeface="2  Baran" pitchFamily="2" charset="-78"/>
              </a:rPr>
              <a:t> = </a:t>
            </a:r>
            <a:r>
              <a:rPr lang="en-US" sz="3200" dirty="0" smtClean="0">
                <a:solidFill>
                  <a:srgbClr val="8A1084"/>
                </a:solidFill>
                <a:latin typeface="+mj-lt"/>
                <a:cs typeface="2  Baran" pitchFamily="2" charset="-78"/>
              </a:rPr>
              <a:t>0   </a:t>
            </a:r>
            <a:r>
              <a:rPr lang="fa-IR" sz="3200" dirty="0" smtClean="0">
                <a:solidFill>
                  <a:srgbClr val="8A1084"/>
                </a:solidFill>
                <a:latin typeface="+mj-lt"/>
                <a:cs typeface="2  Baran" pitchFamily="2" charset="-78"/>
              </a:rPr>
              <a:t>، </a:t>
            </a:r>
            <a:r>
              <a:rPr lang="en-US" sz="3200" dirty="0" smtClean="0">
                <a:solidFill>
                  <a:srgbClr val="8A1084"/>
                </a:solidFill>
                <a:latin typeface="+mj-lt"/>
                <a:cs typeface="2  Baran" pitchFamily="2" charset="-78"/>
              </a:rPr>
              <a:t>A=210</a:t>
            </a:r>
            <a:r>
              <a:rPr lang="fa-IR" sz="3200" dirty="0" smtClean="0">
                <a:solidFill>
                  <a:srgbClr val="8A1084"/>
                </a:solidFill>
                <a:latin typeface="+mj-lt"/>
                <a:cs typeface="2  Baran" pitchFamily="2" charset="-78"/>
              </a:rPr>
              <a:t> و زمانی که </a:t>
            </a:r>
            <a:r>
              <a:rPr lang="en-US" sz="3200" dirty="0" smtClean="0">
                <a:solidFill>
                  <a:srgbClr val="8A1084"/>
                </a:solidFill>
                <a:latin typeface="+mj-lt"/>
                <a:cs typeface="2  Baran" pitchFamily="2" charset="-78"/>
              </a:rPr>
              <a:t>A=0 </a:t>
            </a:r>
            <a:r>
              <a:rPr lang="fa-IR" sz="3200" dirty="0" smtClean="0">
                <a:solidFill>
                  <a:srgbClr val="8A1084"/>
                </a:solidFill>
                <a:latin typeface="+mj-lt"/>
                <a:cs typeface="2  Baran" pitchFamily="2" charset="-78"/>
              </a:rPr>
              <a:t> </a:t>
            </a:r>
            <a:r>
              <a:rPr lang="en-US" sz="3200" dirty="0" smtClean="0">
                <a:solidFill>
                  <a:srgbClr val="8A1084"/>
                </a:solidFill>
                <a:latin typeface="+mj-lt"/>
                <a:cs typeface="2  Baran" pitchFamily="2" charset="-78"/>
              </a:rPr>
              <a:t>B=85 </a:t>
            </a:r>
            <a:r>
              <a:rPr lang="fa-IR" sz="3200" dirty="0" smtClean="0">
                <a:solidFill>
                  <a:srgbClr val="8A1084"/>
                </a:solidFill>
                <a:latin typeface="+mj-lt"/>
                <a:cs typeface="2  Baran" pitchFamily="2" charset="-78"/>
              </a:rPr>
              <a:t> است این دو عدد به ترتیب نقاط نقاط تقاطع خط این معادله با محور های </a:t>
            </a:r>
            <a:r>
              <a:rPr lang="en-US" sz="3200" dirty="0" smtClean="0">
                <a:solidFill>
                  <a:srgbClr val="8A1084"/>
                </a:solidFill>
                <a:latin typeface="+mj-lt"/>
                <a:cs typeface="2  Baran" pitchFamily="2" charset="-78"/>
              </a:rPr>
              <a:t>A </a:t>
            </a:r>
            <a:r>
              <a:rPr lang="fa-IR" sz="3200" dirty="0" smtClean="0">
                <a:solidFill>
                  <a:srgbClr val="8A1084"/>
                </a:solidFill>
                <a:latin typeface="+mj-lt"/>
                <a:cs typeface="2  Baran" pitchFamily="2" charset="-78"/>
              </a:rPr>
              <a:t>  و </a:t>
            </a:r>
            <a:r>
              <a:rPr lang="en-US" sz="3200" dirty="0" smtClean="0">
                <a:solidFill>
                  <a:srgbClr val="8A1084"/>
                </a:solidFill>
                <a:latin typeface="+mj-lt"/>
                <a:cs typeface="2  Baran" pitchFamily="2" charset="-78"/>
              </a:rPr>
              <a:t>B</a:t>
            </a:r>
            <a:r>
              <a:rPr lang="fa-IR" sz="3200" dirty="0" smtClean="0">
                <a:solidFill>
                  <a:srgbClr val="8A1084"/>
                </a:solidFill>
                <a:latin typeface="+mj-lt"/>
                <a:cs typeface="2  Baran" pitchFamily="2" charset="-78"/>
              </a:rPr>
              <a:t> نمودار می باشد. بدین ترتیب می توان خط را  مستقیماً و فقط بااستفاده از این دو نقطه ترسیم کرد.</a:t>
            </a:r>
          </a:p>
          <a:p>
            <a:endParaRPr lang="en-US" dirty="0">
              <a:latin typeface="+mj-lt"/>
              <a:cs typeface="2  Baran" pitchFamily="2" charset="-78"/>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a:stCxn id="26" idx="6"/>
          </p:cNvCxnSpPr>
          <p:nvPr/>
        </p:nvCxnSpPr>
        <p:spPr>
          <a:xfrm>
            <a:off x="1342996" y="2393149"/>
            <a:ext cx="12729" cy="3323439"/>
          </a:xfrm>
          <a:prstGeom prst="line">
            <a:avLst/>
          </a:prstGeom>
        </p:spPr>
        <p:style>
          <a:lnRef idx="3">
            <a:schemeClr val="accent1"/>
          </a:lnRef>
          <a:fillRef idx="0">
            <a:schemeClr val="accent1"/>
          </a:fillRef>
          <a:effectRef idx="2">
            <a:schemeClr val="accent1"/>
          </a:effectRef>
          <a:fontRef idx="minor">
            <a:schemeClr val="tx1"/>
          </a:fontRef>
        </p:style>
      </p:cxnSp>
      <p:cxnSp>
        <p:nvCxnSpPr>
          <p:cNvPr id="9" name="Straight Connector 8"/>
          <p:cNvCxnSpPr/>
          <p:nvPr/>
        </p:nvCxnSpPr>
        <p:spPr>
          <a:xfrm>
            <a:off x="1357313" y="5715000"/>
            <a:ext cx="6143645" cy="71454"/>
          </a:xfrm>
          <a:prstGeom prst="line">
            <a:avLst/>
          </a:prstGeom>
        </p:spPr>
        <p:style>
          <a:lnRef idx="2">
            <a:schemeClr val="accent1"/>
          </a:lnRef>
          <a:fillRef idx="0">
            <a:schemeClr val="accent1"/>
          </a:fillRef>
          <a:effectRef idx="1">
            <a:schemeClr val="accent1"/>
          </a:effectRef>
          <a:fontRef idx="minor">
            <a:schemeClr val="tx1"/>
          </a:fontRef>
        </p:style>
      </p:cxnSp>
      <p:sp>
        <p:nvSpPr>
          <p:cNvPr id="8" name="Oval 7"/>
          <p:cNvSpPr/>
          <p:nvPr/>
        </p:nvSpPr>
        <p:spPr>
          <a:xfrm>
            <a:off x="2714612" y="6143644"/>
            <a:ext cx="2857520" cy="7143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000" b="1" dirty="0" smtClean="0">
                <a:solidFill>
                  <a:srgbClr val="FF0000"/>
                </a:solidFill>
                <a:cs typeface="2  Davat" pitchFamily="2" charset="-78"/>
              </a:rPr>
              <a:t>تعداد خانه هاي تيپ  </a:t>
            </a:r>
            <a:r>
              <a:rPr lang="en-US" sz="2000" b="1" dirty="0" smtClean="0">
                <a:solidFill>
                  <a:srgbClr val="FF0000"/>
                </a:solidFill>
                <a:cs typeface="2  Davat" pitchFamily="2" charset="-78"/>
              </a:rPr>
              <a:t> B</a:t>
            </a:r>
            <a:endParaRPr lang="fa-IR" sz="2000" b="1" dirty="0">
              <a:solidFill>
                <a:srgbClr val="FF0000"/>
              </a:solidFill>
              <a:cs typeface="2  Davat" pitchFamily="2" charset="-78"/>
            </a:endParaRPr>
          </a:p>
        </p:txBody>
      </p:sp>
      <p:sp>
        <p:nvSpPr>
          <p:cNvPr id="10" name="Oval 9"/>
          <p:cNvSpPr/>
          <p:nvPr/>
        </p:nvSpPr>
        <p:spPr>
          <a:xfrm>
            <a:off x="142844" y="2643182"/>
            <a:ext cx="571504" cy="257176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1" anchor="ctr"/>
          <a:lstStyle/>
          <a:p>
            <a:pPr algn="ctr"/>
            <a:r>
              <a:rPr lang="fa-IR" sz="2000" b="1" dirty="0" smtClean="0">
                <a:solidFill>
                  <a:srgbClr val="FF0000"/>
                </a:solidFill>
                <a:cs typeface="2  Davat" pitchFamily="2" charset="-78"/>
              </a:rPr>
              <a:t>تعداد خانه هاي تيپ   </a:t>
            </a:r>
            <a:r>
              <a:rPr lang="en-US" sz="2000" b="1" dirty="0" smtClean="0">
                <a:solidFill>
                  <a:srgbClr val="FF0000"/>
                </a:solidFill>
                <a:cs typeface="2  Davat" pitchFamily="2" charset="-78"/>
              </a:rPr>
              <a:t>A</a:t>
            </a:r>
            <a:endParaRPr lang="fa-IR" sz="2000" b="1" dirty="0">
              <a:solidFill>
                <a:srgbClr val="FF0000"/>
              </a:solidFill>
              <a:cs typeface="2  Davat" pitchFamily="2" charset="-78"/>
            </a:endParaRPr>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sp>
        <p:nvSpPr>
          <p:cNvPr id="14" name="Rectangle 13"/>
          <p:cNvSpPr/>
          <p:nvPr/>
        </p:nvSpPr>
        <p:spPr>
          <a:xfrm>
            <a:off x="2928926" y="3071810"/>
            <a:ext cx="1857388" cy="4286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7" name="Oval 16"/>
          <p:cNvSpPr/>
          <p:nvPr/>
        </p:nvSpPr>
        <p:spPr>
          <a:xfrm>
            <a:off x="285720" y="3429000"/>
            <a:ext cx="1071570" cy="42862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400</a:t>
            </a:r>
            <a:endParaRPr lang="fa-IR" dirty="0">
              <a:solidFill>
                <a:schemeClr val="tx1"/>
              </a:solidFill>
            </a:endParaRPr>
          </a:p>
        </p:txBody>
      </p:sp>
      <p:sp>
        <p:nvSpPr>
          <p:cNvPr id="20" name="Oval 19"/>
          <p:cNvSpPr/>
          <p:nvPr/>
        </p:nvSpPr>
        <p:spPr>
          <a:xfrm>
            <a:off x="428596" y="4714884"/>
            <a:ext cx="914400" cy="35719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200</a:t>
            </a:r>
            <a:endParaRPr lang="fa-IR" dirty="0">
              <a:solidFill>
                <a:schemeClr val="tx1"/>
              </a:solidFill>
            </a:endParaRPr>
          </a:p>
        </p:txBody>
      </p:sp>
      <p:sp>
        <p:nvSpPr>
          <p:cNvPr id="26" name="Oval 25"/>
          <p:cNvSpPr/>
          <p:nvPr/>
        </p:nvSpPr>
        <p:spPr>
          <a:xfrm>
            <a:off x="428596" y="2214554"/>
            <a:ext cx="914400" cy="35719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600</a:t>
            </a:r>
            <a:endParaRPr lang="fa-IR" dirty="0">
              <a:solidFill>
                <a:schemeClr val="tx1"/>
              </a:solidFill>
            </a:endParaRPr>
          </a:p>
        </p:txBody>
      </p:sp>
      <p:cxnSp>
        <p:nvCxnSpPr>
          <p:cNvPr id="13" name="Straight Connector 12"/>
          <p:cNvCxnSpPr/>
          <p:nvPr/>
        </p:nvCxnSpPr>
        <p:spPr>
          <a:xfrm>
            <a:off x="1357290" y="4714884"/>
            <a:ext cx="1357322" cy="1000132"/>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5" name="Oval 14"/>
          <p:cNvSpPr/>
          <p:nvPr/>
        </p:nvSpPr>
        <p:spPr>
          <a:xfrm>
            <a:off x="2428860" y="5786454"/>
            <a:ext cx="785818" cy="35719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rPr>
              <a:t>85</a:t>
            </a:r>
            <a:endParaRPr lang="en-US" dirty="0">
              <a:solidFill>
                <a:schemeClr val="tx1"/>
              </a:solidFill>
            </a:endParaRPr>
          </a:p>
        </p:txBody>
      </p:sp>
      <p:cxnSp>
        <p:nvCxnSpPr>
          <p:cNvPr id="18" name="Straight Arrow Connector 17"/>
          <p:cNvCxnSpPr/>
          <p:nvPr/>
        </p:nvCxnSpPr>
        <p:spPr>
          <a:xfrm rot="5400000">
            <a:off x="2643174" y="2928934"/>
            <a:ext cx="642942" cy="64294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10800000">
            <a:off x="3286116" y="3929066"/>
            <a:ext cx="2071702" cy="18573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0800000">
            <a:off x="1357290" y="2928934"/>
            <a:ext cx="1928826" cy="1000132"/>
          </a:xfrm>
          <a:prstGeom prst="line">
            <a:avLst/>
          </a:prstGeom>
        </p:spPr>
        <p:style>
          <a:lnRef idx="1">
            <a:schemeClr val="accent1"/>
          </a:lnRef>
          <a:fillRef idx="0">
            <a:schemeClr val="accent1"/>
          </a:fillRef>
          <a:effectRef idx="0">
            <a:schemeClr val="accent1"/>
          </a:effectRef>
          <a:fontRef idx="minor">
            <a:schemeClr val="tx1"/>
          </a:fontRef>
        </p:style>
      </p:cxnSp>
      <p:sp>
        <p:nvSpPr>
          <p:cNvPr id="30" name="Rounded Rectangle 29"/>
          <p:cNvSpPr/>
          <p:nvPr/>
        </p:nvSpPr>
        <p:spPr>
          <a:xfrm>
            <a:off x="3500430" y="2500306"/>
            <a:ext cx="1928826" cy="571504"/>
          </a:xfrm>
          <a:prstGeom prst="roundRect">
            <a:avLst/>
          </a:prstGeom>
          <a:blipFill>
            <a:blip r:embed="rId2"/>
            <a:tile tx="0" ty="0" sx="100000" sy="100000" flip="none" algn="tl"/>
          </a:blipFill>
          <a:effectLst>
            <a:glow rad="228600">
              <a:schemeClr val="accent3">
                <a:satMod val="175000"/>
                <a:alpha val="40000"/>
              </a:schemeClr>
            </a:glow>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solidFill>
                  <a:srgbClr val="C00000"/>
                </a:solidFill>
                <a:cs typeface="2  Baran" pitchFamily="2" charset="-78"/>
              </a:rPr>
              <a:t>محدودیت زمین</a:t>
            </a:r>
            <a:endParaRPr lang="en-US" b="1" dirty="0">
              <a:solidFill>
                <a:srgbClr val="C00000"/>
              </a:solidFill>
              <a:cs typeface="2  Baran" pitchFamily="2" charset="-78"/>
            </a:endParaRPr>
          </a:p>
        </p:txBody>
      </p:sp>
      <p:cxnSp>
        <p:nvCxnSpPr>
          <p:cNvPr id="31" name="Straight Arrow Connector 30"/>
          <p:cNvCxnSpPr/>
          <p:nvPr/>
        </p:nvCxnSpPr>
        <p:spPr>
          <a:xfrm rot="5400000">
            <a:off x="4643438" y="4357694"/>
            <a:ext cx="642942" cy="64294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2" name="Rounded Rectangle 31"/>
          <p:cNvSpPr/>
          <p:nvPr/>
        </p:nvSpPr>
        <p:spPr>
          <a:xfrm>
            <a:off x="5357818" y="3929066"/>
            <a:ext cx="1928826" cy="571504"/>
          </a:xfrm>
          <a:prstGeom prst="roundRect">
            <a:avLst/>
          </a:prstGeom>
          <a:blipFill>
            <a:blip r:embed="rId2"/>
            <a:tile tx="0" ty="0" sx="100000" sy="100000" flip="none" algn="tl"/>
          </a:blipFill>
          <a:effectLst>
            <a:glow rad="228600">
              <a:schemeClr val="accent3">
                <a:satMod val="175000"/>
                <a:alpha val="40000"/>
              </a:schemeClr>
            </a:glow>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solidFill>
                  <a:srgbClr val="C00000"/>
                </a:solidFill>
                <a:cs typeface="2  Baran" pitchFamily="2" charset="-78"/>
              </a:rPr>
              <a:t>محدودیت بودجه</a:t>
            </a:r>
            <a:endParaRPr lang="en-US" b="1" dirty="0">
              <a:solidFill>
                <a:srgbClr val="C00000"/>
              </a:solidFill>
              <a:cs typeface="2  Baran" pitchFamily="2" charset="-78"/>
            </a:endParaRPr>
          </a:p>
        </p:txBody>
      </p:sp>
      <p:sp>
        <p:nvSpPr>
          <p:cNvPr id="33" name="Oval 32"/>
          <p:cNvSpPr/>
          <p:nvPr/>
        </p:nvSpPr>
        <p:spPr>
          <a:xfrm>
            <a:off x="4786314" y="5786454"/>
            <a:ext cx="928694" cy="35719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rPr>
              <a:t>200</a:t>
            </a:r>
            <a:endParaRPr lang="en-US" dirty="0">
              <a:solidFill>
                <a:schemeClr val="tx1"/>
              </a:solidFill>
            </a:endParaRPr>
          </a:p>
        </p:txBody>
      </p:sp>
      <p:cxnSp>
        <p:nvCxnSpPr>
          <p:cNvPr id="35" name="Straight Arrow Connector 34"/>
          <p:cNvCxnSpPr/>
          <p:nvPr/>
        </p:nvCxnSpPr>
        <p:spPr>
          <a:xfrm flipV="1">
            <a:off x="2071670" y="4786322"/>
            <a:ext cx="428628" cy="35719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37" name="Oval 36"/>
          <p:cNvSpPr/>
          <p:nvPr/>
        </p:nvSpPr>
        <p:spPr>
          <a:xfrm>
            <a:off x="1500166" y="4214818"/>
            <a:ext cx="2071702" cy="428628"/>
          </a:xfrm>
          <a:prstGeom prst="ellipse">
            <a:avLst/>
          </a:prstGeom>
          <a:effectLst>
            <a:outerShdw blurRad="57150" dist="38100" dir="5400000" algn="ctr" rotWithShape="0">
              <a:schemeClr val="accent5">
                <a:shade val="9000"/>
                <a:satMod val="105000"/>
                <a:alpha val="48000"/>
              </a:schemeClr>
            </a:outerShdw>
            <a:reflection blurRad="6350" stA="50000" endA="300" endPos="55500" dist="101600" dir="5400000" sy="-100000" algn="bl" rotWithShape="0"/>
          </a:effectLst>
        </p:spPr>
        <p:style>
          <a:lnRef idx="3">
            <a:schemeClr val="lt1"/>
          </a:lnRef>
          <a:fillRef idx="1">
            <a:schemeClr val="accent5"/>
          </a:fillRef>
          <a:effectRef idx="1">
            <a:schemeClr val="accent5"/>
          </a:effectRef>
          <a:fontRef idx="minor">
            <a:schemeClr val="lt1"/>
          </a:fontRef>
        </p:style>
        <p:txBody>
          <a:bodyPr rtlCol="0" anchor="ctr"/>
          <a:lstStyle/>
          <a:p>
            <a:pPr algn="ctr"/>
            <a:r>
              <a:rPr lang="en-US" sz="1200" dirty="0" smtClean="0">
                <a:solidFill>
                  <a:srgbClr val="C00000"/>
                </a:solidFill>
                <a:latin typeface="+mj-lt"/>
              </a:rPr>
              <a:t>A+470B=40 000</a:t>
            </a:r>
            <a:r>
              <a:rPr lang="fa-IR" sz="1200" dirty="0" smtClean="0">
                <a:solidFill>
                  <a:srgbClr val="C00000"/>
                </a:solidFill>
                <a:latin typeface="+mj-lt"/>
              </a:rPr>
              <a:t>190</a:t>
            </a:r>
            <a:endParaRPr lang="en-US" sz="1200" dirty="0">
              <a:solidFill>
                <a:srgbClr val="C00000"/>
              </a:solidFill>
              <a:latin typeface="+mj-lt"/>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fa-IR" sz="2800" dirty="0" smtClean="0">
                <a:solidFill>
                  <a:srgbClr val="8A1084"/>
                </a:solidFill>
                <a:cs typeface="2  Badr" pitchFamily="2" charset="-78"/>
              </a:rPr>
              <a:t>بدیهی است که هر چه از مبدأ مختصات دور می شویم بر مقدار مالیات که با خطوط موازی نشان داده می شوند افزوده می گردد. همچنین میدانیم که از یک نقطه خاص به بعد خطوط خارج از منطقه ی عملی قرار می گیرند. مسئله مورد نظر ما یافتن خطی است که حتی الامکان از مبدأ دور شود در حالیکه حداقل یک نقطه در منطقه عملی داشته باشد. </a:t>
            </a:r>
            <a:r>
              <a:rPr lang="fa-IR" sz="2800" dirty="0" smtClean="0">
                <a:solidFill>
                  <a:srgbClr val="FF0000"/>
                </a:solidFill>
                <a:cs typeface="2  Badr" pitchFamily="2" charset="-78"/>
              </a:rPr>
              <a:t>حداکثر مقدار مالیات افزوده شده با ساختن 300 واحد مسکونی تیپ </a:t>
            </a:r>
            <a:r>
              <a:rPr lang="en-US" sz="2800" dirty="0" smtClean="0">
                <a:solidFill>
                  <a:srgbClr val="FF0000"/>
                </a:solidFill>
                <a:cs typeface="2  Badr" pitchFamily="2" charset="-78"/>
              </a:rPr>
              <a:t>A</a:t>
            </a:r>
            <a:r>
              <a:rPr lang="fa-IR" sz="2800" dirty="0" smtClean="0">
                <a:solidFill>
                  <a:srgbClr val="FF0000"/>
                </a:solidFill>
                <a:cs typeface="2  Badr" pitchFamily="2" charset="-78"/>
              </a:rPr>
              <a:t> و 100 واحد مسکونی تیپ </a:t>
            </a:r>
            <a:r>
              <a:rPr lang="en-US" sz="2800" dirty="0" smtClean="0">
                <a:solidFill>
                  <a:srgbClr val="FF0000"/>
                </a:solidFill>
                <a:cs typeface="2  Badr" pitchFamily="2" charset="-78"/>
              </a:rPr>
              <a:t>B</a:t>
            </a:r>
            <a:r>
              <a:rPr lang="fa-IR" sz="2800" dirty="0" smtClean="0">
                <a:solidFill>
                  <a:srgbClr val="FF0000"/>
                </a:solidFill>
                <a:cs typeface="2  Badr" pitchFamily="2" charset="-78"/>
              </a:rPr>
              <a:t> بدست می آید.</a:t>
            </a:r>
            <a:r>
              <a:rPr lang="en-US" sz="2800" dirty="0" smtClean="0">
                <a:solidFill>
                  <a:srgbClr val="FF0000"/>
                </a:solidFill>
                <a:cs typeface="2  Badr" pitchFamily="2" charset="-78"/>
              </a:rPr>
              <a:t> </a:t>
            </a:r>
            <a:r>
              <a:rPr lang="fa-IR" sz="2800" dirty="0" smtClean="0">
                <a:solidFill>
                  <a:srgbClr val="FF0000"/>
                </a:solidFill>
                <a:cs typeface="2  Badr" pitchFamily="2" charset="-78"/>
              </a:rPr>
              <a:t>    </a:t>
            </a:r>
            <a:endParaRPr lang="en-US" sz="2800" dirty="0">
              <a:solidFill>
                <a:srgbClr val="FF0000"/>
              </a:solidFill>
              <a:cs typeface="2  Badr" pitchFamily="2" charset="-78"/>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a:stCxn id="26" idx="6"/>
          </p:cNvCxnSpPr>
          <p:nvPr/>
        </p:nvCxnSpPr>
        <p:spPr>
          <a:xfrm>
            <a:off x="1342996" y="2393149"/>
            <a:ext cx="12729" cy="3323439"/>
          </a:xfrm>
          <a:prstGeom prst="line">
            <a:avLst/>
          </a:prstGeom>
        </p:spPr>
        <p:style>
          <a:lnRef idx="3">
            <a:schemeClr val="accent1"/>
          </a:lnRef>
          <a:fillRef idx="0">
            <a:schemeClr val="accent1"/>
          </a:fillRef>
          <a:effectRef idx="2">
            <a:schemeClr val="accent1"/>
          </a:effectRef>
          <a:fontRef idx="minor">
            <a:schemeClr val="tx1"/>
          </a:fontRef>
        </p:style>
      </p:cxnSp>
      <p:cxnSp>
        <p:nvCxnSpPr>
          <p:cNvPr id="9" name="Straight Connector 8"/>
          <p:cNvCxnSpPr/>
          <p:nvPr/>
        </p:nvCxnSpPr>
        <p:spPr>
          <a:xfrm>
            <a:off x="1357313" y="5715000"/>
            <a:ext cx="6143645" cy="71454"/>
          </a:xfrm>
          <a:prstGeom prst="line">
            <a:avLst/>
          </a:prstGeom>
        </p:spPr>
        <p:style>
          <a:lnRef idx="2">
            <a:schemeClr val="accent1"/>
          </a:lnRef>
          <a:fillRef idx="0">
            <a:schemeClr val="accent1"/>
          </a:fillRef>
          <a:effectRef idx="1">
            <a:schemeClr val="accent1"/>
          </a:effectRef>
          <a:fontRef idx="minor">
            <a:schemeClr val="tx1"/>
          </a:fontRef>
        </p:style>
      </p:cxnSp>
      <p:sp>
        <p:nvSpPr>
          <p:cNvPr id="8" name="Oval 7"/>
          <p:cNvSpPr/>
          <p:nvPr/>
        </p:nvSpPr>
        <p:spPr>
          <a:xfrm>
            <a:off x="2714612" y="6143644"/>
            <a:ext cx="2857520" cy="7143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000" b="1" dirty="0" smtClean="0">
                <a:solidFill>
                  <a:srgbClr val="FF0000"/>
                </a:solidFill>
                <a:cs typeface="2  Davat" pitchFamily="2" charset="-78"/>
              </a:rPr>
              <a:t>تعداد خانه هاي تيپ  </a:t>
            </a:r>
            <a:r>
              <a:rPr lang="en-US" sz="2000" b="1" dirty="0" smtClean="0">
                <a:solidFill>
                  <a:srgbClr val="FF0000"/>
                </a:solidFill>
                <a:cs typeface="2  Davat" pitchFamily="2" charset="-78"/>
              </a:rPr>
              <a:t> B</a:t>
            </a:r>
            <a:endParaRPr lang="fa-IR" sz="2000" b="1" dirty="0">
              <a:solidFill>
                <a:srgbClr val="FF0000"/>
              </a:solidFill>
              <a:cs typeface="2  Davat" pitchFamily="2" charset="-78"/>
            </a:endParaRPr>
          </a:p>
        </p:txBody>
      </p:sp>
      <p:sp>
        <p:nvSpPr>
          <p:cNvPr id="10" name="Oval 9"/>
          <p:cNvSpPr/>
          <p:nvPr/>
        </p:nvSpPr>
        <p:spPr>
          <a:xfrm>
            <a:off x="142844" y="2643182"/>
            <a:ext cx="571504" cy="257176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1" anchor="ctr"/>
          <a:lstStyle/>
          <a:p>
            <a:pPr algn="ctr"/>
            <a:r>
              <a:rPr lang="fa-IR" sz="2000" b="1" dirty="0" smtClean="0">
                <a:solidFill>
                  <a:srgbClr val="FF0000"/>
                </a:solidFill>
                <a:cs typeface="2  Davat" pitchFamily="2" charset="-78"/>
              </a:rPr>
              <a:t>تعداد خانه هاي تيپ   </a:t>
            </a:r>
            <a:r>
              <a:rPr lang="en-US" sz="2000" b="1" dirty="0" smtClean="0">
                <a:solidFill>
                  <a:srgbClr val="FF0000"/>
                </a:solidFill>
                <a:cs typeface="2  Davat" pitchFamily="2" charset="-78"/>
              </a:rPr>
              <a:t>A</a:t>
            </a:r>
            <a:endParaRPr lang="fa-IR" sz="2000" b="1" dirty="0">
              <a:solidFill>
                <a:srgbClr val="FF0000"/>
              </a:solidFill>
              <a:cs typeface="2  Davat" pitchFamily="2" charset="-78"/>
            </a:endParaRPr>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sp>
        <p:nvSpPr>
          <p:cNvPr id="14" name="Rectangle 13"/>
          <p:cNvSpPr/>
          <p:nvPr/>
        </p:nvSpPr>
        <p:spPr>
          <a:xfrm>
            <a:off x="2928926" y="3071810"/>
            <a:ext cx="1857388" cy="4286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7" name="Oval 16"/>
          <p:cNvSpPr/>
          <p:nvPr/>
        </p:nvSpPr>
        <p:spPr>
          <a:xfrm>
            <a:off x="285720" y="3214686"/>
            <a:ext cx="1071570" cy="64294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400</a:t>
            </a:r>
            <a:endParaRPr lang="fa-IR" dirty="0">
              <a:solidFill>
                <a:schemeClr val="tx1"/>
              </a:solidFill>
            </a:endParaRPr>
          </a:p>
        </p:txBody>
      </p:sp>
      <p:sp>
        <p:nvSpPr>
          <p:cNvPr id="20" name="Oval 19"/>
          <p:cNvSpPr/>
          <p:nvPr/>
        </p:nvSpPr>
        <p:spPr>
          <a:xfrm>
            <a:off x="428596" y="4714884"/>
            <a:ext cx="914400" cy="35719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200</a:t>
            </a:r>
            <a:endParaRPr lang="fa-IR" dirty="0">
              <a:solidFill>
                <a:schemeClr val="tx1"/>
              </a:solidFill>
            </a:endParaRPr>
          </a:p>
        </p:txBody>
      </p:sp>
      <p:sp>
        <p:nvSpPr>
          <p:cNvPr id="26" name="Oval 25"/>
          <p:cNvSpPr/>
          <p:nvPr/>
        </p:nvSpPr>
        <p:spPr>
          <a:xfrm>
            <a:off x="428596" y="2214554"/>
            <a:ext cx="914400" cy="35719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600</a:t>
            </a:r>
            <a:endParaRPr lang="fa-IR" dirty="0">
              <a:solidFill>
                <a:schemeClr val="tx1"/>
              </a:solidFill>
            </a:endParaRPr>
          </a:p>
        </p:txBody>
      </p:sp>
      <p:cxnSp>
        <p:nvCxnSpPr>
          <p:cNvPr id="13" name="Straight Connector 12"/>
          <p:cNvCxnSpPr/>
          <p:nvPr/>
        </p:nvCxnSpPr>
        <p:spPr>
          <a:xfrm>
            <a:off x="1357290" y="4714884"/>
            <a:ext cx="1357322" cy="1000132"/>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5" name="Oval 14"/>
          <p:cNvSpPr/>
          <p:nvPr/>
        </p:nvSpPr>
        <p:spPr>
          <a:xfrm>
            <a:off x="2428860" y="5786454"/>
            <a:ext cx="785818" cy="35719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rPr>
              <a:t>85</a:t>
            </a:r>
            <a:endParaRPr lang="en-US" dirty="0">
              <a:solidFill>
                <a:schemeClr val="tx1"/>
              </a:solidFill>
            </a:endParaRPr>
          </a:p>
        </p:txBody>
      </p:sp>
      <p:cxnSp>
        <p:nvCxnSpPr>
          <p:cNvPr id="21" name="Straight Connector 20"/>
          <p:cNvCxnSpPr/>
          <p:nvPr/>
        </p:nvCxnSpPr>
        <p:spPr>
          <a:xfrm rot="10800000">
            <a:off x="3286116" y="3929066"/>
            <a:ext cx="2071702" cy="18573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0800000">
            <a:off x="1357290" y="2928934"/>
            <a:ext cx="1928826" cy="1000132"/>
          </a:xfrm>
          <a:prstGeom prst="line">
            <a:avLst/>
          </a:prstGeom>
        </p:spPr>
        <p:style>
          <a:lnRef idx="1">
            <a:schemeClr val="accent1"/>
          </a:lnRef>
          <a:fillRef idx="0">
            <a:schemeClr val="accent1"/>
          </a:fillRef>
          <a:effectRef idx="0">
            <a:schemeClr val="accent1"/>
          </a:effectRef>
          <a:fontRef idx="minor">
            <a:schemeClr val="tx1"/>
          </a:fontRef>
        </p:style>
      </p:cxnSp>
      <p:sp>
        <p:nvSpPr>
          <p:cNvPr id="33" name="Oval 32"/>
          <p:cNvSpPr/>
          <p:nvPr/>
        </p:nvSpPr>
        <p:spPr>
          <a:xfrm>
            <a:off x="4786314" y="5786454"/>
            <a:ext cx="928694" cy="35719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rPr>
              <a:t>200</a:t>
            </a:r>
            <a:endParaRPr lang="en-US" dirty="0">
              <a:solidFill>
                <a:schemeClr val="tx1"/>
              </a:solidFill>
            </a:endParaRPr>
          </a:p>
        </p:txBody>
      </p:sp>
      <p:cxnSp>
        <p:nvCxnSpPr>
          <p:cNvPr id="23" name="Straight Connector 22"/>
          <p:cNvCxnSpPr/>
          <p:nvPr/>
        </p:nvCxnSpPr>
        <p:spPr>
          <a:xfrm>
            <a:off x="1357290" y="3929066"/>
            <a:ext cx="2643206" cy="185738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1357290" y="2786058"/>
            <a:ext cx="4429156" cy="3000396"/>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5" name="5-Point Star 24"/>
          <p:cNvSpPr/>
          <p:nvPr/>
        </p:nvSpPr>
        <p:spPr>
          <a:xfrm>
            <a:off x="3143240" y="3714752"/>
            <a:ext cx="285752" cy="357190"/>
          </a:xfrm>
          <a:prstGeom prst="star5">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cxnSp>
        <p:nvCxnSpPr>
          <p:cNvPr id="28" name="Straight Arrow Connector 27"/>
          <p:cNvCxnSpPr>
            <a:stCxn id="25" idx="4"/>
          </p:cNvCxnSpPr>
          <p:nvPr/>
        </p:nvCxnSpPr>
        <p:spPr>
          <a:xfrm flipV="1">
            <a:off x="3428992" y="3143248"/>
            <a:ext cx="1143008" cy="7079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9" name="Oval 28"/>
          <p:cNvSpPr/>
          <p:nvPr/>
        </p:nvSpPr>
        <p:spPr>
          <a:xfrm>
            <a:off x="3857620" y="2214554"/>
            <a:ext cx="2428892" cy="8572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000" b="1" dirty="0" smtClean="0">
                <a:solidFill>
                  <a:schemeClr val="bg1"/>
                </a:solidFill>
                <a:latin typeface="2  Badr"/>
                <a:cs typeface="2  Baran" pitchFamily="2" charset="-78"/>
              </a:rPr>
              <a:t>نقطه ی بهیینه</a:t>
            </a:r>
            <a:endParaRPr lang="fa-IR" sz="2000" b="1" dirty="0">
              <a:solidFill>
                <a:schemeClr val="bg1"/>
              </a:solidFill>
              <a:latin typeface="2  Badr"/>
              <a:cs typeface="2  Baran" pitchFamily="2" charset="-78"/>
            </a:endParaRPr>
          </a:p>
        </p:txBody>
      </p:sp>
      <p:sp>
        <p:nvSpPr>
          <p:cNvPr id="30" name="Oval 29"/>
          <p:cNvSpPr/>
          <p:nvPr/>
        </p:nvSpPr>
        <p:spPr>
          <a:xfrm>
            <a:off x="500034" y="3714752"/>
            <a:ext cx="857256" cy="428628"/>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b="1" dirty="0" smtClean="0">
                <a:solidFill>
                  <a:schemeClr val="bg1"/>
                </a:solidFill>
              </a:rPr>
              <a:t>368</a:t>
            </a:r>
            <a:endParaRPr lang="fa-IR" b="1" dirty="0">
              <a:solidFill>
                <a:schemeClr val="bg1"/>
              </a:solidFill>
            </a:endParaRPr>
          </a:p>
        </p:txBody>
      </p:sp>
      <p:sp>
        <p:nvSpPr>
          <p:cNvPr id="31" name="Oval 30"/>
          <p:cNvSpPr/>
          <p:nvPr/>
        </p:nvSpPr>
        <p:spPr>
          <a:xfrm>
            <a:off x="3571868" y="5715016"/>
            <a:ext cx="857256" cy="428628"/>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b="1" dirty="0" smtClean="0">
                <a:solidFill>
                  <a:schemeClr val="bg1"/>
                </a:solidFill>
              </a:rPr>
              <a:t>150</a:t>
            </a:r>
            <a:endParaRPr lang="fa-IR" b="1" dirty="0">
              <a:solidFill>
                <a:schemeClr val="bg1"/>
              </a:solidFill>
            </a:endParaRPr>
          </a:p>
        </p:txBody>
      </p:sp>
      <p:sp>
        <p:nvSpPr>
          <p:cNvPr id="37" name="Oval 36"/>
          <p:cNvSpPr/>
          <p:nvPr/>
        </p:nvSpPr>
        <p:spPr>
          <a:xfrm>
            <a:off x="2214546" y="3000372"/>
            <a:ext cx="928694" cy="42862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B</a:t>
            </a:r>
            <a:endParaRPr lang="fa-IR" dirty="0"/>
          </a:p>
        </p:txBody>
      </p:sp>
      <p:sp>
        <p:nvSpPr>
          <p:cNvPr id="38" name="Oval 37"/>
          <p:cNvSpPr/>
          <p:nvPr/>
        </p:nvSpPr>
        <p:spPr>
          <a:xfrm>
            <a:off x="4143372" y="4286256"/>
            <a:ext cx="928694" cy="42862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C</a:t>
            </a:r>
            <a:endParaRPr lang="fa-IR" dirty="0"/>
          </a:p>
        </p:txBody>
      </p:sp>
      <p:sp>
        <p:nvSpPr>
          <p:cNvPr id="39" name="Oval 38"/>
          <p:cNvSpPr/>
          <p:nvPr/>
        </p:nvSpPr>
        <p:spPr>
          <a:xfrm>
            <a:off x="1357290" y="2428868"/>
            <a:ext cx="928694" cy="42862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A</a:t>
            </a:r>
            <a:endParaRPr lang="fa-IR" dirty="0"/>
          </a:p>
        </p:txBody>
      </p:sp>
      <p:sp>
        <p:nvSpPr>
          <p:cNvPr id="40" name="Oval 39"/>
          <p:cNvSpPr/>
          <p:nvPr/>
        </p:nvSpPr>
        <p:spPr>
          <a:xfrm>
            <a:off x="5643570" y="5286388"/>
            <a:ext cx="928694" cy="42862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D</a:t>
            </a:r>
            <a:endParaRPr lang="fa-IR" dirty="0"/>
          </a:p>
        </p:txBody>
      </p:sp>
      <p:cxnSp>
        <p:nvCxnSpPr>
          <p:cNvPr id="41" name="Straight Arrow Connector 40"/>
          <p:cNvCxnSpPr/>
          <p:nvPr/>
        </p:nvCxnSpPr>
        <p:spPr>
          <a:xfrm flipV="1">
            <a:off x="6072198" y="2000240"/>
            <a:ext cx="428628" cy="2857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2" name="Oval 41"/>
          <p:cNvSpPr/>
          <p:nvPr/>
        </p:nvSpPr>
        <p:spPr>
          <a:xfrm>
            <a:off x="5429256" y="1142984"/>
            <a:ext cx="3714744" cy="85725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000" b="1" dirty="0" smtClean="0">
                <a:solidFill>
                  <a:schemeClr val="tx1"/>
                </a:solidFill>
                <a:latin typeface="2  Badr"/>
                <a:cs typeface="2  Baran" pitchFamily="2" charset="-78"/>
              </a:rPr>
              <a:t>190A+470B=100 000</a:t>
            </a:r>
            <a:endParaRPr lang="fa-IR" sz="2000" b="1" dirty="0">
              <a:solidFill>
                <a:schemeClr val="tx1"/>
              </a:solidFill>
              <a:latin typeface="2  Badr"/>
              <a:cs typeface="2  Baran" pitchFamily="2" charset="-78"/>
            </a:endParaRPr>
          </a:p>
        </p:txBody>
      </p:sp>
      <p:cxnSp>
        <p:nvCxnSpPr>
          <p:cNvPr id="44" name="Straight Arrow Connector 43"/>
          <p:cNvCxnSpPr>
            <a:stCxn id="25" idx="0"/>
          </p:cNvCxnSpPr>
          <p:nvPr/>
        </p:nvCxnSpPr>
        <p:spPr>
          <a:xfrm rot="16200000" flipV="1">
            <a:off x="2000232" y="2428868"/>
            <a:ext cx="2286016" cy="2857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8" name="Oval 47"/>
          <p:cNvSpPr/>
          <p:nvPr/>
        </p:nvSpPr>
        <p:spPr>
          <a:xfrm>
            <a:off x="785786" y="571480"/>
            <a:ext cx="3571900" cy="857256"/>
          </a:xfrm>
          <a:prstGeom prst="ellipse">
            <a:avLst/>
          </a:prstGeom>
          <a:blipFill>
            <a:blip r:embed="rId2"/>
            <a:tile tx="0" ty="0" sx="100000" sy="100000" flip="none" algn="tl"/>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smtClean="0">
                <a:solidFill>
                  <a:schemeClr val="bg1"/>
                </a:solidFill>
                <a:latin typeface="2  Badr"/>
                <a:cs typeface="2  Baran" pitchFamily="2" charset="-78"/>
              </a:rPr>
              <a:t>A=300  .  B=100 </a:t>
            </a:r>
            <a:endParaRPr lang="fa-IR" sz="2400" b="1" dirty="0">
              <a:solidFill>
                <a:schemeClr val="bg1"/>
              </a:solidFill>
              <a:latin typeface="2  Badr"/>
              <a:cs typeface="2  Baran" pitchFamily="2" charset="-78"/>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85861"/>
            <a:ext cx="8229600" cy="5038740"/>
          </a:xfrm>
        </p:spPr>
        <p:txBody>
          <a:bodyPr/>
          <a:lstStyle/>
          <a:p>
            <a:pPr algn="just">
              <a:buNone/>
            </a:pPr>
            <a:r>
              <a:rPr lang="fa-IR" sz="3200" dirty="0" smtClean="0">
                <a:cs typeface="2  Baran" pitchFamily="2" charset="-78"/>
              </a:rPr>
              <a:t>با قرار دادن مقادیر ترکیب </a:t>
            </a:r>
            <a:r>
              <a:rPr lang="fa-IR" sz="3200" dirty="0" smtClean="0">
                <a:latin typeface="2  Arshia"/>
                <a:cs typeface="2  Baran" pitchFamily="2" charset="-78"/>
              </a:rPr>
              <a:t>بهینه</a:t>
            </a:r>
            <a:r>
              <a:rPr lang="fa-IR" sz="3200" dirty="0" smtClean="0">
                <a:cs typeface="2  Baran" pitchFamily="2" charset="-78"/>
              </a:rPr>
              <a:t> </a:t>
            </a:r>
            <a:r>
              <a:rPr lang="fa-IR" sz="3200" dirty="0" smtClean="0">
                <a:latin typeface="+mj-lt"/>
                <a:cs typeface="2  Badr"/>
              </a:rPr>
              <a:t>(َََ</a:t>
            </a:r>
            <a:r>
              <a:rPr lang="en-US" sz="3200" dirty="0" smtClean="0">
                <a:latin typeface="+mj-lt"/>
                <a:cs typeface="2  Badr"/>
              </a:rPr>
              <a:t>( A=300 , B=100</a:t>
            </a:r>
            <a:r>
              <a:rPr lang="fa-IR" sz="3200" dirty="0" smtClean="0">
                <a:cs typeface="2  Baran" pitchFamily="2" charset="-78"/>
              </a:rPr>
              <a:t>در معادلات محدودیت ها می توان عملی بودن آن را بررسی کرد.</a:t>
            </a:r>
            <a:endParaRPr lang="fa-IR" sz="3200" dirty="0">
              <a:cs typeface="2  Baran" pitchFamily="2" charset="-78"/>
            </a:endParaRPr>
          </a:p>
        </p:txBody>
      </p:sp>
      <p:sp>
        <p:nvSpPr>
          <p:cNvPr id="1027" name="Rectangle 3"/>
          <p:cNvSpPr>
            <a:spLocks noChangeArrowheads="1"/>
          </p:cNvSpPr>
          <p:nvPr/>
        </p:nvSpPr>
        <p:spPr bwMode="auto">
          <a:xfrm>
            <a:off x="0" y="8001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
  <TotalTime>872</TotalTime>
  <Words>1623</Words>
  <Application>Microsoft Office PowerPoint</Application>
  <PresentationFormat>On-screen Show (4:3)</PresentationFormat>
  <Paragraphs>193</Paragraphs>
  <Slides>24</Slides>
  <Notes>1</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Flow</vt:lpstr>
      <vt:lpstr>مدل مورد ارائه : مدل هاي بهينه ياب</vt:lpstr>
      <vt:lpstr>مقدمه</vt:lpstr>
      <vt:lpstr>مدل هاي بهينه ياب به عنوان ابزاربرنامه ريزي </vt:lpstr>
      <vt:lpstr>راه حل نموداري يك مسئله ي بهينه ياب</vt:lpstr>
      <vt:lpstr>PowerPoint Presentation</vt:lpstr>
      <vt:lpstr>PowerPoint Presentation</vt:lpstr>
      <vt:lpstr>PowerPoint Presentation</vt:lpstr>
      <vt:lpstr>جدول حاصله از محاسبه مقادير A وB</vt:lpstr>
      <vt:lpstr>PowerPoint Presentation</vt:lpstr>
      <vt:lpstr>PowerPoint Presentation</vt:lpstr>
      <vt:lpstr>PowerPoint Presentation</vt:lpstr>
      <vt:lpstr>حال ميتوان از مقادير موجود در اين جدول براي نشان دادن محدوديت بودجه به صورت نموداري استفاده نمود.</vt:lpstr>
      <vt:lpstr>PowerPoint Presentation</vt:lpstr>
      <vt:lpstr>PowerPoint Presentation</vt:lpstr>
      <vt:lpstr>PowerPoint Presentation</vt:lpstr>
      <vt:lpstr>PowerPoint Presentation</vt:lpstr>
      <vt:lpstr>PowerPoint Presentation</vt:lpstr>
      <vt:lpstr>حل معادله براي A</vt:lpstr>
      <vt:lpstr>حل معادله براي B</vt:lpstr>
      <vt:lpstr>PowerPoint Presentation</vt:lpstr>
      <vt:lpstr>PowerPoint Presentation</vt:lpstr>
      <vt:lpstr>PowerPoint Presentation</vt:lpstr>
      <vt:lpstr>PowerPoint Presentation</vt:lpstr>
      <vt:lpstr>PowerPoint Presentation</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MRT</dc:creator>
  <cp:lastModifiedBy>Windows User</cp:lastModifiedBy>
  <cp:revision>77</cp:revision>
  <dcterms:created xsi:type="dcterms:W3CDTF">2007-05-01T11:53:03Z</dcterms:created>
  <dcterms:modified xsi:type="dcterms:W3CDTF">2020-05-02T18:09:32Z</dcterms:modified>
</cp:coreProperties>
</file>