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6" r:id="rId4"/>
    <p:sldId id="259" r:id="rId5"/>
    <p:sldId id="260" r:id="rId6"/>
    <p:sldId id="261" r:id="rId7"/>
    <p:sldId id="262" r:id="rId8"/>
    <p:sldId id="263" r:id="rId9"/>
    <p:sldId id="264" r:id="rId10"/>
    <p:sldId id="265" r:id="rId11"/>
    <p:sldId id="266" r:id="rId12"/>
    <p:sldId id="271" r:id="rId13"/>
    <p:sldId id="272" r:id="rId14"/>
    <p:sldId id="267" r:id="rId15"/>
    <p:sldId id="273" r:id="rId16"/>
    <p:sldId id="274" r:id="rId17"/>
    <p:sldId id="268" r:id="rId18"/>
    <p:sldId id="269" r:id="rId19"/>
    <p:sldId id="270" r:id="rId20"/>
    <p:sldId id="275" r:id="rId21"/>
    <p:sldId id="27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15" autoAdjust="0"/>
  </p:normalViewPr>
  <p:slideViewPr>
    <p:cSldViewPr>
      <p:cViewPr>
        <p:scale>
          <a:sx n="76" d="100"/>
          <a:sy n="76" d="100"/>
        </p:scale>
        <p:origin x="-1206" y="-72"/>
      </p:cViewPr>
      <p:guideLst>
        <p:guide orient="horz" pos="2160"/>
        <p:guide pos="2880"/>
      </p:guideLst>
    </p:cSldViewPr>
  </p:slideViewPr>
  <p:outlineViewPr>
    <p:cViewPr>
      <p:scale>
        <a:sx n="33" d="100"/>
        <a:sy n="33" d="100"/>
      </p:scale>
      <p:origin x="0" y="1896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4/22/2020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4/22/2020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D8BD707-D9CF-40AE-B4C6-C98DA3205C09}" type="datetimeFigureOut">
              <a:rPr lang="en-US" smtClean="0"/>
              <a:pPr/>
              <a:t>4/22/2020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solidFill>
                <a:srgbClr val="2DA2BF">
                  <a:tint val="20000"/>
                </a:srgbClr>
              </a:solidFill>
            </a:endParaRP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extLst>
      <p:ext uri="{BB962C8B-B14F-4D97-AF65-F5344CB8AC3E}">
        <p14:creationId xmlns:p14="http://schemas.microsoft.com/office/powerpoint/2010/main" val="8618677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solidFill>
                  <a:prstClr val="black"/>
                </a:solidFill>
              </a:rPr>
              <a:pPr/>
              <a:t>4/22/2020</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solidFill>
                  <a:prstClr val="black"/>
                </a:solidFill>
              </a:rPr>
              <a:pPr/>
              <a:t>‹#›</a:t>
            </a:fld>
            <a:endParaRPr lang="en-US">
              <a:solidFill>
                <a:prstClr val="black"/>
              </a:solidFill>
            </a:endParaRP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extLst>
      <p:ext uri="{BB962C8B-B14F-4D97-AF65-F5344CB8AC3E}">
        <p14:creationId xmlns:p14="http://schemas.microsoft.com/office/powerpoint/2010/main" val="501948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solidFill>
                  <a:prstClr val="white"/>
                </a:solidFill>
              </a:rPr>
              <a:pPr/>
              <a:t>4/22/2020</a:t>
            </a:fld>
            <a:endParaRPr lang="en-US">
              <a:solidFill>
                <a:prstClr val="white"/>
              </a:solidFill>
            </a:endParaRPr>
          </a:p>
        </p:txBody>
      </p:sp>
      <p:sp>
        <p:nvSpPr>
          <p:cNvPr id="5" name="Footer Placeholder 4"/>
          <p:cNvSpPr>
            <a:spLocks noGrp="1"/>
          </p:cNvSpPr>
          <p:nvPr>
            <p:ph type="ftr" sz="quarter" idx="11"/>
          </p:nvPr>
        </p:nvSpPr>
        <p:spPr/>
        <p:txBody>
          <a:bodyPr/>
          <a:lstStyle>
            <a:extLst/>
          </a:lstStyle>
          <a:p>
            <a:endParaRPr lang="en-US">
              <a:solidFill>
                <a:prstClr val="white"/>
              </a:solidFill>
            </a:endParaRPr>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solidFill>
                  <a:prstClr val="white"/>
                </a:solidFill>
              </a:rPr>
              <a:pPr/>
              <a:t>‹#›</a:t>
            </a:fld>
            <a:endParaRPr lang="en-US">
              <a:solidFill>
                <a:prstClr val="white"/>
              </a:solidFill>
            </a:endParaRP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extLst>
      <p:ext uri="{BB962C8B-B14F-4D97-AF65-F5344CB8AC3E}">
        <p14:creationId xmlns:p14="http://schemas.microsoft.com/office/powerpoint/2010/main" val="1366826267"/>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solidFill>
                  <a:prstClr val="white"/>
                </a:solidFill>
              </a:rPr>
              <a:pPr/>
              <a:t>4/22/2020</a:t>
            </a:fld>
            <a:endParaRPr lang="en-US">
              <a:solidFill>
                <a:prstClr val="white"/>
              </a:solidFill>
            </a:endParaRPr>
          </a:p>
        </p:txBody>
      </p:sp>
      <p:sp>
        <p:nvSpPr>
          <p:cNvPr id="6" name="Footer Placeholder 5"/>
          <p:cNvSpPr>
            <a:spLocks noGrp="1"/>
          </p:cNvSpPr>
          <p:nvPr>
            <p:ph type="ftr" sz="quarter" idx="11"/>
          </p:nvPr>
        </p:nvSpPr>
        <p:spPr/>
        <p:txBody>
          <a:bodyPr/>
          <a:lstStyle>
            <a:extLst/>
          </a:lstStyle>
          <a:p>
            <a:endParaRPr lang="en-US">
              <a:solidFill>
                <a:prstClr val="white"/>
              </a:solidFill>
            </a:endParaRPr>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solidFill>
                  <a:prstClr val="white"/>
                </a:solidFill>
              </a:rPr>
              <a:pPr/>
              <a:t>‹#›</a:t>
            </a:fld>
            <a:endParaRPr lang="en-US">
              <a:solidFill>
                <a:prstClr val="white"/>
              </a:solidFill>
            </a:endParaRP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extLst>
      <p:ext uri="{BB962C8B-B14F-4D97-AF65-F5344CB8AC3E}">
        <p14:creationId xmlns:p14="http://schemas.microsoft.com/office/powerpoint/2010/main" val="1735794635"/>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solidFill>
                  <a:prstClr val="black"/>
                </a:solidFill>
              </a:rPr>
              <a:pPr/>
              <a:t>4/22/2020</a:t>
            </a:fld>
            <a:endParaRPr lang="en-US">
              <a:solidFill>
                <a:prstClr val="black"/>
              </a:solidFill>
            </a:endParaRPr>
          </a:p>
        </p:txBody>
      </p:sp>
      <p:sp>
        <p:nvSpPr>
          <p:cNvPr id="8" name="Footer Placeholder 7"/>
          <p:cNvSpPr>
            <a:spLocks noGrp="1"/>
          </p:cNvSpPr>
          <p:nvPr>
            <p:ph type="ftr" sz="quarter" idx="11"/>
          </p:nvPr>
        </p:nvSpPr>
        <p:spPr/>
        <p:txBody>
          <a:bodyPr/>
          <a:lstStyle>
            <a:extLst/>
          </a:lstStyle>
          <a:p>
            <a:endParaRPr lang="en-US">
              <a:solidFill>
                <a:prstClr val="black"/>
              </a:solidFill>
            </a:endParaRPr>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574292509"/>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D8BD707-D9CF-40AE-B4C6-C98DA3205C09}" type="datetimeFigureOut">
              <a:rPr lang="en-US" smtClean="0">
                <a:solidFill>
                  <a:prstClr val="white"/>
                </a:solidFill>
              </a:rPr>
              <a:pPr/>
              <a:t>4/22/2020</a:t>
            </a:fld>
            <a:endParaRPr lang="en-US">
              <a:solidFill>
                <a:prstClr val="white"/>
              </a:solidFill>
            </a:endParaRPr>
          </a:p>
        </p:txBody>
      </p:sp>
      <p:sp>
        <p:nvSpPr>
          <p:cNvPr id="4" name="Footer Placeholder 3"/>
          <p:cNvSpPr>
            <a:spLocks noGrp="1"/>
          </p:cNvSpPr>
          <p:nvPr>
            <p:ph type="ftr" sz="quarter" idx="11"/>
          </p:nvPr>
        </p:nvSpPr>
        <p:spPr/>
        <p:txBody>
          <a:bodyPr/>
          <a:lstStyle>
            <a:extLst/>
          </a:lstStyle>
          <a:p>
            <a:endParaRPr lang="en-US">
              <a:solidFill>
                <a:prstClr val="white"/>
              </a:solidFill>
            </a:endParaRPr>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solidFill>
                  <a:prstClr val="white"/>
                </a:solidFill>
              </a:rPr>
              <a:pPr/>
              <a:t>‹#›</a:t>
            </a:fld>
            <a:endParaRPr lang="en-US">
              <a:solidFill>
                <a:prstClr val="white"/>
              </a:solidFill>
            </a:endParaRP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extLst>
      <p:ext uri="{BB962C8B-B14F-4D97-AF65-F5344CB8AC3E}">
        <p14:creationId xmlns:p14="http://schemas.microsoft.com/office/powerpoint/2010/main" val="433646384"/>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D8BD707-D9CF-40AE-B4C6-C98DA3205C09}" type="datetimeFigureOut">
              <a:rPr lang="en-US" smtClean="0">
                <a:solidFill>
                  <a:prstClr val="black"/>
                </a:solidFill>
              </a:rPr>
              <a:pPr/>
              <a:t>4/22/2020</a:t>
            </a:fld>
            <a:endParaRPr lang="en-US">
              <a:solidFill>
                <a:prstClr val="black"/>
              </a:solidFill>
            </a:endParaRPr>
          </a:p>
        </p:txBody>
      </p:sp>
      <p:sp>
        <p:nvSpPr>
          <p:cNvPr id="3" name="Footer Placeholder 2"/>
          <p:cNvSpPr>
            <a:spLocks noGrp="1"/>
          </p:cNvSpPr>
          <p:nvPr>
            <p:ph type="ftr" sz="quarter" idx="11"/>
          </p:nvPr>
        </p:nvSpPr>
        <p:spPr/>
        <p:txBody>
          <a:bodyPr/>
          <a:lstStyle>
            <a:extLst/>
          </a:lstStyle>
          <a:p>
            <a:endParaRPr lang="en-US">
              <a:solidFill>
                <a:prstClr val="black"/>
              </a:solidFill>
            </a:endParaRPr>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4460245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D8BD707-D9CF-40AE-B4C6-C98DA3205C09}" type="datetimeFigureOut">
              <a:rPr lang="en-US" smtClean="0">
                <a:solidFill>
                  <a:prstClr val="black"/>
                </a:solidFill>
              </a:rPr>
              <a:pPr/>
              <a:t>4/22/2020</a:t>
            </a:fld>
            <a:endParaRPr lang="en-US">
              <a:solidFill>
                <a:prstClr val="black"/>
              </a:solidFill>
            </a:endParaRPr>
          </a:p>
        </p:txBody>
      </p:sp>
      <p:sp>
        <p:nvSpPr>
          <p:cNvPr id="6" name="Footer Placeholder 5"/>
          <p:cNvSpPr>
            <a:spLocks noGrp="1"/>
          </p:cNvSpPr>
          <p:nvPr>
            <p:ph type="ftr" sz="quarter" idx="11"/>
          </p:nvPr>
        </p:nvSpPr>
        <p:spPr/>
        <p:txBody>
          <a:bodyPr/>
          <a:lstStyle>
            <a:extLst/>
          </a:lstStyle>
          <a:p>
            <a:endParaRPr lang="en-US">
              <a:solidFill>
                <a:prstClr val="black"/>
              </a:solidFill>
            </a:endParaRPr>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963039082"/>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D8BD707-D9CF-40AE-B4C6-C98DA3205C09}" type="datetimeFigureOut">
              <a:rPr lang="en-US" smtClean="0">
                <a:solidFill>
                  <a:prstClr val="white"/>
                </a:solidFill>
              </a:rPr>
              <a:pPr/>
              <a:t>4/22/2020</a:t>
            </a:fld>
            <a:endParaRPr lang="en-US">
              <a:solidFill>
                <a:prstClr val="white"/>
              </a:solidFill>
            </a:endParaRP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solidFill>
                <a:prstClr val="white"/>
              </a:solidFill>
            </a:endParaRP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solidFill>
                  <a:prstClr val="white"/>
                </a:solidFill>
              </a:rPr>
              <a:pPr/>
              <a:t>‹#›</a:t>
            </a:fld>
            <a:endParaRPr lang="en-US">
              <a:solidFill>
                <a:prstClr val="white"/>
              </a:solidFill>
            </a:endParaRP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white"/>
              </a:solidFill>
            </a:endParaRPr>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white"/>
              </a:solidFill>
            </a:endParaRPr>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extLst>
      <p:ext uri="{BB962C8B-B14F-4D97-AF65-F5344CB8AC3E}">
        <p14:creationId xmlns:p14="http://schemas.microsoft.com/office/powerpoint/2010/main" val="3767350523"/>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solidFill>
                  <a:prstClr val="black"/>
                </a:solidFill>
              </a:rPr>
              <a:pPr/>
              <a:t>4/22/2020</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5807189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solidFill>
                  <a:prstClr val="black"/>
                </a:solidFill>
              </a:rPr>
              <a:pPr/>
              <a:t>4/22/2020</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478194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4/22/2020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D8BD707-D9CF-40AE-B4C6-C98DA3205C09}" type="datetimeFigureOut">
              <a:rPr lang="en-US" smtClean="0">
                <a:solidFill>
                  <a:prstClr val="black"/>
                </a:solidFill>
              </a:rPr>
              <a:pPr/>
              <a:t>4/22/2020</a:t>
            </a:fld>
            <a:endParaRPr lang="en-US">
              <a:solidFill>
                <a:prstClr val="black"/>
              </a:solidFill>
            </a:endParaRP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solidFill>
                <a:prstClr val="black"/>
              </a:solidFill>
            </a:endParaRP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592818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sz="2400" dirty="0" smtClean="0">
                <a:cs typeface="B Nazanin" panose="00000400000000000000" pitchFamily="2" charset="-78"/>
              </a:rPr>
              <a:t>بنام خدا </a:t>
            </a:r>
            <a:endParaRPr lang="fa-IR" sz="2400" dirty="0">
              <a:cs typeface="B Nazanin" panose="00000400000000000000" pitchFamily="2" charset="-78"/>
            </a:endParaRPr>
          </a:p>
        </p:txBody>
      </p:sp>
    </p:spTree>
    <p:extLst>
      <p:ext uri="{BB962C8B-B14F-4D97-AF65-F5344CB8AC3E}">
        <p14:creationId xmlns:p14="http://schemas.microsoft.com/office/powerpoint/2010/main" val="35899494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sz="3600" dirty="0" smtClean="0">
                <a:cs typeface="B Nazanin" pitchFamily="2" charset="-78"/>
              </a:rPr>
              <a:t>جلسه سوم</a:t>
            </a:r>
            <a:r>
              <a:rPr lang="fa-IR" sz="2400" dirty="0" smtClean="0">
                <a:cs typeface="B Nazanin" pitchFamily="2" charset="-78"/>
              </a:rPr>
              <a:t> </a:t>
            </a:r>
            <a:endParaRPr lang="en-US" sz="2400" dirty="0">
              <a:cs typeface="B Nazanin" pitchFamily="2" charset="-78"/>
            </a:endParaRPr>
          </a:p>
        </p:txBody>
      </p:sp>
      <p:sp>
        <p:nvSpPr>
          <p:cNvPr id="3" name="Subtitle 2"/>
          <p:cNvSpPr>
            <a:spLocks noGrp="1"/>
          </p:cNvSpPr>
          <p:nvPr>
            <p:ph type="subTitle" idx="1"/>
          </p:nvPr>
        </p:nvSpPr>
        <p:spPr/>
        <p:txBody>
          <a:bodyPr>
            <a:normAutofit/>
          </a:bodyPr>
          <a:lstStyle/>
          <a:p>
            <a:r>
              <a:rPr lang="fa-IR" sz="2400" dirty="0">
                <a:solidFill>
                  <a:srgbClr val="FF0000"/>
                </a:solidFill>
                <a:cs typeface="B Nazanin" pitchFamily="2" charset="-78"/>
              </a:rPr>
              <a:t>مدل هاي ارتباطي </a:t>
            </a:r>
            <a:r>
              <a:rPr lang="fa-IR" sz="2400" dirty="0" smtClean="0">
                <a:solidFill>
                  <a:srgbClr val="FF0000"/>
                </a:solidFill>
                <a:cs typeface="B Nazanin" pitchFamily="2" charset="-78"/>
              </a:rPr>
              <a:t>پزشك و پرستاربا </a:t>
            </a:r>
            <a:r>
              <a:rPr lang="fa-IR" sz="2400" dirty="0">
                <a:solidFill>
                  <a:srgbClr val="FF0000"/>
                </a:solidFill>
                <a:cs typeface="B Nazanin" pitchFamily="2" charset="-78"/>
              </a:rPr>
              <a:t>بيمار </a:t>
            </a:r>
            <a:r>
              <a:rPr lang="fa-IR" sz="2400" dirty="0" smtClean="0">
                <a:solidFill>
                  <a:srgbClr val="FF0000"/>
                </a:solidFill>
                <a:cs typeface="B Nazanin" pitchFamily="2" charset="-78"/>
              </a:rPr>
              <a:t>و خانواده</a:t>
            </a:r>
            <a:endParaRPr lang="fa-IR" sz="2400" dirty="0">
              <a:solidFill>
                <a:srgbClr val="FF0000"/>
              </a:solidFill>
              <a:cs typeface="B Nazanin" pitchFamily="2" charset="-78"/>
            </a:endParaRPr>
          </a:p>
          <a:p>
            <a:r>
              <a:rPr lang="fa-IR" sz="2400" dirty="0">
                <a:solidFill>
                  <a:srgbClr val="FF0000"/>
                </a:solidFill>
                <a:cs typeface="B Nazanin" pitchFamily="2" charset="-78"/>
              </a:rPr>
              <a:t>حساسیت  و تصمیم گیری اخلاقی در بالین </a:t>
            </a:r>
            <a:r>
              <a:rPr lang="fa-IR" sz="2400" dirty="0" smtClean="0">
                <a:solidFill>
                  <a:srgbClr val="FF0000"/>
                </a:solidFill>
                <a:cs typeface="B Nazanin" pitchFamily="2" charset="-78"/>
              </a:rPr>
              <a:t>پرستاری</a:t>
            </a:r>
            <a:endParaRPr lang="en-US" sz="2400" dirty="0">
              <a:solidFill>
                <a:srgbClr val="FF0000"/>
              </a:solidFill>
              <a:cs typeface="B Nazanin" pitchFamily="2" charset="-78"/>
            </a:endParaRPr>
          </a:p>
        </p:txBody>
      </p:sp>
    </p:spTree>
    <p:extLst>
      <p:ext uri="{BB962C8B-B14F-4D97-AF65-F5344CB8AC3E}">
        <p14:creationId xmlns:p14="http://schemas.microsoft.com/office/powerpoint/2010/main" val="34541912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rtl="1"/>
            <a:r>
              <a:rPr lang="fa-IR" sz="2400" dirty="0" smtClean="0">
                <a:cs typeface="B Nazanin" panose="00000400000000000000" pitchFamily="2" charset="-78"/>
              </a:rPr>
              <a:t>تصمیم گیری برای مددجویان حین ارائه خدمات بالینی از مسائل مهم پرستاران در حین انجام وظایف است.</a:t>
            </a:r>
          </a:p>
          <a:p>
            <a:pPr algn="r" rtl="1"/>
            <a:r>
              <a:rPr lang="fa-IR" sz="2400" dirty="0" smtClean="0">
                <a:cs typeface="B Nazanin" panose="00000400000000000000" pitchFamily="2" charset="-78"/>
              </a:rPr>
              <a:t>مواجه شدن با موقعیتهای مختلف و لزوم تصمیم گیری اخلاقی</a:t>
            </a:r>
          </a:p>
          <a:p>
            <a:pPr algn="r" rtl="1"/>
            <a:r>
              <a:rPr lang="fa-IR" sz="2400" dirty="0" smtClean="0">
                <a:cs typeface="B Nazanin" panose="00000400000000000000" pitchFamily="2" charset="-78"/>
              </a:rPr>
              <a:t>مواجه شدن با مسائل چالش انگیز و سخت شدن تصمیم گیری</a:t>
            </a:r>
          </a:p>
          <a:p>
            <a:pPr algn="r" rtl="1"/>
            <a:r>
              <a:rPr lang="fa-IR" sz="2400" dirty="0" smtClean="0">
                <a:cs typeface="B Nazanin" panose="00000400000000000000" pitchFamily="2" charset="-78"/>
              </a:rPr>
              <a:t>پرستار بودن یک فعالیت اخلاقی است و هر تصمیم پرستار یک بعد اخلاقی دارد.</a:t>
            </a:r>
          </a:p>
          <a:p>
            <a:pPr algn="r" rtl="1"/>
            <a:r>
              <a:rPr lang="fa-IR" sz="2400" dirty="0" smtClean="0">
                <a:cs typeface="B Nazanin" panose="00000400000000000000" pitchFamily="2" charset="-78"/>
              </a:rPr>
              <a:t>لزوم کاربرد موثر اخلاق ،مهارتهای استدلال،حساسیت اخلاقی و درک و تجزیه و تحلیل اخلاق</a:t>
            </a:r>
          </a:p>
          <a:p>
            <a:pPr algn="r" rtl="1"/>
            <a:r>
              <a:rPr lang="fa-IR" sz="2400" dirty="0" smtClean="0">
                <a:cs typeface="B Nazanin" panose="00000400000000000000" pitchFamily="2" charset="-78"/>
              </a:rPr>
              <a:t> به وجود آمدن چالش های فراوان برای پرستاران همزمان با پیشرفتهای حوزه دانش و فناوری در مراقبتهای بهداشتی </a:t>
            </a:r>
          </a:p>
          <a:p>
            <a:pPr algn="r" rtl="1"/>
            <a:r>
              <a:rPr lang="fa-IR" sz="2400" dirty="0" smtClean="0">
                <a:cs typeface="B Nazanin" panose="00000400000000000000" pitchFamily="2" charset="-78"/>
              </a:rPr>
              <a:t>نیاز به دانش فردی و مشاوره گروهی</a:t>
            </a:r>
          </a:p>
          <a:p>
            <a:pPr algn="r" rtl="1"/>
            <a:r>
              <a:rPr lang="fa-IR" sz="2400" dirty="0" smtClean="0">
                <a:cs typeface="B Nazanin" panose="00000400000000000000" pitchFamily="2" charset="-78"/>
              </a:rPr>
              <a:t>برخورداری از حساسیت اخلاقی یکی از ملزومات عملکرد پرستاران </a:t>
            </a:r>
            <a:endParaRPr lang="fa-IR" sz="2400" dirty="0">
              <a:cs typeface="B Nazanin" panose="00000400000000000000" pitchFamily="2" charset="-78"/>
            </a:endParaRPr>
          </a:p>
        </p:txBody>
      </p:sp>
      <p:sp>
        <p:nvSpPr>
          <p:cNvPr id="2" name="Title 1"/>
          <p:cNvSpPr>
            <a:spLocks noGrp="1"/>
          </p:cNvSpPr>
          <p:nvPr>
            <p:ph type="title"/>
          </p:nvPr>
        </p:nvSpPr>
        <p:spPr/>
        <p:txBody>
          <a:bodyPr>
            <a:normAutofit/>
          </a:bodyPr>
          <a:lstStyle/>
          <a:p>
            <a:pPr algn="ctr"/>
            <a:r>
              <a:rPr lang="fa-IR" sz="2400" dirty="0" smtClean="0">
                <a:solidFill>
                  <a:srgbClr val="FF0000"/>
                </a:solidFill>
                <a:cs typeface="B Nazanin" panose="00000400000000000000" pitchFamily="2" charset="-78"/>
              </a:rPr>
              <a:t>تصمیم گیری اخلاقی در پرستاری</a:t>
            </a:r>
            <a:endParaRPr lang="fa-IR" sz="2400" dirty="0">
              <a:solidFill>
                <a:srgbClr val="FF0000"/>
              </a:solidFill>
              <a:cs typeface="B Nazanin" panose="00000400000000000000" pitchFamily="2" charset="-78"/>
            </a:endParaRPr>
          </a:p>
        </p:txBody>
      </p:sp>
    </p:spTree>
    <p:extLst>
      <p:ext uri="{BB962C8B-B14F-4D97-AF65-F5344CB8AC3E}">
        <p14:creationId xmlns:p14="http://schemas.microsoft.com/office/powerpoint/2010/main" val="8652689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algn="r" rtl="1"/>
            <a:r>
              <a:rPr lang="fa-IR" sz="2400" dirty="0" smtClean="0">
                <a:cs typeface="B Nazanin" panose="00000400000000000000" pitchFamily="2" charset="-78"/>
              </a:rPr>
              <a:t>ویژگی است که شخص  را به </a:t>
            </a:r>
            <a:r>
              <a:rPr lang="fa-IR" sz="2400" dirty="0" smtClean="0">
                <a:solidFill>
                  <a:srgbClr val="FF0000"/>
                </a:solidFill>
                <a:cs typeface="B Nazanin" panose="00000400000000000000" pitchFamily="2" charset="-78"/>
              </a:rPr>
              <a:t>تشخیص کشمکشهای اخلاقی </a:t>
            </a:r>
            <a:r>
              <a:rPr lang="fa-IR" sz="2400" dirty="0" smtClean="0">
                <a:cs typeface="B Nazanin" panose="00000400000000000000" pitchFamily="2" charset="-78"/>
              </a:rPr>
              <a:t>و برداشت حسی و فکری از موقعیتهای آسیب پذیری و </a:t>
            </a:r>
            <a:r>
              <a:rPr lang="fa-IR" sz="2400" dirty="0" smtClean="0">
                <a:solidFill>
                  <a:srgbClr val="FF0000"/>
                </a:solidFill>
                <a:cs typeface="B Nazanin" panose="00000400000000000000" pitchFamily="2" charset="-78"/>
              </a:rPr>
              <a:t>آگاهی به نتایج اخلاقی در تصمیم گیری </a:t>
            </a:r>
            <a:r>
              <a:rPr lang="fa-IR" sz="2400" dirty="0" smtClean="0">
                <a:cs typeface="B Nazanin" panose="00000400000000000000" pitchFamily="2" charset="-78"/>
              </a:rPr>
              <a:t>در مورد دیگران قادر میسازد.</a:t>
            </a:r>
          </a:p>
          <a:p>
            <a:pPr algn="r" rtl="1"/>
            <a:r>
              <a:rPr lang="fa-IR" sz="2400" dirty="0" smtClean="0">
                <a:cs typeface="B Nazanin" panose="00000400000000000000" pitchFamily="2" charset="-78"/>
              </a:rPr>
              <a:t>یکی از ویژگیهای که فرد واجد آن، به پدیده های اخلاقی حساس می شود و پدیده ها را از زاویه اخلاق می بیند.</a:t>
            </a:r>
          </a:p>
          <a:p>
            <a:pPr algn="r" rtl="1"/>
            <a:r>
              <a:rPr lang="fa-IR" sz="2400" dirty="0" smtClean="0">
                <a:cs typeface="B Nazanin" panose="00000400000000000000" pitchFamily="2" charset="-78"/>
              </a:rPr>
              <a:t>حساسیت و مسئولیت پذیری اخلاقی دو عامل درونی هستند که باعث تشخیص بین </a:t>
            </a:r>
            <a:r>
              <a:rPr lang="fa-IR" sz="2400" dirty="0" smtClean="0">
                <a:solidFill>
                  <a:srgbClr val="FF0000"/>
                </a:solidFill>
                <a:cs typeface="B Nazanin" panose="00000400000000000000" pitchFamily="2" charset="-78"/>
              </a:rPr>
              <a:t>صحیح و غلط عمل </a:t>
            </a:r>
            <a:r>
              <a:rPr lang="fa-IR" sz="2400" dirty="0" smtClean="0">
                <a:cs typeface="B Nazanin" panose="00000400000000000000" pitchFamily="2" charset="-78"/>
              </a:rPr>
              <a:t>صحیح می شوند.</a:t>
            </a:r>
          </a:p>
          <a:p>
            <a:pPr algn="r" rtl="1"/>
            <a:r>
              <a:rPr lang="fa-IR" sz="2400" dirty="0" smtClean="0">
                <a:cs typeface="B Nazanin" panose="00000400000000000000" pitchFamily="2" charset="-78"/>
              </a:rPr>
              <a:t>در پرستاری </a:t>
            </a:r>
            <a:r>
              <a:rPr lang="fa-IR" sz="2400" dirty="0">
                <a:solidFill>
                  <a:prstClr val="black"/>
                </a:solidFill>
                <a:cs typeface="B Nazanin" panose="00000400000000000000" pitchFamily="2" charset="-78"/>
              </a:rPr>
              <a:t>حساسیت و مسئولیت پذیری اخلاقی </a:t>
            </a:r>
            <a:r>
              <a:rPr lang="fa-IR" sz="2400" dirty="0" smtClean="0">
                <a:solidFill>
                  <a:prstClr val="black"/>
                </a:solidFill>
                <a:cs typeface="B Nazanin" panose="00000400000000000000" pitchFamily="2" charset="-78"/>
              </a:rPr>
              <a:t>به شدت تحت </a:t>
            </a:r>
            <a:r>
              <a:rPr lang="fa-IR" sz="2400" dirty="0" smtClean="0">
                <a:solidFill>
                  <a:srgbClr val="FF0000"/>
                </a:solidFill>
                <a:cs typeface="B Nazanin" panose="00000400000000000000" pitchFamily="2" charset="-78"/>
              </a:rPr>
              <a:t>چالش روزمره </a:t>
            </a:r>
            <a:r>
              <a:rPr lang="fa-IR" sz="2400" dirty="0" smtClean="0">
                <a:solidFill>
                  <a:prstClr val="black"/>
                </a:solidFill>
                <a:cs typeface="B Nazanin" panose="00000400000000000000" pitchFamily="2" charset="-78"/>
              </a:rPr>
              <a:t>هستند.</a:t>
            </a:r>
          </a:p>
          <a:p>
            <a:pPr algn="r" rtl="1"/>
            <a:r>
              <a:rPr lang="fa-IR" sz="2400" dirty="0" smtClean="0">
                <a:solidFill>
                  <a:prstClr val="black"/>
                </a:solidFill>
                <a:cs typeface="B Nazanin" panose="00000400000000000000" pitchFamily="2" charset="-78"/>
              </a:rPr>
              <a:t>حساسیت اخلاقی می تواند به </a:t>
            </a:r>
            <a:r>
              <a:rPr lang="fa-IR" sz="2400" dirty="0" smtClean="0">
                <a:solidFill>
                  <a:srgbClr val="FF0000"/>
                </a:solidFill>
                <a:cs typeface="B Nazanin" panose="00000400000000000000" pitchFamily="2" charset="-78"/>
              </a:rPr>
              <a:t>صورت آگاهی  وتوجه به ارزشهای اخلاقی موجود در یک موقعیت دارای تناقض </a:t>
            </a:r>
            <a:r>
              <a:rPr lang="fa-IR" sz="2400" dirty="0" smtClean="0">
                <a:solidFill>
                  <a:prstClr val="black"/>
                </a:solidFill>
                <a:cs typeface="B Nazanin" panose="00000400000000000000" pitchFamily="2" charset="-78"/>
              </a:rPr>
              <a:t>و </a:t>
            </a:r>
            <a:r>
              <a:rPr lang="fa-IR" sz="2400" dirty="0" smtClean="0">
                <a:solidFill>
                  <a:srgbClr val="7030A0"/>
                </a:solidFill>
                <a:cs typeface="B Nazanin" panose="00000400000000000000" pitchFamily="2" charset="-78"/>
              </a:rPr>
              <a:t>خود آگاهی فردی نسبت به نقش و وظیفه در آن موقعیت خاص</a:t>
            </a:r>
            <a:r>
              <a:rPr lang="fa-IR" sz="2400" dirty="0" smtClean="0">
                <a:solidFill>
                  <a:prstClr val="black"/>
                </a:solidFill>
                <a:cs typeface="B Nazanin" panose="00000400000000000000" pitchFamily="2" charset="-78"/>
              </a:rPr>
              <a:t> تعریف شود</a:t>
            </a:r>
            <a:endParaRPr lang="fa-IR" sz="2400" dirty="0">
              <a:cs typeface="B Nazanin" panose="00000400000000000000" pitchFamily="2" charset="-78"/>
            </a:endParaRPr>
          </a:p>
        </p:txBody>
      </p:sp>
      <p:sp>
        <p:nvSpPr>
          <p:cNvPr id="2" name="Title 1"/>
          <p:cNvSpPr>
            <a:spLocks noGrp="1"/>
          </p:cNvSpPr>
          <p:nvPr>
            <p:ph type="title"/>
          </p:nvPr>
        </p:nvSpPr>
        <p:spPr/>
        <p:txBody>
          <a:bodyPr/>
          <a:lstStyle/>
          <a:p>
            <a:pPr algn="ctr"/>
            <a:r>
              <a:rPr lang="fa-IR" sz="2400" dirty="0" smtClean="0">
                <a:cs typeface="B Nazanin" panose="00000400000000000000" pitchFamily="2" charset="-78"/>
              </a:rPr>
              <a:t>تعریف حساسیت اخلاقی</a:t>
            </a:r>
            <a:endParaRPr lang="fa-IR" sz="2400" dirty="0">
              <a:cs typeface="B Nazanin" panose="00000400000000000000" pitchFamily="2" charset="-78"/>
            </a:endParaRPr>
          </a:p>
        </p:txBody>
      </p:sp>
    </p:spTree>
    <p:extLst>
      <p:ext uri="{BB962C8B-B14F-4D97-AF65-F5344CB8AC3E}">
        <p14:creationId xmlns:p14="http://schemas.microsoft.com/office/powerpoint/2010/main" val="36956182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r" rtl="1">
              <a:buFont typeface="Wingdings" panose="05000000000000000000" pitchFamily="2" charset="2"/>
              <a:buChar char="§"/>
            </a:pPr>
            <a:r>
              <a:rPr lang="fa-IR" sz="2400" dirty="0" smtClean="0">
                <a:cs typeface="B Nazanin" panose="00000400000000000000" pitchFamily="2" charset="-78"/>
              </a:rPr>
              <a:t>حساسیت اخلاقی تنها مربوط به حس فرد نیست بلکه نیازمند </a:t>
            </a:r>
            <a:r>
              <a:rPr lang="fa-IR" sz="2400" dirty="0" smtClean="0">
                <a:solidFill>
                  <a:srgbClr val="7030A0"/>
                </a:solidFill>
                <a:cs typeface="B Nazanin" panose="00000400000000000000" pitchFamily="2" charset="-78"/>
              </a:rPr>
              <a:t>ظرفیت و تجربه شخصی</a:t>
            </a:r>
            <a:r>
              <a:rPr lang="fa-IR" sz="2400" dirty="0" smtClean="0">
                <a:cs typeface="B Nazanin" panose="00000400000000000000" pitchFamily="2" charset="-78"/>
              </a:rPr>
              <a:t> جهت شناخت اهمیت مساله اخلاقی موجود در موقعیت است.</a:t>
            </a:r>
          </a:p>
          <a:p>
            <a:pPr algn="r" rtl="1">
              <a:buFont typeface="Wingdings" panose="05000000000000000000" pitchFamily="2" charset="2"/>
              <a:buChar char="§"/>
            </a:pPr>
            <a:r>
              <a:rPr lang="fa-IR" sz="2400" dirty="0" smtClean="0">
                <a:cs typeface="B Nazanin" panose="00000400000000000000" pitchFamily="2" charset="-78"/>
              </a:rPr>
              <a:t>حساسیت اخلاقی را </a:t>
            </a:r>
            <a:r>
              <a:rPr lang="fa-IR" sz="2400" dirty="0" smtClean="0">
                <a:solidFill>
                  <a:srgbClr val="7030A0"/>
                </a:solidFill>
                <a:cs typeface="B Nazanin" panose="00000400000000000000" pitchFamily="2" charset="-78"/>
              </a:rPr>
              <a:t>آگاهی از جنبه های موقعیتی </a:t>
            </a:r>
            <a:r>
              <a:rPr lang="fa-IR" sz="2400" dirty="0" smtClean="0">
                <a:cs typeface="B Nazanin" panose="00000400000000000000" pitchFamily="2" charset="-78"/>
              </a:rPr>
              <a:t>تعریف می کنند که بر خوب بودن افراد اثر می گذارد و با شناخت ،درک مستقیم ،دانش اخلاقی،خواسته افراد و توانایی آنان برای فکر کردن در هر موقعیتی که موضوع اخلاق در آن وجود داشته باشد.ارتباط پیدا می کند.</a:t>
            </a:r>
          </a:p>
          <a:p>
            <a:pPr algn="r" rtl="1">
              <a:buFont typeface="Wingdings" panose="05000000000000000000" pitchFamily="2" charset="2"/>
              <a:buChar char="§"/>
            </a:pPr>
            <a:r>
              <a:rPr lang="fa-IR" sz="2400" dirty="0" smtClean="0">
                <a:cs typeface="B Nazanin" panose="00000400000000000000" pitchFamily="2" charset="-78"/>
              </a:rPr>
              <a:t>حساسیت اخلاقی تحت تاثیر عوامل متعددی چون:فرهنگ،مذهب ،تحصیلات سن، جنس، تجربه و تربیت فرد است و از فردی به فرد دیگر متفاوت می باشد</a:t>
            </a:r>
          </a:p>
          <a:p>
            <a:pPr algn="r" rtl="1"/>
            <a:endParaRPr lang="fa-IR" sz="2400" dirty="0">
              <a:cs typeface="B Nazanin" panose="00000400000000000000" pitchFamily="2" charset="-78"/>
            </a:endParaRPr>
          </a:p>
        </p:txBody>
      </p:sp>
      <p:sp>
        <p:nvSpPr>
          <p:cNvPr id="2" name="Title 1"/>
          <p:cNvSpPr>
            <a:spLocks noGrp="1"/>
          </p:cNvSpPr>
          <p:nvPr>
            <p:ph type="title"/>
          </p:nvPr>
        </p:nvSpPr>
        <p:spPr>
          <a:xfrm>
            <a:off x="685800" y="274638"/>
            <a:ext cx="8001000" cy="1143000"/>
          </a:xfrm>
        </p:spPr>
        <p:txBody>
          <a:bodyPr/>
          <a:lstStyle/>
          <a:p>
            <a:pPr algn="ctr"/>
            <a:r>
              <a:rPr lang="fa-IR" sz="2400" dirty="0">
                <a:solidFill>
                  <a:prstClr val="black"/>
                </a:solidFill>
                <a:cs typeface="B Nazanin" panose="00000400000000000000" pitchFamily="2" charset="-78"/>
              </a:rPr>
              <a:t>تعریف حساسیت اخلاقی</a:t>
            </a:r>
            <a:endParaRPr lang="fa-IR" sz="2400" dirty="0">
              <a:cs typeface="B Nazanin" panose="00000400000000000000" pitchFamily="2" charset="-78"/>
            </a:endParaRPr>
          </a:p>
        </p:txBody>
      </p:sp>
    </p:spTree>
    <p:extLst>
      <p:ext uri="{BB962C8B-B14F-4D97-AF65-F5344CB8AC3E}">
        <p14:creationId xmlns:p14="http://schemas.microsoft.com/office/powerpoint/2010/main" val="1507067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algn="r" rtl="1"/>
            <a:r>
              <a:rPr lang="fa-IR" sz="2400" dirty="0" smtClean="0">
                <a:cs typeface="B Nazanin" panose="00000400000000000000" pitchFamily="2" charset="-78"/>
              </a:rPr>
              <a:t>برای اتخاذ تصمیمات درست در رشته پرستاری باید ابتدا به مو ضوعات اخلاقی حساسیت کافی وجود داشته باشد.</a:t>
            </a:r>
          </a:p>
          <a:p>
            <a:pPr algn="r" rtl="1"/>
            <a:r>
              <a:rPr lang="fa-IR" sz="2400" dirty="0" smtClean="0">
                <a:cs typeface="B Nazanin" panose="00000400000000000000" pitchFamily="2" charset="-78"/>
              </a:rPr>
              <a:t>در صورتی که توجه به مسائل اخلاقی در بین پرستاران وجود نداشته باشد ممکن است سبب نادیده گرفتن مسائل اخلاقی در  محیطهای پر تنش کاری آنان گردد.</a:t>
            </a:r>
          </a:p>
          <a:p>
            <a:pPr algn="r" rtl="1"/>
            <a:r>
              <a:rPr lang="fa-IR" sz="2400" dirty="0" smtClean="0">
                <a:cs typeface="B Nazanin" panose="00000400000000000000" pitchFamily="2" charset="-78"/>
              </a:rPr>
              <a:t>توسعه ی حسایت اخلاقی عکس المل و نگرش اساسی را برای پرستاران ایجاد می کند تا بتوانند مراقبت موثر و اخلاقی از بیمارانشان به عمل آورند.</a:t>
            </a:r>
          </a:p>
          <a:p>
            <a:pPr algn="r" rtl="1"/>
            <a:r>
              <a:rPr lang="fa-IR" sz="2400" dirty="0" smtClean="0">
                <a:cs typeface="B Nazanin" panose="00000400000000000000" pitchFamily="2" charset="-78"/>
              </a:rPr>
              <a:t>حساسیت اخلاقی نیازمند این توانایی است که فرد تشخیص دهد چه چیزی درست است و در ذهن خود در خصوص موضوعات اخلاقی و قانونی فکر و در مورد آن با دیگران بحث و مذاکره نماید .</a:t>
            </a:r>
          </a:p>
          <a:p>
            <a:pPr algn="r" rtl="1"/>
            <a:r>
              <a:rPr lang="fa-IR" sz="2400" dirty="0" smtClean="0">
                <a:cs typeface="B Nazanin" panose="00000400000000000000" pitchFamily="2" charset="-78"/>
              </a:rPr>
              <a:t>لزوم آموزش مداوم اخلاق حر فه ایی  برای پرستاران بعنوان بزرگترین ارائه دهندگان خدمت بهداشتی و درمانی</a:t>
            </a:r>
            <a:endParaRPr lang="fa-IR" sz="2400" dirty="0">
              <a:cs typeface="B Nazanin" panose="00000400000000000000" pitchFamily="2" charset="-78"/>
            </a:endParaRPr>
          </a:p>
        </p:txBody>
      </p:sp>
      <p:sp>
        <p:nvSpPr>
          <p:cNvPr id="2" name="Title 1"/>
          <p:cNvSpPr>
            <a:spLocks noGrp="1"/>
          </p:cNvSpPr>
          <p:nvPr>
            <p:ph type="title"/>
          </p:nvPr>
        </p:nvSpPr>
        <p:spPr/>
        <p:txBody>
          <a:bodyPr/>
          <a:lstStyle/>
          <a:p>
            <a:pPr algn="ctr"/>
            <a:r>
              <a:rPr lang="fa-IR" sz="2400" dirty="0" smtClean="0">
                <a:cs typeface="B Nazanin" panose="00000400000000000000" pitchFamily="2" charset="-78"/>
              </a:rPr>
              <a:t>اهمیت حساسیت اخلاقی در پرستاری </a:t>
            </a:r>
            <a:endParaRPr lang="fa-IR" sz="2400" dirty="0">
              <a:cs typeface="B Nazanin" panose="00000400000000000000" pitchFamily="2" charset="-78"/>
            </a:endParaRPr>
          </a:p>
        </p:txBody>
      </p:sp>
    </p:spTree>
    <p:extLst>
      <p:ext uri="{BB962C8B-B14F-4D97-AF65-F5344CB8AC3E}">
        <p14:creationId xmlns:p14="http://schemas.microsoft.com/office/powerpoint/2010/main" val="30429531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8229600" cy="4940491"/>
          </a:xfrm>
        </p:spPr>
        <p:txBody>
          <a:bodyPr>
            <a:noAutofit/>
          </a:bodyPr>
          <a:lstStyle/>
          <a:p>
            <a:pPr lvl="0" algn="r" rtl="1">
              <a:buFont typeface="Wingdings" panose="05000000000000000000" pitchFamily="2" charset="2"/>
              <a:buChar char="Ø"/>
            </a:pPr>
            <a:r>
              <a:rPr lang="fa-IR" sz="2400" dirty="0">
                <a:latin typeface="BZar"/>
                <a:cs typeface="B Nazanin" panose="00000400000000000000" pitchFamily="2" charset="-78"/>
              </a:rPr>
              <a:t>ارتباط عبارت است از فرايند انتقال پيام از </a:t>
            </a:r>
            <a:r>
              <a:rPr lang="fa-IR" sz="2400" dirty="0" smtClean="0">
                <a:latin typeface="BZar"/>
                <a:cs typeface="B Nazanin" panose="00000400000000000000" pitchFamily="2" charset="-78"/>
              </a:rPr>
              <a:t>فرستنده </a:t>
            </a:r>
            <a:r>
              <a:rPr lang="fa-IR" sz="2400" dirty="0">
                <a:latin typeface="BZar"/>
                <a:cs typeface="B Nazanin" panose="00000400000000000000" pitchFamily="2" charset="-78"/>
              </a:rPr>
              <a:t>به گيرنده </a:t>
            </a:r>
            <a:r>
              <a:rPr lang="fa-IR" sz="2400" dirty="0" smtClean="0">
                <a:latin typeface="BZar"/>
                <a:cs typeface="B Nazanin" panose="00000400000000000000" pitchFamily="2" charset="-78"/>
              </a:rPr>
              <a:t>مشروط </a:t>
            </a:r>
            <a:r>
              <a:rPr lang="fa-IR" sz="2400" dirty="0">
                <a:latin typeface="BZar"/>
                <a:cs typeface="B Nazanin" panose="00000400000000000000" pitchFamily="2" charset="-78"/>
              </a:rPr>
              <a:t>بر آنكه محتواي مورد </a:t>
            </a:r>
            <a:r>
              <a:rPr lang="fa-IR" sz="2400" dirty="0" smtClean="0">
                <a:latin typeface="BZar"/>
                <a:cs typeface="B Nazanin" panose="00000400000000000000" pitchFamily="2" charset="-78"/>
              </a:rPr>
              <a:t>انتقال</a:t>
            </a:r>
            <a:r>
              <a:rPr lang="fa-IR" sz="2400" dirty="0">
                <a:solidFill>
                  <a:prstClr val="black"/>
                </a:solidFill>
                <a:latin typeface="BZar"/>
                <a:cs typeface="B Nazanin" panose="00000400000000000000" pitchFamily="2" charset="-78"/>
              </a:rPr>
              <a:t> از فرستنده به گيرنده منتقل </a:t>
            </a:r>
            <a:r>
              <a:rPr lang="fa-IR" sz="2400" dirty="0" smtClean="0">
                <a:solidFill>
                  <a:prstClr val="black"/>
                </a:solidFill>
                <a:latin typeface="BZar"/>
                <a:cs typeface="B Nazanin" panose="00000400000000000000" pitchFamily="2" charset="-78"/>
              </a:rPr>
              <a:t>شود </a:t>
            </a:r>
            <a:r>
              <a:rPr lang="fa-IR" sz="2400" dirty="0">
                <a:latin typeface="BZar"/>
                <a:cs typeface="B Nazanin" panose="00000400000000000000" pitchFamily="2" charset="-78"/>
              </a:rPr>
              <a:t>و يا بالعكس</a:t>
            </a:r>
            <a:endParaRPr lang="fa-IR" sz="2400" dirty="0" smtClean="0">
              <a:solidFill>
                <a:prstClr val="black"/>
              </a:solidFill>
              <a:latin typeface="BZar"/>
              <a:cs typeface="B Nazanin" panose="00000400000000000000" pitchFamily="2" charset="-78"/>
            </a:endParaRPr>
          </a:p>
          <a:p>
            <a:pPr algn="r" rtl="1">
              <a:buFont typeface="Wingdings" panose="05000000000000000000" pitchFamily="2" charset="2"/>
              <a:buChar char="Ø"/>
            </a:pPr>
            <a:r>
              <a:rPr lang="fa-IR" sz="2400" dirty="0" smtClean="0">
                <a:solidFill>
                  <a:prstClr val="black"/>
                </a:solidFill>
                <a:cs typeface="B Nazanin" panose="00000400000000000000" pitchFamily="2" charset="-78"/>
              </a:rPr>
              <a:t> </a:t>
            </a:r>
            <a:r>
              <a:rPr lang="fa-IR" sz="2400" dirty="0">
                <a:latin typeface="BZar"/>
                <a:cs typeface="B Nazanin" panose="00000400000000000000" pitchFamily="2" charset="-78"/>
              </a:rPr>
              <a:t>كامل ترين طرح فرايند ارتباط با هشت عنصر شامل:</a:t>
            </a:r>
          </a:p>
          <a:p>
            <a:pPr marL="0" indent="0" algn="r" rtl="1">
              <a:buNone/>
            </a:pPr>
            <a:r>
              <a:rPr lang="fa-IR" sz="2400" dirty="0">
                <a:latin typeface="BZar"/>
                <a:cs typeface="B Nazanin" panose="00000400000000000000" pitchFamily="2" charset="-78"/>
              </a:rPr>
              <a:t>منبع پيام، رمزگذاري، پيام به صورت رمز، وسيله و يا كانال، پارازيت، رمز خواني، مقصد پيام </a:t>
            </a:r>
            <a:r>
              <a:rPr lang="fa-IR" sz="2400" dirty="0" smtClean="0">
                <a:latin typeface="BZar"/>
                <a:cs typeface="B Nazanin" panose="00000400000000000000" pitchFamily="2" charset="-78"/>
              </a:rPr>
              <a:t>وبازخورد </a:t>
            </a:r>
            <a:r>
              <a:rPr lang="fa-IR" sz="2400" dirty="0">
                <a:latin typeface="BZar"/>
                <a:cs typeface="B Nazanin" panose="00000400000000000000" pitchFamily="2" charset="-78"/>
              </a:rPr>
              <a:t>مطرح مي شود</a:t>
            </a:r>
            <a:r>
              <a:rPr lang="fa-IR" sz="2400" dirty="0" smtClean="0">
                <a:latin typeface="BZar"/>
                <a:cs typeface="B Nazanin" panose="00000400000000000000" pitchFamily="2" charset="-78"/>
              </a:rPr>
              <a:t>.</a:t>
            </a:r>
          </a:p>
          <a:p>
            <a:pPr algn="r" rtl="1">
              <a:buFont typeface="Wingdings" panose="05000000000000000000" pitchFamily="2" charset="2"/>
              <a:buChar char="Ø"/>
            </a:pPr>
            <a:r>
              <a:rPr lang="fa-IR" sz="2400" dirty="0">
                <a:latin typeface="BZar"/>
                <a:cs typeface="B Nazanin" panose="00000400000000000000" pitchFamily="2" charset="-78"/>
              </a:rPr>
              <a:t>در بين گروههاي بهداشتي تنها گروهي كه ارتباط مستقيم و طولاني با مددجو دارد گروه </a:t>
            </a:r>
            <a:r>
              <a:rPr lang="fa-IR" sz="2400" dirty="0" smtClean="0">
                <a:latin typeface="BZar"/>
                <a:cs typeface="B Nazanin" panose="00000400000000000000" pitchFamily="2" charset="-78"/>
              </a:rPr>
              <a:t>پرستاري مستقر </a:t>
            </a:r>
            <a:r>
              <a:rPr lang="fa-IR" sz="2400" dirty="0">
                <a:latin typeface="BZar"/>
                <a:cs typeface="B Nazanin" panose="00000400000000000000" pitchFamily="2" charset="-78"/>
              </a:rPr>
              <a:t>در </a:t>
            </a:r>
            <a:r>
              <a:rPr lang="fa-IR" sz="2400" dirty="0" smtClean="0">
                <a:latin typeface="BZar"/>
                <a:cs typeface="B Nazanin" panose="00000400000000000000" pitchFamily="2" charset="-78"/>
              </a:rPr>
              <a:t>مراكز بهداشتی و درمانی است </a:t>
            </a:r>
            <a:r>
              <a:rPr lang="fa-IR" sz="2400" dirty="0">
                <a:latin typeface="BZar"/>
                <a:cs typeface="B Nazanin" panose="00000400000000000000" pitchFamily="2" charset="-78"/>
              </a:rPr>
              <a:t>است </a:t>
            </a:r>
            <a:r>
              <a:rPr lang="fa-IR" sz="2400" dirty="0" smtClean="0">
                <a:latin typeface="BZar"/>
                <a:cs typeface="B Nazanin" panose="00000400000000000000" pitchFamily="2" charset="-78"/>
              </a:rPr>
              <a:t>.</a:t>
            </a:r>
          </a:p>
          <a:p>
            <a:pPr algn="r" rtl="1">
              <a:buFont typeface="Wingdings" panose="05000000000000000000" pitchFamily="2" charset="2"/>
              <a:buChar char="Ø"/>
            </a:pPr>
            <a:endParaRPr lang="fa-IR" sz="2400" dirty="0">
              <a:latin typeface="BZar"/>
              <a:cs typeface="B Nazanin" panose="00000400000000000000" pitchFamily="2" charset="-78"/>
            </a:endParaRPr>
          </a:p>
        </p:txBody>
      </p:sp>
      <p:sp>
        <p:nvSpPr>
          <p:cNvPr id="2" name="Title 1"/>
          <p:cNvSpPr>
            <a:spLocks noGrp="1"/>
          </p:cNvSpPr>
          <p:nvPr>
            <p:ph type="title"/>
          </p:nvPr>
        </p:nvSpPr>
        <p:spPr>
          <a:xfrm>
            <a:off x="457200" y="274638"/>
            <a:ext cx="7924800" cy="715962"/>
          </a:xfrm>
        </p:spPr>
        <p:txBody>
          <a:bodyPr>
            <a:normAutofit/>
          </a:bodyPr>
          <a:lstStyle/>
          <a:p>
            <a:pPr algn="ctr"/>
            <a:r>
              <a:rPr lang="fa-IR" sz="2400" dirty="0" smtClean="0">
                <a:cs typeface="B Nazanin" panose="00000400000000000000" pitchFamily="2" charset="-78"/>
              </a:rPr>
              <a:t>ارتباط</a:t>
            </a:r>
            <a:endParaRPr lang="fa-IR" sz="2400" dirty="0">
              <a:cs typeface="B Nazanin" panose="00000400000000000000" pitchFamily="2" charset="-78"/>
            </a:endParaRPr>
          </a:p>
        </p:txBody>
      </p:sp>
    </p:spTree>
    <p:extLst>
      <p:ext uri="{BB962C8B-B14F-4D97-AF65-F5344CB8AC3E}">
        <p14:creationId xmlns:p14="http://schemas.microsoft.com/office/powerpoint/2010/main" val="34927792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buClr>
                <a:srgbClr val="2DA2BF"/>
              </a:buClr>
              <a:buFont typeface="Wingdings" panose="05000000000000000000" pitchFamily="2" charset="2"/>
              <a:buChar char="Ø"/>
            </a:pPr>
            <a:r>
              <a:rPr lang="fa-IR" sz="2400" dirty="0">
                <a:solidFill>
                  <a:prstClr val="black"/>
                </a:solidFill>
                <a:latin typeface="BZar"/>
                <a:cs typeface="B Nazanin" panose="00000400000000000000" pitchFamily="2" charset="-78"/>
              </a:rPr>
              <a:t>در علم پرستاري برقراري ارتباط بين پرستار و بيمار </a:t>
            </a:r>
            <a:r>
              <a:rPr lang="fa-IR" sz="2400" dirty="0">
                <a:solidFill>
                  <a:srgbClr val="FF0000"/>
                </a:solidFill>
                <a:latin typeface="BZar"/>
                <a:cs typeface="B Nazanin" panose="00000400000000000000" pitchFamily="2" charset="-78"/>
              </a:rPr>
              <a:t>هسته اساسي </a:t>
            </a:r>
            <a:r>
              <a:rPr lang="fa-IR" sz="2400" dirty="0">
                <a:solidFill>
                  <a:prstClr val="black"/>
                </a:solidFill>
                <a:latin typeface="BZar"/>
                <a:cs typeface="B Nazanin" panose="00000400000000000000" pitchFamily="2" charset="-78"/>
              </a:rPr>
              <a:t>را تشكيل مي دهد. اين ارتباط از نوع حرفه اي بوده و براساس اعتماد و احترام متقابل بيان شده است</a:t>
            </a:r>
            <a:r>
              <a:rPr lang="fa-IR" sz="2400" dirty="0" smtClean="0">
                <a:solidFill>
                  <a:prstClr val="black"/>
                </a:solidFill>
                <a:latin typeface="BZar"/>
                <a:cs typeface="B Nazanin" panose="00000400000000000000" pitchFamily="2" charset="-78"/>
              </a:rPr>
              <a:t>.</a:t>
            </a:r>
            <a:endParaRPr lang="fa-IR" sz="2400" dirty="0">
              <a:latin typeface="BZar"/>
              <a:cs typeface="B Nazanin" panose="00000400000000000000" pitchFamily="2" charset="-78"/>
            </a:endParaRPr>
          </a:p>
          <a:p>
            <a:pPr algn="r" rtl="1">
              <a:buFont typeface="Wingdings" panose="05000000000000000000" pitchFamily="2" charset="2"/>
              <a:buChar char="Ø"/>
            </a:pPr>
            <a:r>
              <a:rPr lang="fa-IR" sz="2400" dirty="0" smtClean="0">
                <a:latin typeface="BZar"/>
                <a:cs typeface="B Nazanin" panose="00000400000000000000" pitchFamily="2" charset="-78"/>
              </a:rPr>
              <a:t>به </a:t>
            </a:r>
            <a:r>
              <a:rPr lang="fa-IR" sz="2400" dirty="0">
                <a:latin typeface="BZar"/>
                <a:cs typeface="B Nazanin" panose="00000400000000000000" pitchFamily="2" charset="-78"/>
              </a:rPr>
              <a:t>منظور برقراري رابطه جهت كمك به بيمار، پرستار بايد </a:t>
            </a:r>
            <a:r>
              <a:rPr lang="fa-IR" sz="2400" dirty="0" smtClean="0">
                <a:latin typeface="BZar"/>
                <a:cs typeface="B Nazanin" panose="00000400000000000000" pitchFamily="2" charset="-78"/>
              </a:rPr>
              <a:t>بامهارتهاي </a:t>
            </a:r>
            <a:r>
              <a:rPr lang="fa-IR" sz="2400" dirty="0">
                <a:latin typeface="BZar"/>
                <a:cs typeface="B Nazanin" panose="00000400000000000000" pitchFamily="2" charset="-78"/>
              </a:rPr>
              <a:t>ارتباطي كه بدون آن ايجاد ارتباط غير ممكن خواهد بود، آشنا </a:t>
            </a:r>
            <a:r>
              <a:rPr lang="fa-IR" sz="2400" dirty="0" smtClean="0">
                <a:latin typeface="BZar"/>
                <a:cs typeface="B Nazanin" panose="00000400000000000000" pitchFamily="2" charset="-78"/>
              </a:rPr>
              <a:t>باشد.</a:t>
            </a:r>
          </a:p>
          <a:p>
            <a:pPr marL="109728" indent="0" algn="r" rtl="1">
              <a:buNone/>
            </a:pPr>
            <a:endParaRPr lang="fa-IR" sz="2400" dirty="0" smtClean="0">
              <a:latin typeface="BZar"/>
              <a:cs typeface="B Nazanin" panose="00000400000000000000" pitchFamily="2" charset="-78"/>
            </a:endParaRPr>
          </a:p>
          <a:p>
            <a:pPr algn="r" rtl="1">
              <a:buFont typeface="Wingdings" panose="05000000000000000000" pitchFamily="2" charset="2"/>
              <a:buChar char="Ø"/>
            </a:pPr>
            <a:r>
              <a:rPr lang="fa-IR" sz="2400" dirty="0" smtClean="0">
                <a:latin typeface="BZar"/>
                <a:cs typeface="B Nazanin" panose="00000400000000000000" pitchFamily="2" charset="-78"/>
              </a:rPr>
              <a:t>انواع ارتباط:کلامی و غیر کلامی</a:t>
            </a:r>
          </a:p>
          <a:p>
            <a:pPr algn="r" rtl="1">
              <a:buFont typeface="Wingdings" panose="05000000000000000000" pitchFamily="2" charset="2"/>
              <a:buChar char="Ø"/>
            </a:pPr>
            <a:endParaRPr lang="fa-IR" sz="2400" dirty="0">
              <a:cs typeface="B Nazanin" panose="00000400000000000000" pitchFamily="2" charset="-78"/>
            </a:endParaRPr>
          </a:p>
        </p:txBody>
      </p:sp>
      <p:sp>
        <p:nvSpPr>
          <p:cNvPr id="2" name="Title 1"/>
          <p:cNvSpPr>
            <a:spLocks noGrp="1"/>
          </p:cNvSpPr>
          <p:nvPr>
            <p:ph type="title"/>
          </p:nvPr>
        </p:nvSpPr>
        <p:spPr/>
        <p:txBody>
          <a:bodyPr/>
          <a:lstStyle/>
          <a:p>
            <a:pPr algn="ctr"/>
            <a:r>
              <a:rPr lang="fa-IR" sz="2400" dirty="0">
                <a:solidFill>
                  <a:srgbClr val="FF0000"/>
                </a:solidFill>
                <a:cs typeface="B Nazanin" panose="00000400000000000000" pitchFamily="2" charset="-78"/>
              </a:rPr>
              <a:t>ارتباط</a:t>
            </a:r>
          </a:p>
        </p:txBody>
      </p:sp>
    </p:spTree>
    <p:extLst>
      <p:ext uri="{BB962C8B-B14F-4D97-AF65-F5344CB8AC3E}">
        <p14:creationId xmlns:p14="http://schemas.microsoft.com/office/powerpoint/2010/main" val="2375524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2400" dirty="0" smtClean="0">
                <a:solidFill>
                  <a:srgbClr val="00B050"/>
                </a:solidFill>
                <a:cs typeface="B Nazanin" panose="00000400000000000000" pitchFamily="2" charset="-78"/>
              </a:rPr>
              <a:t>مرحله آشنایی</a:t>
            </a:r>
            <a:r>
              <a:rPr lang="en-US" sz="2400" b="1" dirty="0">
                <a:latin typeface="Calibri-Bold"/>
                <a:cs typeface="B Nazanin" panose="00000400000000000000" pitchFamily="2" charset="-78"/>
              </a:rPr>
              <a:t> (Orientation) </a:t>
            </a:r>
            <a:r>
              <a:rPr lang="fa-IR" sz="2400" dirty="0" smtClean="0">
                <a:cs typeface="B Nazanin" panose="00000400000000000000" pitchFamily="2" charset="-78"/>
              </a:rPr>
              <a:t>:ایجاد اعتماد متقابل بین پرستار و بیمار،بدست آوردن اطلاعات توسط پرستار قبل از اولین ملاقات،داشتن ابتکار عمل،دانستن اسم همدیگر،نقش عقاید قبلی بیمار،تجربیات قبلی و دانش پرستار،روشن بودن انتظارات در مورد ماهیت ارتباط کاری بین بیمار  و پرستار،آشنا نمودن بیمار با واحد پرستاری و معرفی همه افرادی که در مراقبت بیمار سهیم هستند.</a:t>
            </a:r>
          </a:p>
          <a:p>
            <a:pPr algn="r" rtl="1"/>
            <a:r>
              <a:rPr lang="fa-IR" sz="2400" dirty="0" smtClean="0">
                <a:cs typeface="B Nazanin" panose="00000400000000000000" pitchFamily="2" charset="-78"/>
              </a:rPr>
              <a:t>در طول گرفتن تاریخچه از بیمار اولین فرصتی برای شناخت بیمار توسط پرستار،بوجود آمدن اعتماد متقابل،مشخص شدن امکانات و محدویت های موجود در بر قراری ارتباط</a:t>
            </a:r>
            <a:endParaRPr lang="fa-IR" sz="2400" dirty="0">
              <a:cs typeface="B Nazanin" panose="00000400000000000000" pitchFamily="2" charset="-78"/>
            </a:endParaRPr>
          </a:p>
        </p:txBody>
      </p:sp>
      <p:sp>
        <p:nvSpPr>
          <p:cNvPr id="2" name="Title 1"/>
          <p:cNvSpPr>
            <a:spLocks noGrp="1"/>
          </p:cNvSpPr>
          <p:nvPr>
            <p:ph type="title"/>
          </p:nvPr>
        </p:nvSpPr>
        <p:spPr/>
        <p:txBody>
          <a:bodyPr>
            <a:normAutofit/>
          </a:bodyPr>
          <a:lstStyle/>
          <a:p>
            <a:pPr algn="ctr"/>
            <a:r>
              <a:rPr lang="fa-IR" sz="2400" dirty="0" smtClean="0">
                <a:solidFill>
                  <a:srgbClr val="FF0000"/>
                </a:solidFill>
                <a:cs typeface="B Nazanin" panose="00000400000000000000" pitchFamily="2" charset="-78"/>
              </a:rPr>
              <a:t>مراحل ارتباط پرستار و بیمار</a:t>
            </a:r>
            <a:endParaRPr lang="fa-IR" sz="2400" dirty="0">
              <a:solidFill>
                <a:srgbClr val="FF0000"/>
              </a:solidFill>
              <a:cs typeface="B Nazanin" panose="00000400000000000000" pitchFamily="2" charset="-78"/>
            </a:endParaRPr>
          </a:p>
        </p:txBody>
      </p:sp>
    </p:spTree>
    <p:extLst>
      <p:ext uri="{BB962C8B-B14F-4D97-AF65-F5344CB8AC3E}">
        <p14:creationId xmlns:p14="http://schemas.microsoft.com/office/powerpoint/2010/main" val="20573202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r" rtl="1">
              <a:buFont typeface="Wingdings" panose="05000000000000000000" pitchFamily="2" charset="2"/>
              <a:buChar char="q"/>
            </a:pPr>
            <a:r>
              <a:rPr lang="fa-IR" sz="2400" dirty="0" smtClean="0">
                <a:solidFill>
                  <a:srgbClr val="00B050"/>
                </a:solidFill>
                <a:cs typeface="B Nazanin" panose="00000400000000000000" pitchFamily="2" charset="-78"/>
              </a:rPr>
              <a:t>مرحله اجرا</a:t>
            </a:r>
            <a:r>
              <a:rPr lang="fa-IR" sz="2400" dirty="0" smtClean="0">
                <a:cs typeface="B Nazanin" panose="00000400000000000000" pitchFamily="2" charset="-78"/>
              </a:rPr>
              <a:t>: مشخص شدن مسئولیت هایی که هر طرف برای هر جنبه از مراقبت به عهده دارد.</a:t>
            </a:r>
          </a:p>
          <a:p>
            <a:pPr algn="r" rtl="1"/>
            <a:r>
              <a:rPr lang="fa-IR" sz="2400" dirty="0" smtClean="0">
                <a:cs typeface="B Nazanin" panose="00000400000000000000" pitchFamily="2" charset="-78"/>
              </a:rPr>
              <a:t>یک نوع ساختاری از ارتباط بین بیمار و پرستار </a:t>
            </a:r>
            <a:r>
              <a:rPr lang="fa-IR" sz="2400" dirty="0" smtClean="0">
                <a:solidFill>
                  <a:srgbClr val="FF0000"/>
                </a:solidFill>
                <a:cs typeface="B Nazanin" panose="00000400000000000000" pitchFamily="2" charset="-78"/>
              </a:rPr>
              <a:t>عقد قرار داد </a:t>
            </a:r>
            <a:r>
              <a:rPr lang="fa-IR" sz="2400" dirty="0" smtClean="0">
                <a:cs typeface="B Nazanin" panose="00000400000000000000" pitchFamily="2" charset="-78"/>
              </a:rPr>
              <a:t>با بیمار است.</a:t>
            </a:r>
          </a:p>
          <a:p>
            <a:pPr algn="r" rtl="1"/>
            <a:r>
              <a:rPr lang="fa-IR" sz="2400" dirty="0" smtClean="0">
                <a:cs typeface="B Nazanin" panose="00000400000000000000" pitchFamily="2" charset="-78"/>
              </a:rPr>
              <a:t>قرار داد بین بیمار و پرستار عبارت است از توافق بین هر دو در مورد نقشها و مسئولیت هایشان </a:t>
            </a:r>
          </a:p>
          <a:p>
            <a:pPr algn="r" rtl="1"/>
            <a:r>
              <a:rPr lang="fa-IR" sz="2400" dirty="0" smtClean="0">
                <a:cs typeface="B Nazanin" panose="00000400000000000000" pitchFamily="2" charset="-78"/>
              </a:rPr>
              <a:t>قرار داد ممکن است به شکلی ساده و بصورت یک توافق شفاهی باشد.</a:t>
            </a:r>
          </a:p>
          <a:p>
            <a:pPr algn="r" rtl="1">
              <a:buFont typeface="Wingdings" panose="05000000000000000000" pitchFamily="2" charset="2"/>
              <a:buChar char="Ø"/>
            </a:pPr>
            <a:r>
              <a:rPr lang="fa-IR" sz="2400" dirty="0" smtClean="0">
                <a:solidFill>
                  <a:srgbClr val="FF0000"/>
                </a:solidFill>
                <a:cs typeface="B Nazanin" panose="00000400000000000000" pitchFamily="2" charset="-78"/>
              </a:rPr>
              <a:t>مثال</a:t>
            </a:r>
            <a:r>
              <a:rPr lang="fa-IR" sz="2400" dirty="0" smtClean="0">
                <a:cs typeface="B Nazanin" panose="00000400000000000000" pitchFamily="2" charset="-78"/>
              </a:rPr>
              <a:t>: من به شما نحوه تنفس عمیق را پس از جراحی را آموزش می دهم و انتظار دارم که شما این تمرین را 4 بار در روز انجام دهید.یا توافق کتبی با امضا دو طرف</a:t>
            </a:r>
          </a:p>
          <a:p>
            <a:pPr algn="r" rtl="1"/>
            <a:r>
              <a:rPr lang="fa-IR" sz="2400" dirty="0" smtClean="0">
                <a:cs typeface="B Nazanin" panose="00000400000000000000" pitchFamily="2" charset="-78"/>
              </a:rPr>
              <a:t>پرستار نقش مهم ایجاد انگیزه را در طول مرحله اجرا بر عهده دارد.</a:t>
            </a:r>
          </a:p>
          <a:p>
            <a:pPr algn="r" rtl="1"/>
            <a:r>
              <a:rPr lang="fa-IR" sz="2400" dirty="0" smtClean="0">
                <a:cs typeface="B Nazanin" panose="00000400000000000000" pitchFamily="2" charset="-78"/>
              </a:rPr>
              <a:t>باز نگری پیشرفت روزانه بیمار بر عهده پرستار است</a:t>
            </a:r>
          </a:p>
          <a:p>
            <a:pPr algn="r" rtl="1"/>
            <a:r>
              <a:rPr lang="fa-IR" sz="2400" dirty="0" smtClean="0">
                <a:solidFill>
                  <a:srgbClr val="00B050"/>
                </a:solidFill>
                <a:cs typeface="B Nazanin" panose="00000400000000000000" pitchFamily="2" charset="-78"/>
              </a:rPr>
              <a:t>مرحله پایانی:</a:t>
            </a:r>
            <a:r>
              <a:rPr lang="fa-IR" sz="2400" dirty="0" smtClean="0">
                <a:cs typeface="B Nazanin" panose="00000400000000000000" pitchFamily="2" charset="-78"/>
              </a:rPr>
              <a:t>با</a:t>
            </a:r>
            <a:r>
              <a:rPr lang="fa-IR" sz="2400" dirty="0" smtClean="0">
                <a:solidFill>
                  <a:srgbClr val="00B050"/>
                </a:solidFill>
                <a:cs typeface="B Nazanin" panose="00000400000000000000" pitchFamily="2" charset="-78"/>
              </a:rPr>
              <a:t> </a:t>
            </a:r>
            <a:r>
              <a:rPr lang="fa-IR" sz="2400" dirty="0" smtClean="0">
                <a:cs typeface="B Nazanin" panose="00000400000000000000" pitchFamily="2" charset="-78"/>
              </a:rPr>
              <a:t>ترخیص بیمار،ترک پرستار از بخش و تمام شدن مسئولیت مراقبت از بیمار</a:t>
            </a:r>
            <a:endParaRPr lang="fa-IR" sz="2400" dirty="0">
              <a:cs typeface="B Nazanin" panose="00000400000000000000" pitchFamily="2" charset="-78"/>
            </a:endParaRPr>
          </a:p>
        </p:txBody>
      </p:sp>
      <p:sp>
        <p:nvSpPr>
          <p:cNvPr id="2" name="Title 1"/>
          <p:cNvSpPr>
            <a:spLocks noGrp="1"/>
          </p:cNvSpPr>
          <p:nvPr>
            <p:ph type="title"/>
          </p:nvPr>
        </p:nvSpPr>
        <p:spPr/>
        <p:txBody>
          <a:bodyPr/>
          <a:lstStyle/>
          <a:p>
            <a:pPr algn="ctr"/>
            <a:r>
              <a:rPr lang="fa-IR" sz="2400" dirty="0">
                <a:solidFill>
                  <a:srgbClr val="FF0000"/>
                </a:solidFill>
                <a:cs typeface="B Nazanin" panose="00000400000000000000" pitchFamily="2" charset="-78"/>
              </a:rPr>
              <a:t>مراحل ارتباط پرستار و بیمار</a:t>
            </a:r>
          </a:p>
        </p:txBody>
      </p:sp>
    </p:spTree>
    <p:extLst>
      <p:ext uri="{BB962C8B-B14F-4D97-AF65-F5344CB8AC3E}">
        <p14:creationId xmlns:p14="http://schemas.microsoft.com/office/powerpoint/2010/main" val="39225421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fa-IR" sz="2400" dirty="0" smtClean="0">
                <a:cs typeface="B Nazanin" panose="00000400000000000000" pitchFamily="2" charset="-78"/>
              </a:rPr>
              <a:t>همدلی:</a:t>
            </a:r>
            <a:r>
              <a:rPr lang="en-US" sz="2400" dirty="0" smtClean="0">
                <a:cs typeface="B Nazanin" panose="00000400000000000000" pitchFamily="2" charset="-78"/>
              </a:rPr>
              <a:t>Empathy</a:t>
            </a:r>
            <a:r>
              <a:rPr lang="fa-IR" sz="2400" dirty="0" smtClean="0">
                <a:cs typeface="B Nazanin" panose="00000400000000000000" pitchFamily="2" charset="-78"/>
              </a:rPr>
              <a:t>:توانایی فرد برای درک احساس بودن به جای شخص دیگر، توانایی درک و پذیرش واقعیت طرف مقابل و درک دقیق و درست احساسات از دیدگاه دیگران و انتقال این درک به طرف مقابل </a:t>
            </a:r>
          </a:p>
          <a:p>
            <a:r>
              <a:rPr lang="fa-IR" sz="2400" dirty="0" smtClean="0">
                <a:cs typeface="B Nazanin" panose="00000400000000000000" pitchFamily="2" charset="-78"/>
              </a:rPr>
              <a:t>آمادگی پذیرش بیمار و تمایل ورود به دیدگاه دیگران</a:t>
            </a:r>
          </a:p>
          <a:p>
            <a:r>
              <a:rPr lang="fa-IR" sz="2400" dirty="0" smtClean="0">
                <a:cs typeface="B Nazanin" panose="00000400000000000000" pitchFamily="2" charset="-78"/>
              </a:rPr>
              <a:t>همدلی در زمان برقراری ارتباط بین بیمار و پرستار به وجود مب آید.</a:t>
            </a:r>
          </a:p>
          <a:p>
            <a:r>
              <a:rPr lang="fa-IR" sz="2400" dirty="0" smtClean="0">
                <a:cs typeface="B Nazanin" panose="00000400000000000000" pitchFamily="2" charset="-78"/>
              </a:rPr>
              <a:t>احساس کردن نیاز های مددجو</a:t>
            </a:r>
          </a:p>
          <a:p>
            <a:r>
              <a:rPr lang="fa-IR" sz="2400" dirty="0">
                <a:cs typeface="B Nazanin" panose="00000400000000000000" pitchFamily="2" charset="-78"/>
              </a:rPr>
              <a:t>وانایی گوش کردن و توجه نمودن به صحبت‌های بیمار نقش کلیدی را در همدلی با وی ایجاد خواهد نمود. یعنی اگر به صحبت‌های بیمار توجه لازم را داشته باشیم و به صورت فعال به دغدغه‌های وی گوش دهیم قادر خواهیم بود همدلی موثری را صورت دهیم.</a:t>
            </a:r>
            <a:endParaRPr lang="fa-IR" sz="2400" dirty="0" smtClean="0">
              <a:cs typeface="B Nazanin" panose="00000400000000000000" pitchFamily="2" charset="-78"/>
            </a:endParaRPr>
          </a:p>
          <a:p>
            <a:r>
              <a:rPr lang="fa-IR" sz="2400" dirty="0" smtClean="0">
                <a:cs typeface="B Nazanin" panose="00000400000000000000" pitchFamily="2" charset="-78"/>
              </a:rPr>
              <a:t>همدردی:</a:t>
            </a:r>
            <a:r>
              <a:rPr lang="en-US" sz="2400" dirty="0" smtClean="0">
                <a:cs typeface="B Nazanin" panose="00000400000000000000" pitchFamily="2" charset="-78"/>
              </a:rPr>
              <a:t>Sympathy:</a:t>
            </a:r>
            <a:r>
              <a:rPr lang="fa-IR" sz="2400" dirty="0">
                <a:cs typeface="B Nazanin" panose="00000400000000000000" pitchFamily="2" charset="-78"/>
              </a:rPr>
              <a:t>:توانایی درک و پذیرش، همدردی یعنی ابراز تاسف و ناراحتی بدون درک صحیح از موقعیت بیمار و همدلی یعنی تلاش برای دیدن دغدغه‌های بیمار از نگاه وی. همان‌طور که از تعاریف متوجه شده‌اید همدردی نمی‌تواند منجر به ایجاد یک رابطه کاربردی با بیمار گردد.</a:t>
            </a:r>
            <a:endParaRPr lang="fa-IR" sz="2400" dirty="0" smtClean="0">
              <a:cs typeface="B Nazanin" panose="00000400000000000000" pitchFamily="2" charset="-78"/>
            </a:endParaRPr>
          </a:p>
        </p:txBody>
      </p:sp>
      <p:sp>
        <p:nvSpPr>
          <p:cNvPr id="3" name="Title 2"/>
          <p:cNvSpPr>
            <a:spLocks noGrp="1"/>
          </p:cNvSpPr>
          <p:nvPr>
            <p:ph type="title"/>
          </p:nvPr>
        </p:nvSpPr>
        <p:spPr/>
        <p:txBody>
          <a:bodyPr/>
          <a:lstStyle/>
          <a:p>
            <a:pPr algn="ctr"/>
            <a:r>
              <a:rPr lang="fa-IR" sz="2400" dirty="0" smtClean="0">
                <a:cs typeface="B Nazanin" panose="00000400000000000000" pitchFamily="2" charset="-78"/>
              </a:rPr>
              <a:t>اجزاء تشکیل دهنده ارتباط حرفه ایی</a:t>
            </a:r>
            <a:endParaRPr lang="en-US" sz="2400" dirty="0">
              <a:cs typeface="B Nazanin" panose="00000400000000000000" pitchFamily="2" charset="-78"/>
            </a:endParaRPr>
          </a:p>
        </p:txBody>
      </p:sp>
    </p:spTree>
    <p:extLst>
      <p:ext uri="{BB962C8B-B14F-4D97-AF65-F5344CB8AC3E}">
        <p14:creationId xmlns:p14="http://schemas.microsoft.com/office/powerpoint/2010/main" val="12153234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fa-IR" sz="2400" dirty="0" smtClean="0">
                <a:cs typeface="B Nazanin" panose="00000400000000000000" pitchFamily="2" charset="-78"/>
              </a:rPr>
              <a:t>اعتماد:تکیه کردن به کسی بدون تردید و سوال</a:t>
            </a:r>
          </a:p>
          <a:p>
            <a:r>
              <a:rPr lang="fa-IR" sz="2400" dirty="0" smtClean="0">
                <a:cs typeface="B Nazanin" panose="00000400000000000000" pitchFamily="2" charset="-78"/>
              </a:rPr>
              <a:t>قابل اعتماد بودن : کمک کردن به دیگران بدون تردید و دو دلی </a:t>
            </a:r>
          </a:p>
          <a:p>
            <a:r>
              <a:rPr lang="fa-IR" sz="2400" dirty="0" smtClean="0">
                <a:cs typeface="B Nazanin" panose="00000400000000000000" pitchFamily="2" charset="-78"/>
              </a:rPr>
              <a:t>اعتماد مهمترین عنصر در رابطه تیم مراقبت با بیمار</a:t>
            </a:r>
          </a:p>
          <a:p>
            <a:r>
              <a:rPr lang="fa-IR" sz="2400" dirty="0" smtClean="0">
                <a:cs typeface="B Nazanin" panose="00000400000000000000" pitchFamily="2" charset="-78"/>
              </a:rPr>
              <a:t>جلب اعتماد بیمار از جمله حقوق بیمار است . اعتماد بیمار توسط تیم درمان روند درمان را تسریع نموده و هزینه های درمان را کاهش می دهد.</a:t>
            </a:r>
          </a:p>
          <a:p>
            <a:endParaRPr lang="fa-IR" sz="2400" dirty="0">
              <a:cs typeface="B Nazanin" panose="00000400000000000000" pitchFamily="2" charset="-78"/>
            </a:endParaRPr>
          </a:p>
          <a:p>
            <a:r>
              <a:rPr lang="fa-IR" sz="2400" dirty="0" smtClean="0">
                <a:cs typeface="B Nazanin" panose="00000400000000000000" pitchFamily="2" charset="-78"/>
              </a:rPr>
              <a:t>حفظ حریم و خلوت بیمار: از مهمترین جنبه های رفتار حرفه ایی است. وقتی پرستار هنگام بر قرار ارتباط متانت و وقار خود را حفظ می کند برای بیمار اثبات می شود که پرستار خلوت عاطفی و حریم فیزیکی او را احترام می نهد.</a:t>
            </a:r>
            <a:endParaRPr lang="en-US" sz="2400" dirty="0">
              <a:cs typeface="B Nazanin" panose="00000400000000000000" pitchFamily="2" charset="-78"/>
            </a:endParaRPr>
          </a:p>
        </p:txBody>
      </p:sp>
      <p:sp>
        <p:nvSpPr>
          <p:cNvPr id="3" name="Title 2"/>
          <p:cNvSpPr>
            <a:spLocks noGrp="1"/>
          </p:cNvSpPr>
          <p:nvPr>
            <p:ph type="title"/>
          </p:nvPr>
        </p:nvSpPr>
        <p:spPr/>
        <p:txBody>
          <a:bodyPr/>
          <a:lstStyle/>
          <a:p>
            <a:endParaRPr lang="en-US" sz="2400">
              <a:cs typeface="B Nazanin" panose="00000400000000000000" pitchFamily="2" charset="-78"/>
            </a:endParaRPr>
          </a:p>
        </p:txBody>
      </p:sp>
    </p:spTree>
    <p:extLst>
      <p:ext uri="{BB962C8B-B14F-4D97-AF65-F5344CB8AC3E}">
        <p14:creationId xmlns:p14="http://schemas.microsoft.com/office/powerpoint/2010/main" val="32139645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2400" dirty="0">
                <a:cs typeface="B Nazanin" panose="00000400000000000000" pitchFamily="2" charset="-78"/>
              </a:rPr>
              <a:t>کليد ارتباط کارآمد در </a:t>
            </a:r>
            <a:r>
              <a:rPr lang="fa-IR" sz="2400" dirty="0" smtClean="0">
                <a:cs typeface="B Nazanin" panose="00000400000000000000" pitchFamily="2" charset="-78"/>
              </a:rPr>
              <a:t>رابطه  پزشک وپرستار با  </a:t>
            </a:r>
            <a:r>
              <a:rPr lang="fa-IR" sz="2400" dirty="0">
                <a:cs typeface="B Nazanin" panose="00000400000000000000" pitchFamily="2" charset="-78"/>
              </a:rPr>
              <a:t>بيمار، </a:t>
            </a:r>
            <a:r>
              <a:rPr lang="fa-IR" sz="2400" dirty="0">
                <a:solidFill>
                  <a:srgbClr val="FF0000"/>
                </a:solidFill>
                <a:cs typeface="B Nazanin" panose="00000400000000000000" pitchFamily="2" charset="-78"/>
              </a:rPr>
              <a:t>اعتماد</a:t>
            </a:r>
            <a:r>
              <a:rPr lang="fa-IR" sz="2400" dirty="0">
                <a:cs typeface="B Nazanin" panose="00000400000000000000" pitchFamily="2" charset="-78"/>
              </a:rPr>
              <a:t> است</a:t>
            </a:r>
            <a:r>
              <a:rPr lang="fa-IR" sz="2400" dirty="0" smtClean="0">
                <a:cs typeface="B Nazanin" panose="00000400000000000000" pitchFamily="2" charset="-78"/>
              </a:rPr>
              <a:t>.</a:t>
            </a:r>
          </a:p>
          <a:p>
            <a:pPr algn="r" rtl="1"/>
            <a:r>
              <a:rPr lang="fa-IR" sz="2400" dirty="0" smtClean="0">
                <a:cs typeface="B Nazanin" panose="00000400000000000000" pitchFamily="2" charset="-78"/>
              </a:rPr>
              <a:t>خدشه دار </a:t>
            </a:r>
            <a:r>
              <a:rPr lang="fa-IR" sz="2400" dirty="0">
                <a:cs typeface="B Nazanin" panose="00000400000000000000" pitchFamily="2" charset="-78"/>
              </a:rPr>
              <a:t>شدن اين اعتماد، منجر به برقراري يک </a:t>
            </a:r>
            <a:r>
              <a:rPr lang="fa-IR" sz="2400" dirty="0" smtClean="0">
                <a:cs typeface="B Nazanin" panose="00000400000000000000" pitchFamily="2" charset="-78"/>
              </a:rPr>
              <a:t>رابطه ناكارآمد </a:t>
            </a:r>
            <a:r>
              <a:rPr lang="fa-IR" sz="2400" dirty="0">
                <a:cs typeface="B Nazanin" panose="00000400000000000000" pitchFamily="2" charset="-78"/>
              </a:rPr>
              <a:t>و مبتني بر نياز صرف از طرف بيمار </a:t>
            </a:r>
            <a:r>
              <a:rPr lang="fa-IR" sz="2400" dirty="0" smtClean="0">
                <a:cs typeface="B Nazanin" panose="00000400000000000000" pitchFamily="2" charset="-78"/>
              </a:rPr>
              <a:t>ميگردد.</a:t>
            </a:r>
          </a:p>
          <a:p>
            <a:pPr algn="r" rtl="1"/>
            <a:r>
              <a:rPr lang="fa-IR" sz="2400" dirty="0">
                <a:cs typeface="B Nazanin" panose="00000400000000000000" pitchFamily="2" charset="-78"/>
              </a:rPr>
              <a:t>برقراري يک </a:t>
            </a:r>
            <a:r>
              <a:rPr lang="fa-IR" sz="2400" dirty="0" smtClean="0">
                <a:cs typeface="B Nazanin" panose="00000400000000000000" pitchFamily="2" charset="-78"/>
              </a:rPr>
              <a:t>رابطه </a:t>
            </a:r>
            <a:r>
              <a:rPr lang="fa-IR" sz="2400" dirty="0">
                <a:cs typeface="B Nazanin" panose="00000400000000000000" pitchFamily="2" charset="-78"/>
              </a:rPr>
              <a:t>خوب </a:t>
            </a:r>
            <a:r>
              <a:rPr lang="fa-IR" sz="2400" dirty="0" smtClean="0">
                <a:cs typeface="B Nazanin" panose="00000400000000000000" pitchFamily="2" charset="-78"/>
              </a:rPr>
              <a:t>بين پزشک و </a:t>
            </a:r>
            <a:r>
              <a:rPr lang="fa-IR" sz="2400" dirty="0">
                <a:solidFill>
                  <a:prstClr val="black"/>
                </a:solidFill>
                <a:cs typeface="B Nazanin" panose="00000400000000000000" pitchFamily="2" charset="-78"/>
              </a:rPr>
              <a:t>پرستار</a:t>
            </a:r>
            <a:r>
              <a:rPr lang="fa-IR" sz="2400" dirty="0" smtClean="0">
                <a:cs typeface="B Nazanin" panose="00000400000000000000" pitchFamily="2" charset="-78"/>
              </a:rPr>
              <a:t> </a:t>
            </a:r>
            <a:r>
              <a:rPr lang="fa-IR" sz="2400" dirty="0">
                <a:cs typeface="B Nazanin" panose="00000400000000000000" pitchFamily="2" charset="-78"/>
              </a:rPr>
              <a:t>و بيمار، نتايج درماني مثبتي نيز در </a:t>
            </a:r>
            <a:r>
              <a:rPr lang="fa-IR" sz="2400" dirty="0" smtClean="0">
                <a:cs typeface="B Nazanin" panose="00000400000000000000" pitchFamily="2" charset="-78"/>
              </a:rPr>
              <a:t>برخواهد داشت.</a:t>
            </a:r>
          </a:p>
          <a:p>
            <a:pPr algn="r" rtl="1"/>
            <a:r>
              <a:rPr lang="fa-IR" sz="2400" dirty="0">
                <a:cs typeface="B Nazanin" panose="00000400000000000000" pitchFamily="2" charset="-78"/>
              </a:rPr>
              <a:t>در دو </a:t>
            </a:r>
            <a:r>
              <a:rPr lang="fa-IR" sz="2400" dirty="0" smtClean="0">
                <a:cs typeface="B Nazanin" panose="00000400000000000000" pitchFamily="2" charset="-78"/>
              </a:rPr>
              <a:t>دهه </a:t>
            </a:r>
            <a:r>
              <a:rPr lang="fa-IR" sz="2400" dirty="0">
                <a:cs typeface="B Nazanin" panose="00000400000000000000" pitchFamily="2" charset="-78"/>
              </a:rPr>
              <a:t>گذشته، تغييرات </a:t>
            </a:r>
            <a:r>
              <a:rPr lang="fa-IR" sz="2400" dirty="0" smtClean="0">
                <a:cs typeface="B Nazanin" panose="00000400000000000000" pitchFamily="2" charset="-78"/>
              </a:rPr>
              <a:t>عمده اي </a:t>
            </a:r>
            <a:r>
              <a:rPr lang="fa-IR" sz="2400" dirty="0">
                <a:cs typeface="B Nazanin" panose="00000400000000000000" pitchFamily="2" charset="-78"/>
              </a:rPr>
              <a:t>در روابط پزشک </a:t>
            </a:r>
            <a:r>
              <a:rPr lang="fa-IR" sz="2400" dirty="0" smtClean="0">
                <a:cs typeface="B Nazanin" panose="00000400000000000000" pitchFamily="2" charset="-78"/>
              </a:rPr>
              <a:t> پرستار با  </a:t>
            </a:r>
            <a:r>
              <a:rPr lang="fa-IR" sz="2400" dirty="0">
                <a:cs typeface="B Nazanin" panose="00000400000000000000" pitchFamily="2" charset="-78"/>
              </a:rPr>
              <a:t>بيمار رخ داده است؛ </a:t>
            </a:r>
            <a:r>
              <a:rPr lang="fa-IR" sz="2400" dirty="0" smtClean="0">
                <a:cs typeface="B Nazanin" panose="00000400000000000000" pitchFamily="2" charset="-78"/>
              </a:rPr>
              <a:t>به گونه اي </a:t>
            </a:r>
            <a:r>
              <a:rPr lang="fa-IR" sz="2400" dirty="0">
                <a:cs typeface="B Nazanin" panose="00000400000000000000" pitchFamily="2" charset="-78"/>
              </a:rPr>
              <a:t>که محوريت </a:t>
            </a:r>
            <a:r>
              <a:rPr lang="fa-IR" sz="2400" dirty="0" smtClean="0">
                <a:cs typeface="B Nazanin" panose="00000400000000000000" pitchFamily="2" charset="-78"/>
              </a:rPr>
              <a:t>درتصميم گيريهاي </a:t>
            </a:r>
            <a:r>
              <a:rPr lang="fa-IR" sz="2400" dirty="0">
                <a:cs typeface="B Nazanin" panose="00000400000000000000" pitchFamily="2" charset="-78"/>
              </a:rPr>
              <a:t>پزشکي، به سمت بيمار و ارزشهاي او متمايل شده است</a:t>
            </a:r>
            <a:r>
              <a:rPr lang="fa-IR" sz="2400" dirty="0" smtClean="0">
                <a:cs typeface="B Nazanin" panose="00000400000000000000" pitchFamily="2" charset="-78"/>
              </a:rPr>
              <a:t>.</a:t>
            </a:r>
          </a:p>
          <a:p>
            <a:pPr algn="r" rtl="1"/>
            <a:r>
              <a:rPr lang="fa-IR" sz="2400" dirty="0">
                <a:cs typeface="B Nazanin" panose="00000400000000000000" pitchFamily="2" charset="-78"/>
              </a:rPr>
              <a:t>در مراقبتهاي بيمارمحور، پزشک، بيمار را </a:t>
            </a:r>
            <a:r>
              <a:rPr lang="fa-IR" sz="2400" dirty="0" smtClean="0">
                <a:cs typeface="B Nazanin" panose="00000400000000000000" pitchFamily="2" charset="-78"/>
              </a:rPr>
              <a:t>به عنوان انساني </a:t>
            </a:r>
            <a:r>
              <a:rPr lang="fa-IR" sz="2400" dirty="0">
                <a:cs typeface="B Nazanin" panose="00000400000000000000" pitchFamily="2" charset="-78"/>
              </a:rPr>
              <a:t>مانند خودش، در نظر گرفته و طرز تلقيها، باورها و نگرانيهاي او را در کنار تشخيص باليني خود مد نظر قرار ميدهد.</a:t>
            </a:r>
          </a:p>
        </p:txBody>
      </p:sp>
      <p:sp>
        <p:nvSpPr>
          <p:cNvPr id="2" name="Title 1"/>
          <p:cNvSpPr>
            <a:spLocks noGrp="1"/>
          </p:cNvSpPr>
          <p:nvPr>
            <p:ph type="title"/>
          </p:nvPr>
        </p:nvSpPr>
        <p:spPr/>
        <p:txBody>
          <a:bodyPr>
            <a:normAutofit/>
          </a:bodyPr>
          <a:lstStyle/>
          <a:p>
            <a:pPr algn="ctr"/>
            <a:r>
              <a:rPr lang="ar-SA" sz="2400" b="1" dirty="0" smtClean="0">
                <a:solidFill>
                  <a:srgbClr val="FF0000"/>
                </a:solidFill>
                <a:latin typeface="B Mitra"/>
                <a:ea typeface="Calibri"/>
                <a:cs typeface="B Nazanin" panose="00000400000000000000" pitchFamily="2" charset="-78"/>
              </a:rPr>
              <a:t>مدل </a:t>
            </a:r>
            <a:r>
              <a:rPr lang="ar-SA" sz="2400" b="1" dirty="0">
                <a:solidFill>
                  <a:srgbClr val="FF0000"/>
                </a:solidFill>
                <a:latin typeface="B Mitra"/>
                <a:ea typeface="Calibri"/>
                <a:cs typeface="B Nazanin" panose="00000400000000000000" pitchFamily="2" charset="-78"/>
              </a:rPr>
              <a:t>هاي ارتباطي پزشك </a:t>
            </a:r>
            <a:r>
              <a:rPr lang="fa-IR" sz="2400" b="1" dirty="0" smtClean="0">
                <a:solidFill>
                  <a:srgbClr val="FF0000"/>
                </a:solidFill>
                <a:latin typeface="B Mitra"/>
                <a:ea typeface="Calibri"/>
                <a:cs typeface="B Nazanin" panose="00000400000000000000" pitchFamily="2" charset="-78"/>
              </a:rPr>
              <a:t> و </a:t>
            </a:r>
            <a:r>
              <a:rPr lang="ar-SA" sz="2400" b="1" dirty="0" smtClean="0">
                <a:solidFill>
                  <a:srgbClr val="FF0000"/>
                </a:solidFill>
                <a:latin typeface="B Mitra"/>
                <a:ea typeface="Calibri"/>
                <a:cs typeface="B Nazanin" panose="00000400000000000000" pitchFamily="2" charset="-78"/>
              </a:rPr>
              <a:t>پرستار </a:t>
            </a:r>
            <a:r>
              <a:rPr lang="fa-IR" sz="2400" b="1" dirty="0" smtClean="0">
                <a:solidFill>
                  <a:srgbClr val="FF0000"/>
                </a:solidFill>
                <a:latin typeface="B Mitra"/>
                <a:ea typeface="Calibri"/>
                <a:cs typeface="B Nazanin" panose="00000400000000000000" pitchFamily="2" charset="-78"/>
              </a:rPr>
              <a:t> با </a:t>
            </a:r>
            <a:r>
              <a:rPr lang="ar-SA" sz="2400" b="1" dirty="0" smtClean="0">
                <a:solidFill>
                  <a:srgbClr val="FF0000"/>
                </a:solidFill>
                <a:latin typeface="B Mitra"/>
                <a:ea typeface="Calibri"/>
                <a:cs typeface="B Nazanin" panose="00000400000000000000" pitchFamily="2" charset="-78"/>
              </a:rPr>
              <a:t>بيمار </a:t>
            </a:r>
            <a:r>
              <a:rPr lang="ar-SA" sz="2400" b="1" dirty="0">
                <a:solidFill>
                  <a:srgbClr val="FF0000"/>
                </a:solidFill>
                <a:latin typeface="B Mitra"/>
                <a:ea typeface="Calibri"/>
                <a:cs typeface="B Nazanin" panose="00000400000000000000" pitchFamily="2" charset="-78"/>
              </a:rPr>
              <a:t>خانواده</a:t>
            </a:r>
            <a:endParaRPr lang="fa-IR" sz="2400" dirty="0">
              <a:solidFill>
                <a:srgbClr val="FF0000"/>
              </a:solidFill>
              <a:cs typeface="B Nazanin" panose="00000400000000000000" pitchFamily="2" charset="-78"/>
            </a:endParaRPr>
          </a:p>
        </p:txBody>
      </p:sp>
    </p:spTree>
    <p:extLst>
      <p:ext uri="{BB962C8B-B14F-4D97-AF65-F5344CB8AC3E}">
        <p14:creationId xmlns:p14="http://schemas.microsoft.com/office/powerpoint/2010/main" val="13148735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fa-IR" sz="2400" dirty="0" smtClean="0">
                <a:solidFill>
                  <a:srgbClr val="FF0000"/>
                </a:solidFill>
                <a:cs typeface="B Nazanin" panose="00000400000000000000" pitchFamily="2" charset="-78"/>
              </a:rPr>
              <a:t>حقیقت گویی:صداقت </a:t>
            </a:r>
            <a:r>
              <a:rPr lang="fa-IR" sz="2400" dirty="0" smtClean="0">
                <a:cs typeface="B Nazanin" panose="00000400000000000000" pitchFamily="2" charset="-78"/>
              </a:rPr>
              <a:t>در جبران اشتباهات </a:t>
            </a:r>
          </a:p>
          <a:p>
            <a:r>
              <a:rPr lang="fa-IR" sz="2400" dirty="0" smtClean="0">
                <a:cs typeface="B Nazanin" panose="00000400000000000000" pitchFamily="2" charset="-78"/>
              </a:rPr>
              <a:t>حقیقت گویی احترام به کرامت و شان انسانی است</a:t>
            </a:r>
          </a:p>
          <a:p>
            <a:r>
              <a:rPr lang="fa-IR" sz="2400" dirty="0" smtClean="0">
                <a:cs typeface="B Nazanin" panose="00000400000000000000" pitchFamily="2" charset="-78"/>
              </a:rPr>
              <a:t>حقیقت گویی احترام به استقلال بیمار است</a:t>
            </a:r>
          </a:p>
          <a:p>
            <a:r>
              <a:rPr lang="fa-IR" sz="2400" dirty="0" smtClean="0">
                <a:cs typeface="B Nazanin" panose="00000400000000000000" pitchFamily="2" charset="-78"/>
              </a:rPr>
              <a:t>حقیقت گویی جزء ضروری از رابطه تیم سلامت و بیمار است</a:t>
            </a:r>
          </a:p>
          <a:p>
            <a:r>
              <a:rPr lang="fa-IR" sz="2400" dirty="0" smtClean="0">
                <a:cs typeface="B Nazanin" panose="00000400000000000000" pitchFamily="2" charset="-78"/>
              </a:rPr>
              <a:t>باعث افزایش اعتماد بیمار به تیم درمان می شود</a:t>
            </a:r>
          </a:p>
          <a:p>
            <a:r>
              <a:rPr lang="fa-IR" sz="2400" dirty="0" smtClean="0">
                <a:cs typeface="B Nazanin" panose="00000400000000000000" pitchFamily="2" charset="-78"/>
              </a:rPr>
              <a:t>به تحقق هدف درمان کمک می کند</a:t>
            </a:r>
          </a:p>
          <a:p>
            <a:r>
              <a:rPr lang="fa-IR" sz="2400" dirty="0" smtClean="0">
                <a:solidFill>
                  <a:srgbClr val="FF0000"/>
                </a:solidFill>
                <a:cs typeface="B Nazanin" panose="00000400000000000000" pitchFamily="2" charset="-78"/>
              </a:rPr>
              <a:t>نزاکت و احترام متقابل:در </a:t>
            </a:r>
            <a:r>
              <a:rPr lang="fa-IR" sz="2400" dirty="0" smtClean="0">
                <a:cs typeface="B Nazanin" panose="00000400000000000000" pitchFamily="2" charset="-78"/>
              </a:rPr>
              <a:t>زدن، سلام و خداحافظی با بیمار،گفتن نام و رتبه خود به بیمار،و صدا کردن بیمار با نام خودش</a:t>
            </a:r>
          </a:p>
          <a:p>
            <a:r>
              <a:rPr lang="fa-IR" sz="2400" dirty="0" smtClean="0">
                <a:solidFill>
                  <a:srgbClr val="FF0000"/>
                </a:solidFill>
                <a:cs typeface="B Nazanin" panose="00000400000000000000" pitchFamily="2" charset="-78"/>
              </a:rPr>
              <a:t>اختیار و مسئولیت:به </a:t>
            </a:r>
            <a:r>
              <a:rPr lang="fa-IR" sz="2400" dirty="0" smtClean="0">
                <a:cs typeface="B Nazanin" panose="00000400000000000000" pitchFamily="2" charset="-78"/>
              </a:rPr>
              <a:t>توانایی بیمار در جهت دهی اهداف و استقلال و حمایت از دیگران . بیمار نگران این است که کنترل بر تصمیم گیری بر چگونگی زندگی آنها را تحت تاثیر قرار می دهد از دست دهد.</a:t>
            </a:r>
            <a:endParaRPr lang="en-US" sz="2400" dirty="0">
              <a:cs typeface="B Nazanin" panose="00000400000000000000" pitchFamily="2" charset="-78"/>
            </a:endParaRPr>
          </a:p>
        </p:txBody>
      </p:sp>
      <p:sp>
        <p:nvSpPr>
          <p:cNvPr id="3" name="Title 2"/>
          <p:cNvSpPr>
            <a:spLocks noGrp="1"/>
          </p:cNvSpPr>
          <p:nvPr>
            <p:ph type="title"/>
          </p:nvPr>
        </p:nvSpPr>
        <p:spPr/>
        <p:txBody>
          <a:bodyPr/>
          <a:lstStyle/>
          <a:p>
            <a:r>
              <a:rPr lang="fa-IR" sz="2400" dirty="0">
                <a:cs typeface="B Nazanin" panose="00000400000000000000" pitchFamily="2" charset="-78"/>
              </a:rPr>
              <a:t>اجزاء تشکیل دهنده ارتباط حرفه ایی</a:t>
            </a:r>
            <a:endParaRPr lang="en-US" sz="2400" dirty="0">
              <a:cs typeface="B Nazanin" panose="00000400000000000000" pitchFamily="2" charset="-78"/>
            </a:endParaRPr>
          </a:p>
        </p:txBody>
      </p:sp>
    </p:spTree>
    <p:extLst>
      <p:ext uri="{BB962C8B-B14F-4D97-AF65-F5344CB8AC3E}">
        <p14:creationId xmlns:p14="http://schemas.microsoft.com/office/powerpoint/2010/main" val="10677543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fa-IR" sz="2400" dirty="0" smtClean="0">
                <a:solidFill>
                  <a:srgbClr val="FF0000"/>
                </a:solidFill>
                <a:cs typeface="B Nazanin" panose="00000400000000000000" pitchFamily="2" charset="-78"/>
              </a:rPr>
              <a:t>قاطعیت</a:t>
            </a:r>
            <a:r>
              <a:rPr lang="fa-IR" sz="2400" dirty="0" smtClean="0">
                <a:cs typeface="B Nazanin" panose="00000400000000000000" pitchFamily="2" charset="-78"/>
              </a:rPr>
              <a:t>:ارتباط همراه با قاطعیت به فرد اجازه داده تا بدون قضاوت درباره دیگران یا ازار دادن آنها احساسات و ایده های خود را ابراز کند.</a:t>
            </a:r>
          </a:p>
          <a:p>
            <a:r>
              <a:rPr lang="fa-IR" sz="2400" dirty="0" smtClean="0">
                <a:cs typeface="B Nazanin" panose="00000400000000000000" pitchFamily="2" charset="-78"/>
              </a:rPr>
              <a:t>رفتار قاطعانه شامل تماس چشمی متناوب،ارتباط غیر کلامی که علاقه را منعکس می کندصداقت و گوش کردن فعال،پاسخ خای غیر کلامی که علاقه را منعکس می کند</a:t>
            </a:r>
          </a:p>
          <a:p>
            <a:r>
              <a:rPr lang="fa-IR" sz="2400" dirty="0" smtClean="0">
                <a:cs typeface="B Nazanin" panose="00000400000000000000" pitchFamily="2" charset="-78"/>
              </a:rPr>
              <a:t>پاسخ </a:t>
            </a:r>
            <a:r>
              <a:rPr lang="fa-IR" sz="2400" dirty="0">
                <a:cs typeface="B Nazanin" panose="00000400000000000000" pitchFamily="2" charset="-78"/>
              </a:rPr>
              <a:t>ه</a:t>
            </a:r>
            <a:r>
              <a:rPr lang="fa-IR" sz="2400" dirty="0" smtClean="0">
                <a:cs typeface="B Nazanin" panose="00000400000000000000" pitchFamily="2" charset="-78"/>
              </a:rPr>
              <a:t>ای قاطعانه شامل پیام من هستند من می خواهم من نیاز دارم من فکر می کنم من احساس می کنم</a:t>
            </a:r>
          </a:p>
          <a:p>
            <a:r>
              <a:rPr lang="fa-IR" sz="2400" dirty="0" smtClean="0">
                <a:cs typeface="B Nazanin" panose="00000400000000000000" pitchFamily="2" charset="-78"/>
              </a:rPr>
              <a:t>صداقت:صادق بودن یعنی زمانی که بیمار نیاز به کمک داشت بدون هیچ چشم داشتی به آنها کمک کنیم.پرستاران به منظور ترویج صداقت بایستی ارتباط گرم  دوستانه و حاکی از مسئولیت پذیری  امانت و لیاقت را داشته باشد</a:t>
            </a:r>
            <a:endParaRPr lang="en-US" sz="2400" dirty="0">
              <a:cs typeface="B Nazanin" panose="00000400000000000000" pitchFamily="2" charset="-78"/>
            </a:endParaRPr>
          </a:p>
        </p:txBody>
      </p:sp>
      <p:sp>
        <p:nvSpPr>
          <p:cNvPr id="3" name="Title 2"/>
          <p:cNvSpPr>
            <a:spLocks noGrp="1"/>
          </p:cNvSpPr>
          <p:nvPr>
            <p:ph type="title"/>
          </p:nvPr>
        </p:nvSpPr>
        <p:spPr/>
        <p:txBody>
          <a:bodyPr/>
          <a:lstStyle/>
          <a:p>
            <a:r>
              <a:rPr lang="fa-IR" sz="2400" dirty="0">
                <a:cs typeface="B Nazanin" panose="00000400000000000000" pitchFamily="2" charset="-78"/>
              </a:rPr>
              <a:t>اجزاء تشکیل دهنده ارتباط حرفه ایی</a:t>
            </a:r>
            <a:endParaRPr lang="en-US" sz="2400" dirty="0">
              <a:cs typeface="B Nazanin" panose="00000400000000000000" pitchFamily="2" charset="-78"/>
            </a:endParaRPr>
          </a:p>
        </p:txBody>
      </p:sp>
    </p:spTree>
    <p:extLst>
      <p:ext uri="{BB962C8B-B14F-4D97-AF65-F5344CB8AC3E}">
        <p14:creationId xmlns:p14="http://schemas.microsoft.com/office/powerpoint/2010/main" val="859628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457200" indent="-457200" algn="r" rtl="1">
              <a:buFont typeface="Wingdings" panose="05000000000000000000" pitchFamily="2" charset="2"/>
              <a:buChar char="ü"/>
            </a:pPr>
            <a:r>
              <a:rPr lang="fa-IR" sz="2400" i="1" dirty="0" smtClean="0">
                <a:solidFill>
                  <a:prstClr val="black"/>
                </a:solidFill>
                <a:latin typeface="Lotus,BoldItalic"/>
                <a:ea typeface="+mj-ea"/>
                <a:cs typeface="B Nazanin" panose="00000400000000000000" pitchFamily="2" charset="-78"/>
              </a:rPr>
              <a:t>مدل عملکردي يا نقش محور:</a:t>
            </a:r>
          </a:p>
          <a:p>
            <a:pPr marL="457200" indent="-457200" algn="r" rtl="1">
              <a:buFont typeface="Wingdings" panose="05000000000000000000" pitchFamily="2" charset="2"/>
              <a:buChar char="ü"/>
            </a:pPr>
            <a:r>
              <a:rPr lang="fa-IR" sz="2400" i="1" dirty="0" smtClean="0">
                <a:latin typeface="Lotus,BoldItalic"/>
                <a:cs typeface="B Nazanin" panose="00000400000000000000" pitchFamily="2" charset="-78"/>
              </a:rPr>
              <a:t>مدل مشارکت دوجانبه</a:t>
            </a:r>
          </a:p>
          <a:p>
            <a:pPr marL="457200" indent="-457200" algn="r" rtl="1">
              <a:buFont typeface="Wingdings" panose="05000000000000000000" pitchFamily="2" charset="2"/>
              <a:buChar char="ü"/>
            </a:pPr>
            <a:r>
              <a:rPr lang="fa-IR" sz="2400" i="1" dirty="0" smtClean="0">
                <a:latin typeface="Lotus,BoldItalic"/>
                <a:cs typeface="B Nazanin" panose="00000400000000000000" pitchFamily="2" charset="-78"/>
              </a:rPr>
              <a:t>مدل قراردادي</a:t>
            </a:r>
          </a:p>
          <a:p>
            <a:pPr marL="457200" indent="-457200" algn="r" rtl="1">
              <a:buFont typeface="Wingdings" panose="05000000000000000000" pitchFamily="2" charset="2"/>
              <a:buChar char="ü"/>
            </a:pPr>
            <a:r>
              <a:rPr lang="fa-IR" sz="2400" i="1" dirty="0" smtClean="0">
                <a:latin typeface="Lotus,BoldItalic"/>
                <a:cs typeface="B Nazanin" panose="00000400000000000000" pitchFamily="2" charset="-78"/>
              </a:rPr>
              <a:t>مدل تفضّلي يا اصولي</a:t>
            </a:r>
            <a:r>
              <a:rPr lang="en-US" sz="2400" i="1" dirty="0" smtClean="0">
                <a:latin typeface="Times New Roman"/>
                <a:cs typeface="B Nazanin" panose="00000400000000000000" pitchFamily="2" charset="-78"/>
              </a:rPr>
              <a:t> May</a:t>
            </a:r>
            <a:endParaRPr lang="fa-IR" sz="2400" i="1" dirty="0" smtClean="0">
              <a:latin typeface="Times New Roman"/>
              <a:cs typeface="B Nazanin" panose="00000400000000000000" pitchFamily="2" charset="-78"/>
            </a:endParaRPr>
          </a:p>
          <a:p>
            <a:pPr marL="457200" indent="-457200" algn="r" rtl="1">
              <a:buFont typeface="Wingdings" panose="05000000000000000000" pitchFamily="2" charset="2"/>
              <a:buChar char="ü"/>
            </a:pPr>
            <a:r>
              <a:rPr lang="fa-IR" sz="2400" dirty="0" smtClean="0">
                <a:latin typeface="Lotus,Bold"/>
                <a:cs typeface="B Nazanin" panose="00000400000000000000" pitchFamily="2" charset="-78"/>
              </a:rPr>
              <a:t>مدلهاي ارتباطي</a:t>
            </a:r>
            <a:r>
              <a:rPr lang="en-US" sz="2400" dirty="0" smtClean="0">
                <a:solidFill>
                  <a:prstClr val="black"/>
                </a:solidFill>
                <a:latin typeface="Times New Roman"/>
                <a:cs typeface="B Nazanin" panose="00000400000000000000" pitchFamily="2" charset="-78"/>
              </a:rPr>
              <a:t> Emanuel</a:t>
            </a:r>
            <a:endParaRPr lang="fa-IR" sz="2400" dirty="0" smtClean="0">
              <a:solidFill>
                <a:prstClr val="black"/>
              </a:solidFill>
              <a:latin typeface="Times New Roman"/>
              <a:cs typeface="B Nazanin" panose="00000400000000000000" pitchFamily="2" charset="-78"/>
            </a:endParaRPr>
          </a:p>
          <a:p>
            <a:pPr marL="457200" indent="-457200" algn="r" rtl="1">
              <a:buFont typeface="Wingdings" panose="05000000000000000000" pitchFamily="2" charset="2"/>
              <a:buChar char="ü"/>
            </a:pPr>
            <a:r>
              <a:rPr lang="fa-IR" sz="2400" i="1" dirty="0" smtClean="0">
                <a:latin typeface="Lotus,BoldItalic"/>
                <a:cs typeface="B Nazanin" panose="00000400000000000000" pitchFamily="2" charset="-78"/>
              </a:rPr>
              <a:t>مدل پدر سالارانه</a:t>
            </a:r>
            <a:r>
              <a:rPr lang="en-US" sz="2400" dirty="0" smtClean="0">
                <a:latin typeface="Times New Roman"/>
                <a:cs typeface="B Nazanin" panose="00000400000000000000" pitchFamily="2" charset="-78"/>
              </a:rPr>
              <a:t> Parental model</a:t>
            </a:r>
          </a:p>
          <a:p>
            <a:pPr marL="457200" indent="-457200" algn="r" rtl="1">
              <a:buFont typeface="Wingdings" panose="05000000000000000000" pitchFamily="2" charset="2"/>
              <a:buChar char="ü"/>
            </a:pPr>
            <a:r>
              <a:rPr lang="en-US" sz="2400" dirty="0" err="1" smtClean="0">
                <a:latin typeface="Times New Roman"/>
                <a:cs typeface="B Nazanin" panose="00000400000000000000" pitchFamily="2" charset="-78"/>
              </a:rPr>
              <a:t>Holender</a:t>
            </a:r>
            <a:r>
              <a:rPr lang="en-US" sz="2400" dirty="0" smtClean="0">
                <a:latin typeface="Times New Roman"/>
                <a:cs typeface="B Nazanin" panose="00000400000000000000" pitchFamily="2" charset="-78"/>
              </a:rPr>
              <a:t> </a:t>
            </a:r>
            <a:r>
              <a:rPr lang="fa-IR" sz="2400" dirty="0" smtClean="0">
                <a:latin typeface="Times New Roman"/>
                <a:cs typeface="B Nazanin" panose="00000400000000000000" pitchFamily="2" charset="-78"/>
              </a:rPr>
              <a:t>و </a:t>
            </a:r>
            <a:r>
              <a:rPr lang="en-US" sz="2400" dirty="0" smtClean="0">
                <a:latin typeface="Times New Roman"/>
                <a:cs typeface="B Nazanin" panose="00000400000000000000" pitchFamily="2" charset="-78"/>
              </a:rPr>
              <a:t>Szasz </a:t>
            </a:r>
            <a:r>
              <a:rPr lang="fa-IR" sz="2400" dirty="0" smtClean="0">
                <a:latin typeface="Times New Roman"/>
                <a:cs typeface="B Nazanin" panose="00000400000000000000" pitchFamily="2" charset="-78"/>
              </a:rPr>
              <a:t>مدل فعال - منفعل</a:t>
            </a:r>
          </a:p>
          <a:p>
            <a:pPr marL="457200" indent="-457200" algn="r" rtl="1">
              <a:buFont typeface="Wingdings" panose="05000000000000000000" pitchFamily="2" charset="2"/>
              <a:buChar char="ü"/>
            </a:pPr>
            <a:r>
              <a:rPr lang="fa-IR" sz="2400" i="1" dirty="0" smtClean="0">
                <a:latin typeface="Lotus,BoldItalic"/>
                <a:cs typeface="B Nazanin" panose="00000400000000000000" pitchFamily="2" charset="-78"/>
              </a:rPr>
              <a:t>دل آگاهاننده</a:t>
            </a:r>
          </a:p>
          <a:p>
            <a:pPr marL="457200" indent="-457200" algn="r" rtl="1">
              <a:buFont typeface="Wingdings" panose="05000000000000000000" pitchFamily="2" charset="2"/>
              <a:buChar char="ü"/>
            </a:pPr>
            <a:r>
              <a:rPr lang="fa-IR" sz="2400" dirty="0" smtClean="0">
                <a:latin typeface="Lotus,Bold"/>
                <a:cs typeface="B Nazanin" panose="00000400000000000000" pitchFamily="2" charset="-78"/>
              </a:rPr>
              <a:t>مدل تفسيري</a:t>
            </a:r>
          </a:p>
          <a:p>
            <a:pPr algn="r" rtl="1">
              <a:buFont typeface="Wingdings" panose="05000000000000000000" pitchFamily="2" charset="2"/>
              <a:buChar char="ü"/>
            </a:pPr>
            <a:r>
              <a:rPr lang="fa-IR" sz="2400" i="1" dirty="0" smtClean="0">
                <a:latin typeface="Lotus,BoldItalic"/>
                <a:cs typeface="B Nazanin" panose="00000400000000000000" pitchFamily="2" charset="-78"/>
              </a:rPr>
              <a:t>مدل مشورتي</a:t>
            </a:r>
          </a:p>
          <a:p>
            <a:pPr algn="r" rtl="1">
              <a:buFont typeface="Wingdings" panose="05000000000000000000" pitchFamily="2" charset="2"/>
              <a:buChar char="ü"/>
            </a:pPr>
            <a:r>
              <a:rPr lang="fa-IR" sz="2400" b="1" i="1" dirty="0">
                <a:latin typeface="Lotus,BoldItalic"/>
                <a:cs typeface="B Nazanin" panose="00000400000000000000" pitchFamily="2" charset="-78"/>
              </a:rPr>
              <a:t>مدل ابزاري</a:t>
            </a:r>
            <a:endParaRPr lang="fa-IR" sz="2400" i="1" dirty="0" smtClean="0">
              <a:latin typeface="Lotus,BoldItalic"/>
              <a:cs typeface="B Nazanin" panose="00000400000000000000" pitchFamily="2" charset="-78"/>
            </a:endParaRPr>
          </a:p>
          <a:p>
            <a:pPr algn="r" rtl="1">
              <a:buFontTx/>
              <a:buChar char="-"/>
            </a:pPr>
            <a:endParaRPr lang="fa-IR" sz="2400" dirty="0" smtClean="0">
              <a:latin typeface="Lotus,Bold"/>
              <a:cs typeface="B Nazanin" panose="00000400000000000000" pitchFamily="2" charset="-78"/>
            </a:endParaRPr>
          </a:p>
          <a:p>
            <a:pPr marL="0" indent="0" algn="r" rtl="1">
              <a:buNone/>
            </a:pPr>
            <a:endParaRPr lang="fa-IR" sz="2400" b="1" i="1" dirty="0" smtClean="0">
              <a:latin typeface="Lotus,BoldItalic"/>
              <a:cs typeface="B Nazanin" panose="00000400000000000000" pitchFamily="2" charset="-78"/>
            </a:endParaRPr>
          </a:p>
          <a:p>
            <a:pPr marL="0" indent="0" algn="r" rtl="1">
              <a:buNone/>
            </a:pPr>
            <a:endParaRPr lang="fa-IR" sz="2400" b="1" dirty="0" smtClean="0">
              <a:latin typeface="Lotus,Bold"/>
              <a:cs typeface="B Nazanin" panose="00000400000000000000" pitchFamily="2" charset="-78"/>
            </a:endParaRPr>
          </a:p>
          <a:p>
            <a:pPr marL="0" indent="0" algn="r" rtl="1">
              <a:buNone/>
            </a:pPr>
            <a:endParaRPr lang="fa-IR" sz="2400" dirty="0">
              <a:cs typeface="B Nazanin" panose="00000400000000000000" pitchFamily="2" charset="-78"/>
            </a:endParaRPr>
          </a:p>
        </p:txBody>
      </p:sp>
      <p:sp>
        <p:nvSpPr>
          <p:cNvPr id="2" name="Title 1"/>
          <p:cNvSpPr>
            <a:spLocks noGrp="1"/>
          </p:cNvSpPr>
          <p:nvPr>
            <p:ph type="title"/>
          </p:nvPr>
        </p:nvSpPr>
        <p:spPr/>
        <p:txBody>
          <a:bodyPr/>
          <a:lstStyle/>
          <a:p>
            <a:pPr algn="ctr"/>
            <a:r>
              <a:rPr lang="ar-SA" sz="2400" b="1" dirty="0">
                <a:solidFill>
                  <a:srgbClr val="FF0000"/>
                </a:solidFill>
                <a:latin typeface="B Mitra"/>
                <a:ea typeface="Calibri"/>
                <a:cs typeface="B Nazanin" panose="00000400000000000000" pitchFamily="2" charset="-78"/>
              </a:rPr>
              <a:t>مدل هاي ارتباطي پزشك </a:t>
            </a:r>
            <a:r>
              <a:rPr lang="fa-IR" sz="2400" b="1" dirty="0">
                <a:solidFill>
                  <a:srgbClr val="FF0000"/>
                </a:solidFill>
                <a:latin typeface="B Mitra"/>
                <a:ea typeface="Calibri"/>
                <a:cs typeface="B Nazanin" panose="00000400000000000000" pitchFamily="2" charset="-78"/>
              </a:rPr>
              <a:t> و </a:t>
            </a:r>
            <a:r>
              <a:rPr lang="ar-SA" sz="2400" b="1" dirty="0">
                <a:solidFill>
                  <a:srgbClr val="FF0000"/>
                </a:solidFill>
                <a:latin typeface="B Mitra"/>
                <a:ea typeface="Calibri"/>
                <a:cs typeface="B Nazanin" panose="00000400000000000000" pitchFamily="2" charset="-78"/>
              </a:rPr>
              <a:t>پرستار </a:t>
            </a:r>
            <a:r>
              <a:rPr lang="fa-IR" sz="2400" b="1" dirty="0">
                <a:solidFill>
                  <a:srgbClr val="FF0000"/>
                </a:solidFill>
                <a:latin typeface="B Mitra"/>
                <a:ea typeface="Calibri"/>
                <a:cs typeface="B Nazanin" panose="00000400000000000000" pitchFamily="2" charset="-78"/>
              </a:rPr>
              <a:t> با </a:t>
            </a:r>
            <a:r>
              <a:rPr lang="ar-SA" sz="2400" b="1" dirty="0">
                <a:solidFill>
                  <a:srgbClr val="FF0000"/>
                </a:solidFill>
                <a:latin typeface="B Mitra"/>
                <a:ea typeface="Calibri"/>
                <a:cs typeface="B Nazanin" panose="00000400000000000000" pitchFamily="2" charset="-78"/>
              </a:rPr>
              <a:t>بيمار خانواده</a:t>
            </a:r>
            <a:endParaRPr lang="fa-IR" sz="2400" dirty="0">
              <a:solidFill>
                <a:srgbClr val="FF0000"/>
              </a:solidFill>
              <a:cs typeface="B Nazanin" panose="00000400000000000000" pitchFamily="2" charset="-78"/>
            </a:endParaRPr>
          </a:p>
        </p:txBody>
      </p:sp>
    </p:spTree>
    <p:extLst>
      <p:ext uri="{BB962C8B-B14F-4D97-AF65-F5344CB8AC3E}">
        <p14:creationId xmlns:p14="http://schemas.microsoft.com/office/powerpoint/2010/main" val="27882742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fa-IR" sz="2400" dirty="0" smtClean="0">
                <a:latin typeface="Agency FB" pitchFamily="34" charset="0"/>
                <a:cs typeface="B Nazanin" panose="00000400000000000000" pitchFamily="2" charset="-78"/>
              </a:rPr>
              <a:t>بیماری شکلی از یک انحراف  از حالت طبیعی همراه با نقص عملکردی است.بنابر این به همسو شدن مجدد به کل ارگانیسم نیاز اجتماعی دارد .از طرف دیگر چون بیماری غالب افراد را از کار و مسئولیت باز می دارد در صورت کنترل نشدن نظم اجتماعی را مختل خواهد کرد. بنابر این بایستی برای حفظ نظم اجتماعی و کنترل این انحراف یک شکل مورد قبول برای نقش بیمار در نظر گرفت</a:t>
            </a:r>
          </a:p>
          <a:p>
            <a:r>
              <a:rPr lang="fa-IR" sz="2400" dirty="0" smtClean="0">
                <a:latin typeface="Agency FB" pitchFamily="34" charset="0"/>
                <a:cs typeface="B Nazanin" panose="00000400000000000000" pitchFamily="2" charset="-78"/>
              </a:rPr>
              <a:t>از پزشک انتظار می رود که دانش و مهارت خود را به سود بیمار بکار ببردو رفاه بیمار بر منافع پزشک ارجحیت دارد.</a:t>
            </a:r>
          </a:p>
          <a:p>
            <a:endParaRPr lang="fa-IR" sz="2400" dirty="0">
              <a:latin typeface="Agency FB" pitchFamily="34" charset="0"/>
              <a:cs typeface="B Nazanin" panose="00000400000000000000" pitchFamily="2" charset="-78"/>
            </a:endParaRPr>
          </a:p>
          <a:p>
            <a:endParaRPr lang="fa-IR" sz="2400" dirty="0" smtClean="0">
              <a:latin typeface="Agency FB" pitchFamily="34" charset="0"/>
              <a:cs typeface="B Nazanin" panose="00000400000000000000" pitchFamily="2" charset="-78"/>
            </a:endParaRPr>
          </a:p>
          <a:p>
            <a:endParaRPr lang="fa-IR" sz="2400" dirty="0">
              <a:latin typeface="Agency FB" pitchFamily="34" charset="0"/>
              <a:cs typeface="B Nazanin" panose="00000400000000000000" pitchFamily="2" charset="-78"/>
            </a:endParaRPr>
          </a:p>
          <a:p>
            <a:endParaRPr lang="en-US" sz="2400" dirty="0">
              <a:latin typeface="Agency FB" pitchFamily="34" charset="0"/>
              <a:cs typeface="B Nazanin" panose="00000400000000000000" pitchFamily="2" charset="-78"/>
            </a:endParaRPr>
          </a:p>
        </p:txBody>
      </p:sp>
      <p:sp>
        <p:nvSpPr>
          <p:cNvPr id="3" name="Title 2"/>
          <p:cNvSpPr>
            <a:spLocks noGrp="1"/>
          </p:cNvSpPr>
          <p:nvPr>
            <p:ph type="title"/>
          </p:nvPr>
        </p:nvSpPr>
        <p:spPr/>
        <p:txBody>
          <a:bodyPr/>
          <a:lstStyle/>
          <a:p>
            <a:pPr marL="457200" lvl="0" indent="-457200" algn="ctr">
              <a:spcBef>
                <a:spcPts val="400"/>
              </a:spcBef>
            </a:pPr>
            <a:r>
              <a:rPr lang="fa-IR" sz="2400" b="0" i="1" dirty="0">
                <a:solidFill>
                  <a:prstClr val="black"/>
                </a:solidFill>
                <a:effectLst/>
                <a:latin typeface="Lotus,BoldItalic"/>
                <a:ea typeface="+mn-ea"/>
                <a:cs typeface="B Nazanin" panose="00000400000000000000" pitchFamily="2" charset="-78"/>
              </a:rPr>
              <a:t>مدل عملکردي يا نقش محور:</a:t>
            </a:r>
            <a:br>
              <a:rPr lang="fa-IR" sz="2400" b="0" i="1" dirty="0">
                <a:solidFill>
                  <a:prstClr val="black"/>
                </a:solidFill>
                <a:effectLst/>
                <a:latin typeface="Lotus,BoldItalic"/>
                <a:ea typeface="+mn-ea"/>
                <a:cs typeface="B Nazanin" panose="00000400000000000000" pitchFamily="2" charset="-78"/>
              </a:rPr>
            </a:br>
            <a:endParaRPr lang="en-US" sz="2400" dirty="0">
              <a:cs typeface="B Nazanin" panose="00000400000000000000" pitchFamily="2" charset="-78"/>
            </a:endParaRPr>
          </a:p>
        </p:txBody>
      </p:sp>
    </p:spTree>
    <p:extLst>
      <p:ext uri="{BB962C8B-B14F-4D97-AF65-F5344CB8AC3E}">
        <p14:creationId xmlns:p14="http://schemas.microsoft.com/office/powerpoint/2010/main" val="41598350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fa-IR" sz="2400" dirty="0" smtClean="0">
                <a:cs typeface="B Nazanin" panose="00000400000000000000" pitchFamily="2" charset="-78"/>
              </a:rPr>
              <a:t>برابری انسان ها باید به صورت دو طرفه بوده و برای همه آنها سودمند باشد در این مدل پزشک اقرار نمی کند که دقیقا می داندچه چیزی برای بیمار بهتر است بلکه میداند برابری انسان ها وجود دارد.</a:t>
            </a:r>
          </a:p>
          <a:p>
            <a:r>
              <a:rPr lang="fa-IR" sz="2400" dirty="0" smtClean="0">
                <a:cs typeface="B Nazanin" panose="00000400000000000000" pitchFamily="2" charset="-78"/>
              </a:rPr>
              <a:t>در رابطه پزشک و بیمار بر اساس داشتن قدرت مساوی استقلال دو جانبه و رضایت برابر باشد.پزشک و بیمار باید بر اساس احترام دو جانبه اعتماد و وفاداری با یکدیگر رفتار کنند.</a:t>
            </a:r>
          </a:p>
          <a:p>
            <a:r>
              <a:rPr lang="fa-IR" sz="2400" dirty="0" smtClean="0">
                <a:cs typeface="B Nazanin" panose="00000400000000000000" pitchFamily="2" charset="-78"/>
              </a:rPr>
              <a:t>در این مدل تجربه بیمار را عامل مهمی در مراقبت از خود می داند.نقش پزشک و پرستار به بیماران کمک می کنند تا آنها به خوذشان کمک کنند</a:t>
            </a:r>
          </a:p>
          <a:p>
            <a:r>
              <a:rPr lang="fa-IR" sz="2400" dirty="0">
                <a:cs typeface="B Nazanin" panose="00000400000000000000" pitchFamily="2" charset="-78"/>
              </a:rPr>
              <a:t> </a:t>
            </a:r>
            <a:r>
              <a:rPr lang="fa-IR" sz="2400" dirty="0" smtClean="0">
                <a:cs typeface="B Nazanin" panose="00000400000000000000" pitchFamily="2" charset="-78"/>
              </a:rPr>
              <a:t>در این مدل رابطه پزشک و بیمار شبیه روابط در حال تغییر والدین </a:t>
            </a:r>
          </a:p>
          <a:p>
            <a:r>
              <a:rPr lang="fa-IR" sz="2400" dirty="0" smtClean="0">
                <a:cs typeface="B Nazanin" panose="00000400000000000000" pitchFamily="2" charset="-78"/>
              </a:rPr>
              <a:t>والدین با رشد فرزند است.</a:t>
            </a:r>
            <a:endParaRPr lang="en-US" sz="2400" dirty="0">
              <a:cs typeface="B Nazanin" panose="00000400000000000000" pitchFamily="2" charset="-78"/>
            </a:endParaRPr>
          </a:p>
        </p:txBody>
      </p:sp>
      <p:sp>
        <p:nvSpPr>
          <p:cNvPr id="3" name="Title 2"/>
          <p:cNvSpPr>
            <a:spLocks noGrp="1"/>
          </p:cNvSpPr>
          <p:nvPr>
            <p:ph type="title"/>
          </p:nvPr>
        </p:nvSpPr>
        <p:spPr/>
        <p:txBody>
          <a:bodyPr/>
          <a:lstStyle/>
          <a:p>
            <a:pPr algn="ctr"/>
            <a:r>
              <a:rPr lang="fa-IR" sz="2400" dirty="0" smtClean="0">
                <a:cs typeface="B Nazanin" panose="00000400000000000000" pitchFamily="2" charset="-78"/>
              </a:rPr>
              <a:t>الگوی مشارکت دو جانبه</a:t>
            </a:r>
            <a:endParaRPr lang="en-US" sz="2400" dirty="0">
              <a:cs typeface="B Nazanin" panose="00000400000000000000" pitchFamily="2" charset="-78"/>
            </a:endParaRPr>
          </a:p>
        </p:txBody>
      </p:sp>
    </p:spTree>
    <p:extLst>
      <p:ext uri="{BB962C8B-B14F-4D97-AF65-F5344CB8AC3E}">
        <p14:creationId xmlns:p14="http://schemas.microsoft.com/office/powerpoint/2010/main" val="41730105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fa-IR" sz="2400" dirty="0" smtClean="0">
                <a:cs typeface="B Nazanin" panose="00000400000000000000" pitchFamily="2" charset="-78"/>
              </a:rPr>
              <a:t>بیمار منفعل است.پرستار نقش نجات بخش را دارد.</a:t>
            </a:r>
          </a:p>
          <a:p>
            <a:r>
              <a:rPr lang="fa-IR" sz="2400" dirty="0" smtClean="0">
                <a:cs typeface="B Nazanin" panose="00000400000000000000" pitchFamily="2" charset="-78"/>
              </a:rPr>
              <a:t>پرستار موقعیت را از نطر اخلاقی بررسی می کندو به بیمار می گوید که چگونه عمل کند.در این مدل به ارزش های بیمار توجه نمی شود.و فقط اصل عدم زیان رساندن مطرح است و پرستار آزادانه عمل می کند.رضایت بیمار در مورد موضوعاتی که بر زندگی او اثر </a:t>
            </a:r>
            <a:r>
              <a:rPr lang="fa-IR" sz="2400" smtClean="0">
                <a:cs typeface="B Nazanin" panose="00000400000000000000" pitchFamily="2" charset="-78"/>
              </a:rPr>
              <a:t>می گذارددر نطر  </a:t>
            </a:r>
            <a:r>
              <a:rPr lang="fa-IR" sz="2400" dirty="0" smtClean="0">
                <a:cs typeface="B Nazanin" panose="00000400000000000000" pitchFamily="2" charset="-78"/>
              </a:rPr>
              <a:t>نمی شود.</a:t>
            </a:r>
            <a:endParaRPr lang="fa-IR" sz="2400" dirty="0">
              <a:cs typeface="B Nazanin" panose="00000400000000000000" pitchFamily="2" charset="-78"/>
            </a:endParaRPr>
          </a:p>
        </p:txBody>
      </p:sp>
      <p:sp>
        <p:nvSpPr>
          <p:cNvPr id="3" name="Title 2"/>
          <p:cNvSpPr>
            <a:spLocks noGrp="1"/>
          </p:cNvSpPr>
          <p:nvPr>
            <p:ph type="title"/>
          </p:nvPr>
        </p:nvSpPr>
        <p:spPr/>
        <p:txBody>
          <a:bodyPr/>
          <a:lstStyle/>
          <a:p>
            <a:r>
              <a:rPr lang="fa-IR" sz="2400" dirty="0" smtClean="0">
                <a:cs typeface="B Nazanin" panose="00000400000000000000" pitchFamily="2" charset="-78"/>
              </a:rPr>
              <a:t>الگوی مذهبی(کشیش گونه)   یا پدر سالارانه</a:t>
            </a:r>
            <a:endParaRPr lang="fa-IR" sz="2400" dirty="0">
              <a:cs typeface="B Nazanin" panose="00000400000000000000" pitchFamily="2" charset="-78"/>
            </a:endParaRPr>
          </a:p>
        </p:txBody>
      </p:sp>
    </p:spTree>
    <p:extLst>
      <p:ext uri="{BB962C8B-B14F-4D97-AF65-F5344CB8AC3E}">
        <p14:creationId xmlns:p14="http://schemas.microsoft.com/office/powerpoint/2010/main" val="3322369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fa-IR" sz="2400" dirty="0" smtClean="0">
                <a:cs typeface="B Nazanin" panose="00000400000000000000" pitchFamily="2" charset="-78"/>
              </a:rPr>
              <a:t>زیاد بودن حجم کار پرستاری سختی کار پرستاری،نا آشنایی پرستاران با نحوه ارتباط بر قرار کردن،جنسیت بیمار و پرستار</a:t>
            </a:r>
          </a:p>
          <a:p>
            <a:r>
              <a:rPr lang="fa-IR" sz="2400" dirty="0" smtClean="0">
                <a:cs typeface="B Nazanin" panose="00000400000000000000" pitchFamily="2" charset="-78"/>
              </a:rPr>
              <a:t>و......</a:t>
            </a:r>
            <a:endParaRPr lang="fa-IR" sz="2400" dirty="0">
              <a:cs typeface="B Nazanin" panose="00000400000000000000" pitchFamily="2" charset="-78"/>
            </a:endParaRPr>
          </a:p>
        </p:txBody>
      </p:sp>
      <p:sp>
        <p:nvSpPr>
          <p:cNvPr id="3" name="Title 2"/>
          <p:cNvSpPr>
            <a:spLocks noGrp="1"/>
          </p:cNvSpPr>
          <p:nvPr>
            <p:ph type="title"/>
          </p:nvPr>
        </p:nvSpPr>
        <p:spPr/>
        <p:txBody>
          <a:bodyPr>
            <a:normAutofit/>
          </a:bodyPr>
          <a:lstStyle/>
          <a:p>
            <a:r>
              <a:rPr lang="fa-IR" sz="2400" dirty="0" smtClean="0">
                <a:cs typeface="B Nazanin" panose="00000400000000000000" pitchFamily="2" charset="-78"/>
              </a:rPr>
              <a:t>موانع بر قراری ارتباط حرفه ای پرستار و بیمار</a:t>
            </a:r>
            <a:endParaRPr lang="fa-IR" sz="2400" dirty="0">
              <a:cs typeface="B Nazanin" panose="00000400000000000000" pitchFamily="2" charset="-78"/>
            </a:endParaRPr>
          </a:p>
        </p:txBody>
      </p:sp>
    </p:spTree>
    <p:extLst>
      <p:ext uri="{BB962C8B-B14F-4D97-AF65-F5344CB8AC3E}">
        <p14:creationId xmlns:p14="http://schemas.microsoft.com/office/powerpoint/2010/main" val="2896316031"/>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289</TotalTime>
  <Words>1901</Words>
  <Application>Microsoft Office PowerPoint</Application>
  <PresentationFormat>On-screen Show (4:3)</PresentationFormat>
  <Paragraphs>115</Paragraphs>
  <Slides>20</Slides>
  <Notes>0</Notes>
  <HiddenSlides>0</HiddenSlides>
  <MMClips>0</MMClips>
  <ScaleCrop>false</ScaleCrop>
  <HeadingPairs>
    <vt:vector size="4" baseType="variant">
      <vt:variant>
        <vt:lpstr>Theme</vt:lpstr>
      </vt:variant>
      <vt:variant>
        <vt:i4>2</vt:i4>
      </vt:variant>
      <vt:variant>
        <vt:lpstr>Slide Titles</vt:lpstr>
      </vt:variant>
      <vt:variant>
        <vt:i4>20</vt:i4>
      </vt:variant>
    </vt:vector>
  </HeadingPairs>
  <TitlesOfParts>
    <vt:vector size="22" baseType="lpstr">
      <vt:lpstr>Office Theme</vt:lpstr>
      <vt:lpstr>Concourse</vt:lpstr>
      <vt:lpstr>بنام خدا </vt:lpstr>
      <vt:lpstr>جلسه سوم </vt:lpstr>
      <vt:lpstr>تصمیم گیری اخلاقی در پرستاری</vt:lpstr>
      <vt:lpstr>تعریف حساسیت اخلاقی</vt:lpstr>
      <vt:lpstr>تعریف حساسیت اخلاقی</vt:lpstr>
      <vt:lpstr>اهمیت حساسیت اخلاقی در پرستاری </vt:lpstr>
      <vt:lpstr>ارتباط</vt:lpstr>
      <vt:lpstr>ارتباط</vt:lpstr>
      <vt:lpstr>مراحل ارتباط پرستار و بیمار</vt:lpstr>
      <vt:lpstr>مراحل ارتباط پرستار و بیمار</vt:lpstr>
      <vt:lpstr>اجزاء تشکیل دهنده ارتباط حرفه ایی</vt:lpstr>
      <vt:lpstr>PowerPoint Presentation</vt:lpstr>
      <vt:lpstr>مدل هاي ارتباطي پزشك  و پرستار  با بيمار خانواده</vt:lpstr>
      <vt:lpstr>اجزاء تشکیل دهنده ارتباط حرفه ایی</vt:lpstr>
      <vt:lpstr>اجزاء تشکیل دهنده ارتباط حرفه ایی</vt:lpstr>
      <vt:lpstr>مدل هاي ارتباطي پزشك  و پرستار  با بيمار خانواده</vt:lpstr>
      <vt:lpstr>مدل عملکردي يا نقش محور: </vt:lpstr>
      <vt:lpstr>الگوی مشارکت دو جانبه</vt:lpstr>
      <vt:lpstr>الگوی مذهبی(کشیش گونه)   یا پدر سالارانه</vt:lpstr>
      <vt:lpstr>موانع بر قراری ارتباط حرفه ای پرستار و بیمار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جلسه سوم</dc:title>
  <dc:creator>it</dc:creator>
  <cp:lastModifiedBy>Windows User</cp:lastModifiedBy>
  <cp:revision>28</cp:revision>
  <dcterms:created xsi:type="dcterms:W3CDTF">2006-08-16T00:00:00Z</dcterms:created>
  <dcterms:modified xsi:type="dcterms:W3CDTF">2020-04-22T12:57:25Z</dcterms:modified>
</cp:coreProperties>
</file>