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8" r:id="rId3"/>
    <p:sldId id="272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75" autoAdjust="0"/>
    <p:restoredTop sz="94660"/>
  </p:normalViewPr>
  <p:slideViewPr>
    <p:cSldViewPr>
      <p:cViewPr varScale="1">
        <p:scale>
          <a:sx n="66" d="100"/>
          <a:sy n="66" d="100"/>
        </p:scale>
        <p:origin x="-152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845-C25F-4DC8-A848-2C82F9033F2C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845-C25F-4DC8-A848-2C82F9033F2C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845-C25F-4DC8-A848-2C82F9033F2C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845-C25F-4DC8-A848-2C82F9033F2C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845-C25F-4DC8-A848-2C82F9033F2C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845-C25F-4DC8-A848-2C82F9033F2C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845-C25F-4DC8-A848-2C82F9033F2C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845-C25F-4DC8-A848-2C82F9033F2C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845-C25F-4DC8-A848-2C82F9033F2C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845-C25F-4DC8-A848-2C82F9033F2C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845-C25F-4DC8-A848-2C82F9033F2C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1C2845-C25F-4DC8-A848-2C82F9033F2C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3D0F2D-3650-458C-837C-E1FF2B6B1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0920926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5984" y="1285860"/>
            <a:ext cx="480131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6000" b="1" dirty="0" smtClean="0">
                <a:solidFill>
                  <a:srgbClr val="C00000"/>
                </a:solidFill>
                <a:cs typeface="B Badr" pitchFamily="2" charset="-78"/>
              </a:rPr>
              <a:t>درس شیرین ریاضی</a:t>
            </a:r>
            <a:endParaRPr lang="en-US" b="1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3" name="Smiley Face 2"/>
          <p:cNvSpPr/>
          <p:nvPr/>
        </p:nvSpPr>
        <p:spPr>
          <a:xfrm>
            <a:off x="3500430" y="2786058"/>
            <a:ext cx="2500330" cy="2071702"/>
          </a:xfrm>
          <a:prstGeom prst="smileyFace">
            <a:avLst/>
          </a:prstGeom>
          <a:solidFill>
            <a:srgbClr val="FFC000"/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2714612" y="5143512"/>
            <a:ext cx="42274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800" b="1" dirty="0" smtClean="0">
                <a:cs typeface="B Badr" pitchFamily="2" charset="-78"/>
              </a:rPr>
              <a:t>محیط مستطیل و مربع</a:t>
            </a:r>
            <a:endParaRPr lang="en-US" sz="4800" b="1" dirty="0">
              <a:cs typeface="B Badr" pitchFamily="2" charset="-78"/>
            </a:endParaRP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12775" y="1071546"/>
            <a:ext cx="46442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4800" dirty="0" smtClean="0">
                <a:solidFill>
                  <a:srgbClr val="C00000"/>
                </a:solidFill>
                <a:cs typeface="B Davat" pitchFamily="2" charset="-78"/>
              </a:rPr>
              <a:t>تهیه کننده : زهرا شفیعی </a:t>
            </a:r>
            <a:endParaRPr lang="en-US" sz="4800" dirty="0">
              <a:solidFill>
                <a:srgbClr val="C00000"/>
              </a:solidFill>
              <a:cs typeface="B Davat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5984" y="2214554"/>
            <a:ext cx="460094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400" dirty="0" smtClean="0">
                <a:cs typeface="B Davat" pitchFamily="2" charset="-78"/>
              </a:rPr>
              <a:t>آموزگار پایه ی سوم ابتدایی</a:t>
            </a:r>
            <a:endParaRPr lang="en-US" sz="4400" dirty="0">
              <a:cs typeface="B Davat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488" y="3143248"/>
            <a:ext cx="387317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6000" dirty="0" smtClean="0">
                <a:solidFill>
                  <a:srgbClr val="C00000"/>
                </a:solidFill>
                <a:cs typeface="B Davat" pitchFamily="2" charset="-78"/>
              </a:rPr>
              <a:t>دبستان قاسم زاده</a:t>
            </a:r>
            <a:endParaRPr lang="en-US" sz="6000" dirty="0">
              <a:solidFill>
                <a:srgbClr val="C00000"/>
              </a:solidFill>
              <a:cs typeface="B Davat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29124" y="4214818"/>
            <a:ext cx="13372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dirty="0" smtClean="0">
                <a:cs typeface="B Davat" pitchFamily="2" charset="-78"/>
              </a:rPr>
              <a:t>بهمن 1392</a:t>
            </a:r>
            <a:endParaRPr lang="en-US" dirty="0">
              <a:cs typeface="B Dava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1538" y="928670"/>
            <a:ext cx="70329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4000" b="1" dirty="0" smtClean="0">
                <a:cs typeface="B Badr" pitchFamily="2" charset="-78"/>
              </a:rPr>
              <a:t>بچه های گلم ، به شکل های زیر دقت کنید ، حتما این شکل ها را می شناسی!!</a:t>
            </a:r>
            <a:endParaRPr lang="en-US" sz="4000" b="1" dirty="0">
              <a:cs typeface="B Badr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71604" y="2786058"/>
            <a:ext cx="2857520" cy="1357322"/>
          </a:xfrm>
          <a:prstGeom prst="rect">
            <a:avLst/>
          </a:prstGeom>
          <a:solidFill>
            <a:srgbClr val="FFC00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6072198" y="2714620"/>
            <a:ext cx="1500198" cy="1428760"/>
          </a:xfrm>
          <a:prstGeom prst="rect">
            <a:avLst/>
          </a:prstGeom>
          <a:solidFill>
            <a:srgbClr val="FFC00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285984" y="4429132"/>
            <a:ext cx="150393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4400" b="1" dirty="0" smtClean="0">
                <a:cs typeface="B Badr" pitchFamily="2" charset="-78"/>
              </a:rPr>
              <a:t>مستطیل</a:t>
            </a:r>
            <a:endParaRPr lang="en-US" sz="4400" b="1" dirty="0">
              <a:cs typeface="B Badr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429388" y="4500570"/>
            <a:ext cx="99257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fa-IR" sz="4400" b="1" dirty="0" smtClean="0">
                <a:solidFill>
                  <a:prstClr val="black"/>
                </a:solidFill>
                <a:cs typeface="B Badr" pitchFamily="2" charset="-78"/>
              </a:rPr>
              <a:t>مربع</a:t>
            </a:r>
            <a:endParaRPr lang="en-US" sz="4400" b="1" dirty="0">
              <a:solidFill>
                <a:prstClr val="black"/>
              </a:solidFill>
              <a:cs typeface="B Bad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71604" y="500042"/>
            <a:ext cx="67570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600" b="1" dirty="0" smtClean="0">
                <a:cs typeface="B Badr" pitchFamily="2" charset="-78"/>
              </a:rPr>
              <a:t>حالا به من بگو یک مستطیل از چند پاره خط تشکیل شده؟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14546" y="1000108"/>
            <a:ext cx="15616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000" b="1" dirty="0" smtClean="0">
                <a:solidFill>
                  <a:srgbClr val="C00000"/>
                </a:solidFill>
                <a:cs typeface="B Badr" pitchFamily="2" charset="-78"/>
              </a:rPr>
              <a:t>بله ، 4 تا</a:t>
            </a:r>
            <a:endParaRPr lang="en-US" sz="4000" b="1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472" y="2214554"/>
            <a:ext cx="800105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4000" b="1" dirty="0" smtClean="0">
                <a:cs typeface="B Badr" pitchFamily="2" charset="-78"/>
              </a:rPr>
              <a:t>مستطیل را باهم اول نام گذاری می کنیم و بعد پاره خط ها را جدا گانه رسم می کنیم.</a:t>
            </a:r>
          </a:p>
          <a:p>
            <a:pPr algn="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928926" y="4143380"/>
            <a:ext cx="3000396" cy="1428760"/>
          </a:xfrm>
          <a:prstGeom prst="rect">
            <a:avLst/>
          </a:prstGeom>
          <a:solidFill>
            <a:srgbClr val="FFC00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643174" y="3643314"/>
            <a:ext cx="3930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400" b="1" dirty="0" smtClean="0">
                <a:cs typeface="B Badr" pitchFamily="2" charset="-78"/>
              </a:rPr>
              <a:t>م</a:t>
            </a:r>
            <a:endParaRPr lang="en-US" sz="4400" b="1" dirty="0">
              <a:cs typeface="B Badr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71736" y="5357826"/>
            <a:ext cx="4619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000" b="1" dirty="0" smtClean="0"/>
              <a:t>ن</a:t>
            </a:r>
            <a:endParaRPr 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857884" y="5429264"/>
            <a:ext cx="3433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600" b="1" dirty="0" smtClean="0"/>
              <a:t>د</a:t>
            </a:r>
            <a:endParaRPr 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929322" y="3714752"/>
            <a:ext cx="6463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000" b="1" dirty="0" smtClean="0"/>
              <a:t>س</a:t>
            </a:r>
            <a:endParaRPr lang="en-US" sz="40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 animBg="1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1538" y="928670"/>
            <a:ext cx="3000396" cy="1428760"/>
          </a:xfrm>
          <a:prstGeom prst="rect">
            <a:avLst/>
          </a:prstGeom>
          <a:solidFill>
            <a:srgbClr val="FFC00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42910" y="571480"/>
            <a:ext cx="3321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200" b="1" dirty="0" smtClean="0"/>
              <a:t>م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42910" y="2214554"/>
            <a:ext cx="4539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000" dirty="0" smtClean="0"/>
              <a:t>ن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000496" y="2214554"/>
            <a:ext cx="3577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000" dirty="0" smtClean="0"/>
              <a:t>د</a:t>
            </a:r>
            <a:endParaRPr lang="en-US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143372" y="642918"/>
            <a:ext cx="5533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200" b="1" dirty="0" smtClean="0"/>
              <a:t>س</a:t>
            </a:r>
            <a:endParaRPr lang="en-US" sz="3200" b="1" dirty="0"/>
          </a:p>
        </p:txBody>
      </p:sp>
      <p:cxnSp>
        <p:nvCxnSpPr>
          <p:cNvPr id="8" name="Straight Connector 7"/>
          <p:cNvCxnSpPr/>
          <p:nvPr/>
        </p:nvCxnSpPr>
        <p:spPr>
          <a:xfrm rot="5400000">
            <a:off x="360476" y="1639732"/>
            <a:ext cx="1422124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3360872" y="1639732"/>
            <a:ext cx="1422124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071538" y="922034"/>
            <a:ext cx="3000396" cy="663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071538" y="2357430"/>
            <a:ext cx="3000396" cy="663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42910" y="3214686"/>
            <a:ext cx="2952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/>
              <a:t>م</a:t>
            </a:r>
            <a:endParaRPr lang="en-US" sz="2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14348" y="5000636"/>
            <a:ext cx="351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/>
              <a:t>ن</a:t>
            </a:r>
            <a:endParaRPr lang="en-US" sz="24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1500166" y="4214818"/>
            <a:ext cx="351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/>
              <a:t>ن</a:t>
            </a:r>
            <a:endParaRPr lang="en-US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643438" y="4214818"/>
            <a:ext cx="3080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b="1" dirty="0" smtClean="0"/>
              <a:t>د</a:t>
            </a:r>
            <a:endParaRPr lang="en-US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5143504" y="3143248"/>
            <a:ext cx="3080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b="1" dirty="0" smtClean="0"/>
              <a:t>د</a:t>
            </a:r>
            <a:endParaRPr lang="en-US" sz="28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5072066" y="4786322"/>
            <a:ext cx="4619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/>
              <a:t>س</a:t>
            </a:r>
            <a:endParaRPr lang="en-US" sz="2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5572132" y="3500438"/>
            <a:ext cx="4619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/>
              <a:t>س</a:t>
            </a:r>
            <a:endParaRPr lang="en-US" sz="24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8429652" y="3500438"/>
            <a:ext cx="3145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b="1" dirty="0" smtClean="0"/>
              <a:t>م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-0.00556 -3.7037E-7 C -0.00799 -3.7037E-7 -0.01094 0.10949 -0.01094 0.19861 L -0.01094 0.39745 " pathEditMode="relative" rAng="0" ptsTypes="FfFF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0" y="1990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.03837 -2.96296E-6 C 0.05556 -2.96296E-6 0.07708 0.07709 0.07708 0.14028 L 0.07708 0.28172 " pathEditMode="relative" rAng="0" ptsTypes="FfFF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0" y="1410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7 L 0.05868 -3.7037E-7 C 0.08507 -3.7037E-7 0.11771 0.10069 0.11771 0.18264 L 0.11771 0.36597 " pathEditMode="relative" rAng="0" ptsTypes="FfFF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0" y="18300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6 L 0.24705 -3.7037E-6 C 0.35799 -3.7037E-6 0.49444 0.12639 0.49444 0.2294 L 0.49444 0.45949 " pathEditMode="relative" rAng="0" ptsTypes="FfFF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00" y="23000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48" y="500042"/>
            <a:ext cx="79296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200" b="1" dirty="0" smtClean="0">
                <a:cs typeface="B Badr" pitchFamily="2" charset="-78"/>
              </a:rPr>
              <a:t>پاره خط ها را اندازه می گیریم و اندازه ی هر یک را مقابل آن می نویسیم</a:t>
            </a:r>
            <a:r>
              <a:rPr lang="fa-IR" sz="2400" b="1" dirty="0" smtClean="0">
                <a:cs typeface="B Badr" pitchFamily="2" charset="-78"/>
              </a:rPr>
              <a:t>.</a:t>
            </a:r>
            <a:endParaRPr lang="en-US" sz="2400" b="1" dirty="0">
              <a:cs typeface="B Bad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14942" y="1928802"/>
            <a:ext cx="33586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2400" b="1" dirty="0" smtClean="0"/>
              <a:t>پاره خط (م ن ) = 2 سانتی متر</a:t>
            </a:r>
            <a:endParaRPr lang="en-US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857620" y="3143248"/>
            <a:ext cx="35285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2800" b="1" dirty="0" smtClean="0">
                <a:cs typeface="B Badr" pitchFamily="2" charset="-78"/>
              </a:rPr>
              <a:t>پاره خط ( ن د ) = 4 سانتی متر</a:t>
            </a:r>
            <a:endParaRPr lang="en-US" sz="2800" b="1" dirty="0">
              <a:cs typeface="B Badr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03984" y="4143380"/>
            <a:ext cx="35670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2800" b="1" dirty="0" smtClean="0">
                <a:cs typeface="B Badr" pitchFamily="2" charset="-78"/>
              </a:rPr>
              <a:t>پاره خط ( د س) = 2 سانتی متر</a:t>
            </a:r>
            <a:endParaRPr lang="en-US" sz="2800" b="1" dirty="0">
              <a:cs typeface="B Badr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00496" y="5572140"/>
            <a:ext cx="36647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2800" b="1" dirty="0" smtClean="0">
                <a:cs typeface="B Badr" pitchFamily="2" charset="-78"/>
              </a:rPr>
              <a:t>پاره خط ( س م ) = 4 سانتی متر</a:t>
            </a:r>
            <a:endParaRPr lang="en-US" sz="2800" b="1" dirty="0">
              <a:cs typeface="B Badr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14810" y="1428736"/>
            <a:ext cx="2888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dirty="0" smtClean="0">
                <a:solidFill>
                  <a:srgbClr val="0070C0"/>
                </a:solidFill>
              </a:rPr>
              <a:t>م</a:t>
            </a:r>
            <a:endParaRPr lang="en-US" sz="2400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14810" y="2714620"/>
            <a:ext cx="351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>
                <a:solidFill>
                  <a:srgbClr val="0070C0"/>
                </a:solidFill>
              </a:rPr>
              <a:t>ن</a:t>
            </a:r>
            <a:endParaRPr lang="en-US" sz="2400" b="1" dirty="0">
              <a:solidFill>
                <a:srgbClr val="0070C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14348" y="3429000"/>
            <a:ext cx="351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>
                <a:solidFill>
                  <a:srgbClr val="0070C0"/>
                </a:solidFill>
              </a:rPr>
              <a:t>ن</a:t>
            </a:r>
            <a:endParaRPr lang="en-US" sz="2400" b="1" dirty="0">
              <a:solidFill>
                <a:srgbClr val="0070C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357554" y="3357562"/>
            <a:ext cx="3080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b="1" dirty="0" smtClean="0">
                <a:solidFill>
                  <a:srgbClr val="0070C0"/>
                </a:solidFill>
              </a:rPr>
              <a:t>د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429124" y="3786190"/>
            <a:ext cx="4619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>
                <a:solidFill>
                  <a:srgbClr val="0070C0"/>
                </a:solidFill>
              </a:rPr>
              <a:t>س</a:t>
            </a:r>
            <a:endParaRPr lang="en-US" sz="2400" b="1" dirty="0">
              <a:solidFill>
                <a:srgbClr val="0070C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572000" y="4857760"/>
            <a:ext cx="3080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b="1" dirty="0" smtClean="0">
                <a:solidFill>
                  <a:srgbClr val="0070C0"/>
                </a:solidFill>
              </a:rPr>
              <a:t>د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143240" y="5857892"/>
            <a:ext cx="4619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>
                <a:solidFill>
                  <a:srgbClr val="0070C0"/>
                </a:solidFill>
              </a:rPr>
              <a:t>س</a:t>
            </a:r>
            <a:endParaRPr lang="en-US" sz="2400" b="1" dirty="0">
              <a:solidFill>
                <a:srgbClr val="0070C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2910" y="5786454"/>
            <a:ext cx="2952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solidFill>
                  <a:srgbClr val="0070C0"/>
                </a:solidFill>
              </a:rPr>
              <a:t>م</a:t>
            </a:r>
            <a:endParaRPr lang="en-US" sz="2400" b="1" dirty="0">
              <a:solidFill>
                <a:srgbClr val="0070C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143108" y="571480"/>
            <a:ext cx="54553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2800" b="1" dirty="0" smtClean="0">
                <a:cs typeface="B Badr" pitchFamily="2" charset="-78"/>
              </a:rPr>
              <a:t>ما با این کار دور تا دور مستطیل را اندازه گرفتیم</a:t>
            </a:r>
            <a:endParaRPr lang="en-US" sz="2800" b="1" dirty="0">
              <a:cs typeface="B Badr" pitchFamily="2" charset="-78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571604" y="357166"/>
            <a:ext cx="58283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600" dirty="0" smtClean="0">
                <a:cs typeface="B Badr" pitchFamily="2" charset="-78"/>
              </a:rPr>
              <a:t>حالا من از شما می پرسم که : اندازه ی دور این مستطیل چند سانتی متر است؟</a:t>
            </a:r>
            <a:endParaRPr lang="en-US" sz="3600" dirty="0">
              <a:cs typeface="B Badr" pitchFamily="2" charset="-78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42910" y="1571612"/>
            <a:ext cx="2357454" cy="1285884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428596" y="1357298"/>
            <a:ext cx="2952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/>
              <a:t>م</a:t>
            </a:r>
            <a:endParaRPr lang="en-US" sz="24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357158" y="2571744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b="1" dirty="0" smtClean="0"/>
              <a:t>ن</a:t>
            </a:r>
            <a:endParaRPr lang="en-US" sz="28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071802" y="2571744"/>
            <a:ext cx="3257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200" b="1" dirty="0" smtClean="0"/>
              <a:t>د</a:t>
            </a:r>
            <a:endParaRPr lang="en-US" sz="32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3071802" y="1428736"/>
            <a:ext cx="4619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/>
              <a:t>س</a:t>
            </a:r>
            <a:endParaRPr lang="en-US" sz="2400" b="1" dirty="0"/>
          </a:p>
        </p:txBody>
      </p:sp>
      <p:cxnSp>
        <p:nvCxnSpPr>
          <p:cNvPr id="33" name="Straight Connector 32"/>
          <p:cNvCxnSpPr/>
          <p:nvPr/>
        </p:nvCxnSpPr>
        <p:spPr>
          <a:xfrm rot="5400000">
            <a:off x="-32" y="2214554"/>
            <a:ext cx="1285884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642910" y="2857496"/>
            <a:ext cx="228601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rot="10800000" flipV="1">
            <a:off x="3000364" y="1571612"/>
            <a:ext cx="0" cy="126936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>
            <a:endCxn id="28" idx="3"/>
          </p:cNvCxnSpPr>
          <p:nvPr/>
        </p:nvCxnSpPr>
        <p:spPr>
          <a:xfrm rot="10800000" flipV="1">
            <a:off x="723870" y="1571611"/>
            <a:ext cx="2205056" cy="1651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47 -0.00139 L 0.43559 0.0090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00" y="50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2222E-6 L 0.04722 0.10509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0" y="530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59259E-6 L 0.20468 0.33588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00" y="16800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07407E-6 L 0.01684 0.63727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0" y="31900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" decel="100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" decel="100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8" grpId="0"/>
      <p:bldP spid="12" grpId="0"/>
      <p:bldP spid="14" grpId="0"/>
      <p:bldP spid="16" grpId="0"/>
      <p:bldP spid="17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5" grpId="1"/>
      <p:bldP spid="26" grpId="0"/>
      <p:bldP spid="2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57752" y="2786058"/>
            <a:ext cx="3892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2800" b="1" dirty="0" smtClean="0"/>
              <a:t>پاره خط (م ن ) = 2 سانتی متر</a:t>
            </a:r>
            <a:endParaRPr 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28596" y="642918"/>
            <a:ext cx="4154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200" b="1" dirty="0" smtClean="0"/>
              <a:t>2</a:t>
            </a:r>
            <a:endParaRPr lang="en-US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428992" y="4071942"/>
            <a:ext cx="38860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2800" b="1" dirty="0" smtClean="0"/>
              <a:t>پاره خط (ن د ) = 4 سانتی متر</a:t>
            </a:r>
            <a:endParaRPr 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85786" y="642918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b="1" dirty="0" smtClean="0"/>
              <a:t>+</a:t>
            </a:r>
            <a:endParaRPr 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214414" y="642918"/>
            <a:ext cx="4154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200" b="1" dirty="0" smtClean="0"/>
              <a:t>4</a:t>
            </a:r>
            <a:endParaRPr 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714876" y="4929198"/>
            <a:ext cx="41136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2800" b="1" dirty="0" smtClean="0"/>
              <a:t>پاره خط ( د س ) = 2 سانتی متر</a:t>
            </a:r>
            <a:endParaRPr lang="en-US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571604" y="642918"/>
            <a:ext cx="4251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200" b="1" dirty="0" smtClean="0"/>
              <a:t>+</a:t>
            </a:r>
            <a:endParaRPr lang="en-US" sz="3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928794" y="642918"/>
            <a:ext cx="473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000" b="1" dirty="0" smtClean="0"/>
              <a:t>2</a:t>
            </a:r>
            <a:endParaRPr lang="en-US" sz="4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286116" y="5929330"/>
            <a:ext cx="41200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2800" b="1" dirty="0" smtClean="0"/>
              <a:t>پاره خط ( س م ) = 4 سانتی متر</a:t>
            </a:r>
            <a:endParaRPr lang="en-US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285984" y="642918"/>
            <a:ext cx="4539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600" b="1" dirty="0" smtClean="0"/>
              <a:t>+</a:t>
            </a:r>
            <a:endParaRPr lang="en-US" sz="36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714612" y="642918"/>
            <a:ext cx="444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600" b="1" dirty="0" smtClean="0"/>
              <a:t>4</a:t>
            </a:r>
            <a:endParaRPr lang="en-US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143240" y="714356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b="1" dirty="0" smtClean="0"/>
              <a:t>=</a:t>
            </a:r>
            <a:endParaRPr lang="en-US" sz="28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571868" y="642918"/>
            <a:ext cx="704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600" b="1" dirty="0" smtClean="0"/>
              <a:t>12</a:t>
            </a:r>
            <a:endParaRPr lang="en-US" sz="36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643042" y="2786058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</a:rPr>
              <a:t>عرض</a:t>
            </a:r>
            <a:endParaRPr lang="en-US" sz="2800" b="1" dirty="0">
              <a:solidFill>
                <a:srgbClr val="C00000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2714612" y="3143248"/>
            <a:ext cx="2000264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1714480" y="4929198"/>
            <a:ext cx="8114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 smtClean="0">
                <a:solidFill>
                  <a:srgbClr val="C00000"/>
                </a:solidFill>
              </a:rPr>
              <a:t>عرض</a:t>
            </a:r>
            <a:endParaRPr lang="en-US" sz="2400" dirty="0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2714612" y="5214950"/>
            <a:ext cx="2000264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714348" y="4071942"/>
            <a:ext cx="6960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</a:rPr>
              <a:t>طول</a:t>
            </a:r>
            <a:endParaRPr lang="en-US" sz="2800" b="1" dirty="0">
              <a:solidFill>
                <a:srgbClr val="C00000"/>
              </a:solidFill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1571604" y="4357694"/>
            <a:ext cx="2000264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1357290" y="6215082"/>
            <a:ext cx="2000264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500034" y="5929330"/>
            <a:ext cx="7713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b="1" dirty="0" smtClean="0">
                <a:solidFill>
                  <a:srgbClr val="C00000"/>
                </a:solidFill>
              </a:rPr>
              <a:t>طول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286380" y="1000108"/>
            <a:ext cx="2786082" cy="1214446"/>
          </a:xfrm>
          <a:prstGeom prst="rect">
            <a:avLst/>
          </a:prstGeom>
          <a:solidFill>
            <a:srgbClr val="FFC00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Arrow Connector 27"/>
          <p:cNvCxnSpPr/>
          <p:nvPr/>
        </p:nvCxnSpPr>
        <p:spPr>
          <a:xfrm rot="5400000">
            <a:off x="4679157" y="1607331"/>
            <a:ext cx="1214446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5286380" y="2214554"/>
            <a:ext cx="2786082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rot="5400000" flipH="1" flipV="1">
            <a:off x="7465239" y="1607331"/>
            <a:ext cx="1214446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rot="10800000">
            <a:off x="5286380" y="1000108"/>
            <a:ext cx="2786082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5000628" y="642918"/>
            <a:ext cx="2888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dirty="0" smtClean="0"/>
              <a:t>م</a:t>
            </a:r>
            <a:endParaRPr lang="en-US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4929190" y="2214554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dirty="0" smtClean="0"/>
              <a:t>ن</a:t>
            </a:r>
            <a:endParaRPr lang="en-US" sz="2400" dirty="0"/>
          </a:p>
        </p:txBody>
      </p:sp>
      <p:sp>
        <p:nvSpPr>
          <p:cNvPr id="33" name="TextBox 32"/>
          <p:cNvSpPr txBox="1"/>
          <p:nvPr/>
        </p:nvSpPr>
        <p:spPr>
          <a:xfrm>
            <a:off x="8001024" y="2143116"/>
            <a:ext cx="2888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/>
              <a:t>د</a:t>
            </a:r>
            <a:endParaRPr lang="en-US" sz="24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8072462" y="714356"/>
            <a:ext cx="4619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400" b="1" dirty="0" smtClean="0"/>
              <a:t>س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7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4000"/>
                            </p:stCondLst>
                            <p:childTnLst>
                              <p:par>
                                <p:cTn id="14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  <p:bldP spid="20" grpId="0"/>
      <p:bldP spid="22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3042" y="571480"/>
            <a:ext cx="56854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200" b="1" dirty="0" smtClean="0">
                <a:cs typeface="B Badr" pitchFamily="2" charset="-78"/>
              </a:rPr>
              <a:t>دور تا دور این مستطیل 12 سانتی متر است ، یعنی محیط این مستطیل 12 سانتی متر است.</a:t>
            </a:r>
            <a:endParaRPr lang="en-US" sz="3200" b="1" dirty="0">
              <a:cs typeface="B Bad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1538" y="1785926"/>
            <a:ext cx="64780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3600" b="1" dirty="0" smtClean="0">
                <a:solidFill>
                  <a:srgbClr val="C00000"/>
                </a:solidFill>
                <a:cs typeface="B Badr" pitchFamily="2" charset="-78"/>
              </a:rPr>
              <a:t>می دانیم که : مستطیل 2 طول و 2 عرض دارد</a:t>
            </a:r>
            <a:endParaRPr lang="en-US" sz="3600" b="1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2786058"/>
            <a:ext cx="73725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2800" b="1" dirty="0" smtClean="0"/>
              <a:t>یعنی برای به دست آوردن محیط مستطیل می توانیم بنویسیم :</a:t>
            </a:r>
            <a:endParaRPr 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214546" y="3571876"/>
            <a:ext cx="431720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400" b="1" dirty="0" smtClean="0">
                <a:solidFill>
                  <a:srgbClr val="C00000"/>
                </a:solidFill>
              </a:rPr>
              <a:t>12=(2+4)+ (2+4)</a:t>
            </a:r>
            <a:endParaRPr lang="en-US" sz="4400" b="1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71934" y="435769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600" b="1" dirty="0" smtClean="0"/>
              <a:t>یا</a:t>
            </a:r>
            <a:endParaRPr lang="en-US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000496" y="5286388"/>
            <a:ext cx="23166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400" b="1" dirty="0" smtClean="0"/>
              <a:t>12  =  2 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8" name="Multiply 7"/>
          <p:cNvSpPr/>
          <p:nvPr/>
        </p:nvSpPr>
        <p:spPr>
          <a:xfrm>
            <a:off x="3643306" y="5429264"/>
            <a:ext cx="571504" cy="642942"/>
          </a:xfrm>
          <a:prstGeom prst="mathMultiply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928794" y="5214950"/>
            <a:ext cx="18293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5400" b="1" dirty="0" smtClean="0"/>
              <a:t>(2+4)</a:t>
            </a:r>
            <a:endParaRPr lang="en-US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43306" y="928670"/>
            <a:ext cx="4604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4000" b="1" dirty="0" smtClean="0">
                <a:cs typeface="B Badr" pitchFamily="2" charset="-78"/>
              </a:rPr>
              <a:t>محیط مستطیل برابر است با :</a:t>
            </a:r>
            <a:endParaRPr lang="en-US" sz="4000" b="1" dirty="0">
              <a:cs typeface="B Bad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50080" y="2643182"/>
            <a:ext cx="49920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5400" b="1" dirty="0" smtClean="0"/>
              <a:t>(طول + عرض)    2</a:t>
            </a:r>
            <a:endParaRPr lang="en-US" sz="5400" b="1" dirty="0"/>
          </a:p>
        </p:txBody>
      </p:sp>
      <p:sp>
        <p:nvSpPr>
          <p:cNvPr id="4" name="Multiply 3"/>
          <p:cNvSpPr/>
          <p:nvPr/>
        </p:nvSpPr>
        <p:spPr>
          <a:xfrm>
            <a:off x="2571736" y="2714620"/>
            <a:ext cx="857256" cy="785818"/>
          </a:xfrm>
          <a:prstGeom prst="mathMultiply">
            <a:avLst>
              <a:gd name="adj1" fmla="val 103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643042" y="2000240"/>
            <a:ext cx="5786478" cy="2428892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28" y="928670"/>
            <a:ext cx="65436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600" b="1" dirty="0" smtClean="0">
                <a:cs typeface="B Badr" pitchFamily="2" charset="-78"/>
              </a:rPr>
              <a:t>حالا که با محیط مستطیل آشنا شدی به محیط مربع می پردازیم</a:t>
            </a:r>
            <a:endParaRPr lang="en-US" sz="3600" b="1" dirty="0">
              <a:cs typeface="B Bad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4414" y="2928934"/>
            <a:ext cx="72202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600" b="1" dirty="0" smtClean="0">
                <a:solidFill>
                  <a:srgbClr val="C00000"/>
                </a:solidFill>
                <a:cs typeface="B Badr" pitchFamily="2" charset="-78"/>
              </a:rPr>
              <a:t>همان طور که می دانی ، مربع هم از 4 پاره خط هم اندازه تشکیل شده است</a:t>
            </a:r>
            <a:r>
              <a:rPr lang="fa-IR" sz="3600" b="1" dirty="0" smtClean="0">
                <a:cs typeface="B Badr" pitchFamily="2" charset="-78"/>
              </a:rPr>
              <a:t>.</a:t>
            </a:r>
            <a:endParaRPr lang="en-US" sz="3600" b="1" dirty="0">
              <a:cs typeface="B Badr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714744" y="4429132"/>
            <a:ext cx="1571636" cy="1571636"/>
          </a:xfrm>
          <a:prstGeom prst="rect">
            <a:avLst/>
          </a:prstGeom>
          <a:solidFill>
            <a:srgbClr val="FFC00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714356"/>
            <a:ext cx="73285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200" b="1" dirty="0" smtClean="0">
                <a:cs typeface="B Badr" pitchFamily="2" charset="-78"/>
              </a:rPr>
              <a:t>اگر بخواهیم دور این مربع را اندازه بگیریم باید :</a:t>
            </a:r>
          </a:p>
          <a:p>
            <a:pPr algn="ctr"/>
            <a:r>
              <a:rPr lang="fa-IR" sz="3200" b="1" dirty="0" smtClean="0">
                <a:cs typeface="B Badr" pitchFamily="2" charset="-78"/>
              </a:rPr>
              <a:t>ضلع های آن را با خط کش اندازه بگیریم سپس باهم جمع کنیم .</a:t>
            </a:r>
            <a:endParaRPr lang="en-US" sz="3200" b="1" dirty="0">
              <a:cs typeface="B Badr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57554" y="2786058"/>
            <a:ext cx="2000264" cy="1857388"/>
          </a:xfrm>
          <a:prstGeom prst="rect">
            <a:avLst/>
          </a:prstGeom>
          <a:solidFill>
            <a:srgbClr val="FFC00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976937" y="5143512"/>
            <a:ext cx="50658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3600" b="1" dirty="0" smtClean="0">
                <a:cs typeface="B Badr" pitchFamily="2" charset="-78"/>
              </a:rPr>
              <a:t>هر ضلع این مربع 2 سانتی متر است</a:t>
            </a:r>
            <a:endParaRPr lang="en-US" sz="3600" b="1" dirty="0">
              <a:cs typeface="B Bad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00430" y="285728"/>
            <a:ext cx="1857388" cy="1571636"/>
          </a:xfrm>
          <a:prstGeom prst="rect">
            <a:avLst/>
          </a:prstGeom>
          <a:solidFill>
            <a:srgbClr val="FFC00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285852" y="2071678"/>
            <a:ext cx="62569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200" b="1" dirty="0" smtClean="0">
                <a:cs typeface="B Badr" pitchFamily="2" charset="-78"/>
              </a:rPr>
              <a:t>یک مربع 4 ضلع هم اندازه دارد ، یعنی باید 2 را چهار بار با هم جمع کنیم</a:t>
            </a:r>
            <a:endParaRPr lang="en-US" sz="3200" b="1" dirty="0">
              <a:cs typeface="B Badr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57422" y="3214686"/>
            <a:ext cx="432522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5400" b="1" dirty="0" smtClean="0">
                <a:solidFill>
                  <a:srgbClr val="C00000"/>
                </a:solidFill>
              </a:rPr>
              <a:t>8 = 2 +2+2+2</a:t>
            </a:r>
            <a:endParaRPr lang="en-US" sz="5400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8662" y="3929066"/>
            <a:ext cx="73285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200" b="1" dirty="0" smtClean="0">
                <a:cs typeface="B Badr" pitchFamily="2" charset="-78"/>
              </a:rPr>
              <a:t>با</a:t>
            </a:r>
            <a:r>
              <a:rPr lang="fa-IR" sz="3600" b="1" dirty="0" smtClean="0">
                <a:cs typeface="B Badr" pitchFamily="2" charset="-78"/>
              </a:rPr>
              <a:t> دیدن این جمع آیا به فکر این میافتی که راه دیگری را انتخاب کنی؟</a:t>
            </a:r>
            <a:endParaRPr lang="en-US" b="1" dirty="0">
              <a:cs typeface="B Bad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71670" y="5143512"/>
            <a:ext cx="5339923" cy="523220"/>
          </a:xfrm>
          <a:prstGeom prst="rect">
            <a:avLst/>
          </a:prstGeom>
          <a:noFill/>
          <a:ln w="38100">
            <a:solidFill>
              <a:srgbClr val="00B050"/>
            </a:solidFill>
            <a:prstDash val="lgDashDotDot"/>
          </a:ln>
        </p:spPr>
        <p:txBody>
          <a:bodyPr wrap="none" rtlCol="0">
            <a:spAutoFit/>
          </a:bodyPr>
          <a:lstStyle/>
          <a:p>
            <a:pPr algn="r"/>
            <a:r>
              <a:rPr lang="fa-IR" sz="2800" b="1" dirty="0" smtClean="0">
                <a:cs typeface="B Badr" pitchFamily="2" charset="-78"/>
              </a:rPr>
              <a:t>بله ، درسته می توانیم از ضرب هم استفاده کنیم </a:t>
            </a:r>
            <a:r>
              <a:rPr lang="fa-IR" dirty="0" smtClean="0"/>
              <a:t>: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786182" y="5715016"/>
            <a:ext cx="19928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000" dirty="0" smtClean="0">
                <a:cs typeface="B Badr" pitchFamily="2" charset="-78"/>
              </a:rPr>
              <a:t>8 = 4     2</a:t>
            </a:r>
            <a:endParaRPr lang="en-US" sz="4000" dirty="0">
              <a:cs typeface="B Badr" pitchFamily="2" charset="-78"/>
            </a:endParaRPr>
          </a:p>
        </p:txBody>
      </p:sp>
      <p:sp>
        <p:nvSpPr>
          <p:cNvPr id="8" name="Multiply 7"/>
          <p:cNvSpPr/>
          <p:nvPr/>
        </p:nvSpPr>
        <p:spPr>
          <a:xfrm>
            <a:off x="4143372" y="5715016"/>
            <a:ext cx="571504" cy="700086"/>
          </a:xfrm>
          <a:prstGeom prst="mathMultiply">
            <a:avLst>
              <a:gd name="adj1" fmla="val 416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6" grpId="0" animBg="1"/>
      <p:bldP spid="7" grpId="0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85918" y="785794"/>
            <a:ext cx="524534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4400" b="1" dirty="0" smtClean="0">
                <a:cs typeface="B Badr" pitchFamily="2" charset="-78"/>
              </a:rPr>
              <a:t>پس محیط مربع برابر است با :</a:t>
            </a:r>
            <a:endParaRPr lang="en-US" sz="4400" b="1" dirty="0">
              <a:cs typeface="B Bad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71736" y="4714884"/>
            <a:ext cx="420980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4400" b="1" dirty="0" smtClean="0">
                <a:cs typeface="B Badr" pitchFamily="2" charset="-78"/>
              </a:rPr>
              <a:t>ا</a:t>
            </a:r>
            <a:r>
              <a:rPr lang="fa-IR" sz="4000" b="1" dirty="0" smtClean="0">
                <a:cs typeface="B Badr" pitchFamily="2" charset="-78"/>
              </a:rPr>
              <a:t>ندازه ی یک ضلع        4</a:t>
            </a:r>
            <a:endParaRPr lang="en-US" b="1" dirty="0">
              <a:cs typeface="B Badr" pitchFamily="2" charset="-78"/>
            </a:endParaRPr>
          </a:p>
        </p:txBody>
      </p:sp>
      <p:sp>
        <p:nvSpPr>
          <p:cNvPr id="4" name="Multiply 3"/>
          <p:cNvSpPr/>
          <p:nvPr/>
        </p:nvSpPr>
        <p:spPr>
          <a:xfrm>
            <a:off x="3071802" y="4786322"/>
            <a:ext cx="642942" cy="500066"/>
          </a:xfrm>
          <a:prstGeom prst="mathMultiply">
            <a:avLst>
              <a:gd name="adj1" fmla="val 1061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071802" y="2071678"/>
            <a:ext cx="2928958" cy="2286016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28926" y="571480"/>
            <a:ext cx="48942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4000" b="1" dirty="0" smtClean="0">
                <a:cs typeface="B Badr" pitchFamily="2" charset="-78"/>
              </a:rPr>
              <a:t>ما در این درس یاد گرفتیم که :</a:t>
            </a:r>
            <a:endParaRPr lang="en-US" sz="4000" b="1" dirty="0">
              <a:cs typeface="B Bad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69983" y="1785926"/>
            <a:ext cx="56156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4000" b="1" dirty="0" smtClean="0">
                <a:solidFill>
                  <a:schemeClr val="accent2">
                    <a:lumMod val="75000"/>
                  </a:schemeClr>
                </a:solidFill>
                <a:cs typeface="B Badr" pitchFamily="2" charset="-78"/>
              </a:rPr>
              <a:t>1 - محیط یعنی اندازه ی دور شکل</a:t>
            </a:r>
            <a:endParaRPr lang="en-US" sz="4000" b="1" dirty="0">
              <a:solidFill>
                <a:schemeClr val="accent2">
                  <a:lumMod val="75000"/>
                </a:schemeClr>
              </a:solidFill>
              <a:cs typeface="B Badr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6895" y="2857496"/>
            <a:ext cx="7847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3600" b="1" dirty="0" smtClean="0">
                <a:solidFill>
                  <a:schemeClr val="accent4">
                    <a:lumMod val="50000"/>
                  </a:schemeClr>
                </a:solidFill>
                <a:cs typeface="B Badr" pitchFamily="2" charset="-78"/>
              </a:rPr>
              <a:t>2 – محیط مستطیل برابر است با : طول + عرض        2</a:t>
            </a:r>
            <a:endParaRPr lang="en-US" b="1" dirty="0">
              <a:solidFill>
                <a:schemeClr val="accent4">
                  <a:lumMod val="50000"/>
                </a:schemeClr>
              </a:solidFill>
              <a:cs typeface="B Bad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4071942"/>
            <a:ext cx="81083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a-IR" sz="3600" b="1" dirty="0" smtClean="0">
                <a:cs typeface="B Badr" pitchFamily="2" charset="-78"/>
              </a:rPr>
              <a:t>3 – محیط مربع برابر است با اندازه ی یک ضلع         4 </a:t>
            </a:r>
            <a:endParaRPr lang="en-US" sz="3600" b="1" dirty="0">
              <a:cs typeface="B Badr" pitchFamily="2" charset="-78"/>
            </a:endParaRPr>
          </a:p>
        </p:txBody>
      </p:sp>
      <p:sp>
        <p:nvSpPr>
          <p:cNvPr id="6" name="Multiply 5"/>
          <p:cNvSpPr/>
          <p:nvPr/>
        </p:nvSpPr>
        <p:spPr>
          <a:xfrm>
            <a:off x="1000100" y="2928934"/>
            <a:ext cx="714380" cy="714380"/>
          </a:xfrm>
          <a:prstGeom prst="mathMultiply">
            <a:avLst>
              <a:gd name="adj1" fmla="val 868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Multiply 6"/>
          <p:cNvSpPr/>
          <p:nvPr/>
        </p:nvSpPr>
        <p:spPr>
          <a:xfrm>
            <a:off x="1071538" y="4071942"/>
            <a:ext cx="714380" cy="714380"/>
          </a:xfrm>
          <a:prstGeom prst="mathMultiply">
            <a:avLst>
              <a:gd name="adj1" fmla="val 868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489</Words>
  <Application>Microsoft Office PowerPoint</Application>
  <PresentationFormat>On-screen Show (4:3)</PresentationFormat>
  <Paragraphs>94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MRT www.Win2Farsi.com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aaa</dc:creator>
  <cp:lastModifiedBy>Windows User</cp:lastModifiedBy>
  <cp:revision>35</cp:revision>
  <dcterms:created xsi:type="dcterms:W3CDTF">2014-02-05T18:16:17Z</dcterms:created>
  <dcterms:modified xsi:type="dcterms:W3CDTF">2020-04-09T23:13:28Z</dcterms:modified>
</cp:coreProperties>
</file>