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20"/>
  </p:notesMasterIdLst>
  <p:sldIdLst>
    <p:sldId id="256" r:id="rId2"/>
    <p:sldId id="257" r:id="rId3"/>
    <p:sldId id="268" r:id="rId4"/>
    <p:sldId id="258" r:id="rId5"/>
    <p:sldId id="259" r:id="rId6"/>
    <p:sldId id="260" r:id="rId7"/>
    <p:sldId id="269" r:id="rId8"/>
    <p:sldId id="270" r:id="rId9"/>
    <p:sldId id="271" r:id="rId10"/>
    <p:sldId id="272" r:id="rId11"/>
    <p:sldId id="273" r:id="rId12"/>
    <p:sldId id="274" r:id="rId13"/>
    <p:sldId id="261" r:id="rId14"/>
    <p:sldId id="262" r:id="rId15"/>
    <p:sldId id="266" r:id="rId16"/>
    <p:sldId id="263" r:id="rId17"/>
    <p:sldId id="264" r:id="rId18"/>
    <p:sldId id="26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45" autoAdjust="0"/>
    <p:restoredTop sz="86475" autoAdjust="0"/>
  </p:normalViewPr>
  <p:slideViewPr>
    <p:cSldViewPr>
      <p:cViewPr>
        <p:scale>
          <a:sx n="73" d="100"/>
          <a:sy n="73" d="100"/>
        </p:scale>
        <p:origin x="-1062"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7" d="100"/>
          <a:sy n="67" d="100"/>
        </p:scale>
        <p:origin x="-273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1178AC8-8EFF-4675-B477-7FFBD2702217}" type="datetimeFigureOut">
              <a:rPr lang="fa-IR" smtClean="0"/>
              <a:t>07/10/1441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EB77501-27D9-4630-9C1C-6D3903F62173}" type="slidenum">
              <a:rPr lang="fa-IR" smtClean="0"/>
              <a:t>‹#›</a:t>
            </a:fld>
            <a:endParaRPr lang="fa-IR"/>
          </a:p>
        </p:txBody>
      </p:sp>
    </p:spTree>
    <p:extLst>
      <p:ext uri="{BB962C8B-B14F-4D97-AF65-F5344CB8AC3E}">
        <p14:creationId xmlns:p14="http://schemas.microsoft.com/office/powerpoint/2010/main" val="3372234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0EB77501-27D9-4630-9C1C-6D3903F62173}" type="slidenum">
              <a:rPr lang="fa-IR" smtClean="0"/>
              <a:t>1</a:t>
            </a:fld>
            <a:endParaRPr lang="fa-IR"/>
          </a:p>
        </p:txBody>
      </p:sp>
    </p:spTree>
    <p:extLst>
      <p:ext uri="{BB962C8B-B14F-4D97-AF65-F5344CB8AC3E}">
        <p14:creationId xmlns:p14="http://schemas.microsoft.com/office/powerpoint/2010/main" val="3430764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5/29/2020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5/29/2020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1576;&#1582;&#1588;%20&#1605;&#1608;&#1575;&#1583;%20&#1575;&#1608;&#1604;&#1740;&#1607;.pptx" TargetMode="External"/><Relationship Id="rId7" Type="http://schemas.openxmlformats.org/officeDocument/2006/relationships/hyperlink" Target="&#1605;&#1581;&#1740;&#1591;%20&#1593;&#1605;&#1608;&#1605;&#1740;.pptx" TargetMode="External"/><Relationship Id="rId2" Type="http://schemas.openxmlformats.org/officeDocument/2006/relationships/hyperlink" Target="&#1576;&#1582;&#1588;%20&#1589;&#1606;&#1593;&#1578;.pptx" TargetMode="External"/><Relationship Id="rId1" Type="http://schemas.openxmlformats.org/officeDocument/2006/relationships/slideLayout" Target="../slideLayouts/slideLayout2.xml"/><Relationship Id="rId6" Type="http://schemas.openxmlformats.org/officeDocument/2006/relationships/hyperlink" Target="&#1576;&#1582;&#1588;%20&#1576;&#1575;&#1586;&#1575;&#1585;.pptx" TargetMode="External"/><Relationship Id="rId5" Type="http://schemas.openxmlformats.org/officeDocument/2006/relationships/hyperlink" Target="&#1576;&#1582;&#1588;%20&#1605;&#1606;&#1575;&#1576;&#1593;%20&#1575;&#1606;&#1587;&#1575;&#1606;&#1740;.pptx" TargetMode="External"/><Relationship Id="rId4" Type="http://schemas.openxmlformats.org/officeDocument/2006/relationships/hyperlink" Target="&#1576;&#1582;&#1588;%20&#1576;&#1740;&#1606;%20&#1575;&#1604;&#1605;&#1604;&#1604;&#1740;.pptx"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5" name="Picture 4"/>
          <p:cNvPicPr/>
          <p:nvPr/>
        </p:nvPicPr>
        <p:blipFill>
          <a:blip r:embed="rId4">
            <a:clrChange>
              <a:clrFrom>
                <a:srgbClr val="FEFEFE"/>
              </a:clrFrom>
              <a:clrTo>
                <a:srgbClr val="FEFEFE">
                  <a:alpha val="0"/>
                </a:srgbClr>
              </a:clrTo>
            </a:clrChange>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2743200" y="685800"/>
            <a:ext cx="2743200" cy="21050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75625373"/>
      </p:ext>
    </p:extLst>
  </p:cSld>
  <p:clrMapOvr>
    <a:masterClrMapping/>
  </p:clrMapOvr>
  <mc:AlternateContent xmlns:mc="http://schemas.openxmlformats.org/markup-compatibility/2006" xmlns:p14="http://schemas.microsoft.com/office/powerpoint/2010/main">
    <mc:Choice Requires="p14">
      <p:transition spd="slow" p14:dur="2000" advTm="3397"/>
    </mc:Choice>
    <mc:Fallback xmlns="">
      <p:transition spd="slow" advTm="33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5" name="Rounded Rectangle 4"/>
          <p:cNvSpPr/>
          <p:nvPr/>
        </p:nvSpPr>
        <p:spPr>
          <a:xfrm>
            <a:off x="428624" y="1905000"/>
            <a:ext cx="8610600" cy="2286000"/>
          </a:xfrm>
          <a:prstGeom prst="roundRect">
            <a:avLst/>
          </a:prstGeom>
          <a:ln>
            <a:solidFill>
              <a:srgbClr val="FF0000"/>
            </a:solidFill>
          </a:ln>
          <a:effectLst>
            <a:outerShdw blurRad="50800" dist="38100" dir="2700000" algn="t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rtlCol="0" anchor="ctr"/>
          <a:lstStyle/>
          <a:p>
            <a:pPr algn="r" rtl="1"/>
            <a:r>
              <a:rPr lang="fa-IR" sz="3600" dirty="0" smtClean="0">
                <a:solidFill>
                  <a:schemeClr val="tx1"/>
                </a:solidFill>
                <a:cs typeface="B Titr" pitchFamily="2" charset="-78"/>
              </a:rPr>
              <a:t> </a:t>
            </a:r>
            <a:endParaRPr lang="fa-IR" sz="3600" dirty="0" smtClean="0">
              <a:solidFill>
                <a:schemeClr val="tx1"/>
              </a:solidFill>
              <a:cs typeface="B Titr" pitchFamily="2" charset="-78"/>
            </a:endParaRPr>
          </a:p>
          <a:p>
            <a:pPr algn="r" rtl="1"/>
            <a:r>
              <a:rPr lang="fa-IR" sz="4400" dirty="0" smtClean="0">
                <a:solidFill>
                  <a:srgbClr val="FFFF00"/>
                </a:solidFill>
                <a:cs typeface="B Titr" pitchFamily="2" charset="-78"/>
              </a:rPr>
              <a:t>محیط خارجی و روابط میان سازمان ها </a:t>
            </a:r>
            <a:endParaRPr lang="en-US" sz="4400" dirty="0">
              <a:solidFill>
                <a:srgbClr val="FFFF00"/>
              </a:solidFill>
              <a:cs typeface="B Titr" pitchFamily="2" charset="-78"/>
            </a:endParaRPr>
          </a:p>
        </p:txBody>
      </p:sp>
    </p:spTree>
    <p:extLst>
      <p:ext uri="{BB962C8B-B14F-4D97-AF65-F5344CB8AC3E}">
        <p14:creationId xmlns:p14="http://schemas.microsoft.com/office/powerpoint/2010/main" val="378228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14400"/>
            <a:ext cx="8229600" cy="704088"/>
          </a:xfrm>
        </p:spPr>
        <p:txBody>
          <a:bodyPr>
            <a:noAutofit/>
          </a:bodyPr>
          <a:lstStyle/>
          <a:p>
            <a:pPr algn="ctr"/>
            <a:r>
              <a:rPr lang="fa-IR" sz="3200" dirty="0" smtClean="0">
                <a:solidFill>
                  <a:srgbClr val="FF0000"/>
                </a:solidFill>
                <a:cs typeface="B Titr" pitchFamily="2" charset="-78"/>
              </a:rPr>
              <a:t>هدف از یادگیری این فصل آشنایی با مفاهیم ذیل می باشد. </a:t>
            </a:r>
            <a:endParaRPr lang="fa-IR" sz="3200" dirty="0">
              <a:solidFill>
                <a:srgbClr val="FF0000"/>
              </a:solidFill>
              <a:cs typeface="B Titr" pitchFamily="2" charset="-78"/>
            </a:endParaRPr>
          </a:p>
        </p:txBody>
      </p:sp>
      <p:sp>
        <p:nvSpPr>
          <p:cNvPr id="3" name="Content Placeholder 2"/>
          <p:cNvSpPr>
            <a:spLocks noGrp="1"/>
          </p:cNvSpPr>
          <p:nvPr>
            <p:ph idx="1"/>
          </p:nvPr>
        </p:nvSpPr>
        <p:spPr>
          <a:xfrm>
            <a:off x="533400" y="2057400"/>
            <a:ext cx="8229600" cy="4389120"/>
          </a:xfrm>
        </p:spPr>
        <p:txBody>
          <a:bodyPr/>
          <a:lstStyle/>
          <a:p>
            <a:pPr>
              <a:buFont typeface="Wingdings" pitchFamily="2" charset="2"/>
              <a:buChar char="Ø"/>
            </a:pPr>
            <a:r>
              <a:rPr lang="fa-IR" dirty="0" smtClean="0">
                <a:cs typeface="B Titr" pitchFamily="2" charset="-78"/>
              </a:rPr>
              <a:t>1. انواع محیط های خارجی </a:t>
            </a:r>
          </a:p>
          <a:p>
            <a:pPr>
              <a:buFont typeface="Wingdings" pitchFamily="2" charset="2"/>
              <a:buChar char="Ø"/>
            </a:pPr>
            <a:r>
              <a:rPr lang="fa-IR" dirty="0" smtClean="0">
                <a:cs typeface="B Titr" pitchFamily="2" charset="-78"/>
              </a:rPr>
              <a:t>2.محیط بین المللی</a:t>
            </a:r>
          </a:p>
          <a:p>
            <a:pPr>
              <a:buFont typeface="Wingdings" pitchFamily="2" charset="2"/>
              <a:buChar char="Ø"/>
            </a:pPr>
            <a:r>
              <a:rPr lang="fa-IR" dirty="0" smtClean="0">
                <a:cs typeface="B Titr" pitchFamily="2" charset="-78"/>
              </a:rPr>
              <a:t>3.چالش های محیط خارجی </a:t>
            </a:r>
          </a:p>
          <a:p>
            <a:pPr>
              <a:buFont typeface="Wingdings" pitchFamily="2" charset="2"/>
              <a:buChar char="Ø"/>
            </a:pPr>
            <a:r>
              <a:rPr lang="fa-IR" dirty="0" smtClean="0">
                <a:cs typeface="B Titr" pitchFamily="2" charset="-78"/>
              </a:rPr>
              <a:t>4. ماهیت محیط درحال تغییر </a:t>
            </a:r>
          </a:p>
          <a:p>
            <a:pPr>
              <a:buFont typeface="Wingdings" pitchFamily="2" charset="2"/>
              <a:buChar char="Ø"/>
            </a:pPr>
            <a:r>
              <a:rPr lang="fa-IR" dirty="0" smtClean="0">
                <a:cs typeface="B Titr" pitchFamily="2" charset="-78"/>
              </a:rPr>
              <a:t>5. روش های مختلف سازگاری با محیط در حال تغییر </a:t>
            </a:r>
          </a:p>
          <a:p>
            <a:pPr>
              <a:buFont typeface="Wingdings" pitchFamily="2" charset="2"/>
              <a:buChar char="Ø"/>
            </a:pPr>
            <a:r>
              <a:rPr lang="fa-IR" dirty="0" smtClean="0">
                <a:cs typeface="B Titr" pitchFamily="2" charset="-78"/>
              </a:rPr>
              <a:t>6.استراتژی های پاسخ به تغییرات و پیچیدگی های محیطی </a:t>
            </a:r>
          </a:p>
          <a:p>
            <a:pPr>
              <a:buFont typeface="Wingdings" pitchFamily="2" charset="2"/>
              <a:buChar char="Ø"/>
            </a:pPr>
            <a:r>
              <a:rPr lang="fa-IR" dirty="0" smtClean="0">
                <a:cs typeface="B Titr" pitchFamily="2" charset="-78"/>
              </a:rPr>
              <a:t>7.وابستگی به منابع خارجی</a:t>
            </a:r>
          </a:p>
          <a:p>
            <a:pPr>
              <a:buFont typeface="Wingdings" pitchFamily="2" charset="2"/>
              <a:buChar char="Ø"/>
            </a:pPr>
            <a:r>
              <a:rPr lang="fa-IR" dirty="0" smtClean="0">
                <a:cs typeface="B Titr" pitchFamily="2" charset="-78"/>
              </a:rPr>
              <a:t>8.کنترل محیط خارجی </a:t>
            </a:r>
          </a:p>
          <a:p>
            <a:pPr>
              <a:buFont typeface="Wingdings" pitchFamily="2" charset="2"/>
              <a:buChar char="Ø"/>
            </a:pPr>
            <a:r>
              <a:rPr lang="fa-IR" dirty="0" smtClean="0">
                <a:cs typeface="B Titr" pitchFamily="2" charset="-78"/>
              </a:rPr>
              <a:t>9.مراحل مدیریت تغییر استراتژیک</a:t>
            </a:r>
          </a:p>
          <a:p>
            <a:endParaRPr lang="fa-IR" dirty="0" smtClean="0">
              <a:cs typeface="B Titr" pitchFamily="2" charset="-78"/>
            </a:endParaRPr>
          </a:p>
          <a:p>
            <a:endParaRPr lang="fa-IR" dirty="0" smtClean="0">
              <a:cs typeface="B Titr" pitchFamily="2" charset="-78"/>
            </a:endParaRPr>
          </a:p>
          <a:p>
            <a:endParaRPr lang="fa-IR" dirty="0">
              <a:cs typeface="B Titr" pitchFamily="2" charset="-78"/>
            </a:endParaRPr>
          </a:p>
          <a:p>
            <a:endParaRPr lang="fa-IR" dirty="0">
              <a:cs typeface="B Titr" pitchFamily="2" charset="-78"/>
            </a:endParaRPr>
          </a:p>
        </p:txBody>
      </p:sp>
    </p:spTree>
    <p:extLst>
      <p:ext uri="{BB962C8B-B14F-4D97-AF65-F5344CB8AC3E}">
        <p14:creationId xmlns:p14="http://schemas.microsoft.com/office/powerpoint/2010/main" val="2089764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30200" y="1447800"/>
            <a:ext cx="8597900" cy="2647950"/>
          </a:xfrm>
          <a:prstGeom prst="roundRect">
            <a:avLst/>
          </a:prstGeom>
          <a:solidFill>
            <a:srgbClr val="FF0000"/>
          </a:solidFill>
          <a:ln>
            <a:solidFill>
              <a:schemeClr val="tx1"/>
            </a:solidFill>
          </a:ln>
        </p:spPr>
        <p:style>
          <a:lnRef idx="0">
            <a:schemeClr val="accent5"/>
          </a:lnRef>
          <a:fillRef idx="3">
            <a:schemeClr val="accent5"/>
          </a:fillRef>
          <a:effectRef idx="3">
            <a:schemeClr val="accent5"/>
          </a:effectRef>
          <a:fontRef idx="minor">
            <a:schemeClr val="lt1"/>
          </a:fontRef>
        </p:style>
        <p:txBody>
          <a:bodyPr rtlCol="0" anchor="ctr"/>
          <a:lstStyle/>
          <a:p>
            <a:pPr algn="ctr" rtl="1">
              <a:lnSpc>
                <a:spcPct val="150000"/>
              </a:lnSpc>
            </a:pPr>
            <a:r>
              <a:rPr lang="fa-IR" sz="2800" u="sng" dirty="0" smtClean="0">
                <a:solidFill>
                  <a:schemeClr val="bg1"/>
                </a:solidFill>
                <a:cs typeface="B Titr" pitchFamily="2" charset="-78"/>
              </a:rPr>
              <a:t>(*</a:t>
            </a:r>
            <a:r>
              <a:rPr lang="fa-IR" sz="2800" u="sng" dirty="0" smtClean="0">
                <a:solidFill>
                  <a:schemeClr val="tx1"/>
                </a:solidFill>
                <a:cs typeface="B Titr" pitchFamily="2" charset="-78"/>
              </a:rPr>
              <a:t>در این فصل به تعریف واژه های کلیدی پرداخته می شود</a:t>
            </a:r>
            <a:r>
              <a:rPr lang="fa-IR" sz="2800" u="sng" dirty="0" smtClean="0">
                <a:solidFill>
                  <a:schemeClr val="bg1"/>
                </a:solidFill>
                <a:cs typeface="B Titr" pitchFamily="2" charset="-78"/>
              </a:rPr>
              <a:t>*)</a:t>
            </a:r>
          </a:p>
          <a:p>
            <a:pPr algn="ctr" rtl="1">
              <a:lnSpc>
                <a:spcPct val="150000"/>
              </a:lnSpc>
            </a:pPr>
            <a:r>
              <a:rPr lang="fa-IR" sz="3200" dirty="0" smtClean="0">
                <a:solidFill>
                  <a:schemeClr val="bg1"/>
                </a:solidFill>
                <a:cs typeface="B Titr" pitchFamily="2" charset="-78"/>
              </a:rPr>
              <a:t>* محیط سازمان ( 3- 1 ) * </a:t>
            </a:r>
            <a:r>
              <a:rPr lang="en-US" sz="3200" dirty="0" err="1">
                <a:solidFill>
                  <a:schemeClr val="tx1"/>
                </a:solidFill>
                <a:latin typeface="Arial Black" pitchFamily="34" charset="0"/>
                <a:cs typeface="B Titr" pitchFamily="2" charset="-78"/>
              </a:rPr>
              <a:t>Organizational</a:t>
            </a:r>
            <a:r>
              <a:rPr lang="en-US" sz="3200" dirty="0" err="1" smtClean="0">
                <a:solidFill>
                  <a:schemeClr val="tx1"/>
                </a:solidFill>
                <a:latin typeface="Arial Black" pitchFamily="34" charset="0"/>
                <a:cs typeface="B Titr" pitchFamily="2" charset="-78"/>
              </a:rPr>
              <a:t>Environment</a:t>
            </a:r>
            <a:endParaRPr lang="fa-IR" sz="3200" dirty="0" smtClean="0">
              <a:solidFill>
                <a:schemeClr val="tx1"/>
              </a:solidFill>
              <a:latin typeface="Arial Black" pitchFamily="34" charset="0"/>
              <a:cs typeface="B Titr" pitchFamily="2" charset="-78"/>
            </a:endParaRPr>
          </a:p>
          <a:p>
            <a:pPr algn="r" rtl="1"/>
            <a:r>
              <a:rPr lang="fa-IR" sz="3600" dirty="0" smtClean="0">
                <a:solidFill>
                  <a:schemeClr val="tx1"/>
                </a:solidFill>
                <a:cs typeface="B Titr" pitchFamily="2" charset="-78"/>
              </a:rPr>
              <a:t> </a:t>
            </a:r>
          </a:p>
        </p:txBody>
      </p:sp>
      <p:sp>
        <p:nvSpPr>
          <p:cNvPr id="5" name="Rounded Rectangle 4"/>
          <p:cNvSpPr/>
          <p:nvPr/>
        </p:nvSpPr>
        <p:spPr>
          <a:xfrm>
            <a:off x="165100" y="4457700"/>
            <a:ext cx="8763000" cy="1981200"/>
          </a:xfrm>
          <a:prstGeom prst="roundRect">
            <a:avLst/>
          </a:prstGeom>
          <a:solidFill>
            <a:schemeClr val="bg2">
              <a:lumMod val="50000"/>
            </a:schemeClr>
          </a:solidFill>
          <a:ln>
            <a:solidFill>
              <a:schemeClr val="tx1"/>
            </a:solidFill>
          </a:ln>
        </p:spPr>
        <p:style>
          <a:lnRef idx="0">
            <a:schemeClr val="accent4"/>
          </a:lnRef>
          <a:fillRef idx="3">
            <a:schemeClr val="accent4"/>
          </a:fillRef>
          <a:effectRef idx="3">
            <a:schemeClr val="accent4"/>
          </a:effectRef>
          <a:fontRef idx="minor">
            <a:schemeClr val="lt1"/>
          </a:fontRef>
        </p:style>
        <p:txBody>
          <a:bodyPr rtlCol="0" anchor="ctr"/>
          <a:lstStyle/>
          <a:p>
            <a:pPr algn="justLow" rtl="1">
              <a:lnSpc>
                <a:spcPct val="150000"/>
              </a:lnSpc>
            </a:pPr>
            <a:r>
              <a:rPr lang="fa-IR" sz="2800" dirty="0" smtClean="0">
                <a:solidFill>
                  <a:schemeClr val="bg1"/>
                </a:solidFill>
                <a:cs typeface="B Titr" pitchFamily="2" charset="-78"/>
              </a:rPr>
              <a:t>شامل کلیه عواملی </a:t>
            </a:r>
            <a:r>
              <a:rPr lang="fa-IR" sz="2800" dirty="0" smtClean="0">
                <a:solidFill>
                  <a:schemeClr val="tx1"/>
                </a:solidFill>
                <a:cs typeface="B Titr" pitchFamily="2" charset="-78"/>
              </a:rPr>
              <a:t>است که در خارج از مرز های سازمان </a:t>
            </a:r>
            <a:r>
              <a:rPr lang="fa-IR" sz="2800" dirty="0" smtClean="0">
                <a:solidFill>
                  <a:schemeClr val="bg1"/>
                </a:solidFill>
                <a:cs typeface="B Titr" pitchFamily="2" charset="-78"/>
              </a:rPr>
              <a:t>قراردارند</a:t>
            </a:r>
            <a:r>
              <a:rPr lang="fa-IR" sz="2800" dirty="0" smtClean="0">
                <a:solidFill>
                  <a:schemeClr val="tx1"/>
                </a:solidFill>
                <a:cs typeface="B Titr" pitchFamily="2" charset="-78"/>
              </a:rPr>
              <a:t> </a:t>
            </a:r>
            <a:r>
              <a:rPr lang="fa-IR" sz="2800" dirty="0" smtClean="0">
                <a:solidFill>
                  <a:schemeClr val="bg1"/>
                </a:solidFill>
                <a:cs typeface="B Titr" pitchFamily="2" charset="-78"/>
              </a:rPr>
              <a:t>و دارای </a:t>
            </a:r>
            <a:r>
              <a:rPr lang="fa-IR" sz="2800" dirty="0" smtClean="0">
                <a:solidFill>
                  <a:schemeClr val="tx1"/>
                </a:solidFill>
                <a:cs typeface="B Titr" pitchFamily="2" charset="-78"/>
              </a:rPr>
              <a:t>پتانسیل تاثیرگذاری بر همه یا بخش هایی از سازمان </a:t>
            </a:r>
            <a:r>
              <a:rPr lang="fa-IR" sz="2800" dirty="0" smtClean="0">
                <a:solidFill>
                  <a:schemeClr val="bg1"/>
                </a:solidFill>
                <a:cs typeface="B Titr" pitchFamily="2" charset="-78"/>
              </a:rPr>
              <a:t>هستند.  </a:t>
            </a:r>
          </a:p>
        </p:txBody>
      </p:sp>
    </p:spTree>
    <p:extLst>
      <p:ext uri="{BB962C8B-B14F-4D97-AF65-F5344CB8AC3E}">
        <p14:creationId xmlns:p14="http://schemas.microsoft.com/office/powerpoint/2010/main" val="2405673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69900" y="838200"/>
            <a:ext cx="8432800" cy="1905000"/>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r" rtl="1"/>
            <a:r>
              <a:rPr lang="fa-IR" sz="3200" dirty="0" smtClean="0">
                <a:solidFill>
                  <a:schemeClr val="bg1"/>
                </a:solidFill>
                <a:cs typeface="B Titr" pitchFamily="2" charset="-78"/>
              </a:rPr>
              <a:t>واژه بعدی :</a:t>
            </a:r>
          </a:p>
          <a:p>
            <a:pPr algn="ctr" rtl="1"/>
            <a:r>
              <a:rPr lang="fa-IR" sz="3200" dirty="0" smtClean="0">
                <a:solidFill>
                  <a:srgbClr val="FF0000"/>
                </a:solidFill>
                <a:cs typeface="B Titr" pitchFamily="2" charset="-78"/>
              </a:rPr>
              <a:t>          قلمرو</a:t>
            </a:r>
            <a:endParaRPr lang="en-US" sz="3200" dirty="0" smtClean="0">
              <a:solidFill>
                <a:srgbClr val="FF0000"/>
              </a:solidFill>
              <a:cs typeface="B Titr" pitchFamily="2" charset="-78"/>
            </a:endParaRPr>
          </a:p>
          <a:p>
            <a:pPr algn="ctr" rtl="1"/>
            <a:r>
              <a:rPr lang="fa-IR" sz="3200" dirty="0" smtClean="0">
                <a:solidFill>
                  <a:schemeClr val="accent2">
                    <a:lumMod val="50000"/>
                  </a:schemeClr>
                </a:solidFill>
                <a:cs typeface="B Titr" pitchFamily="2" charset="-78"/>
              </a:rPr>
              <a:t>          </a:t>
            </a:r>
            <a:r>
              <a:rPr lang="en-US" sz="3200" dirty="0" smtClean="0">
                <a:solidFill>
                  <a:schemeClr val="tx1"/>
                </a:solidFill>
                <a:latin typeface="Arial Black" pitchFamily="34" charset="0"/>
                <a:cs typeface="B Titr" pitchFamily="2" charset="-78"/>
              </a:rPr>
              <a:t>Domain</a:t>
            </a:r>
            <a:endParaRPr lang="fa-IR" sz="3600" dirty="0" smtClean="0">
              <a:solidFill>
                <a:schemeClr val="tx1"/>
              </a:solidFill>
              <a:cs typeface="B Titr" pitchFamily="2" charset="-78"/>
            </a:endParaRPr>
          </a:p>
        </p:txBody>
      </p:sp>
      <p:sp>
        <p:nvSpPr>
          <p:cNvPr id="5" name="Rounded Rectangle 4"/>
          <p:cNvSpPr/>
          <p:nvPr/>
        </p:nvSpPr>
        <p:spPr>
          <a:xfrm>
            <a:off x="304800" y="2895600"/>
            <a:ext cx="8763000" cy="3429000"/>
          </a:xfrm>
          <a:prstGeom prst="roundRect">
            <a:avLst>
              <a:gd name="adj" fmla="val 11012"/>
            </a:avLst>
          </a:prstGeom>
        </p:spPr>
        <p:style>
          <a:lnRef idx="3">
            <a:schemeClr val="lt1"/>
          </a:lnRef>
          <a:fillRef idx="1">
            <a:schemeClr val="dk1"/>
          </a:fillRef>
          <a:effectRef idx="1">
            <a:schemeClr val="dk1"/>
          </a:effectRef>
          <a:fontRef idx="minor">
            <a:schemeClr val="lt1"/>
          </a:fontRef>
        </p:style>
        <p:txBody>
          <a:bodyPr rtlCol="0" anchor="ctr"/>
          <a:lstStyle/>
          <a:p>
            <a:pPr algn="just" rtl="1">
              <a:lnSpc>
                <a:spcPct val="150000"/>
              </a:lnSpc>
            </a:pPr>
            <a:r>
              <a:rPr lang="fa-IR" sz="2800" dirty="0" smtClean="0">
                <a:solidFill>
                  <a:schemeClr val="tx1"/>
                </a:solidFill>
                <a:cs typeface="B Titr" pitchFamily="2" charset="-78"/>
              </a:rPr>
              <a:t>و اما قلمرو عبارتست</a:t>
            </a:r>
            <a:r>
              <a:rPr lang="en-US" sz="2800" dirty="0" smtClean="0">
                <a:solidFill>
                  <a:schemeClr val="tx1"/>
                </a:solidFill>
                <a:cs typeface="B Titr" pitchFamily="2" charset="-78"/>
              </a:rPr>
              <a:t> :</a:t>
            </a:r>
            <a:r>
              <a:rPr lang="fa-IR" sz="2800" dirty="0" smtClean="0">
                <a:solidFill>
                  <a:schemeClr val="tx1"/>
                </a:solidFill>
                <a:cs typeface="B Titr" pitchFamily="2" charset="-78"/>
              </a:rPr>
              <a:t> </a:t>
            </a:r>
            <a:endParaRPr lang="en-US" sz="2800" dirty="0" smtClean="0">
              <a:solidFill>
                <a:schemeClr val="tx1"/>
              </a:solidFill>
              <a:cs typeface="B Titr" pitchFamily="2" charset="-78"/>
            </a:endParaRPr>
          </a:p>
          <a:p>
            <a:pPr algn="justLow" rtl="1">
              <a:lnSpc>
                <a:spcPct val="150000"/>
              </a:lnSpc>
            </a:pPr>
            <a:r>
              <a:rPr lang="fa-IR" sz="2800" dirty="0" smtClean="0">
                <a:solidFill>
                  <a:schemeClr val="tx1"/>
                </a:solidFill>
                <a:cs typeface="B Titr" pitchFamily="2" charset="-78"/>
              </a:rPr>
              <a:t>از آن بخش از محیط که سازمان برای </a:t>
            </a:r>
            <a:r>
              <a:rPr lang="fa-IR" sz="2800" dirty="0" smtClean="0">
                <a:solidFill>
                  <a:srgbClr val="FF0000"/>
                </a:solidFill>
                <a:cs typeface="B Titr" pitchFamily="2" charset="-78"/>
              </a:rPr>
              <a:t>فعالیت خود انتخاب </a:t>
            </a:r>
            <a:r>
              <a:rPr lang="fa-IR" sz="2800" dirty="0" smtClean="0">
                <a:solidFill>
                  <a:schemeClr val="tx1"/>
                </a:solidFill>
                <a:cs typeface="B Titr" pitchFamily="2" charset="-78"/>
              </a:rPr>
              <a:t>می کند. </a:t>
            </a:r>
          </a:p>
          <a:p>
            <a:pPr algn="justLow" rtl="1">
              <a:lnSpc>
                <a:spcPct val="150000"/>
              </a:lnSpc>
            </a:pPr>
            <a:r>
              <a:rPr lang="fa-IR" sz="2800" dirty="0" smtClean="0">
                <a:solidFill>
                  <a:schemeClr val="tx1"/>
                </a:solidFill>
                <a:cs typeface="B Titr" pitchFamily="2" charset="-78"/>
              </a:rPr>
              <a:t> قلمروی یک </a:t>
            </a:r>
            <a:r>
              <a:rPr lang="fa-IR" sz="2800" dirty="0" smtClean="0">
                <a:solidFill>
                  <a:schemeClr val="tx2"/>
                </a:solidFill>
                <a:cs typeface="B Titr" pitchFamily="2" charset="-78"/>
              </a:rPr>
              <a:t>سازمان نشاندهنده بخش هایی از محیط است که سازمان ها با آنها </a:t>
            </a:r>
            <a:r>
              <a:rPr lang="fa-IR" sz="2800" dirty="0" smtClean="0">
                <a:solidFill>
                  <a:srgbClr val="FF0000"/>
                </a:solidFill>
                <a:cs typeface="B Titr" pitchFamily="2" charset="-78"/>
              </a:rPr>
              <a:t>تعامل</a:t>
            </a:r>
            <a:r>
              <a:rPr lang="fa-IR" sz="2800" dirty="0" smtClean="0">
                <a:solidFill>
                  <a:schemeClr val="tx1"/>
                </a:solidFill>
                <a:cs typeface="B Titr" pitchFamily="2" charset="-78"/>
              </a:rPr>
              <a:t> دارند .و</a:t>
            </a:r>
            <a:r>
              <a:rPr lang="fa-IR" sz="2800" dirty="0">
                <a:solidFill>
                  <a:schemeClr val="tx1"/>
                </a:solidFill>
                <a:cs typeface="B Titr" pitchFamily="2" charset="-78"/>
              </a:rPr>
              <a:t>د</a:t>
            </a:r>
            <a:r>
              <a:rPr lang="fa-IR" sz="2800" dirty="0" smtClean="0">
                <a:solidFill>
                  <a:schemeClr val="tx1"/>
                </a:solidFill>
                <a:cs typeface="B Titr" pitchFamily="2" charset="-78"/>
              </a:rPr>
              <a:t>ر </a:t>
            </a:r>
            <a:r>
              <a:rPr lang="fa-IR" sz="2800" dirty="0" smtClean="0">
                <a:solidFill>
                  <a:srgbClr val="FF0000"/>
                </a:solidFill>
                <a:cs typeface="B Titr" pitchFamily="2" charset="-78"/>
              </a:rPr>
              <a:t>واقع نقطه تمایز </a:t>
            </a:r>
            <a:r>
              <a:rPr lang="fa-IR" sz="2800" u="sng" dirty="0" smtClean="0">
                <a:solidFill>
                  <a:schemeClr val="tx1"/>
                </a:solidFill>
                <a:cs typeface="B Titr" pitchFamily="2" charset="-78"/>
              </a:rPr>
              <a:t>بین محیط سازمان </a:t>
            </a:r>
            <a:r>
              <a:rPr lang="fa-IR" sz="2800" dirty="0" smtClean="0">
                <a:solidFill>
                  <a:schemeClr val="tx1"/>
                </a:solidFill>
                <a:cs typeface="B Titr" pitchFamily="2" charset="-78"/>
              </a:rPr>
              <a:t>با </a:t>
            </a:r>
            <a:r>
              <a:rPr lang="fa-IR" sz="2800" u="sng" dirty="0" smtClean="0">
                <a:solidFill>
                  <a:schemeClr val="tx1"/>
                </a:solidFill>
                <a:cs typeface="B Titr" pitchFamily="2" charset="-78"/>
              </a:rPr>
              <a:t>قلمرو</a:t>
            </a:r>
            <a:r>
              <a:rPr lang="fa-IR" sz="2800" dirty="0" smtClean="0">
                <a:solidFill>
                  <a:schemeClr val="tx1"/>
                </a:solidFill>
                <a:cs typeface="B Titr" pitchFamily="2" charset="-78"/>
              </a:rPr>
              <a:t> در نحوه </a:t>
            </a:r>
            <a:r>
              <a:rPr lang="fa-IR" sz="2800" u="sng" dirty="0" smtClean="0">
                <a:solidFill>
                  <a:schemeClr val="tx1"/>
                </a:solidFill>
                <a:cs typeface="B Titr" pitchFamily="2" charset="-78"/>
              </a:rPr>
              <a:t>انتخاب</a:t>
            </a:r>
            <a:r>
              <a:rPr lang="fa-IR" sz="2800" dirty="0" smtClean="0">
                <a:solidFill>
                  <a:schemeClr val="tx1"/>
                </a:solidFill>
                <a:cs typeface="B Titr" pitchFamily="2" charset="-78"/>
              </a:rPr>
              <a:t> و </a:t>
            </a:r>
            <a:r>
              <a:rPr lang="fa-IR" sz="2800" u="sng" dirty="0" smtClean="0">
                <a:solidFill>
                  <a:schemeClr val="tx1"/>
                </a:solidFill>
                <a:cs typeface="B Titr" pitchFamily="2" charset="-78"/>
              </a:rPr>
              <a:t>تعامل</a:t>
            </a:r>
            <a:r>
              <a:rPr lang="fa-IR" sz="2800" dirty="0" smtClean="0">
                <a:solidFill>
                  <a:schemeClr val="tx1"/>
                </a:solidFill>
                <a:cs typeface="B Titr" pitchFamily="2" charset="-78"/>
              </a:rPr>
              <a:t> صورت گرفته می باشد.   </a:t>
            </a:r>
          </a:p>
        </p:txBody>
      </p:sp>
    </p:spTree>
    <p:extLst>
      <p:ext uri="{BB962C8B-B14F-4D97-AF65-F5344CB8AC3E}">
        <p14:creationId xmlns:p14="http://schemas.microsoft.com/office/powerpoint/2010/main" val="384872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743200" y="101600"/>
            <a:ext cx="3628736" cy="1193800"/>
          </a:xfrm>
          <a:prstGeom prst="ellipse">
            <a:avLst/>
          </a:prstGeom>
          <a:solidFill>
            <a:schemeClr val="bg2"/>
          </a:solidFill>
          <a:scene3d>
            <a:camera prst="perspectiveBelow"/>
            <a:lightRig rig="glow" dir="tl">
              <a:rot lat="0" lon="0" rev="900000"/>
            </a:lightRig>
          </a:scene3d>
          <a:sp3d prstMaterial="powder">
            <a:bevelT w="25400" h="381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fa-IR" sz="3600" dirty="0" smtClean="0">
                <a:ln>
                  <a:solidFill>
                    <a:schemeClr val="bg2"/>
                  </a:solidFill>
                </a:ln>
                <a:solidFill>
                  <a:schemeClr val="tx1"/>
                </a:solidFill>
                <a:cs typeface="B Titr" pitchFamily="2" charset="-78"/>
              </a:rPr>
              <a:t>محیط سازمان </a:t>
            </a:r>
            <a:endParaRPr lang="en-US" sz="3600" dirty="0">
              <a:ln>
                <a:solidFill>
                  <a:schemeClr val="bg2"/>
                </a:solidFill>
              </a:ln>
              <a:solidFill>
                <a:schemeClr val="tx1"/>
              </a:solidFill>
              <a:cs typeface="B Titr" pitchFamily="2" charset="-78"/>
            </a:endParaRPr>
          </a:p>
        </p:txBody>
      </p:sp>
      <p:sp>
        <p:nvSpPr>
          <p:cNvPr id="5" name="Rounded Rectangle 4">
            <a:hlinkClick r:id="rId2" action="ppaction://hlinkpres?slideindex=1&amp;slidetitle="/>
          </p:cNvPr>
          <p:cNvSpPr/>
          <p:nvPr/>
        </p:nvSpPr>
        <p:spPr>
          <a:xfrm>
            <a:off x="7086600" y="4501285"/>
            <a:ext cx="1910196" cy="392545"/>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a:solidFill>
                  <a:schemeClr val="tx1"/>
                </a:solidFill>
                <a:cs typeface="B Titr" pitchFamily="2" charset="-78"/>
              </a:rPr>
              <a:t>1)  بخش صنعت </a:t>
            </a:r>
            <a:endParaRPr lang="en-US" dirty="0">
              <a:solidFill>
                <a:schemeClr val="tx1"/>
              </a:solidFill>
              <a:cs typeface="B Titr" pitchFamily="2" charset="-78"/>
            </a:endParaRPr>
          </a:p>
        </p:txBody>
      </p:sp>
      <p:sp>
        <p:nvSpPr>
          <p:cNvPr id="8" name="Rounded Rectangle 7">
            <a:hlinkClick r:id="rId3" action="ppaction://hlinkpres?slideindex=1&amp;slidetitle="/>
          </p:cNvPr>
          <p:cNvSpPr/>
          <p:nvPr/>
        </p:nvSpPr>
        <p:spPr>
          <a:xfrm>
            <a:off x="7105650" y="5000625"/>
            <a:ext cx="1905000"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2) بخش مواد اولیه </a:t>
            </a:r>
            <a:endParaRPr lang="en-US" dirty="0">
              <a:solidFill>
                <a:schemeClr val="tx1"/>
              </a:solidFill>
              <a:cs typeface="B Titr" pitchFamily="2" charset="-78"/>
            </a:endParaRPr>
          </a:p>
        </p:txBody>
      </p:sp>
      <p:sp>
        <p:nvSpPr>
          <p:cNvPr id="15" name="Rounded Rectangle 14"/>
          <p:cNvSpPr/>
          <p:nvPr/>
        </p:nvSpPr>
        <p:spPr>
          <a:xfrm>
            <a:off x="234661" y="5524787"/>
            <a:ext cx="2518064"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8)  بخش شرایط اقتصادی </a:t>
            </a:r>
            <a:endParaRPr lang="en-US" dirty="0">
              <a:solidFill>
                <a:schemeClr val="tx1"/>
              </a:solidFill>
              <a:cs typeface="B Titr" pitchFamily="2" charset="-78"/>
            </a:endParaRPr>
          </a:p>
        </p:txBody>
      </p:sp>
      <p:sp>
        <p:nvSpPr>
          <p:cNvPr id="16" name="Rounded Rectangle 15"/>
          <p:cNvSpPr/>
          <p:nvPr/>
        </p:nvSpPr>
        <p:spPr>
          <a:xfrm>
            <a:off x="264119" y="5967843"/>
            <a:ext cx="2498425" cy="385619"/>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9)  بخش فن آوری </a:t>
            </a:r>
            <a:endParaRPr lang="en-US" dirty="0">
              <a:solidFill>
                <a:schemeClr val="tx1"/>
              </a:solidFill>
              <a:cs typeface="B Titr" pitchFamily="2" charset="-78"/>
            </a:endParaRPr>
          </a:p>
        </p:txBody>
      </p:sp>
      <p:sp>
        <p:nvSpPr>
          <p:cNvPr id="17" name="Rounded Rectangle 16"/>
          <p:cNvSpPr/>
          <p:nvPr/>
        </p:nvSpPr>
        <p:spPr>
          <a:xfrm>
            <a:off x="254301" y="6420137"/>
            <a:ext cx="2518064"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10)  بخش منابع مالی  </a:t>
            </a:r>
            <a:endParaRPr lang="en-US" dirty="0">
              <a:solidFill>
                <a:schemeClr val="tx1"/>
              </a:solidFill>
              <a:cs typeface="B Titr" pitchFamily="2" charset="-78"/>
            </a:endParaRPr>
          </a:p>
        </p:txBody>
      </p:sp>
      <p:sp>
        <p:nvSpPr>
          <p:cNvPr id="18" name="Rounded Rectangle 17"/>
          <p:cNvSpPr/>
          <p:nvPr/>
        </p:nvSpPr>
        <p:spPr>
          <a:xfrm>
            <a:off x="234661" y="4996006"/>
            <a:ext cx="2518064" cy="385619"/>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7)  بخش اجتماعی .فرهنگی</a:t>
            </a:r>
            <a:endParaRPr lang="en-US" dirty="0">
              <a:solidFill>
                <a:schemeClr val="tx1"/>
              </a:solidFill>
              <a:cs typeface="B Titr" pitchFamily="2" charset="-78"/>
            </a:endParaRPr>
          </a:p>
        </p:txBody>
      </p:sp>
      <p:sp>
        <p:nvSpPr>
          <p:cNvPr id="19" name="Rounded Rectangle 18">
            <a:hlinkClick r:id="rId4" action="ppaction://hlinkpres?slideindex=1&amp;slidetitle="/>
          </p:cNvPr>
          <p:cNvSpPr/>
          <p:nvPr/>
        </p:nvSpPr>
        <p:spPr>
          <a:xfrm>
            <a:off x="7105650" y="6400800"/>
            <a:ext cx="1915390"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en-US" sz="1600" dirty="0" smtClean="0">
                <a:solidFill>
                  <a:schemeClr val="tx1"/>
                </a:solidFill>
                <a:cs typeface="B Titr" pitchFamily="2" charset="-78"/>
              </a:rPr>
              <a:t> </a:t>
            </a:r>
            <a:r>
              <a:rPr lang="fa-IR" sz="1600" dirty="0" smtClean="0">
                <a:solidFill>
                  <a:schemeClr val="tx1"/>
                </a:solidFill>
                <a:cs typeface="B Titr" pitchFamily="2" charset="-78"/>
              </a:rPr>
              <a:t> 5)  بخش بین المللی </a:t>
            </a:r>
            <a:endParaRPr lang="en-US" sz="1600" dirty="0">
              <a:solidFill>
                <a:schemeClr val="tx1"/>
              </a:solidFill>
              <a:cs typeface="B Titr" pitchFamily="2" charset="-78"/>
            </a:endParaRPr>
          </a:p>
        </p:txBody>
      </p:sp>
      <p:sp>
        <p:nvSpPr>
          <p:cNvPr id="20" name="Rounded Rectangle 19">
            <a:hlinkClick r:id="rId5" action="ppaction://hlinkpres?slideindex=1&amp;slidetitle="/>
          </p:cNvPr>
          <p:cNvSpPr/>
          <p:nvPr/>
        </p:nvSpPr>
        <p:spPr>
          <a:xfrm>
            <a:off x="7076210" y="5943600"/>
            <a:ext cx="1915390"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sz="1600" dirty="0" smtClean="0">
                <a:solidFill>
                  <a:schemeClr val="tx1"/>
                </a:solidFill>
                <a:cs typeface="B Titr" pitchFamily="2" charset="-78"/>
              </a:rPr>
              <a:t>4)  بخش منابع انسانی</a:t>
            </a:r>
            <a:endParaRPr lang="en-US" sz="1600" dirty="0">
              <a:solidFill>
                <a:schemeClr val="tx1"/>
              </a:solidFill>
              <a:cs typeface="B Titr" pitchFamily="2" charset="-78"/>
            </a:endParaRPr>
          </a:p>
        </p:txBody>
      </p:sp>
      <p:sp>
        <p:nvSpPr>
          <p:cNvPr id="21" name="Rounded Rectangle 20">
            <a:hlinkClick r:id="rId6" action="ppaction://hlinkpres?slideindex=1&amp;slidetitle="/>
          </p:cNvPr>
          <p:cNvSpPr/>
          <p:nvPr/>
        </p:nvSpPr>
        <p:spPr>
          <a:xfrm>
            <a:off x="7105650" y="5472256"/>
            <a:ext cx="1915390"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3)  بخش بازار</a:t>
            </a:r>
            <a:endParaRPr lang="en-US" dirty="0">
              <a:solidFill>
                <a:schemeClr val="tx1"/>
              </a:solidFill>
              <a:cs typeface="B Titr" pitchFamily="2" charset="-78"/>
            </a:endParaRPr>
          </a:p>
        </p:txBody>
      </p:sp>
      <p:sp>
        <p:nvSpPr>
          <p:cNvPr id="22" name="Rounded Rectangle 21">
            <a:hlinkClick r:id="rId7" action="ppaction://hlinkpres?slideindex=1&amp;slidetitle="/>
          </p:cNvPr>
          <p:cNvSpPr/>
          <p:nvPr/>
        </p:nvSpPr>
        <p:spPr>
          <a:xfrm>
            <a:off x="215022" y="4512830"/>
            <a:ext cx="2537703" cy="381000"/>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r"/>
            <a:r>
              <a:rPr lang="fa-IR" dirty="0" smtClean="0">
                <a:solidFill>
                  <a:schemeClr val="tx1"/>
                </a:solidFill>
                <a:cs typeface="B Titr" pitchFamily="2" charset="-78"/>
              </a:rPr>
              <a:t>6)  بخش دولت</a:t>
            </a:r>
            <a:endParaRPr lang="en-US" dirty="0">
              <a:solidFill>
                <a:schemeClr val="tx1"/>
              </a:solidFill>
              <a:cs typeface="B Titr" pitchFamily="2" charset="-78"/>
            </a:endParaRPr>
          </a:p>
        </p:txBody>
      </p:sp>
      <p:sp>
        <p:nvSpPr>
          <p:cNvPr id="58" name="Rounded Rectangle 57"/>
          <p:cNvSpPr/>
          <p:nvPr/>
        </p:nvSpPr>
        <p:spPr>
          <a:xfrm>
            <a:off x="3276600" y="1752600"/>
            <a:ext cx="2667000" cy="381000"/>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B Titr" pitchFamily="2" charset="-78"/>
              </a:rPr>
              <a:t>محیط خارجی </a:t>
            </a:r>
            <a:r>
              <a:rPr lang="fa-IR" dirty="0">
                <a:solidFill>
                  <a:schemeClr val="tx1"/>
                </a:solidFill>
                <a:cs typeface="B Titr" pitchFamily="2" charset="-78"/>
              </a:rPr>
              <a:t>( 3- 2 ) </a:t>
            </a:r>
            <a:endParaRPr lang="en-US" dirty="0">
              <a:solidFill>
                <a:schemeClr val="tx1"/>
              </a:solidFill>
              <a:cs typeface="B Titr" pitchFamily="2" charset="-78"/>
            </a:endParaRPr>
          </a:p>
        </p:txBody>
      </p:sp>
      <p:sp>
        <p:nvSpPr>
          <p:cNvPr id="59" name="Rounded Rectangle 58"/>
          <p:cNvSpPr/>
          <p:nvPr/>
        </p:nvSpPr>
        <p:spPr>
          <a:xfrm>
            <a:off x="5920221" y="2438400"/>
            <a:ext cx="2514600" cy="3810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fa-IR" sz="2000" dirty="0" smtClean="0">
                <a:solidFill>
                  <a:schemeClr val="tx1"/>
                </a:solidFill>
                <a:cs typeface="B Titr" pitchFamily="2" charset="-78"/>
              </a:rPr>
              <a:t>محیط </a:t>
            </a:r>
            <a:r>
              <a:rPr lang="fa-IR" sz="2000" dirty="0">
                <a:solidFill>
                  <a:schemeClr val="tx1"/>
                </a:solidFill>
                <a:cs typeface="B Titr" pitchFamily="2" charset="-78"/>
              </a:rPr>
              <a:t>کاری ( 3- </a:t>
            </a:r>
            <a:r>
              <a:rPr lang="fa-IR" sz="2000" dirty="0" smtClean="0">
                <a:solidFill>
                  <a:schemeClr val="tx1"/>
                </a:solidFill>
                <a:cs typeface="B Titr" pitchFamily="2" charset="-78"/>
              </a:rPr>
              <a:t>2 -1)</a:t>
            </a:r>
            <a:endParaRPr lang="en-US" sz="2000" dirty="0">
              <a:solidFill>
                <a:schemeClr val="tx1"/>
              </a:solidFill>
              <a:cs typeface="B Titr" pitchFamily="2" charset="-78"/>
            </a:endParaRPr>
          </a:p>
        </p:txBody>
      </p:sp>
      <p:sp>
        <p:nvSpPr>
          <p:cNvPr id="60" name="Rounded Rectangle 59"/>
          <p:cNvSpPr/>
          <p:nvPr/>
        </p:nvSpPr>
        <p:spPr>
          <a:xfrm>
            <a:off x="760268" y="2438400"/>
            <a:ext cx="2819400" cy="38100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fa-IR" sz="2000" dirty="0" smtClean="0">
                <a:solidFill>
                  <a:schemeClr val="tx1"/>
                </a:solidFill>
                <a:cs typeface="B Titr" pitchFamily="2" charset="-78"/>
              </a:rPr>
              <a:t>محیط </a:t>
            </a:r>
            <a:r>
              <a:rPr lang="fa-IR" sz="2000" dirty="0">
                <a:solidFill>
                  <a:schemeClr val="tx1"/>
                </a:solidFill>
                <a:cs typeface="B Titr" pitchFamily="2" charset="-78"/>
              </a:rPr>
              <a:t>عمومی ( 3- 2 </a:t>
            </a:r>
            <a:r>
              <a:rPr lang="fa-IR" sz="2000" dirty="0" smtClean="0">
                <a:solidFill>
                  <a:schemeClr val="tx1"/>
                </a:solidFill>
                <a:cs typeface="B Titr" pitchFamily="2" charset="-78"/>
              </a:rPr>
              <a:t>-2)</a:t>
            </a:r>
            <a:endParaRPr lang="en-US" sz="2000" dirty="0">
              <a:solidFill>
                <a:schemeClr val="tx1"/>
              </a:solidFill>
              <a:cs typeface="B Titr" pitchFamily="2" charset="-78"/>
            </a:endParaRPr>
          </a:p>
        </p:txBody>
      </p:sp>
      <p:sp>
        <p:nvSpPr>
          <p:cNvPr id="63" name="Rounded Rectangle 62"/>
          <p:cNvSpPr/>
          <p:nvPr/>
        </p:nvSpPr>
        <p:spPr>
          <a:xfrm>
            <a:off x="4381500" y="1323975"/>
            <a:ext cx="342900" cy="3810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a-IR" sz="1400" dirty="0" smtClean="0">
                <a:solidFill>
                  <a:schemeClr val="tx1"/>
                </a:solidFill>
                <a:cs typeface="B Titr" pitchFamily="2" charset="-78"/>
              </a:rPr>
              <a:t>یا</a:t>
            </a:r>
            <a:endParaRPr lang="en-US" sz="2800" dirty="0">
              <a:solidFill>
                <a:schemeClr val="tx1"/>
              </a:solidFill>
              <a:cs typeface="B Titr" pitchFamily="2" charset="-78"/>
            </a:endParaRPr>
          </a:p>
        </p:txBody>
      </p:sp>
      <p:sp>
        <p:nvSpPr>
          <p:cNvPr id="78" name="Rounded Rectangle 77"/>
          <p:cNvSpPr/>
          <p:nvPr/>
        </p:nvSpPr>
        <p:spPr>
          <a:xfrm>
            <a:off x="5029200" y="2971800"/>
            <a:ext cx="3969327" cy="1360055"/>
          </a:xfrm>
          <a:prstGeom prst="roundRect">
            <a:avLst/>
          </a:prstGeom>
          <a:ln/>
        </p:spPr>
        <p:style>
          <a:lnRef idx="3">
            <a:schemeClr val="lt1"/>
          </a:lnRef>
          <a:fillRef idx="1">
            <a:schemeClr val="dk1"/>
          </a:fillRef>
          <a:effectRef idx="1">
            <a:schemeClr val="dk1"/>
          </a:effectRef>
          <a:fontRef idx="minor">
            <a:schemeClr val="lt1"/>
          </a:fontRef>
        </p:style>
        <p:txBody>
          <a:bodyPr rtlCol="0" anchor="ctr"/>
          <a:lstStyle/>
          <a:p>
            <a:pPr algn="just" rtl="1"/>
            <a:r>
              <a:rPr lang="fa-IR" sz="1200" dirty="0" smtClean="0">
                <a:solidFill>
                  <a:srgbClr val="FF0000"/>
                </a:solidFill>
                <a:cs typeface="B Titr" pitchFamily="2" charset="-78"/>
              </a:rPr>
              <a:t>محیط کاری : </a:t>
            </a:r>
          </a:p>
          <a:p>
            <a:pPr algn="just" rtl="1">
              <a:lnSpc>
                <a:spcPct val="150000"/>
              </a:lnSpc>
            </a:pPr>
            <a:r>
              <a:rPr lang="fa-IR" sz="1200" dirty="0" smtClean="0">
                <a:solidFill>
                  <a:schemeClr val="tx1"/>
                </a:solidFill>
                <a:cs typeface="B Titr" pitchFamily="2" charset="-78"/>
              </a:rPr>
              <a:t>شامل آندسته از بخش های محیط خارجی است که سازمان </a:t>
            </a:r>
            <a:r>
              <a:rPr lang="fa-IR" sz="1200" u="sng" dirty="0" smtClean="0">
                <a:solidFill>
                  <a:schemeClr val="accent6">
                    <a:lumMod val="75000"/>
                  </a:schemeClr>
                </a:solidFill>
                <a:cs typeface="B Titr" pitchFamily="2" charset="-78"/>
              </a:rPr>
              <a:t>بطور مستقیم با آن ها تعامل</a:t>
            </a:r>
            <a:r>
              <a:rPr lang="fa-IR" sz="1200" dirty="0" smtClean="0">
                <a:solidFill>
                  <a:schemeClr val="tx1"/>
                </a:solidFill>
                <a:cs typeface="B Titr" pitchFamily="2" charset="-78"/>
              </a:rPr>
              <a:t> دارد و </a:t>
            </a:r>
            <a:r>
              <a:rPr lang="fa-IR" sz="1200" u="sng" dirty="0" smtClean="0">
                <a:solidFill>
                  <a:schemeClr val="accent6">
                    <a:lumMod val="75000"/>
                  </a:schemeClr>
                </a:solidFill>
                <a:cs typeface="B Titr" pitchFamily="2" charset="-78"/>
              </a:rPr>
              <a:t>بطور مستقیم بر توانایی سازمان </a:t>
            </a:r>
            <a:r>
              <a:rPr lang="fa-IR" sz="1200" dirty="0" smtClean="0">
                <a:solidFill>
                  <a:srgbClr val="FF0000"/>
                </a:solidFill>
                <a:cs typeface="B Titr" pitchFamily="2" charset="-78"/>
              </a:rPr>
              <a:t>در دستیابی به هدف های سازمانی </a:t>
            </a:r>
            <a:r>
              <a:rPr lang="fa-IR" sz="1200" dirty="0" smtClean="0">
                <a:solidFill>
                  <a:schemeClr val="tx1"/>
                </a:solidFill>
                <a:cs typeface="B Titr" pitchFamily="2" charset="-78"/>
              </a:rPr>
              <a:t>تاثیر می گذارد .</a:t>
            </a:r>
          </a:p>
          <a:p>
            <a:pPr algn="ctr" rtl="1">
              <a:lnSpc>
                <a:spcPct val="150000"/>
              </a:lnSpc>
            </a:pPr>
            <a:r>
              <a:rPr lang="fa-IR" sz="1200" dirty="0" smtClean="0">
                <a:solidFill>
                  <a:schemeClr val="tx1"/>
                </a:solidFill>
                <a:cs typeface="B Titr" pitchFamily="2" charset="-78"/>
              </a:rPr>
              <a:t>و به بخش های زیر تقسیم می شود:</a:t>
            </a:r>
            <a:endParaRPr lang="en-US" sz="1200" dirty="0">
              <a:solidFill>
                <a:schemeClr val="tx1"/>
              </a:solidFill>
              <a:cs typeface="B Titr" pitchFamily="2" charset="-78"/>
            </a:endParaRPr>
          </a:p>
        </p:txBody>
      </p:sp>
      <p:sp>
        <p:nvSpPr>
          <p:cNvPr id="81" name="Rounded Rectangle 80"/>
          <p:cNvSpPr/>
          <p:nvPr/>
        </p:nvSpPr>
        <p:spPr>
          <a:xfrm>
            <a:off x="152400" y="2983345"/>
            <a:ext cx="3969327" cy="1360055"/>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just" rtl="1"/>
            <a:r>
              <a:rPr lang="fa-IR" sz="1200" dirty="0" smtClean="0">
                <a:solidFill>
                  <a:srgbClr val="FF0000"/>
                </a:solidFill>
                <a:cs typeface="B Titr" pitchFamily="2" charset="-78"/>
              </a:rPr>
              <a:t>محیط عمومی : </a:t>
            </a:r>
          </a:p>
          <a:p>
            <a:pPr algn="just" rtl="1">
              <a:lnSpc>
                <a:spcPct val="150000"/>
              </a:lnSpc>
            </a:pPr>
            <a:r>
              <a:rPr lang="fa-IR" sz="1200" dirty="0" smtClean="0">
                <a:solidFill>
                  <a:schemeClr val="tx1"/>
                </a:solidFill>
                <a:cs typeface="B Titr" pitchFamily="2" charset="-78"/>
              </a:rPr>
              <a:t>شامل آندسته از بخش های محیط خارجی است که سازمان </a:t>
            </a:r>
            <a:r>
              <a:rPr lang="fa-IR" sz="1200" u="sng" dirty="0" smtClean="0">
                <a:solidFill>
                  <a:schemeClr val="accent6">
                    <a:lumMod val="75000"/>
                  </a:schemeClr>
                </a:solidFill>
                <a:cs typeface="B Titr" pitchFamily="2" charset="-78"/>
              </a:rPr>
              <a:t>بطور غیر مستقیم با آن ها تعامل</a:t>
            </a:r>
            <a:r>
              <a:rPr lang="fa-IR" sz="1200" dirty="0" smtClean="0">
                <a:solidFill>
                  <a:schemeClr val="tx1"/>
                </a:solidFill>
                <a:cs typeface="B Titr" pitchFamily="2" charset="-78"/>
              </a:rPr>
              <a:t> دارد و </a:t>
            </a:r>
            <a:r>
              <a:rPr lang="fa-IR" sz="1200" u="sng" dirty="0" smtClean="0">
                <a:solidFill>
                  <a:schemeClr val="accent6">
                    <a:lumMod val="75000"/>
                  </a:schemeClr>
                </a:solidFill>
                <a:cs typeface="B Titr" pitchFamily="2" charset="-78"/>
              </a:rPr>
              <a:t>بطور غیر مستقیم بر توانایی سازمان </a:t>
            </a:r>
            <a:r>
              <a:rPr lang="fa-IR" sz="1200" dirty="0" smtClean="0">
                <a:solidFill>
                  <a:srgbClr val="FF0000"/>
                </a:solidFill>
                <a:cs typeface="B Titr" pitchFamily="2" charset="-78"/>
              </a:rPr>
              <a:t>در دستیابی به هدف های سازمانی </a:t>
            </a:r>
            <a:r>
              <a:rPr lang="fa-IR" sz="1200" dirty="0" smtClean="0">
                <a:solidFill>
                  <a:schemeClr val="tx1"/>
                </a:solidFill>
                <a:cs typeface="B Titr" pitchFamily="2" charset="-78"/>
              </a:rPr>
              <a:t>تاثیر می گذارد </a:t>
            </a:r>
          </a:p>
          <a:p>
            <a:pPr algn="ctr" rtl="1">
              <a:lnSpc>
                <a:spcPct val="150000"/>
              </a:lnSpc>
            </a:pPr>
            <a:r>
              <a:rPr lang="fa-IR" sz="1200" dirty="0" smtClean="0">
                <a:solidFill>
                  <a:schemeClr val="tx1"/>
                </a:solidFill>
                <a:cs typeface="B Titr" pitchFamily="2" charset="-78"/>
              </a:rPr>
              <a:t>و به بخش های زیر تقسیم می شود:</a:t>
            </a:r>
            <a:endParaRPr lang="en-US" sz="1200" dirty="0">
              <a:solidFill>
                <a:schemeClr val="tx1"/>
              </a:solidFill>
              <a:cs typeface="B Titr" pitchFamily="2" charset="-78"/>
            </a:endParaRPr>
          </a:p>
        </p:txBody>
      </p:sp>
      <p:sp>
        <p:nvSpPr>
          <p:cNvPr id="23" name="Rounded Rectangle 22"/>
          <p:cNvSpPr/>
          <p:nvPr/>
        </p:nvSpPr>
        <p:spPr>
          <a:xfrm>
            <a:off x="2964873" y="4695537"/>
            <a:ext cx="3969327" cy="1705263"/>
          </a:xfrm>
          <a:prstGeom prst="roundRect">
            <a:avLst/>
          </a:prstGeom>
          <a:solidFill>
            <a:srgbClr val="FFFF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r>
              <a:rPr lang="fa-IR" sz="1600" dirty="0" smtClean="0">
                <a:solidFill>
                  <a:schemeClr val="bg1"/>
                </a:solidFill>
                <a:cs typeface="B Titr" pitchFamily="2" charset="-78"/>
              </a:rPr>
              <a:t>در واقع تفاوت این دو محیط در نحوه تاثیر گذاری آن ها  دردست یابی و رسیدن به اهداف سازمان </a:t>
            </a:r>
            <a:br>
              <a:rPr lang="fa-IR" sz="1600" dirty="0" smtClean="0">
                <a:solidFill>
                  <a:schemeClr val="bg1"/>
                </a:solidFill>
                <a:cs typeface="B Titr" pitchFamily="2" charset="-78"/>
              </a:rPr>
            </a:br>
            <a:r>
              <a:rPr lang="fa-IR" sz="1600" dirty="0" smtClean="0">
                <a:solidFill>
                  <a:schemeClr val="bg1"/>
                </a:solidFill>
                <a:cs typeface="B Titr" pitchFamily="2" charset="-78"/>
              </a:rPr>
              <a:t>می باشد .</a:t>
            </a:r>
            <a:endParaRPr lang="en-US" sz="1600" dirty="0">
              <a:solidFill>
                <a:schemeClr val="bg1"/>
              </a:solidFill>
              <a:cs typeface="B Titr" pitchFamily="2" charset="-78"/>
            </a:endParaRPr>
          </a:p>
        </p:txBody>
      </p:sp>
    </p:spTree>
    <p:extLst>
      <p:ext uri="{BB962C8B-B14F-4D97-AF65-F5344CB8AC3E}">
        <p14:creationId xmlns:p14="http://schemas.microsoft.com/office/powerpoint/2010/main" val="379680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fade">
                                      <p:cBhvr>
                                        <p:cTn id="25" dur="1000"/>
                                        <p:tgtEl>
                                          <p:spTgt spid="63"/>
                                        </p:tgtEl>
                                      </p:cBhvr>
                                    </p:animEffect>
                                    <p:anim calcmode="lin" valueType="num">
                                      <p:cBhvr>
                                        <p:cTn id="26" dur="1000" fill="hold"/>
                                        <p:tgtEl>
                                          <p:spTgt spid="63"/>
                                        </p:tgtEl>
                                        <p:attrNameLst>
                                          <p:attrName>ppt_x</p:attrName>
                                        </p:attrNameLst>
                                      </p:cBhvr>
                                      <p:tavLst>
                                        <p:tav tm="0">
                                          <p:val>
                                            <p:strVal val="#ppt_x"/>
                                          </p:val>
                                        </p:tav>
                                        <p:tav tm="100000">
                                          <p:val>
                                            <p:strVal val="#ppt_x"/>
                                          </p:val>
                                        </p:tav>
                                      </p:tavLst>
                                    </p:anim>
                                    <p:anim calcmode="lin" valueType="num">
                                      <p:cBhvr>
                                        <p:cTn id="27"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down)">
                                      <p:cBhvr>
                                        <p:cTn id="32" dur="500"/>
                                        <p:tgtEl>
                                          <p:spTgt spid="58"/>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80">
                                          <p:stCondLst>
                                            <p:cond delay="0"/>
                                          </p:stCondLst>
                                        </p:cTn>
                                        <p:tgtEl>
                                          <p:spTgt spid="59"/>
                                        </p:tgtEl>
                                      </p:cBhvr>
                                    </p:animEffect>
                                    <p:anim calcmode="lin" valueType="num">
                                      <p:cBhvr>
                                        <p:cTn id="38" dur="1822" tmFilter="0,0; 0.14,0.36; 0.43,0.73; 0.71,0.91; 1.0,1.0">
                                          <p:stCondLst>
                                            <p:cond delay="0"/>
                                          </p:stCondLst>
                                        </p:cTn>
                                        <p:tgtEl>
                                          <p:spTgt spid="5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5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5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5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59"/>
                                        </p:tgtEl>
                                        <p:attrNameLst>
                                          <p:attrName>ppt_y</p:attrName>
                                        </p:attrNameLst>
                                      </p:cBhvr>
                                      <p:tavLst>
                                        <p:tav tm="0" fmla="#ppt_y-sin(pi*$)/81">
                                          <p:val>
                                            <p:fltVal val="0"/>
                                          </p:val>
                                        </p:tav>
                                        <p:tav tm="100000">
                                          <p:val>
                                            <p:fltVal val="1"/>
                                          </p:val>
                                        </p:tav>
                                      </p:tavLst>
                                    </p:anim>
                                    <p:animScale>
                                      <p:cBhvr>
                                        <p:cTn id="43" dur="26">
                                          <p:stCondLst>
                                            <p:cond delay="650"/>
                                          </p:stCondLst>
                                        </p:cTn>
                                        <p:tgtEl>
                                          <p:spTgt spid="59"/>
                                        </p:tgtEl>
                                      </p:cBhvr>
                                      <p:to x="100000" y="60000"/>
                                    </p:animScale>
                                    <p:animScale>
                                      <p:cBhvr>
                                        <p:cTn id="44" dur="166" decel="50000">
                                          <p:stCondLst>
                                            <p:cond delay="676"/>
                                          </p:stCondLst>
                                        </p:cTn>
                                        <p:tgtEl>
                                          <p:spTgt spid="59"/>
                                        </p:tgtEl>
                                      </p:cBhvr>
                                      <p:to x="100000" y="100000"/>
                                    </p:animScale>
                                    <p:animScale>
                                      <p:cBhvr>
                                        <p:cTn id="45" dur="26">
                                          <p:stCondLst>
                                            <p:cond delay="1312"/>
                                          </p:stCondLst>
                                        </p:cTn>
                                        <p:tgtEl>
                                          <p:spTgt spid="59"/>
                                        </p:tgtEl>
                                      </p:cBhvr>
                                      <p:to x="100000" y="80000"/>
                                    </p:animScale>
                                    <p:animScale>
                                      <p:cBhvr>
                                        <p:cTn id="46" dur="166" decel="50000">
                                          <p:stCondLst>
                                            <p:cond delay="1338"/>
                                          </p:stCondLst>
                                        </p:cTn>
                                        <p:tgtEl>
                                          <p:spTgt spid="59"/>
                                        </p:tgtEl>
                                      </p:cBhvr>
                                      <p:to x="100000" y="100000"/>
                                    </p:animScale>
                                    <p:animScale>
                                      <p:cBhvr>
                                        <p:cTn id="47" dur="26">
                                          <p:stCondLst>
                                            <p:cond delay="1642"/>
                                          </p:stCondLst>
                                        </p:cTn>
                                        <p:tgtEl>
                                          <p:spTgt spid="59"/>
                                        </p:tgtEl>
                                      </p:cBhvr>
                                      <p:to x="100000" y="90000"/>
                                    </p:animScale>
                                    <p:animScale>
                                      <p:cBhvr>
                                        <p:cTn id="48" dur="166" decel="50000">
                                          <p:stCondLst>
                                            <p:cond delay="1668"/>
                                          </p:stCondLst>
                                        </p:cTn>
                                        <p:tgtEl>
                                          <p:spTgt spid="59"/>
                                        </p:tgtEl>
                                      </p:cBhvr>
                                      <p:to x="100000" y="100000"/>
                                    </p:animScale>
                                    <p:animScale>
                                      <p:cBhvr>
                                        <p:cTn id="49" dur="26">
                                          <p:stCondLst>
                                            <p:cond delay="1808"/>
                                          </p:stCondLst>
                                        </p:cTn>
                                        <p:tgtEl>
                                          <p:spTgt spid="59"/>
                                        </p:tgtEl>
                                      </p:cBhvr>
                                      <p:to x="100000" y="95000"/>
                                    </p:animScale>
                                    <p:animScale>
                                      <p:cBhvr>
                                        <p:cTn id="50" dur="166" decel="50000">
                                          <p:stCondLst>
                                            <p:cond delay="1834"/>
                                          </p:stCondLst>
                                        </p:cTn>
                                        <p:tgtEl>
                                          <p:spTgt spid="59"/>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grpId="0" nodeType="click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down)">
                                      <p:cBhvr>
                                        <p:cTn id="55" dur="580">
                                          <p:stCondLst>
                                            <p:cond delay="0"/>
                                          </p:stCondLst>
                                        </p:cTn>
                                        <p:tgtEl>
                                          <p:spTgt spid="60"/>
                                        </p:tgtEl>
                                      </p:cBhvr>
                                    </p:animEffect>
                                    <p:anim calcmode="lin" valueType="num">
                                      <p:cBhvr>
                                        <p:cTn id="56" dur="1822" tmFilter="0,0; 0.14,0.36; 0.43,0.73; 0.71,0.91; 1.0,1.0">
                                          <p:stCondLst>
                                            <p:cond delay="0"/>
                                          </p:stCondLst>
                                        </p:cTn>
                                        <p:tgtEl>
                                          <p:spTgt spid="60"/>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60"/>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60"/>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60"/>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60"/>
                                        </p:tgtEl>
                                        <p:attrNameLst>
                                          <p:attrName>ppt_y</p:attrName>
                                        </p:attrNameLst>
                                      </p:cBhvr>
                                      <p:tavLst>
                                        <p:tav tm="0" fmla="#ppt_y-sin(pi*$)/81">
                                          <p:val>
                                            <p:fltVal val="0"/>
                                          </p:val>
                                        </p:tav>
                                        <p:tav tm="100000">
                                          <p:val>
                                            <p:fltVal val="1"/>
                                          </p:val>
                                        </p:tav>
                                      </p:tavLst>
                                    </p:anim>
                                    <p:animScale>
                                      <p:cBhvr>
                                        <p:cTn id="61" dur="26">
                                          <p:stCondLst>
                                            <p:cond delay="650"/>
                                          </p:stCondLst>
                                        </p:cTn>
                                        <p:tgtEl>
                                          <p:spTgt spid="60"/>
                                        </p:tgtEl>
                                      </p:cBhvr>
                                      <p:to x="100000" y="60000"/>
                                    </p:animScale>
                                    <p:animScale>
                                      <p:cBhvr>
                                        <p:cTn id="62" dur="166" decel="50000">
                                          <p:stCondLst>
                                            <p:cond delay="676"/>
                                          </p:stCondLst>
                                        </p:cTn>
                                        <p:tgtEl>
                                          <p:spTgt spid="60"/>
                                        </p:tgtEl>
                                      </p:cBhvr>
                                      <p:to x="100000" y="100000"/>
                                    </p:animScale>
                                    <p:animScale>
                                      <p:cBhvr>
                                        <p:cTn id="63" dur="26">
                                          <p:stCondLst>
                                            <p:cond delay="1312"/>
                                          </p:stCondLst>
                                        </p:cTn>
                                        <p:tgtEl>
                                          <p:spTgt spid="60"/>
                                        </p:tgtEl>
                                      </p:cBhvr>
                                      <p:to x="100000" y="80000"/>
                                    </p:animScale>
                                    <p:animScale>
                                      <p:cBhvr>
                                        <p:cTn id="64" dur="166" decel="50000">
                                          <p:stCondLst>
                                            <p:cond delay="1338"/>
                                          </p:stCondLst>
                                        </p:cTn>
                                        <p:tgtEl>
                                          <p:spTgt spid="60"/>
                                        </p:tgtEl>
                                      </p:cBhvr>
                                      <p:to x="100000" y="100000"/>
                                    </p:animScale>
                                    <p:animScale>
                                      <p:cBhvr>
                                        <p:cTn id="65" dur="26">
                                          <p:stCondLst>
                                            <p:cond delay="1642"/>
                                          </p:stCondLst>
                                        </p:cTn>
                                        <p:tgtEl>
                                          <p:spTgt spid="60"/>
                                        </p:tgtEl>
                                      </p:cBhvr>
                                      <p:to x="100000" y="90000"/>
                                    </p:animScale>
                                    <p:animScale>
                                      <p:cBhvr>
                                        <p:cTn id="66" dur="166" decel="50000">
                                          <p:stCondLst>
                                            <p:cond delay="1668"/>
                                          </p:stCondLst>
                                        </p:cTn>
                                        <p:tgtEl>
                                          <p:spTgt spid="60"/>
                                        </p:tgtEl>
                                      </p:cBhvr>
                                      <p:to x="100000" y="100000"/>
                                    </p:animScale>
                                    <p:animScale>
                                      <p:cBhvr>
                                        <p:cTn id="67" dur="26">
                                          <p:stCondLst>
                                            <p:cond delay="1808"/>
                                          </p:stCondLst>
                                        </p:cTn>
                                        <p:tgtEl>
                                          <p:spTgt spid="60"/>
                                        </p:tgtEl>
                                      </p:cBhvr>
                                      <p:to x="100000" y="95000"/>
                                    </p:animScale>
                                    <p:animScale>
                                      <p:cBhvr>
                                        <p:cTn id="68" dur="166" decel="50000">
                                          <p:stCondLst>
                                            <p:cond delay="1834"/>
                                          </p:stCondLst>
                                        </p:cTn>
                                        <p:tgtEl>
                                          <p:spTgt spid="60"/>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45" presetClass="entr" presetSubtype="0" fill="hold" grpId="0" nodeType="click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2000"/>
                                        <p:tgtEl>
                                          <p:spTgt spid="78"/>
                                        </p:tgtEl>
                                      </p:cBhvr>
                                    </p:animEffect>
                                    <p:anim calcmode="lin" valueType="num">
                                      <p:cBhvr>
                                        <p:cTn id="74" dur="2000" fill="hold"/>
                                        <p:tgtEl>
                                          <p:spTgt spid="78"/>
                                        </p:tgtEl>
                                        <p:attrNameLst>
                                          <p:attrName>ppt_w</p:attrName>
                                        </p:attrNameLst>
                                      </p:cBhvr>
                                      <p:tavLst>
                                        <p:tav tm="0" fmla="#ppt_w*sin(2.5*pi*$)">
                                          <p:val>
                                            <p:fltVal val="0"/>
                                          </p:val>
                                        </p:tav>
                                        <p:tav tm="100000">
                                          <p:val>
                                            <p:fltVal val="1"/>
                                          </p:val>
                                        </p:tav>
                                      </p:tavLst>
                                    </p:anim>
                                    <p:anim calcmode="lin" valueType="num">
                                      <p:cBhvr>
                                        <p:cTn id="75" dur="2000" fill="hold"/>
                                        <p:tgtEl>
                                          <p:spTgt spid="78"/>
                                        </p:tgtEl>
                                        <p:attrNameLst>
                                          <p:attrName>ppt_h</p:attrName>
                                        </p:attrNameLst>
                                      </p:cBhvr>
                                      <p:tavLst>
                                        <p:tav tm="0">
                                          <p:val>
                                            <p:strVal val="#ppt_h"/>
                                          </p:val>
                                        </p:tav>
                                        <p:tav tm="100000">
                                          <p:val>
                                            <p:strVal val="#ppt_h"/>
                                          </p:val>
                                        </p:tav>
                                      </p:tavLst>
                                    </p:anim>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grpId="0" nodeType="clickEffect">
                                  <p:stCondLst>
                                    <p:cond delay="0"/>
                                  </p:stCondLst>
                                  <p:childTnLst>
                                    <p:set>
                                      <p:cBhvr>
                                        <p:cTn id="79" dur="1" fill="hold">
                                          <p:stCondLst>
                                            <p:cond delay="0"/>
                                          </p:stCondLst>
                                        </p:cTn>
                                        <p:tgtEl>
                                          <p:spTgt spid="5"/>
                                        </p:tgtEl>
                                        <p:attrNameLst>
                                          <p:attrName>style.visibility</p:attrName>
                                        </p:attrNameLst>
                                      </p:cBhvr>
                                      <p:to>
                                        <p:strVal val="visible"/>
                                      </p:to>
                                    </p:set>
                                    <p:animEffect transition="in" filter="circle(in)">
                                      <p:cBhvr>
                                        <p:cTn id="80" dur="2000"/>
                                        <p:tgtEl>
                                          <p:spTgt spid="5"/>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16" fill="hold" grpId="0" nodeType="click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ircle(in)">
                                      <p:cBhvr>
                                        <p:cTn id="85" dur="2000"/>
                                        <p:tgtEl>
                                          <p:spTgt spid="8"/>
                                        </p:tgtEl>
                                      </p:cBhvr>
                                    </p:animEffect>
                                  </p:childTnLst>
                                </p:cTn>
                              </p:par>
                            </p:childTnLst>
                          </p:cTn>
                        </p:par>
                      </p:childTnLst>
                    </p:cTn>
                  </p:par>
                  <p:par>
                    <p:cTn id="86" fill="hold">
                      <p:stCondLst>
                        <p:cond delay="indefinite"/>
                      </p:stCondLst>
                      <p:childTnLst>
                        <p:par>
                          <p:cTn id="87" fill="hold">
                            <p:stCondLst>
                              <p:cond delay="0"/>
                            </p:stCondLst>
                            <p:childTnLst>
                              <p:par>
                                <p:cTn id="88" presetID="6" presetClass="entr" presetSubtype="16" fill="hold" grpId="0" nodeType="click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circle(in)">
                                      <p:cBhvr>
                                        <p:cTn id="90" dur="2000"/>
                                        <p:tgtEl>
                                          <p:spTgt spid="21"/>
                                        </p:tgtEl>
                                      </p:cBhvr>
                                    </p:animEffect>
                                  </p:childTnLst>
                                </p:cTn>
                              </p:par>
                            </p:childTnLst>
                          </p:cTn>
                        </p:par>
                      </p:childTnLst>
                    </p:cTn>
                  </p:par>
                  <p:par>
                    <p:cTn id="91" fill="hold">
                      <p:stCondLst>
                        <p:cond delay="indefinite"/>
                      </p:stCondLst>
                      <p:childTnLst>
                        <p:par>
                          <p:cTn id="92" fill="hold">
                            <p:stCondLst>
                              <p:cond delay="0"/>
                            </p:stCondLst>
                            <p:childTnLst>
                              <p:par>
                                <p:cTn id="93" presetID="6" presetClass="entr" presetSubtype="16" fill="hold" grpId="0" nodeType="click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circle(in)">
                                      <p:cBhvr>
                                        <p:cTn id="95" dur="2000"/>
                                        <p:tgtEl>
                                          <p:spTgt spid="20"/>
                                        </p:tgtEl>
                                      </p:cBhvr>
                                    </p:animEffect>
                                  </p:childTnLst>
                                </p:cTn>
                              </p:par>
                            </p:childTnLst>
                          </p:cTn>
                        </p:par>
                      </p:childTnLst>
                    </p:cTn>
                  </p:par>
                  <p:par>
                    <p:cTn id="96" fill="hold">
                      <p:stCondLst>
                        <p:cond delay="indefinite"/>
                      </p:stCondLst>
                      <p:childTnLst>
                        <p:par>
                          <p:cTn id="97" fill="hold">
                            <p:stCondLst>
                              <p:cond delay="0"/>
                            </p:stCondLst>
                            <p:childTnLst>
                              <p:par>
                                <p:cTn id="98" presetID="6" presetClass="entr" presetSubtype="16" fill="hold" grpId="0" nodeType="click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circle(in)">
                                      <p:cBhvr>
                                        <p:cTn id="100" dur="2000"/>
                                        <p:tgtEl>
                                          <p:spTgt spid="19"/>
                                        </p:tgtEl>
                                      </p:cBhvr>
                                    </p:animEffect>
                                  </p:childTnLst>
                                </p:cTn>
                              </p:par>
                            </p:childTnLst>
                          </p:cTn>
                        </p:par>
                      </p:childTnLst>
                    </p:cTn>
                  </p:par>
                  <p:par>
                    <p:cTn id="101" fill="hold">
                      <p:stCondLst>
                        <p:cond delay="indefinite"/>
                      </p:stCondLst>
                      <p:childTnLst>
                        <p:par>
                          <p:cTn id="102" fill="hold">
                            <p:stCondLst>
                              <p:cond delay="0"/>
                            </p:stCondLst>
                            <p:childTnLst>
                              <p:par>
                                <p:cTn id="103" presetID="45" presetClass="entr" presetSubtype="0" fill="hold" grpId="0" nodeType="clickEffect">
                                  <p:stCondLst>
                                    <p:cond delay="0"/>
                                  </p:stCondLst>
                                  <p:childTnLst>
                                    <p:set>
                                      <p:cBhvr>
                                        <p:cTn id="104" dur="1" fill="hold">
                                          <p:stCondLst>
                                            <p:cond delay="0"/>
                                          </p:stCondLst>
                                        </p:cTn>
                                        <p:tgtEl>
                                          <p:spTgt spid="81"/>
                                        </p:tgtEl>
                                        <p:attrNameLst>
                                          <p:attrName>style.visibility</p:attrName>
                                        </p:attrNameLst>
                                      </p:cBhvr>
                                      <p:to>
                                        <p:strVal val="visible"/>
                                      </p:to>
                                    </p:set>
                                    <p:animEffect transition="in" filter="fade">
                                      <p:cBhvr>
                                        <p:cTn id="105" dur="2000"/>
                                        <p:tgtEl>
                                          <p:spTgt spid="81"/>
                                        </p:tgtEl>
                                      </p:cBhvr>
                                    </p:animEffect>
                                    <p:anim calcmode="lin" valueType="num">
                                      <p:cBhvr>
                                        <p:cTn id="106" dur="2000" fill="hold"/>
                                        <p:tgtEl>
                                          <p:spTgt spid="81"/>
                                        </p:tgtEl>
                                        <p:attrNameLst>
                                          <p:attrName>ppt_w</p:attrName>
                                        </p:attrNameLst>
                                      </p:cBhvr>
                                      <p:tavLst>
                                        <p:tav tm="0" fmla="#ppt_w*sin(2.5*pi*$)">
                                          <p:val>
                                            <p:fltVal val="0"/>
                                          </p:val>
                                        </p:tav>
                                        <p:tav tm="100000">
                                          <p:val>
                                            <p:fltVal val="1"/>
                                          </p:val>
                                        </p:tav>
                                      </p:tavLst>
                                    </p:anim>
                                    <p:anim calcmode="lin" valueType="num">
                                      <p:cBhvr>
                                        <p:cTn id="107" dur="2000" fill="hold"/>
                                        <p:tgtEl>
                                          <p:spTgt spid="81"/>
                                        </p:tgtEl>
                                        <p:attrNameLst>
                                          <p:attrName>ppt_h</p:attrName>
                                        </p:attrNameLst>
                                      </p:cBhvr>
                                      <p:tavLst>
                                        <p:tav tm="0">
                                          <p:val>
                                            <p:strVal val="#ppt_h"/>
                                          </p:val>
                                        </p:tav>
                                        <p:tav tm="100000">
                                          <p:val>
                                            <p:strVal val="#ppt_h"/>
                                          </p:val>
                                        </p:tav>
                                      </p:tavLst>
                                    </p:anim>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grpId="0" nodeType="click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circle(in)">
                                      <p:cBhvr>
                                        <p:cTn id="112" dur="2000"/>
                                        <p:tgtEl>
                                          <p:spTgt spid="22"/>
                                        </p:tgtEl>
                                      </p:cBhvr>
                                    </p:animEffect>
                                  </p:childTnLst>
                                </p:cTn>
                              </p:par>
                            </p:childTnLst>
                          </p:cTn>
                        </p:par>
                      </p:childTnLst>
                    </p:cTn>
                  </p:par>
                  <p:par>
                    <p:cTn id="113" fill="hold">
                      <p:stCondLst>
                        <p:cond delay="indefinite"/>
                      </p:stCondLst>
                      <p:childTnLst>
                        <p:par>
                          <p:cTn id="114" fill="hold">
                            <p:stCondLst>
                              <p:cond delay="0"/>
                            </p:stCondLst>
                            <p:childTnLst>
                              <p:par>
                                <p:cTn id="115" presetID="6" presetClass="entr" presetSubtype="16" fill="hold" grpId="0" nodeType="click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circle(in)">
                                      <p:cBhvr>
                                        <p:cTn id="117" dur="2000"/>
                                        <p:tgtEl>
                                          <p:spTgt spid="18"/>
                                        </p:tgtEl>
                                      </p:cBhvr>
                                    </p:animEffect>
                                  </p:childTnLst>
                                </p:cTn>
                              </p:par>
                            </p:childTnLst>
                          </p:cTn>
                        </p:par>
                      </p:childTnLst>
                    </p:cTn>
                  </p:par>
                  <p:par>
                    <p:cTn id="118" fill="hold">
                      <p:stCondLst>
                        <p:cond delay="indefinite"/>
                      </p:stCondLst>
                      <p:childTnLst>
                        <p:par>
                          <p:cTn id="119" fill="hold">
                            <p:stCondLst>
                              <p:cond delay="0"/>
                            </p:stCondLst>
                            <p:childTnLst>
                              <p:par>
                                <p:cTn id="120" presetID="6" presetClass="entr" presetSubtype="16" fill="hold" grpId="0" nodeType="click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circle(in)">
                                      <p:cBhvr>
                                        <p:cTn id="122" dur="2000"/>
                                        <p:tgtEl>
                                          <p:spTgt spid="15"/>
                                        </p:tgtEl>
                                      </p:cBhvr>
                                    </p:animEffect>
                                  </p:childTnLst>
                                </p:cTn>
                              </p:par>
                            </p:childTnLst>
                          </p:cTn>
                        </p:par>
                      </p:childTnLst>
                    </p:cTn>
                  </p:par>
                  <p:par>
                    <p:cTn id="123" fill="hold">
                      <p:stCondLst>
                        <p:cond delay="indefinite"/>
                      </p:stCondLst>
                      <p:childTnLst>
                        <p:par>
                          <p:cTn id="124" fill="hold">
                            <p:stCondLst>
                              <p:cond delay="0"/>
                            </p:stCondLst>
                            <p:childTnLst>
                              <p:par>
                                <p:cTn id="125" presetID="6" presetClass="entr" presetSubtype="16" fill="hold" grpId="0" nodeType="click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circle(in)">
                                      <p:cBhvr>
                                        <p:cTn id="127" dur="2000"/>
                                        <p:tgtEl>
                                          <p:spTgt spid="16"/>
                                        </p:tgtEl>
                                      </p:cBhvr>
                                    </p:animEffect>
                                  </p:childTnLst>
                                </p:cTn>
                              </p:par>
                            </p:childTnLst>
                          </p:cTn>
                        </p:par>
                      </p:childTnLst>
                    </p:cTn>
                  </p:par>
                  <p:par>
                    <p:cTn id="128" fill="hold">
                      <p:stCondLst>
                        <p:cond delay="indefinite"/>
                      </p:stCondLst>
                      <p:childTnLst>
                        <p:par>
                          <p:cTn id="129" fill="hold">
                            <p:stCondLst>
                              <p:cond delay="0"/>
                            </p:stCondLst>
                            <p:childTnLst>
                              <p:par>
                                <p:cTn id="130" presetID="6" presetClass="entr" presetSubtype="16" fill="hold" grpId="0" nodeType="click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circle(in)">
                                      <p:cBhvr>
                                        <p:cTn id="132" dur="2000"/>
                                        <p:tgtEl>
                                          <p:spTgt spid="17"/>
                                        </p:tgtEl>
                                      </p:cBhvr>
                                    </p:animEffect>
                                  </p:childTnLst>
                                </p:cTn>
                              </p:par>
                            </p:childTnLst>
                          </p:cTn>
                        </p:par>
                      </p:childTnLst>
                    </p:cTn>
                  </p:par>
                  <p:par>
                    <p:cTn id="133" fill="hold">
                      <p:stCondLst>
                        <p:cond delay="indefinite"/>
                      </p:stCondLst>
                      <p:childTnLst>
                        <p:par>
                          <p:cTn id="134" fill="hold">
                            <p:stCondLst>
                              <p:cond delay="0"/>
                            </p:stCondLst>
                            <p:childTnLst>
                              <p:par>
                                <p:cTn id="135" presetID="45" presetClass="entr" presetSubtype="0" fill="hold" grpId="0" nodeType="clickEffect">
                                  <p:stCondLst>
                                    <p:cond delay="0"/>
                                  </p:stCondLst>
                                  <p:childTnLst>
                                    <p:set>
                                      <p:cBhvr>
                                        <p:cTn id="136" dur="1" fill="hold">
                                          <p:stCondLst>
                                            <p:cond delay="0"/>
                                          </p:stCondLst>
                                        </p:cTn>
                                        <p:tgtEl>
                                          <p:spTgt spid="23"/>
                                        </p:tgtEl>
                                        <p:attrNameLst>
                                          <p:attrName>style.visibility</p:attrName>
                                        </p:attrNameLst>
                                      </p:cBhvr>
                                      <p:to>
                                        <p:strVal val="visible"/>
                                      </p:to>
                                    </p:set>
                                    <p:animEffect transition="in" filter="fade">
                                      <p:cBhvr>
                                        <p:cTn id="137" dur="2000"/>
                                        <p:tgtEl>
                                          <p:spTgt spid="23"/>
                                        </p:tgtEl>
                                      </p:cBhvr>
                                    </p:animEffect>
                                    <p:anim calcmode="lin" valueType="num">
                                      <p:cBhvr>
                                        <p:cTn id="138" dur="2000" fill="hold"/>
                                        <p:tgtEl>
                                          <p:spTgt spid="23"/>
                                        </p:tgtEl>
                                        <p:attrNameLst>
                                          <p:attrName>ppt_w</p:attrName>
                                        </p:attrNameLst>
                                      </p:cBhvr>
                                      <p:tavLst>
                                        <p:tav tm="0" fmla="#ppt_w*sin(2.5*pi*$)">
                                          <p:val>
                                            <p:fltVal val="0"/>
                                          </p:val>
                                        </p:tav>
                                        <p:tav tm="100000">
                                          <p:val>
                                            <p:fltVal val="1"/>
                                          </p:val>
                                        </p:tav>
                                      </p:tavLst>
                                    </p:anim>
                                    <p:anim calcmode="lin" valueType="num">
                                      <p:cBhvr>
                                        <p:cTn id="139"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15" grpId="0" animBg="1"/>
      <p:bldP spid="16" grpId="0" animBg="1"/>
      <p:bldP spid="17" grpId="0" animBg="1"/>
      <p:bldP spid="18" grpId="0" animBg="1"/>
      <p:bldP spid="19" grpId="0" animBg="1"/>
      <p:bldP spid="20" grpId="0" animBg="1"/>
      <p:bldP spid="21" grpId="0" animBg="1"/>
      <p:bldP spid="22" grpId="0" animBg="1"/>
      <p:bldP spid="58" grpId="0" animBg="1"/>
      <p:bldP spid="59" grpId="0" animBg="1"/>
      <p:bldP spid="60" grpId="0" animBg="1"/>
      <p:bldP spid="63" grpId="0" animBg="1"/>
      <p:bldP spid="78" grpId="0" animBg="1"/>
      <p:bldP spid="81"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ounded Rectangle 3"/>
          <p:cNvSpPr/>
          <p:nvPr/>
        </p:nvSpPr>
        <p:spPr>
          <a:xfrm>
            <a:off x="6877050" y="641927"/>
            <a:ext cx="1905000" cy="392545"/>
          </a:xfrm>
          <a:prstGeom prst="roundRect">
            <a:avLst/>
          </a:prstGeom>
          <a:solidFill>
            <a:srgbClr val="FFFF00"/>
          </a:solidFill>
          <a:ln w="57150">
            <a:solidFill>
              <a:schemeClr val="bg1">
                <a:lumMod val="95000"/>
                <a:lumOff val="5000"/>
              </a:schemeClr>
            </a:solidFill>
          </a:ln>
          <a:effectLst>
            <a:glow rad="228600">
              <a:schemeClr val="accent1">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smtClean="0">
                <a:solidFill>
                  <a:schemeClr val="bg1"/>
                </a:solidFill>
                <a:cs typeface="B Titr" pitchFamily="2" charset="-78"/>
              </a:rPr>
              <a:t>1)  بخش صنعت </a:t>
            </a:r>
            <a:endParaRPr lang="en-US" dirty="0">
              <a:solidFill>
                <a:schemeClr val="bg1"/>
              </a:solidFill>
              <a:cs typeface="B Titr" pitchFamily="2" charset="-78"/>
            </a:endParaRPr>
          </a:p>
        </p:txBody>
      </p:sp>
      <p:sp>
        <p:nvSpPr>
          <p:cNvPr id="5" name="Rounded Rectangle 4"/>
          <p:cNvSpPr/>
          <p:nvPr/>
        </p:nvSpPr>
        <p:spPr>
          <a:xfrm>
            <a:off x="400050" y="1390650"/>
            <a:ext cx="8382000" cy="762000"/>
          </a:xfrm>
          <a:prstGeom prst="roundRect">
            <a:avLst/>
          </a:prstGeom>
          <a:ln>
            <a:solidFill>
              <a:schemeClr val="accent6"/>
            </a:solidFill>
          </a:ln>
          <a:effectLst>
            <a:glow rad="228600">
              <a:schemeClr val="accent5">
                <a:satMod val="175000"/>
                <a:alpha val="40000"/>
              </a:schemeClr>
            </a:glow>
            <a:outerShdw blurRad="57150" dist="38100" dir="5400000" algn="ctr" rotWithShape="0">
              <a:schemeClr val="accent1">
                <a:shade val="9000"/>
                <a:alpha val="48000"/>
                <a:satMod val="105000"/>
              </a:schemeClr>
            </a:outerShdw>
          </a:effectLst>
        </p:spPr>
        <p:style>
          <a:lnRef idx="3">
            <a:schemeClr val="lt1"/>
          </a:lnRef>
          <a:fillRef idx="1">
            <a:schemeClr val="accent1"/>
          </a:fillRef>
          <a:effectRef idx="1">
            <a:schemeClr val="accent1"/>
          </a:effectRef>
          <a:fontRef idx="minor">
            <a:schemeClr val="lt1"/>
          </a:fontRef>
        </p:style>
        <p:txBody>
          <a:bodyPr rtlCol="0" anchor="ctr"/>
          <a:lstStyle/>
          <a:p>
            <a:pPr algn="r"/>
            <a:r>
              <a:rPr lang="fa-IR" sz="2800" dirty="0" smtClean="0">
                <a:solidFill>
                  <a:schemeClr val="accent6">
                    <a:lumMod val="75000"/>
                  </a:schemeClr>
                </a:solidFill>
                <a:cs typeface="B Titr" pitchFamily="2" charset="-78"/>
              </a:rPr>
              <a:t>عوامل تاثیر گذار :   </a:t>
            </a:r>
            <a:r>
              <a:rPr lang="fa-IR" sz="2000" dirty="0" smtClean="0">
                <a:solidFill>
                  <a:schemeClr val="tx1"/>
                </a:solidFill>
                <a:cs typeface="B Titr" pitchFamily="2" charset="-78"/>
              </a:rPr>
              <a:t>رقباء  *  اندازه و میزان رقابت پذیری صنعت   *   صنایع مرتبط</a:t>
            </a:r>
            <a:endParaRPr lang="en-US" sz="2000" dirty="0">
              <a:solidFill>
                <a:schemeClr val="tx1"/>
              </a:solidFill>
              <a:cs typeface="B Titr" pitchFamily="2" charset="-78"/>
            </a:endParaRPr>
          </a:p>
        </p:txBody>
      </p:sp>
      <p:sp>
        <p:nvSpPr>
          <p:cNvPr id="6" name="Rounded Rectangle 5"/>
          <p:cNvSpPr/>
          <p:nvPr/>
        </p:nvSpPr>
        <p:spPr>
          <a:xfrm>
            <a:off x="381000" y="2295524"/>
            <a:ext cx="8382000" cy="4105275"/>
          </a:xfrm>
          <a:prstGeom prst="roundRect">
            <a:avLst>
              <a:gd name="adj" fmla="val 11331"/>
            </a:avLst>
          </a:prstGeom>
          <a:ln>
            <a:solidFill>
              <a:srgbClr val="FF00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r">
              <a:lnSpc>
                <a:spcPct val="200000"/>
              </a:lnSpc>
            </a:pPr>
            <a:r>
              <a:rPr lang="fa-IR" sz="2000" dirty="0" smtClean="0">
                <a:solidFill>
                  <a:schemeClr val="tx1"/>
                </a:solidFill>
                <a:cs typeface="B Titr" pitchFamily="2" charset="-78"/>
              </a:rPr>
              <a:t>بعنوان مثال :</a:t>
            </a:r>
          </a:p>
          <a:p>
            <a:pPr algn="ctr" rtl="1">
              <a:lnSpc>
                <a:spcPct val="200000"/>
              </a:lnSpc>
            </a:pPr>
            <a:r>
              <a:rPr lang="fa-IR" sz="2000" dirty="0" smtClean="0">
                <a:solidFill>
                  <a:schemeClr val="tx1"/>
                </a:solidFill>
                <a:cs typeface="B Titr" pitchFamily="2" charset="-78"/>
              </a:rPr>
              <a:t> </a:t>
            </a:r>
            <a:r>
              <a:rPr lang="fa-IR" sz="2800" dirty="0" smtClean="0">
                <a:solidFill>
                  <a:schemeClr val="accent6">
                    <a:lumMod val="75000"/>
                  </a:schemeClr>
                </a:solidFill>
                <a:cs typeface="B Titr" pitchFamily="2" charset="-78"/>
              </a:rPr>
              <a:t>خرده فروشی یک صنعت پویاست که عواملی متعددی چون </a:t>
            </a:r>
            <a:endParaRPr lang="fa-IR" sz="2000" dirty="0" smtClean="0">
              <a:solidFill>
                <a:schemeClr val="accent6">
                  <a:lumMod val="75000"/>
                </a:schemeClr>
              </a:solidFill>
              <a:cs typeface="B Titr" pitchFamily="2" charset="-78"/>
            </a:endParaRPr>
          </a:p>
          <a:p>
            <a:pPr marL="342900" indent="-342900" algn="r" rtl="1">
              <a:lnSpc>
                <a:spcPct val="200000"/>
              </a:lnSpc>
              <a:buFont typeface="Wingdings" pitchFamily="2" charset="2"/>
              <a:buChar char="Ø"/>
            </a:pPr>
            <a:r>
              <a:rPr lang="fa-IR" sz="2000" dirty="0" smtClean="0">
                <a:solidFill>
                  <a:schemeClr val="tx1"/>
                </a:solidFill>
                <a:cs typeface="B Titr" pitchFamily="2" charset="-78"/>
              </a:rPr>
              <a:t>تغییر نیاز و خواسته های مصرف کنندگان  </a:t>
            </a:r>
          </a:p>
          <a:p>
            <a:pPr marL="342900" indent="-342900" algn="r" rtl="1">
              <a:lnSpc>
                <a:spcPct val="200000"/>
              </a:lnSpc>
              <a:buFont typeface="Wingdings" pitchFamily="2" charset="2"/>
              <a:buChar char="Ø"/>
            </a:pPr>
            <a:r>
              <a:rPr lang="fa-IR" sz="2000" dirty="0" smtClean="0">
                <a:solidFill>
                  <a:schemeClr val="tx1"/>
                </a:solidFill>
                <a:cs typeface="B Titr" pitchFamily="2" charset="-78"/>
              </a:rPr>
              <a:t>تغییر قوانین دولتی </a:t>
            </a:r>
          </a:p>
          <a:p>
            <a:pPr marL="342900" indent="-342900" algn="r" rtl="1">
              <a:lnSpc>
                <a:spcPct val="200000"/>
              </a:lnSpc>
              <a:buFont typeface="Wingdings" pitchFamily="2" charset="2"/>
              <a:buChar char="Ø"/>
            </a:pPr>
            <a:r>
              <a:rPr lang="fa-IR" sz="2000" dirty="0" smtClean="0">
                <a:solidFill>
                  <a:schemeClr val="tx1"/>
                </a:solidFill>
                <a:cs typeface="B Titr" pitchFamily="2" charset="-78"/>
              </a:rPr>
              <a:t>افزایش رقابت بین خرده فروشان</a:t>
            </a:r>
          </a:p>
          <a:p>
            <a:pPr marL="342900" indent="-342900" algn="r" rtl="1">
              <a:lnSpc>
                <a:spcPct val="200000"/>
              </a:lnSpc>
              <a:buFont typeface="Wingdings" pitchFamily="2" charset="2"/>
              <a:buChar char="Ø"/>
            </a:pPr>
            <a:r>
              <a:rPr lang="fa-IR" sz="2000" dirty="0" smtClean="0">
                <a:solidFill>
                  <a:schemeClr val="tx1"/>
                </a:solidFill>
                <a:cs typeface="B Titr" pitchFamily="2" charset="-78"/>
              </a:rPr>
              <a:t>رشد اینترنت </a:t>
            </a:r>
            <a:endParaRPr lang="en-US" sz="2000" dirty="0">
              <a:solidFill>
                <a:schemeClr val="tx1"/>
              </a:solidFill>
              <a:cs typeface="B Titr" pitchFamily="2" charset="-78"/>
            </a:endParaRPr>
          </a:p>
        </p:txBody>
      </p:sp>
    </p:spTree>
    <p:extLst>
      <p:ext uri="{BB962C8B-B14F-4D97-AF65-F5344CB8AC3E}">
        <p14:creationId xmlns:p14="http://schemas.microsoft.com/office/powerpoint/2010/main" val="2897510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457200" y="1935480"/>
            <a:ext cx="8229600" cy="4617720"/>
          </a:xfrm>
        </p:spPr>
        <p:txBody>
          <a:bodyPr/>
          <a:lstStyle/>
          <a:p>
            <a:endParaRPr lang="fa-IR" dirty="0"/>
          </a:p>
        </p:txBody>
      </p:sp>
      <p:sp>
        <p:nvSpPr>
          <p:cNvPr id="4" name="Rounded Rectangle 3"/>
          <p:cNvSpPr/>
          <p:nvPr/>
        </p:nvSpPr>
        <p:spPr>
          <a:xfrm>
            <a:off x="6934200" y="609600"/>
            <a:ext cx="1905000" cy="392545"/>
          </a:xfrm>
          <a:prstGeom prst="roundRect">
            <a:avLst/>
          </a:prstGeom>
          <a:solidFill>
            <a:srgbClr val="FFFF00"/>
          </a:solidFill>
          <a:ln w="57150">
            <a:solidFill>
              <a:schemeClr val="bg1">
                <a:lumMod val="95000"/>
                <a:lumOff val="5000"/>
              </a:schemeClr>
            </a:solidFill>
          </a:ln>
          <a:effectLst>
            <a:glow rad="228600">
              <a:schemeClr val="accent1">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a:solidFill>
                  <a:schemeClr val="bg1"/>
                </a:solidFill>
                <a:cs typeface="B Titr" pitchFamily="2" charset="-78"/>
              </a:rPr>
              <a:t>2)  بخش مواد اولیه  </a:t>
            </a:r>
            <a:endParaRPr lang="en-US" dirty="0">
              <a:solidFill>
                <a:schemeClr val="bg1"/>
              </a:solidFill>
              <a:cs typeface="B Titr" pitchFamily="2" charset="-78"/>
            </a:endParaRPr>
          </a:p>
        </p:txBody>
      </p:sp>
      <p:sp>
        <p:nvSpPr>
          <p:cNvPr id="5" name="Rounded Rectangle 4"/>
          <p:cNvSpPr/>
          <p:nvPr/>
        </p:nvSpPr>
        <p:spPr>
          <a:xfrm>
            <a:off x="457200" y="1333500"/>
            <a:ext cx="8382000" cy="762000"/>
          </a:xfrm>
          <a:prstGeom prst="roundRect">
            <a:avLst/>
          </a:prstGeom>
          <a:solidFill>
            <a:srgbClr val="FF0000"/>
          </a:solidFill>
          <a:ln>
            <a:solidFill>
              <a:schemeClr val="accent6"/>
            </a:solidFill>
          </a:ln>
          <a:effectLst>
            <a:glow rad="228600">
              <a:schemeClr val="accent5">
                <a:satMod val="175000"/>
                <a:alpha val="40000"/>
              </a:schemeClr>
            </a:glow>
            <a:outerShdw blurRad="57150" dist="38100" dir="5400000" algn="ctr" rotWithShape="0">
              <a:schemeClr val="accent1">
                <a:shade val="9000"/>
                <a:alpha val="48000"/>
                <a:satMod val="105000"/>
              </a:schemeClr>
            </a:outerShdw>
          </a:effectLst>
        </p:spPr>
        <p:style>
          <a:lnRef idx="3">
            <a:schemeClr val="lt1"/>
          </a:lnRef>
          <a:fillRef idx="1">
            <a:schemeClr val="accent1"/>
          </a:fillRef>
          <a:effectRef idx="1">
            <a:schemeClr val="accent1"/>
          </a:effectRef>
          <a:fontRef idx="minor">
            <a:schemeClr val="lt1"/>
          </a:fontRef>
        </p:style>
        <p:txBody>
          <a:bodyPr rtlCol="0" anchor="ctr"/>
          <a:lstStyle/>
          <a:p>
            <a:pPr algn="r"/>
            <a:r>
              <a:rPr lang="fa-IR" sz="2800" dirty="0">
                <a:solidFill>
                  <a:schemeClr val="bg1"/>
                </a:solidFill>
                <a:cs typeface="B Titr" pitchFamily="2" charset="-78"/>
              </a:rPr>
              <a:t>عوامل تاثیر گذار :   تامین کنندگان  *  تولیدکنندگان* و غیره ...</a:t>
            </a:r>
            <a:endParaRPr lang="en-US" sz="2800" dirty="0">
              <a:solidFill>
                <a:schemeClr val="bg1"/>
              </a:solidFill>
              <a:cs typeface="B Titr" pitchFamily="2" charset="-78"/>
            </a:endParaRPr>
          </a:p>
        </p:txBody>
      </p:sp>
      <p:sp>
        <p:nvSpPr>
          <p:cNvPr id="6" name="Rounded Rectangle 5"/>
          <p:cNvSpPr/>
          <p:nvPr/>
        </p:nvSpPr>
        <p:spPr>
          <a:xfrm>
            <a:off x="466725" y="2286000"/>
            <a:ext cx="8382000" cy="4343400"/>
          </a:xfrm>
          <a:prstGeom prst="roundRect">
            <a:avLst>
              <a:gd name="adj" fmla="val 11842"/>
            </a:avLst>
          </a:prstGeom>
          <a:ln>
            <a:solidFill>
              <a:srgbClr val="FF00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r>
              <a:rPr lang="fa-IR" sz="2000" dirty="0">
                <a:solidFill>
                  <a:schemeClr val="tx1"/>
                </a:solidFill>
                <a:cs typeface="B Titr" pitchFamily="2" charset="-78"/>
              </a:rPr>
              <a:t>یک مثال جالب برای </a:t>
            </a:r>
            <a:r>
              <a:rPr lang="fa-IR" sz="2000" u="sng" dirty="0">
                <a:solidFill>
                  <a:srgbClr val="FF0000"/>
                </a:solidFill>
                <a:cs typeface="B Titr" pitchFamily="2" charset="-78"/>
              </a:rPr>
              <a:t>بخش مواد اولیه </a:t>
            </a:r>
            <a:r>
              <a:rPr lang="fa-IR" sz="2000" dirty="0">
                <a:solidFill>
                  <a:schemeClr val="tx1"/>
                </a:solidFill>
                <a:cs typeface="B Titr" pitchFamily="2" charset="-78"/>
              </a:rPr>
              <a:t>را می توان در صنعت تولید ظروف نوشیدنی </a:t>
            </a:r>
            <a:br>
              <a:rPr lang="fa-IR" sz="2000" dirty="0">
                <a:solidFill>
                  <a:schemeClr val="tx1"/>
                </a:solidFill>
                <a:cs typeface="B Titr" pitchFamily="2" charset="-78"/>
              </a:rPr>
            </a:br>
            <a:r>
              <a:rPr lang="fa-IR" sz="2000" dirty="0">
                <a:solidFill>
                  <a:schemeClr val="tx1"/>
                </a:solidFill>
                <a:cs typeface="B Titr" pitchFamily="2" charset="-78"/>
              </a:rPr>
              <a:t>مشاهد کرد  تا اواسط دهه </a:t>
            </a:r>
            <a:r>
              <a:rPr lang="fa-IR" sz="2000" dirty="0" smtClean="0">
                <a:solidFill>
                  <a:schemeClr val="tx1"/>
                </a:solidFill>
                <a:cs typeface="B Titr" pitchFamily="2" charset="-78"/>
              </a:rPr>
              <a:t>1960 </a:t>
            </a:r>
            <a:r>
              <a:rPr lang="fa-IR" sz="2000" dirty="0">
                <a:solidFill>
                  <a:schemeClr val="tx1"/>
                </a:solidFill>
                <a:cs typeface="B Titr" pitchFamily="2" charset="-78"/>
              </a:rPr>
              <a:t>این صنعت در اختیار </a:t>
            </a:r>
            <a:r>
              <a:rPr lang="fa-IR" sz="2000" dirty="0">
                <a:solidFill>
                  <a:srgbClr val="FF0000"/>
                </a:solidFill>
                <a:cs typeface="B Titr" pitchFamily="2" charset="-78"/>
              </a:rPr>
              <a:t>شرکت های فولاد </a:t>
            </a:r>
            <a:r>
              <a:rPr lang="fa-IR" sz="2000" dirty="0">
                <a:solidFill>
                  <a:schemeClr val="tx1"/>
                </a:solidFill>
                <a:cs typeface="B Titr" pitchFamily="2" charset="-78"/>
              </a:rPr>
              <a:t>بود . </a:t>
            </a:r>
            <a:endParaRPr lang="fa-IR" sz="2000" dirty="0" smtClean="0">
              <a:solidFill>
                <a:schemeClr val="tx1"/>
              </a:solidFill>
              <a:cs typeface="B Titr" pitchFamily="2" charset="-78"/>
            </a:endParaRPr>
          </a:p>
          <a:p>
            <a:pPr algn="justLow" rtl="1">
              <a:lnSpc>
                <a:spcPct val="200000"/>
              </a:lnSpc>
            </a:pPr>
            <a:r>
              <a:rPr lang="fa-IR" sz="2000" dirty="0" smtClean="0">
                <a:solidFill>
                  <a:schemeClr val="tx1"/>
                </a:solidFill>
                <a:cs typeface="B Titr" pitchFamily="2" charset="-78"/>
              </a:rPr>
              <a:t>در </a:t>
            </a:r>
            <a:r>
              <a:rPr lang="fa-IR" sz="2000" dirty="0">
                <a:solidFill>
                  <a:schemeClr val="tx1"/>
                </a:solidFill>
                <a:cs typeface="B Titr" pitchFamily="2" charset="-78"/>
              </a:rPr>
              <a:t>این سال ها بود که شرکت </a:t>
            </a:r>
            <a:r>
              <a:rPr lang="fa-IR" sz="2000" dirty="0" smtClean="0">
                <a:solidFill>
                  <a:srgbClr val="FF0000"/>
                </a:solidFill>
                <a:cs typeface="B Titr" pitchFamily="2" charset="-78"/>
              </a:rPr>
              <a:t>رِینولدِر </a:t>
            </a:r>
            <a:r>
              <a:rPr lang="fa-IR" sz="2000" dirty="0">
                <a:solidFill>
                  <a:srgbClr val="FF0000"/>
                </a:solidFill>
                <a:cs typeface="B Titr" pitchFamily="2" charset="-78"/>
              </a:rPr>
              <a:t>آلومینیوم </a:t>
            </a:r>
            <a:r>
              <a:rPr lang="fa-IR" sz="2000" dirty="0">
                <a:solidFill>
                  <a:schemeClr val="tx1"/>
                </a:solidFill>
                <a:cs typeface="B Titr" pitchFamily="2" charset="-78"/>
              </a:rPr>
              <a:t>، از آلومینیوم در تهیه ظروف نوشیدنی استفاده </a:t>
            </a:r>
            <a:r>
              <a:rPr lang="fa-IR" sz="2000" dirty="0" smtClean="0">
                <a:solidFill>
                  <a:schemeClr val="tx1"/>
                </a:solidFill>
                <a:cs typeface="B Titr" pitchFamily="2" charset="-78"/>
              </a:rPr>
              <a:t>کرد</a:t>
            </a:r>
            <a:r>
              <a:rPr lang="fa-IR" sz="2000" dirty="0">
                <a:solidFill>
                  <a:schemeClr val="tx1"/>
                </a:solidFill>
                <a:cs typeface="B Titr" pitchFamily="2" charset="-78"/>
              </a:rPr>
              <a:t>. </a:t>
            </a:r>
            <a:r>
              <a:rPr lang="fa-IR" sz="2000" dirty="0" smtClean="0">
                <a:solidFill>
                  <a:schemeClr val="tx1"/>
                </a:solidFill>
                <a:cs typeface="B Titr" pitchFamily="2" charset="-78"/>
              </a:rPr>
              <a:t>بدلیل </a:t>
            </a:r>
            <a:r>
              <a:rPr lang="fa-IR" sz="2000" dirty="0">
                <a:solidFill>
                  <a:schemeClr val="tx1"/>
                </a:solidFill>
                <a:cs typeface="B Titr" pitchFamily="2" charset="-78"/>
              </a:rPr>
              <a:t>اینکه آلومینیوم  نسبت به فولاد </a:t>
            </a:r>
            <a:r>
              <a:rPr lang="fa-IR" sz="2000" dirty="0">
                <a:solidFill>
                  <a:srgbClr val="FF0000"/>
                </a:solidFill>
                <a:cs typeface="B Titr" pitchFamily="2" charset="-78"/>
              </a:rPr>
              <a:t>ارزان تر </a:t>
            </a:r>
            <a:r>
              <a:rPr lang="fa-IR" sz="2000" dirty="0">
                <a:solidFill>
                  <a:schemeClr val="tx1"/>
                </a:solidFill>
                <a:cs typeface="B Titr" pitchFamily="2" charset="-78"/>
              </a:rPr>
              <a:t>بود </a:t>
            </a:r>
            <a:r>
              <a:rPr lang="fa-IR" sz="2000" dirty="0" smtClean="0">
                <a:solidFill>
                  <a:schemeClr val="tx1"/>
                </a:solidFill>
                <a:cs typeface="B Titr" pitchFamily="2" charset="-78"/>
              </a:rPr>
              <a:t>شرکت </a:t>
            </a:r>
            <a:r>
              <a:rPr lang="fa-IR" sz="2000" dirty="0">
                <a:solidFill>
                  <a:schemeClr val="tx1"/>
                </a:solidFill>
                <a:cs typeface="B Titr" pitchFamily="2" charset="-78"/>
              </a:rPr>
              <a:t>های تولید کننده </a:t>
            </a:r>
            <a:r>
              <a:rPr lang="fa-IR" sz="2000" dirty="0" smtClean="0">
                <a:solidFill>
                  <a:schemeClr val="tx1"/>
                </a:solidFill>
                <a:cs typeface="B Titr" pitchFamily="2" charset="-78"/>
              </a:rPr>
              <a:t>نوشیدنی نیز بدلیل </a:t>
            </a:r>
            <a:r>
              <a:rPr lang="fa-IR" sz="2000" dirty="0" smtClean="0">
                <a:solidFill>
                  <a:srgbClr val="FF0000"/>
                </a:solidFill>
                <a:cs typeface="B Titr" pitchFamily="2" charset="-78"/>
              </a:rPr>
              <a:t>صرفه  اقتصادی و کاهش هزینه ها </a:t>
            </a:r>
            <a:r>
              <a:rPr lang="fa-IR" sz="2000" dirty="0" smtClean="0">
                <a:solidFill>
                  <a:schemeClr val="tx1"/>
                </a:solidFill>
                <a:cs typeface="B Titr" pitchFamily="2" charset="-78"/>
              </a:rPr>
              <a:t>از آن استقبال نمودند.</a:t>
            </a:r>
          </a:p>
          <a:p>
            <a:pPr algn="justLow" rtl="1">
              <a:lnSpc>
                <a:spcPct val="200000"/>
              </a:lnSpc>
            </a:pPr>
            <a:r>
              <a:rPr lang="fa-IR" sz="2000" dirty="0" smtClean="0">
                <a:solidFill>
                  <a:schemeClr val="tx1"/>
                </a:solidFill>
                <a:cs typeface="B Titr" pitchFamily="2" charset="-78"/>
              </a:rPr>
              <a:t>  </a:t>
            </a:r>
            <a:r>
              <a:rPr lang="fa-IR" sz="2000" dirty="0">
                <a:solidFill>
                  <a:schemeClr val="tx1"/>
                </a:solidFill>
                <a:cs typeface="B Titr" pitchFamily="2" charset="-78"/>
              </a:rPr>
              <a:t>بنابراین شرکت های تولید کننده </a:t>
            </a:r>
            <a:r>
              <a:rPr lang="fa-IR" sz="2000" dirty="0" smtClean="0">
                <a:solidFill>
                  <a:schemeClr val="tx1"/>
                </a:solidFill>
                <a:cs typeface="B Titr" pitchFamily="2" charset="-78"/>
              </a:rPr>
              <a:t>فولاد</a:t>
            </a:r>
            <a:r>
              <a:rPr lang="fa-IR" sz="2000" dirty="0">
                <a:solidFill>
                  <a:schemeClr val="tx1"/>
                </a:solidFill>
                <a:cs typeface="B Titr" pitchFamily="2" charset="-78"/>
              </a:rPr>
              <a:t>، </a:t>
            </a:r>
            <a:r>
              <a:rPr lang="fa-IR" sz="2000" dirty="0">
                <a:solidFill>
                  <a:srgbClr val="FF0000"/>
                </a:solidFill>
                <a:cs typeface="B Titr" pitchFamily="2" charset="-78"/>
              </a:rPr>
              <a:t>بازار </a:t>
            </a:r>
            <a:r>
              <a:rPr lang="fa-IR" sz="2000" dirty="0">
                <a:solidFill>
                  <a:schemeClr val="tx1"/>
                </a:solidFill>
                <a:cs typeface="B Titr" pitchFamily="2" charset="-78"/>
              </a:rPr>
              <a:t>را به شرکت های تولید کننده </a:t>
            </a:r>
            <a:r>
              <a:rPr lang="fa-IR" sz="2000" dirty="0" smtClean="0">
                <a:solidFill>
                  <a:schemeClr val="tx1"/>
                </a:solidFill>
                <a:cs typeface="B Titr" pitchFamily="2" charset="-78"/>
              </a:rPr>
              <a:t>آلومینیوم </a:t>
            </a:r>
            <a:r>
              <a:rPr lang="fa-IR" sz="2000" dirty="0">
                <a:solidFill>
                  <a:schemeClr val="tx1"/>
                </a:solidFill>
                <a:cs typeface="B Titr" pitchFamily="2" charset="-78"/>
              </a:rPr>
              <a:t>واگذار کردند.</a:t>
            </a:r>
          </a:p>
        </p:txBody>
      </p:sp>
    </p:spTree>
    <p:extLst>
      <p:ext uri="{BB962C8B-B14F-4D97-AF65-F5344CB8AC3E}">
        <p14:creationId xmlns:p14="http://schemas.microsoft.com/office/powerpoint/2010/main" val="4013773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ounded Rectangle 3"/>
          <p:cNvSpPr/>
          <p:nvPr/>
        </p:nvSpPr>
        <p:spPr>
          <a:xfrm>
            <a:off x="6934200" y="381000"/>
            <a:ext cx="1905000" cy="392545"/>
          </a:xfrm>
          <a:prstGeom prst="roundRect">
            <a:avLst/>
          </a:prstGeom>
          <a:solidFill>
            <a:srgbClr val="FFFF00"/>
          </a:solidFill>
          <a:ln w="57150">
            <a:solidFill>
              <a:schemeClr val="bg1">
                <a:lumMod val="95000"/>
                <a:lumOff val="5000"/>
              </a:schemeClr>
            </a:solidFill>
          </a:ln>
          <a:effectLst>
            <a:glow rad="228600">
              <a:schemeClr val="accent1">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a:solidFill>
                  <a:schemeClr val="bg1"/>
                </a:solidFill>
                <a:cs typeface="B Titr" pitchFamily="2" charset="-78"/>
              </a:rPr>
              <a:t>3)  بخش بازار</a:t>
            </a:r>
            <a:endParaRPr lang="en-US" dirty="0">
              <a:solidFill>
                <a:schemeClr val="bg1"/>
              </a:solidFill>
              <a:cs typeface="B Titr" pitchFamily="2" charset="-78"/>
            </a:endParaRPr>
          </a:p>
        </p:txBody>
      </p:sp>
      <p:sp>
        <p:nvSpPr>
          <p:cNvPr id="5" name="Rounded Rectangle 4"/>
          <p:cNvSpPr/>
          <p:nvPr/>
        </p:nvSpPr>
        <p:spPr>
          <a:xfrm>
            <a:off x="381000" y="990600"/>
            <a:ext cx="8382000" cy="762000"/>
          </a:xfrm>
          <a:prstGeom prst="roundRect">
            <a:avLst/>
          </a:prstGeom>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800" dirty="0" smtClean="0">
                <a:solidFill>
                  <a:schemeClr val="bg1">
                    <a:lumMod val="95000"/>
                    <a:lumOff val="5000"/>
                  </a:schemeClr>
                </a:solidFill>
                <a:cs typeface="B Titr" pitchFamily="2" charset="-78"/>
              </a:rPr>
              <a:t>عوامل تاثیر گذار :   </a:t>
            </a:r>
            <a:r>
              <a:rPr lang="fa-IR" sz="2000" dirty="0" smtClean="0">
                <a:solidFill>
                  <a:schemeClr val="tx1"/>
                </a:solidFill>
                <a:cs typeface="B Titr" pitchFamily="2" charset="-78"/>
              </a:rPr>
              <a:t>مشتریان  *  ارباب رجوعان * مشتریان بالقوه  و غیره ...</a:t>
            </a:r>
            <a:endParaRPr lang="en-US" sz="2000" dirty="0">
              <a:solidFill>
                <a:schemeClr val="tx1"/>
              </a:solidFill>
              <a:cs typeface="B Titr" pitchFamily="2" charset="-78"/>
            </a:endParaRPr>
          </a:p>
        </p:txBody>
      </p:sp>
      <p:sp>
        <p:nvSpPr>
          <p:cNvPr id="6" name="Rounded Rectangle 5"/>
          <p:cNvSpPr/>
          <p:nvPr/>
        </p:nvSpPr>
        <p:spPr>
          <a:xfrm>
            <a:off x="381000" y="1828800"/>
            <a:ext cx="8382000" cy="4191000"/>
          </a:xfrm>
          <a:prstGeom prst="roundRect">
            <a:avLst/>
          </a:prstGeom>
          <a:ln>
            <a:solidFill>
              <a:srgbClr val="FF00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r>
              <a:rPr lang="fa-IR" sz="2000" dirty="0">
                <a:solidFill>
                  <a:schemeClr val="tx1"/>
                </a:solidFill>
                <a:cs typeface="B Titr" pitchFamily="2" charset="-78"/>
              </a:rPr>
              <a:t>بعنوان مثال :</a:t>
            </a:r>
          </a:p>
          <a:p>
            <a:pPr algn="justLow" rtl="1">
              <a:lnSpc>
                <a:spcPct val="200000"/>
              </a:lnSpc>
            </a:pPr>
            <a:r>
              <a:rPr lang="fa-IR" sz="2000" dirty="0">
                <a:solidFill>
                  <a:schemeClr val="tx1"/>
                </a:solidFill>
                <a:cs typeface="B Titr" pitchFamily="2" charset="-78"/>
              </a:rPr>
              <a:t> امروزه سلیقه </a:t>
            </a:r>
            <a:r>
              <a:rPr lang="fa-IR" sz="2000" dirty="0" smtClean="0">
                <a:solidFill>
                  <a:schemeClr val="tx1"/>
                </a:solidFill>
                <a:cs typeface="B Titr" pitchFamily="2" charset="-78"/>
              </a:rPr>
              <a:t>مصرف </a:t>
            </a:r>
            <a:r>
              <a:rPr lang="fa-IR" sz="2000" dirty="0">
                <a:solidFill>
                  <a:schemeClr val="tx1"/>
                </a:solidFill>
                <a:cs typeface="B Titr" pitchFamily="2" charset="-78"/>
              </a:rPr>
              <a:t>کنندگان در استفاده از بازی های رایانه ای ، تغییر کرده </a:t>
            </a:r>
            <a:r>
              <a:rPr lang="fa-IR" sz="2000" dirty="0" smtClean="0">
                <a:solidFill>
                  <a:schemeClr val="tx1"/>
                </a:solidFill>
                <a:cs typeface="B Titr" pitchFamily="2" charset="-78"/>
              </a:rPr>
              <a:t>است.</a:t>
            </a:r>
          </a:p>
          <a:p>
            <a:pPr lvl="1" algn="justLow" rtl="1">
              <a:lnSpc>
                <a:spcPct val="200000"/>
              </a:lnSpc>
            </a:pPr>
            <a:r>
              <a:rPr lang="fa-IR" sz="2000" dirty="0" smtClean="0">
                <a:solidFill>
                  <a:schemeClr val="tx1"/>
                </a:solidFill>
                <a:cs typeface="B Titr" pitchFamily="2" charset="-78"/>
              </a:rPr>
              <a:t> </a:t>
            </a:r>
            <a:r>
              <a:rPr lang="fa-IR" sz="2000" dirty="0">
                <a:solidFill>
                  <a:schemeClr val="tx1"/>
                </a:solidFill>
                <a:cs typeface="B Titr" pitchFamily="2" charset="-78"/>
              </a:rPr>
              <a:t>آن ها که قبلاً استفاده از </a:t>
            </a:r>
            <a:r>
              <a:rPr lang="fa-IR" sz="2000" dirty="0" smtClean="0">
                <a:solidFill>
                  <a:schemeClr val="tx1"/>
                </a:solidFill>
                <a:cs typeface="B Titr" pitchFamily="2" charset="-78"/>
              </a:rPr>
              <a:t>دستگاه های  </a:t>
            </a:r>
            <a:r>
              <a:rPr lang="fa-IR" sz="2000" dirty="0">
                <a:solidFill>
                  <a:schemeClr val="tx1"/>
                </a:solidFill>
                <a:cs typeface="B Titr" pitchFamily="2" charset="-78"/>
              </a:rPr>
              <a:t>بازی پلی استیشن سونی را </a:t>
            </a:r>
            <a:r>
              <a:rPr lang="fa-IR" sz="2000" dirty="0">
                <a:solidFill>
                  <a:srgbClr val="FF0000"/>
                </a:solidFill>
                <a:cs typeface="B Titr" pitchFamily="2" charset="-78"/>
              </a:rPr>
              <a:t>ترجیح</a:t>
            </a:r>
            <a:r>
              <a:rPr lang="fa-IR" sz="2000" dirty="0">
                <a:solidFill>
                  <a:schemeClr val="tx1"/>
                </a:solidFill>
                <a:cs typeface="B Titr" pitchFamily="2" charset="-78"/>
              </a:rPr>
              <a:t> می دادند امروزه ، ترجیح می دهند که برای بازی ، </a:t>
            </a:r>
            <a:r>
              <a:rPr lang="fa-IR" sz="2000" dirty="0">
                <a:solidFill>
                  <a:srgbClr val="FF0000"/>
                </a:solidFill>
                <a:cs typeface="B Titr" pitchFamily="2" charset="-78"/>
              </a:rPr>
              <a:t>از رایانه های  شخصی </a:t>
            </a:r>
            <a:r>
              <a:rPr lang="fa-IR" sz="2000" dirty="0">
                <a:solidFill>
                  <a:schemeClr val="tx1"/>
                </a:solidFill>
                <a:cs typeface="B Titr" pitchFamily="2" charset="-78"/>
              </a:rPr>
              <a:t>استفاده کنند</a:t>
            </a:r>
            <a:r>
              <a:rPr lang="fa-IR" sz="2000" dirty="0" smtClean="0">
                <a:solidFill>
                  <a:schemeClr val="tx1"/>
                </a:solidFill>
                <a:cs typeface="B Titr" pitchFamily="2" charset="-78"/>
              </a:rPr>
              <a:t>.</a:t>
            </a:r>
            <a:br>
              <a:rPr lang="fa-IR" sz="2000" dirty="0" smtClean="0">
                <a:solidFill>
                  <a:schemeClr val="tx1"/>
                </a:solidFill>
                <a:cs typeface="B Titr" pitchFamily="2" charset="-78"/>
              </a:rPr>
            </a:br>
            <a:r>
              <a:rPr lang="fa-IR" sz="2000" dirty="0" smtClean="0">
                <a:solidFill>
                  <a:schemeClr val="tx1"/>
                </a:solidFill>
                <a:cs typeface="B Titr" pitchFamily="2" charset="-78"/>
              </a:rPr>
              <a:t> </a:t>
            </a:r>
            <a:r>
              <a:rPr lang="fa-IR" sz="2000" dirty="0">
                <a:solidFill>
                  <a:schemeClr val="tx1"/>
                </a:solidFill>
                <a:cs typeface="B Titr" pitchFamily="2" charset="-78"/>
              </a:rPr>
              <a:t>زیرا هزینه </a:t>
            </a:r>
            <a:r>
              <a:rPr lang="fa-IR" sz="2000" dirty="0" smtClean="0">
                <a:solidFill>
                  <a:schemeClr val="tx1"/>
                </a:solidFill>
                <a:cs typeface="B Titr" pitchFamily="2" charset="-78"/>
              </a:rPr>
              <a:t>بازی </a:t>
            </a:r>
            <a:r>
              <a:rPr lang="fa-IR" sz="2000" dirty="0">
                <a:solidFill>
                  <a:schemeClr val="tx1"/>
                </a:solidFill>
                <a:cs typeface="B Titr" pitchFamily="2" charset="-78"/>
              </a:rPr>
              <a:t>های رایانه ای </a:t>
            </a:r>
            <a:r>
              <a:rPr lang="fa-IR" sz="2000" dirty="0">
                <a:solidFill>
                  <a:srgbClr val="FF0000"/>
                </a:solidFill>
                <a:cs typeface="B Titr" pitchFamily="2" charset="-78"/>
              </a:rPr>
              <a:t>پایین تر </a:t>
            </a:r>
            <a:r>
              <a:rPr lang="fa-IR" sz="2000" dirty="0">
                <a:solidFill>
                  <a:schemeClr val="tx1"/>
                </a:solidFill>
                <a:cs typeface="B Titr" pitchFamily="2" charset="-78"/>
              </a:rPr>
              <a:t>است . و این نیز </a:t>
            </a:r>
            <a:r>
              <a:rPr lang="fa-IR" sz="2000" dirty="0">
                <a:solidFill>
                  <a:srgbClr val="FF0000"/>
                </a:solidFill>
                <a:cs typeface="B Titr" pitchFamily="2" charset="-78"/>
              </a:rPr>
              <a:t>ب</a:t>
            </a:r>
            <a:r>
              <a:rPr lang="fa-IR" sz="2000" dirty="0" smtClean="0">
                <a:solidFill>
                  <a:srgbClr val="FF0000"/>
                </a:solidFill>
                <a:cs typeface="B Titr" pitchFamily="2" charset="-78"/>
              </a:rPr>
              <a:t>ه </a:t>
            </a:r>
            <a:r>
              <a:rPr lang="fa-IR" sz="2000" dirty="0">
                <a:solidFill>
                  <a:srgbClr val="FF0000"/>
                </a:solidFill>
                <a:cs typeface="B Titr" pitchFamily="2" charset="-78"/>
              </a:rPr>
              <a:t>نفع تولیدکنندگان </a:t>
            </a:r>
            <a:r>
              <a:rPr lang="fa-IR" sz="2000" dirty="0">
                <a:solidFill>
                  <a:schemeClr val="tx1"/>
                </a:solidFill>
                <a:cs typeface="B Titr" pitchFamily="2" charset="-78"/>
              </a:rPr>
              <a:t>بازی های رایانه ای تمام شده است و به بازار آن ها </a:t>
            </a:r>
            <a:r>
              <a:rPr lang="fa-IR" sz="2000" dirty="0">
                <a:solidFill>
                  <a:srgbClr val="FF0000"/>
                </a:solidFill>
                <a:cs typeface="B Titr" pitchFamily="2" charset="-78"/>
              </a:rPr>
              <a:t>رونق</a:t>
            </a:r>
            <a:r>
              <a:rPr lang="fa-IR" sz="2000" dirty="0">
                <a:solidFill>
                  <a:schemeClr val="tx1"/>
                </a:solidFill>
                <a:cs typeface="B Titr" pitchFamily="2" charset="-78"/>
              </a:rPr>
              <a:t> داده است ./</a:t>
            </a:r>
            <a:endParaRPr lang="en-US" sz="2000" dirty="0">
              <a:solidFill>
                <a:schemeClr val="tx1"/>
              </a:solidFill>
              <a:cs typeface="B Titr" pitchFamily="2" charset="-78"/>
            </a:endParaRPr>
          </a:p>
        </p:txBody>
      </p:sp>
    </p:spTree>
    <p:extLst>
      <p:ext uri="{BB962C8B-B14F-4D97-AF65-F5344CB8AC3E}">
        <p14:creationId xmlns:p14="http://schemas.microsoft.com/office/powerpoint/2010/main" val="3939427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ounded Rectangle 3"/>
          <p:cNvSpPr/>
          <p:nvPr/>
        </p:nvSpPr>
        <p:spPr>
          <a:xfrm>
            <a:off x="6705600" y="381000"/>
            <a:ext cx="2133600" cy="392545"/>
          </a:xfrm>
          <a:prstGeom prst="roundRect">
            <a:avLst/>
          </a:prstGeom>
          <a:solidFill>
            <a:srgbClr val="FFFF00"/>
          </a:solidFill>
          <a:ln w="57150">
            <a:solidFill>
              <a:schemeClr val="bg1">
                <a:lumMod val="95000"/>
                <a:lumOff val="5000"/>
              </a:schemeClr>
            </a:solidFill>
          </a:ln>
          <a:effectLst>
            <a:glow rad="228600">
              <a:schemeClr val="accent1">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a:solidFill>
                  <a:schemeClr val="bg1"/>
                </a:solidFill>
                <a:cs typeface="B Titr" pitchFamily="2" charset="-78"/>
              </a:rPr>
              <a:t>3)  بخش منابع انسانی </a:t>
            </a:r>
            <a:endParaRPr lang="en-US" dirty="0">
              <a:solidFill>
                <a:schemeClr val="bg1"/>
              </a:solidFill>
              <a:cs typeface="B Titr" pitchFamily="2" charset="-78"/>
            </a:endParaRPr>
          </a:p>
        </p:txBody>
      </p:sp>
      <p:sp>
        <p:nvSpPr>
          <p:cNvPr id="5" name="Rounded Rectangle 4"/>
          <p:cNvSpPr/>
          <p:nvPr/>
        </p:nvSpPr>
        <p:spPr>
          <a:xfrm>
            <a:off x="228600" y="990600"/>
            <a:ext cx="8686800" cy="762000"/>
          </a:xfrm>
          <a:prstGeom prst="roundRect">
            <a:avLst/>
          </a:prstGeom>
          <a:solidFill>
            <a:srgbClr val="FFFF00"/>
          </a:solidFill>
          <a:ln>
            <a:solidFill>
              <a:schemeClr val="accent6"/>
            </a:solidFill>
          </a:ln>
          <a:effectLst>
            <a:glow rad="228600">
              <a:schemeClr val="accent5">
                <a:satMod val="175000"/>
                <a:alpha val="40000"/>
              </a:schemeClr>
            </a:glow>
            <a:outerShdw blurRad="57150" dist="38100" dir="5400000" algn="ctr" rotWithShape="0">
              <a:schemeClr val="accent1">
                <a:shade val="9000"/>
                <a:alpha val="48000"/>
                <a:satMod val="105000"/>
              </a:schemeClr>
            </a:outerShdw>
          </a:effectLst>
        </p:spPr>
        <p:style>
          <a:lnRef idx="3">
            <a:schemeClr val="lt1"/>
          </a:lnRef>
          <a:fillRef idx="1">
            <a:schemeClr val="accent1"/>
          </a:fillRef>
          <a:effectRef idx="1">
            <a:schemeClr val="accent1"/>
          </a:effectRef>
          <a:fontRef idx="minor">
            <a:schemeClr val="lt1"/>
          </a:fontRef>
        </p:style>
        <p:txBody>
          <a:bodyPr rtlCol="0" anchor="ctr"/>
          <a:lstStyle/>
          <a:p>
            <a:pPr algn="r"/>
            <a:r>
              <a:rPr lang="fa-IR" dirty="0">
                <a:solidFill>
                  <a:schemeClr val="bg1"/>
                </a:solidFill>
                <a:cs typeface="B Titr" pitchFamily="2" charset="-78"/>
              </a:rPr>
              <a:t>عوامل تاثیر گذار :   بازار نیروی کار  دفاتر کاریابی * دانشگاه ها  * اتحادیه های کارگری و غیره ...</a:t>
            </a:r>
            <a:endParaRPr lang="en-US" dirty="0">
              <a:solidFill>
                <a:schemeClr val="bg1"/>
              </a:solidFill>
              <a:cs typeface="B Titr" pitchFamily="2" charset="-78"/>
            </a:endParaRPr>
          </a:p>
        </p:txBody>
      </p:sp>
      <p:sp>
        <p:nvSpPr>
          <p:cNvPr id="6" name="Rounded Rectangle 5"/>
          <p:cNvSpPr/>
          <p:nvPr/>
        </p:nvSpPr>
        <p:spPr>
          <a:xfrm>
            <a:off x="266700" y="1905000"/>
            <a:ext cx="8610600" cy="4191000"/>
          </a:xfrm>
          <a:prstGeom prst="roundRect">
            <a:avLst/>
          </a:prstGeom>
          <a:ln>
            <a:solidFill>
              <a:srgbClr val="FF00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r>
              <a:rPr lang="fa-IR" sz="2000" dirty="0" smtClean="0">
                <a:solidFill>
                  <a:schemeClr val="tx1"/>
                </a:solidFill>
                <a:cs typeface="B Titr" pitchFamily="2" charset="-78"/>
              </a:rPr>
              <a:t>منابع </a:t>
            </a:r>
            <a:r>
              <a:rPr lang="fa-IR" sz="2000" dirty="0">
                <a:solidFill>
                  <a:schemeClr val="tx1"/>
                </a:solidFill>
                <a:cs typeface="B Titr" pitchFamily="2" charset="-78"/>
              </a:rPr>
              <a:t>انسانی یکی از </a:t>
            </a:r>
            <a:r>
              <a:rPr lang="fa-IR" sz="2000" dirty="0">
                <a:solidFill>
                  <a:srgbClr val="FF0000"/>
                </a:solidFill>
                <a:cs typeface="B Titr" pitchFamily="2" charset="-78"/>
              </a:rPr>
              <a:t>مهمترین دغدغه های شرکت ها  </a:t>
            </a:r>
            <a:r>
              <a:rPr lang="fa-IR" sz="2000" dirty="0">
                <a:solidFill>
                  <a:schemeClr val="tx1"/>
                </a:solidFill>
                <a:cs typeface="B Titr" pitchFamily="2" charset="-78"/>
              </a:rPr>
              <a:t>، در دنیای امروز است. </a:t>
            </a:r>
            <a:br>
              <a:rPr lang="fa-IR" sz="2000" dirty="0">
                <a:solidFill>
                  <a:schemeClr val="tx1"/>
                </a:solidFill>
                <a:cs typeface="B Titr" pitchFamily="2" charset="-78"/>
              </a:rPr>
            </a:br>
            <a:r>
              <a:rPr lang="fa-IR" sz="2000" dirty="0">
                <a:solidFill>
                  <a:schemeClr val="tx1"/>
                </a:solidFill>
                <a:cs typeface="B Titr" pitchFamily="2" charset="-78"/>
              </a:rPr>
              <a:t>شرکتهای غربی با مشکلاتی زیادی از جمله </a:t>
            </a:r>
            <a:r>
              <a:rPr lang="fa-IR" sz="2000" dirty="0">
                <a:solidFill>
                  <a:srgbClr val="FF0000"/>
                </a:solidFill>
                <a:cs typeface="B Titr" pitchFamily="2" charset="-78"/>
              </a:rPr>
              <a:t>پیرشدن</a:t>
            </a:r>
            <a:r>
              <a:rPr lang="fa-IR" sz="2000" dirty="0">
                <a:solidFill>
                  <a:schemeClr val="tx1"/>
                </a:solidFill>
                <a:cs typeface="B Titr" pitchFamily="2" charset="-78"/>
              </a:rPr>
              <a:t> نیروهای کاری ، </a:t>
            </a:r>
            <a:r>
              <a:rPr lang="fa-IR" sz="2000" dirty="0">
                <a:solidFill>
                  <a:srgbClr val="FF0000"/>
                </a:solidFill>
                <a:cs typeface="B Titr" pitchFamily="2" charset="-78"/>
              </a:rPr>
              <a:t>عدم صدور گذرنامه </a:t>
            </a:r>
            <a:r>
              <a:rPr lang="fa-IR" sz="2000" dirty="0">
                <a:solidFill>
                  <a:schemeClr val="tx1"/>
                </a:solidFill>
                <a:cs typeface="B Titr" pitchFamily="2" charset="-78"/>
              </a:rPr>
              <a:t>برای کارگران خارجی ، </a:t>
            </a:r>
            <a:r>
              <a:rPr lang="fa-IR" sz="2000" dirty="0">
                <a:solidFill>
                  <a:srgbClr val="FF0000"/>
                </a:solidFill>
                <a:cs typeface="B Titr" pitchFamily="2" charset="-78"/>
              </a:rPr>
              <a:t>عدم استقبال </a:t>
            </a:r>
            <a:r>
              <a:rPr lang="fa-IR" sz="2000" dirty="0">
                <a:solidFill>
                  <a:schemeClr val="tx1"/>
                </a:solidFill>
                <a:cs typeface="B Titr" pitchFamily="2" charset="-78"/>
              </a:rPr>
              <a:t>دانشجویان از </a:t>
            </a:r>
            <a:r>
              <a:rPr lang="fa-IR" sz="2000" dirty="0" smtClean="0">
                <a:solidFill>
                  <a:schemeClr val="tx1"/>
                </a:solidFill>
                <a:cs typeface="B Titr" pitchFamily="2" charset="-78"/>
              </a:rPr>
              <a:t>برخی از رشته های دانشکاهی</a:t>
            </a:r>
            <a:r>
              <a:rPr lang="fa-IR" sz="2000" dirty="0">
                <a:solidFill>
                  <a:schemeClr val="tx1"/>
                </a:solidFill>
                <a:cs typeface="B Titr" pitchFamily="2" charset="-78"/>
              </a:rPr>
              <a:t/>
            </a:r>
            <a:br>
              <a:rPr lang="fa-IR" sz="2000" dirty="0">
                <a:solidFill>
                  <a:schemeClr val="tx1"/>
                </a:solidFill>
                <a:cs typeface="B Titr" pitchFamily="2" charset="-78"/>
              </a:rPr>
            </a:br>
            <a:r>
              <a:rPr lang="fa-IR" sz="2000" dirty="0">
                <a:solidFill>
                  <a:schemeClr val="tx1"/>
                </a:solidFill>
                <a:cs typeface="B Titr" pitchFamily="2" charset="-78"/>
              </a:rPr>
              <a:t>و سایر مشکلات </a:t>
            </a:r>
            <a:r>
              <a:rPr lang="fa-IR" sz="2000" dirty="0" smtClean="0">
                <a:solidFill>
                  <a:schemeClr val="tx1"/>
                </a:solidFill>
                <a:cs typeface="B Titr" pitchFamily="2" charset="-78"/>
              </a:rPr>
              <a:t>اینچنینی </a:t>
            </a:r>
            <a:r>
              <a:rPr lang="fa-IR" sz="2000" dirty="0">
                <a:solidFill>
                  <a:schemeClr val="tx1"/>
                </a:solidFill>
                <a:cs typeface="B Titr" pitchFamily="2" charset="-78"/>
              </a:rPr>
              <a:t>دست و پنجه نرم می کنند.</a:t>
            </a:r>
            <a:endParaRPr lang="en-US" sz="2000" dirty="0">
              <a:solidFill>
                <a:schemeClr val="tx1"/>
              </a:solidFill>
              <a:cs typeface="B Titr" pitchFamily="2" charset="-78"/>
            </a:endParaRPr>
          </a:p>
        </p:txBody>
      </p:sp>
    </p:spTree>
    <p:extLst>
      <p:ext uri="{BB962C8B-B14F-4D97-AF65-F5344CB8AC3E}">
        <p14:creationId xmlns:p14="http://schemas.microsoft.com/office/powerpoint/2010/main" val="30876084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ounded Rectangle 3"/>
          <p:cNvSpPr/>
          <p:nvPr/>
        </p:nvSpPr>
        <p:spPr>
          <a:xfrm>
            <a:off x="6705600" y="381000"/>
            <a:ext cx="2133600" cy="392545"/>
          </a:xfrm>
          <a:prstGeom prst="roundRect">
            <a:avLst/>
          </a:prstGeom>
          <a:solidFill>
            <a:srgbClr val="FFFF00"/>
          </a:solidFill>
          <a:ln w="57150">
            <a:solidFill>
              <a:schemeClr val="bg1">
                <a:lumMod val="95000"/>
                <a:lumOff val="5000"/>
              </a:schemeClr>
            </a:solidFill>
          </a:ln>
          <a:effectLst>
            <a:glow rad="228600">
              <a:schemeClr val="accent1">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a:solidFill>
                  <a:schemeClr val="bg1"/>
                </a:solidFill>
                <a:cs typeface="B Titr" pitchFamily="2" charset="-78"/>
              </a:rPr>
              <a:t>5)  بخش بین المللی </a:t>
            </a:r>
            <a:endParaRPr lang="en-US" dirty="0">
              <a:solidFill>
                <a:schemeClr val="bg1"/>
              </a:solidFill>
              <a:cs typeface="B Titr" pitchFamily="2" charset="-78"/>
            </a:endParaRPr>
          </a:p>
        </p:txBody>
      </p:sp>
      <p:sp>
        <p:nvSpPr>
          <p:cNvPr id="5" name="Rounded Rectangle 4"/>
          <p:cNvSpPr/>
          <p:nvPr/>
        </p:nvSpPr>
        <p:spPr>
          <a:xfrm>
            <a:off x="228600" y="990600"/>
            <a:ext cx="8686800" cy="762000"/>
          </a:xfrm>
          <a:prstGeom prst="roundRect">
            <a:avLst/>
          </a:prstGeom>
          <a:ln>
            <a:solidFill>
              <a:schemeClr val="accent6"/>
            </a:solidFill>
          </a:ln>
          <a:effectLst>
            <a:glow rad="228600">
              <a:schemeClr val="accent5">
                <a:satMod val="175000"/>
                <a:alpha val="40000"/>
              </a:schemeClr>
            </a:glow>
            <a:outerShdw blurRad="57150" dist="38100" dir="5400000" algn="ctr" rotWithShape="0">
              <a:schemeClr val="accent1">
                <a:shade val="9000"/>
                <a:alpha val="48000"/>
                <a:satMod val="105000"/>
              </a:schemeClr>
            </a:outerShdw>
          </a:effectLst>
        </p:spPr>
        <p:style>
          <a:lnRef idx="3">
            <a:schemeClr val="lt1"/>
          </a:lnRef>
          <a:fillRef idx="1">
            <a:schemeClr val="accent1"/>
          </a:fillRef>
          <a:effectRef idx="1">
            <a:schemeClr val="accent1"/>
          </a:effectRef>
          <a:fontRef idx="minor">
            <a:schemeClr val="lt1"/>
          </a:fontRef>
        </p:style>
        <p:txBody>
          <a:bodyPr rtlCol="0" anchor="ctr"/>
          <a:lstStyle/>
          <a:p>
            <a:pPr algn="r"/>
            <a:r>
              <a:rPr lang="fa-IR" dirty="0">
                <a:solidFill>
                  <a:schemeClr val="accent6">
                    <a:lumMod val="75000"/>
                  </a:schemeClr>
                </a:solidFill>
                <a:cs typeface="B Titr" pitchFamily="2" charset="-78"/>
              </a:rPr>
              <a:t>عوامل تاثیر گذار :   رقابت با شرکت های خارجی * ورود به بازارهای خارجی * نرخ ارز  و غیره ...</a:t>
            </a:r>
            <a:endParaRPr lang="en-US" dirty="0">
              <a:solidFill>
                <a:schemeClr val="accent6">
                  <a:lumMod val="75000"/>
                </a:schemeClr>
              </a:solidFill>
              <a:cs typeface="B Titr" pitchFamily="2" charset="-78"/>
            </a:endParaRPr>
          </a:p>
        </p:txBody>
      </p:sp>
      <p:sp>
        <p:nvSpPr>
          <p:cNvPr id="6" name="Rounded Rectangle 5"/>
          <p:cNvSpPr/>
          <p:nvPr/>
        </p:nvSpPr>
        <p:spPr>
          <a:xfrm>
            <a:off x="304800" y="1828800"/>
            <a:ext cx="8610600" cy="4191000"/>
          </a:xfrm>
          <a:prstGeom prst="roundRect">
            <a:avLst/>
          </a:prstGeom>
          <a:ln>
            <a:solidFill>
              <a:srgbClr val="FF0000"/>
            </a:solidFill>
          </a:ln>
          <a:effectLst>
            <a:glow rad="228600">
              <a:schemeClr val="accent6">
                <a:satMod val="175000"/>
                <a:alpha val="40000"/>
              </a:schemeClr>
            </a:glow>
            <a:outerShdw blurRad="57150" dist="38100" dir="5400000" algn="ctr" rotWithShape="0">
              <a:schemeClr val="dk1">
                <a:shade val="9000"/>
                <a:alpha val="48000"/>
                <a:satMod val="105000"/>
              </a:schemeClr>
            </a:outerShdw>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r>
              <a:rPr lang="fa-IR" sz="1900" dirty="0">
                <a:solidFill>
                  <a:schemeClr val="tx1"/>
                </a:solidFill>
                <a:cs typeface="B Titr" pitchFamily="2" charset="-78"/>
              </a:rPr>
              <a:t>بخش بین المللی برای شرکت ها </a:t>
            </a:r>
            <a:r>
              <a:rPr lang="fa-IR" sz="1900" dirty="0">
                <a:solidFill>
                  <a:srgbClr val="FF0000"/>
                </a:solidFill>
                <a:cs typeface="B Titr" pitchFamily="2" charset="-78"/>
              </a:rPr>
              <a:t>بسیار مهم </a:t>
            </a:r>
            <a:r>
              <a:rPr lang="fa-IR" sz="1900" dirty="0" smtClean="0">
                <a:solidFill>
                  <a:schemeClr val="tx1"/>
                </a:solidFill>
                <a:cs typeface="B Titr" pitchFamily="2" charset="-78"/>
              </a:rPr>
              <a:t>است. </a:t>
            </a:r>
            <a:r>
              <a:rPr lang="fa-IR" sz="1900" dirty="0">
                <a:solidFill>
                  <a:schemeClr val="tx1"/>
                </a:solidFill>
                <a:cs typeface="B Titr" pitchFamily="2" charset="-78"/>
              </a:rPr>
              <a:t>زیرا اکثر کشورها به سمت اقتصاد آزاد و </a:t>
            </a:r>
            <a:r>
              <a:rPr lang="fa-IR" sz="1900" dirty="0">
                <a:solidFill>
                  <a:srgbClr val="FF0000"/>
                </a:solidFill>
                <a:cs typeface="B Titr" pitchFamily="2" charset="-78"/>
              </a:rPr>
              <a:t>جهانی شدن </a:t>
            </a:r>
            <a:r>
              <a:rPr lang="fa-IR" sz="1900" dirty="0">
                <a:solidFill>
                  <a:schemeClr val="tx1"/>
                </a:solidFill>
                <a:cs typeface="B Titr" pitchFamily="2" charset="-78"/>
              </a:rPr>
              <a:t>، در حال حرکت هستند . این باعث افزایش </a:t>
            </a:r>
            <a:r>
              <a:rPr lang="fa-IR" sz="1900" dirty="0">
                <a:solidFill>
                  <a:srgbClr val="FF0000"/>
                </a:solidFill>
                <a:cs typeface="B Titr" pitchFamily="2" charset="-78"/>
              </a:rPr>
              <a:t>فشار رقابتی </a:t>
            </a:r>
            <a:r>
              <a:rPr lang="fa-IR" sz="1900" dirty="0">
                <a:solidFill>
                  <a:schemeClr val="tx1"/>
                </a:solidFill>
                <a:cs typeface="B Titr" pitchFamily="2" charset="-78"/>
              </a:rPr>
              <a:t>بر روی شرکت ها شده </a:t>
            </a:r>
            <a:r>
              <a:rPr lang="fa-IR" sz="1900" dirty="0" smtClean="0">
                <a:solidFill>
                  <a:schemeClr val="tx1"/>
                </a:solidFill>
                <a:cs typeface="B Titr" pitchFamily="2" charset="-78"/>
              </a:rPr>
              <a:t>است.</a:t>
            </a:r>
          </a:p>
          <a:p>
            <a:pPr algn="justLow" rtl="1">
              <a:lnSpc>
                <a:spcPct val="200000"/>
              </a:lnSpc>
            </a:pPr>
            <a:r>
              <a:rPr lang="fa-IR" sz="2000" dirty="0" smtClean="0">
                <a:solidFill>
                  <a:schemeClr val="tx1"/>
                </a:solidFill>
                <a:cs typeface="B Titr" pitchFamily="2" charset="-78"/>
              </a:rPr>
              <a:t> </a:t>
            </a:r>
            <a:r>
              <a:rPr lang="fa-IR" sz="2000" dirty="0">
                <a:solidFill>
                  <a:schemeClr val="tx1"/>
                </a:solidFill>
                <a:cs typeface="B Titr" pitchFamily="2" charset="-78"/>
              </a:rPr>
              <a:t>در اقتصاد امروز کشورهایی مانند </a:t>
            </a:r>
            <a:r>
              <a:rPr lang="fa-IR" sz="2000" dirty="0">
                <a:solidFill>
                  <a:srgbClr val="FF0000"/>
                </a:solidFill>
                <a:cs typeface="B Titr" pitchFamily="2" charset="-78"/>
              </a:rPr>
              <a:t>چین ، هند، برزیل ، روسیه ، آفریقای جنوبی </a:t>
            </a:r>
            <a:r>
              <a:rPr lang="fa-IR" sz="2000" dirty="0">
                <a:solidFill>
                  <a:schemeClr val="tx1"/>
                </a:solidFill>
                <a:cs typeface="B Titr" pitchFamily="2" charset="-78"/>
              </a:rPr>
              <a:t>فعالیت های زیادی را در عرصه ی </a:t>
            </a:r>
            <a:r>
              <a:rPr lang="fa-IR" sz="2000" dirty="0">
                <a:solidFill>
                  <a:srgbClr val="FF0000"/>
                </a:solidFill>
                <a:cs typeface="B Titr" pitchFamily="2" charset="-78"/>
              </a:rPr>
              <a:t>بازرگانی بین الملل </a:t>
            </a:r>
            <a:r>
              <a:rPr lang="fa-IR" sz="2000" dirty="0">
                <a:solidFill>
                  <a:schemeClr val="tx1"/>
                </a:solidFill>
                <a:cs typeface="B Titr" pitchFamily="2" charset="-78"/>
              </a:rPr>
              <a:t>انجام می دهند این کشور ها در </a:t>
            </a:r>
            <a:r>
              <a:rPr lang="fa-IR" sz="2000" dirty="0">
                <a:solidFill>
                  <a:srgbClr val="FF0000"/>
                </a:solidFill>
                <a:cs typeface="B Titr" pitchFamily="2" charset="-78"/>
              </a:rPr>
              <a:t>آینده </a:t>
            </a:r>
            <a:r>
              <a:rPr lang="fa-IR" sz="2000" dirty="0" smtClean="0">
                <a:solidFill>
                  <a:srgbClr val="FF0000"/>
                </a:solidFill>
                <a:cs typeface="B Titr" pitchFamily="2" charset="-78"/>
              </a:rPr>
              <a:t>نزدیک </a:t>
            </a:r>
            <a:r>
              <a:rPr lang="fa-IR" sz="2000" dirty="0">
                <a:solidFill>
                  <a:schemeClr val="tx1"/>
                </a:solidFill>
                <a:cs typeface="B Titr" pitchFamily="2" charset="-78"/>
              </a:rPr>
              <a:t>به </a:t>
            </a:r>
            <a:r>
              <a:rPr lang="fa-IR" sz="2000" dirty="0">
                <a:solidFill>
                  <a:srgbClr val="FF0000"/>
                </a:solidFill>
                <a:cs typeface="B Titr" pitchFamily="2" charset="-78"/>
              </a:rPr>
              <a:t>ابرقدرت های اقتصادی جهان </a:t>
            </a:r>
            <a:r>
              <a:rPr lang="fa-IR" sz="2000" dirty="0">
                <a:solidFill>
                  <a:schemeClr val="tx1"/>
                </a:solidFill>
                <a:cs typeface="B Titr" pitchFamily="2" charset="-78"/>
              </a:rPr>
              <a:t>تبدیل می شوند و جای کشورهای </a:t>
            </a:r>
            <a:r>
              <a:rPr lang="fa-IR" sz="2000" dirty="0">
                <a:solidFill>
                  <a:srgbClr val="FF0000"/>
                </a:solidFill>
                <a:cs typeface="B Titr" pitchFamily="2" charset="-78"/>
              </a:rPr>
              <a:t>صنعتی فعلی </a:t>
            </a:r>
            <a:r>
              <a:rPr lang="fa-IR" sz="2000" dirty="0" smtClean="0">
                <a:solidFill>
                  <a:schemeClr val="tx1"/>
                </a:solidFill>
                <a:cs typeface="B Titr" pitchFamily="2" charset="-78"/>
              </a:rPr>
              <a:t>را</a:t>
            </a:r>
            <a:br>
              <a:rPr lang="fa-IR" sz="2000" dirty="0" smtClean="0">
                <a:solidFill>
                  <a:schemeClr val="tx1"/>
                </a:solidFill>
                <a:cs typeface="B Titr" pitchFamily="2" charset="-78"/>
              </a:rPr>
            </a:br>
            <a:r>
              <a:rPr lang="fa-IR" sz="2000" dirty="0" smtClean="0">
                <a:solidFill>
                  <a:schemeClr val="tx1"/>
                </a:solidFill>
                <a:cs typeface="B Titr" pitchFamily="2" charset="-78"/>
              </a:rPr>
              <a:t> </a:t>
            </a:r>
            <a:r>
              <a:rPr lang="fa-IR" sz="2000" dirty="0">
                <a:solidFill>
                  <a:schemeClr val="tx1"/>
                </a:solidFill>
                <a:cs typeface="B Titr" pitchFamily="2" charset="-78"/>
              </a:rPr>
              <a:t>خواهد گرفت.</a:t>
            </a:r>
            <a:endParaRPr lang="en-US" sz="2000" dirty="0">
              <a:solidFill>
                <a:schemeClr val="tx1"/>
              </a:solidFill>
              <a:cs typeface="B Titr" pitchFamily="2" charset="-78"/>
            </a:endParaRPr>
          </a:p>
        </p:txBody>
      </p:sp>
    </p:spTree>
    <p:extLst>
      <p:ext uri="{BB962C8B-B14F-4D97-AF65-F5344CB8AC3E}">
        <p14:creationId xmlns:p14="http://schemas.microsoft.com/office/powerpoint/2010/main" val="40733912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858000" y="369455"/>
            <a:ext cx="1905000" cy="392545"/>
          </a:xfrm>
          <a:prstGeom prst="roundRect">
            <a:avLst/>
          </a:prstGeom>
          <a:solidFill>
            <a:srgbClr val="002060"/>
          </a:solidFill>
          <a:effectLst>
            <a:glow rad="228600">
              <a:schemeClr val="accent6">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dirty="0" smtClean="0">
                <a:solidFill>
                  <a:schemeClr val="tx1"/>
                </a:solidFill>
                <a:cs typeface="B Titr" pitchFamily="2" charset="-78"/>
              </a:rPr>
              <a:t>1)  بخش دولت</a:t>
            </a:r>
            <a:endParaRPr lang="en-US" dirty="0">
              <a:solidFill>
                <a:schemeClr val="tx1"/>
              </a:solidFill>
              <a:cs typeface="B Titr" pitchFamily="2" charset="-78"/>
            </a:endParaRPr>
          </a:p>
        </p:txBody>
      </p:sp>
      <p:sp>
        <p:nvSpPr>
          <p:cNvPr id="5" name="Rounded Rectangle 4"/>
          <p:cNvSpPr/>
          <p:nvPr/>
        </p:nvSpPr>
        <p:spPr>
          <a:xfrm>
            <a:off x="457200" y="838200"/>
            <a:ext cx="8382000" cy="762000"/>
          </a:xfrm>
          <a:prstGeom prst="roundRect">
            <a:avLst/>
          </a:prstGeom>
          <a:solidFill>
            <a:srgbClr val="FF0000"/>
          </a:solidFill>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000" dirty="0" smtClean="0">
                <a:solidFill>
                  <a:schemeClr val="bg1"/>
                </a:solidFill>
                <a:cs typeface="B Titr" pitchFamily="2" charset="-78"/>
              </a:rPr>
              <a:t>عوامل تاثیر گذار برسازمان :   قوانین و مقررات  *  سیستم های مالی* سیستم های دادگاهی </a:t>
            </a:r>
            <a:endParaRPr lang="en-US" sz="2000" dirty="0">
              <a:solidFill>
                <a:schemeClr val="bg1"/>
              </a:solidFill>
              <a:cs typeface="B Titr" pitchFamily="2" charset="-78"/>
            </a:endParaRPr>
          </a:p>
        </p:txBody>
      </p:sp>
      <p:sp>
        <p:nvSpPr>
          <p:cNvPr id="6" name="Rounded Rectangle 5"/>
          <p:cNvSpPr/>
          <p:nvPr/>
        </p:nvSpPr>
        <p:spPr>
          <a:xfrm>
            <a:off x="457200" y="2209800"/>
            <a:ext cx="8382000" cy="762000"/>
          </a:xfrm>
          <a:prstGeom prst="roundRect">
            <a:avLst/>
          </a:prstGeom>
          <a:solidFill>
            <a:srgbClr val="FF0000"/>
          </a:solidFill>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000" dirty="0">
                <a:solidFill>
                  <a:schemeClr val="bg1"/>
                </a:solidFill>
                <a:cs typeface="B Titr" pitchFamily="2" charset="-78"/>
              </a:rPr>
              <a:t>عوامل تاثیر گذار برسازمان :   سن  *  ارزش ها * باورها * آموزش * مذهب * اخلاقیات </a:t>
            </a:r>
            <a:endParaRPr lang="en-US" sz="2000" dirty="0">
              <a:solidFill>
                <a:schemeClr val="bg1"/>
              </a:solidFill>
              <a:cs typeface="B Titr" pitchFamily="2" charset="-78"/>
            </a:endParaRPr>
          </a:p>
        </p:txBody>
      </p:sp>
      <p:sp>
        <p:nvSpPr>
          <p:cNvPr id="7" name="Rounded Rectangle 6"/>
          <p:cNvSpPr/>
          <p:nvPr/>
        </p:nvSpPr>
        <p:spPr>
          <a:xfrm>
            <a:off x="457200" y="3505200"/>
            <a:ext cx="8382000" cy="762000"/>
          </a:xfrm>
          <a:prstGeom prst="roundRect">
            <a:avLst/>
          </a:prstGeom>
          <a:solidFill>
            <a:srgbClr val="FF0000"/>
          </a:solidFill>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000" dirty="0">
                <a:solidFill>
                  <a:schemeClr val="bg1"/>
                </a:solidFill>
                <a:cs typeface="B Titr" pitchFamily="2" charset="-78"/>
              </a:rPr>
              <a:t>عوامل تاثیر گذار برسازمان :   رکود  *  نرخ بیکاری* نرخ تورم *نرخ سرمایه گذاری * </a:t>
            </a:r>
            <a:endParaRPr lang="en-US" sz="2000" dirty="0">
              <a:solidFill>
                <a:schemeClr val="bg1"/>
              </a:solidFill>
              <a:cs typeface="B Titr" pitchFamily="2" charset="-78"/>
            </a:endParaRPr>
          </a:p>
        </p:txBody>
      </p:sp>
      <p:sp>
        <p:nvSpPr>
          <p:cNvPr id="8" name="Rounded Rectangle 7"/>
          <p:cNvSpPr/>
          <p:nvPr/>
        </p:nvSpPr>
        <p:spPr>
          <a:xfrm>
            <a:off x="457200" y="4800600"/>
            <a:ext cx="8382000" cy="762000"/>
          </a:xfrm>
          <a:prstGeom prst="roundRect">
            <a:avLst/>
          </a:prstGeom>
          <a:solidFill>
            <a:srgbClr val="FF0000"/>
          </a:solidFill>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000" dirty="0">
                <a:solidFill>
                  <a:schemeClr val="bg1"/>
                </a:solidFill>
                <a:cs typeface="B Titr" pitchFamily="2" charset="-78"/>
              </a:rPr>
              <a:t>عوامل تاثیر گذار برسازمان :   </a:t>
            </a:r>
            <a:r>
              <a:rPr lang="fa-IR" sz="1600" dirty="0">
                <a:solidFill>
                  <a:schemeClr val="bg1"/>
                </a:solidFill>
                <a:cs typeface="B Titr" pitchFamily="2" charset="-78"/>
              </a:rPr>
              <a:t>روش های تولید  *علم* رایانه *فناوری اطلاعات *تجارت الکترونیک</a:t>
            </a:r>
            <a:endParaRPr lang="en-US" sz="1600" dirty="0">
              <a:solidFill>
                <a:schemeClr val="bg1"/>
              </a:solidFill>
              <a:cs typeface="B Titr" pitchFamily="2" charset="-78"/>
            </a:endParaRPr>
          </a:p>
        </p:txBody>
      </p:sp>
      <p:sp>
        <p:nvSpPr>
          <p:cNvPr id="9" name="Rounded Rectangle 8"/>
          <p:cNvSpPr/>
          <p:nvPr/>
        </p:nvSpPr>
        <p:spPr>
          <a:xfrm>
            <a:off x="457200" y="6096000"/>
            <a:ext cx="8382000" cy="762000"/>
          </a:xfrm>
          <a:prstGeom prst="roundRect">
            <a:avLst/>
          </a:prstGeom>
          <a:solidFill>
            <a:srgbClr val="FF0000"/>
          </a:solidFill>
          <a:effectLst>
            <a:glow rad="228600">
              <a:schemeClr val="accent6">
                <a:satMod val="175000"/>
                <a:alpha val="40000"/>
              </a:schemeClr>
            </a:glow>
            <a:outerShdw blurRad="57150" dist="38100" dir="5400000" algn="ctr" rotWithShape="0">
              <a:schemeClr val="accent3">
                <a:shade val="9000"/>
                <a:alpha val="48000"/>
                <a:satMod val="105000"/>
              </a:schemeClr>
            </a:outerShdw>
          </a:effectLst>
        </p:spPr>
        <p:style>
          <a:lnRef idx="0">
            <a:schemeClr val="accent3"/>
          </a:lnRef>
          <a:fillRef idx="3">
            <a:schemeClr val="accent3"/>
          </a:fillRef>
          <a:effectRef idx="3">
            <a:schemeClr val="accent3"/>
          </a:effectRef>
          <a:fontRef idx="minor">
            <a:schemeClr val="lt1"/>
          </a:fontRef>
        </p:style>
        <p:txBody>
          <a:bodyPr rtlCol="0" anchor="ctr"/>
          <a:lstStyle/>
          <a:p>
            <a:pPr algn="r"/>
            <a:r>
              <a:rPr lang="fa-IR" sz="2000" dirty="0">
                <a:solidFill>
                  <a:schemeClr val="bg1"/>
                </a:solidFill>
                <a:cs typeface="B Titr" pitchFamily="2" charset="-78"/>
              </a:rPr>
              <a:t>عوامل تاثیر گذار برسازمان :   بازار سهام  *  بانک ها  * سرمایه گذاران خصوصی</a:t>
            </a:r>
            <a:endParaRPr lang="en-US" sz="2000" dirty="0">
              <a:solidFill>
                <a:schemeClr val="bg1"/>
              </a:solidFill>
              <a:cs typeface="B Titr" pitchFamily="2" charset="-78"/>
            </a:endParaRPr>
          </a:p>
        </p:txBody>
      </p:sp>
      <p:sp>
        <p:nvSpPr>
          <p:cNvPr id="10" name="Rounded Rectangle 9"/>
          <p:cNvSpPr/>
          <p:nvPr/>
        </p:nvSpPr>
        <p:spPr>
          <a:xfrm>
            <a:off x="6858000" y="1741055"/>
            <a:ext cx="1905000" cy="392545"/>
          </a:xfrm>
          <a:prstGeom prst="roundRect">
            <a:avLst/>
          </a:prstGeom>
          <a:solidFill>
            <a:srgbClr val="002060"/>
          </a:solidFill>
          <a:effectLst>
            <a:glow rad="228600">
              <a:schemeClr val="accent6">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sz="1200" dirty="0">
                <a:solidFill>
                  <a:schemeClr val="tx1"/>
                </a:solidFill>
                <a:cs typeface="B Titr" pitchFamily="2" charset="-78"/>
              </a:rPr>
              <a:t>2)  بخش اجتماعی . فرهنگی</a:t>
            </a:r>
            <a:endParaRPr lang="en-US" sz="1200" dirty="0">
              <a:solidFill>
                <a:schemeClr val="tx1"/>
              </a:solidFill>
              <a:cs typeface="B Titr" pitchFamily="2" charset="-78"/>
            </a:endParaRPr>
          </a:p>
        </p:txBody>
      </p:sp>
      <p:sp>
        <p:nvSpPr>
          <p:cNvPr id="11" name="Rounded Rectangle 10"/>
          <p:cNvSpPr/>
          <p:nvPr/>
        </p:nvSpPr>
        <p:spPr>
          <a:xfrm>
            <a:off x="6858000" y="3036455"/>
            <a:ext cx="1905000" cy="392545"/>
          </a:xfrm>
          <a:prstGeom prst="roundRect">
            <a:avLst/>
          </a:prstGeom>
          <a:solidFill>
            <a:srgbClr val="002060"/>
          </a:solidFill>
          <a:effectLst>
            <a:glow rad="228600">
              <a:schemeClr val="accent6">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sz="1200" dirty="0">
                <a:solidFill>
                  <a:schemeClr val="tx1"/>
                </a:solidFill>
                <a:cs typeface="B Titr" pitchFamily="2" charset="-78"/>
              </a:rPr>
              <a:t>3)  بخش شرایط اقتصادی</a:t>
            </a:r>
            <a:endParaRPr lang="en-US" sz="1200" dirty="0">
              <a:solidFill>
                <a:schemeClr val="tx1"/>
              </a:solidFill>
              <a:cs typeface="B Titr" pitchFamily="2" charset="-78"/>
            </a:endParaRPr>
          </a:p>
        </p:txBody>
      </p:sp>
      <p:sp>
        <p:nvSpPr>
          <p:cNvPr id="12" name="Rounded Rectangle 11"/>
          <p:cNvSpPr/>
          <p:nvPr/>
        </p:nvSpPr>
        <p:spPr>
          <a:xfrm>
            <a:off x="6934200" y="4331855"/>
            <a:ext cx="1905000" cy="392545"/>
          </a:xfrm>
          <a:prstGeom prst="roundRect">
            <a:avLst/>
          </a:prstGeom>
          <a:solidFill>
            <a:srgbClr val="002060"/>
          </a:solidFill>
          <a:effectLst>
            <a:glow rad="228600">
              <a:schemeClr val="accent6">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sz="1200" dirty="0">
                <a:solidFill>
                  <a:schemeClr val="tx1"/>
                </a:solidFill>
                <a:cs typeface="B Titr" pitchFamily="2" charset="-78"/>
              </a:rPr>
              <a:t>4)  بخش فناوری</a:t>
            </a:r>
            <a:endParaRPr lang="en-US" sz="1200" dirty="0">
              <a:solidFill>
                <a:schemeClr val="tx1"/>
              </a:solidFill>
              <a:cs typeface="B Titr" pitchFamily="2" charset="-78"/>
            </a:endParaRPr>
          </a:p>
        </p:txBody>
      </p:sp>
      <p:sp>
        <p:nvSpPr>
          <p:cNvPr id="13" name="Rounded Rectangle 12"/>
          <p:cNvSpPr/>
          <p:nvPr/>
        </p:nvSpPr>
        <p:spPr>
          <a:xfrm>
            <a:off x="6934200" y="5638800"/>
            <a:ext cx="1905000" cy="392545"/>
          </a:xfrm>
          <a:prstGeom prst="roundRect">
            <a:avLst/>
          </a:prstGeom>
          <a:solidFill>
            <a:srgbClr val="002060"/>
          </a:solidFill>
          <a:effectLst>
            <a:glow rad="228600">
              <a:schemeClr val="accent6">
                <a:satMod val="175000"/>
                <a:alpha val="40000"/>
              </a:schemeClr>
            </a:glow>
            <a:outerShdw blurRad="57150" dist="38100" dir="5400000" algn="ctr" rotWithShape="0">
              <a:schemeClr val="accent5">
                <a:shade val="9000"/>
                <a:alpha val="48000"/>
                <a:satMod val="105000"/>
              </a:scheme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r"/>
            <a:r>
              <a:rPr lang="fa-IR" sz="1200" dirty="0">
                <a:solidFill>
                  <a:schemeClr val="tx1"/>
                </a:solidFill>
                <a:cs typeface="B Titr" pitchFamily="2" charset="-78"/>
              </a:rPr>
              <a:t>5)  بخش منابع مالی</a:t>
            </a:r>
            <a:endParaRPr lang="en-US" sz="1200" dirty="0">
              <a:solidFill>
                <a:schemeClr val="tx1"/>
              </a:solidFill>
              <a:cs typeface="B Titr" pitchFamily="2" charset="-78"/>
            </a:endParaRPr>
          </a:p>
        </p:txBody>
      </p:sp>
      <p:sp>
        <p:nvSpPr>
          <p:cNvPr id="14" name="Rounded Rectangle 13"/>
          <p:cNvSpPr/>
          <p:nvPr/>
        </p:nvSpPr>
        <p:spPr>
          <a:xfrm>
            <a:off x="2514600" y="76200"/>
            <a:ext cx="2895600" cy="468745"/>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algn="ctr"/>
            <a:r>
              <a:rPr lang="fa-IR" sz="3200" dirty="0" smtClean="0">
                <a:solidFill>
                  <a:schemeClr val="bg1"/>
                </a:solidFill>
                <a:cs typeface="B Titr" pitchFamily="2" charset="-78"/>
              </a:rPr>
              <a:t>محیط عمومی </a:t>
            </a:r>
            <a:endParaRPr lang="fa-IR" sz="3200" dirty="0">
              <a:solidFill>
                <a:schemeClr val="bg1"/>
              </a:solidFill>
              <a:cs typeface="B Titr" pitchFamily="2" charset="-78"/>
            </a:endParaRPr>
          </a:p>
        </p:txBody>
      </p:sp>
    </p:spTree>
    <p:extLst>
      <p:ext uri="{BB962C8B-B14F-4D97-AF65-F5344CB8AC3E}">
        <p14:creationId xmlns:p14="http://schemas.microsoft.com/office/powerpoint/2010/main" val="2920258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362201" y="95250"/>
            <a:ext cx="4800600" cy="81915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400" dirty="0" smtClean="0">
                <a:solidFill>
                  <a:schemeClr val="bg1"/>
                </a:solidFill>
                <a:cs typeface="B Titr" pitchFamily="2" charset="-78"/>
              </a:rPr>
              <a:t>و اما یکی از موارد بسیار مهم این فصل </a:t>
            </a:r>
          </a:p>
          <a:p>
            <a:pPr algn="ctr"/>
            <a:r>
              <a:rPr lang="fa-IR" sz="2800" dirty="0" smtClean="0">
                <a:solidFill>
                  <a:srgbClr val="0070C0"/>
                </a:solidFill>
                <a:cs typeface="B Titr" pitchFamily="2" charset="-78"/>
              </a:rPr>
              <a:t>چالش های محیط </a:t>
            </a:r>
            <a:r>
              <a:rPr lang="fa-IR" sz="2800" dirty="0">
                <a:solidFill>
                  <a:srgbClr val="0070C0"/>
                </a:solidFill>
                <a:cs typeface="B Titr" pitchFamily="2" charset="-78"/>
              </a:rPr>
              <a:t>خارجی ( 3- 4)</a:t>
            </a:r>
            <a:endParaRPr lang="en-US" sz="2800" dirty="0">
              <a:solidFill>
                <a:srgbClr val="0070C0"/>
              </a:solidFill>
              <a:cs typeface="B Titr" pitchFamily="2" charset="-78"/>
            </a:endParaRPr>
          </a:p>
        </p:txBody>
      </p:sp>
      <p:sp>
        <p:nvSpPr>
          <p:cNvPr id="3" name="Rounded Rectangle 2"/>
          <p:cNvSpPr/>
          <p:nvPr/>
        </p:nvSpPr>
        <p:spPr>
          <a:xfrm>
            <a:off x="5210175" y="1143000"/>
            <a:ext cx="3581400" cy="3810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a-IR" sz="2000" dirty="0" smtClean="0">
                <a:solidFill>
                  <a:schemeClr val="tx1"/>
                </a:solidFill>
                <a:cs typeface="B Titr" pitchFamily="2" charset="-78"/>
              </a:rPr>
              <a:t>تغییرات </a:t>
            </a:r>
            <a:r>
              <a:rPr lang="fa-IR" sz="2000" dirty="0">
                <a:solidFill>
                  <a:schemeClr val="tx1"/>
                </a:solidFill>
                <a:cs typeface="B Titr" pitchFamily="2" charset="-78"/>
              </a:rPr>
              <a:t>جمعیت </a:t>
            </a:r>
            <a:r>
              <a:rPr lang="fa-IR" sz="2000" dirty="0" smtClean="0">
                <a:solidFill>
                  <a:schemeClr val="tx1"/>
                </a:solidFill>
                <a:cs typeface="B Titr" pitchFamily="2" charset="-78"/>
              </a:rPr>
              <a:t>شناختی ( </a:t>
            </a:r>
            <a:r>
              <a:rPr lang="fa-IR" sz="2000" dirty="0">
                <a:solidFill>
                  <a:schemeClr val="tx1"/>
                </a:solidFill>
                <a:cs typeface="B Titr" pitchFamily="2" charset="-78"/>
              </a:rPr>
              <a:t>3- </a:t>
            </a:r>
            <a:r>
              <a:rPr lang="fa-IR" sz="2000" dirty="0" smtClean="0">
                <a:solidFill>
                  <a:schemeClr val="tx1"/>
                </a:solidFill>
                <a:cs typeface="B Titr" pitchFamily="2" charset="-78"/>
              </a:rPr>
              <a:t>4-1</a:t>
            </a:r>
            <a:r>
              <a:rPr lang="fa-IR" sz="2000" dirty="0">
                <a:solidFill>
                  <a:schemeClr val="tx1"/>
                </a:solidFill>
                <a:cs typeface="B Titr" pitchFamily="2" charset="-78"/>
              </a:rPr>
              <a:t>) </a:t>
            </a:r>
            <a:endParaRPr lang="en-US" sz="2000" dirty="0">
              <a:solidFill>
                <a:schemeClr val="tx1"/>
              </a:solidFill>
              <a:cs typeface="B Titr" pitchFamily="2" charset="-78"/>
            </a:endParaRPr>
          </a:p>
        </p:txBody>
      </p:sp>
      <p:sp>
        <p:nvSpPr>
          <p:cNvPr id="4" name="Rounded Rectangle 3"/>
          <p:cNvSpPr/>
          <p:nvPr/>
        </p:nvSpPr>
        <p:spPr>
          <a:xfrm>
            <a:off x="609600" y="1676400"/>
            <a:ext cx="8201025" cy="826655"/>
          </a:xfrm>
          <a:prstGeom prst="roundRect">
            <a:avLst/>
          </a:prstGeom>
          <a:ln>
            <a:solidFill>
              <a:schemeClr val="bg1"/>
            </a:solidFill>
          </a:ln>
        </p:spPr>
        <p:style>
          <a:lnRef idx="3">
            <a:schemeClr val="lt1"/>
          </a:lnRef>
          <a:fillRef idx="1">
            <a:schemeClr val="accent3"/>
          </a:fillRef>
          <a:effectRef idx="1">
            <a:schemeClr val="accent3"/>
          </a:effectRef>
          <a:fontRef idx="minor">
            <a:schemeClr val="lt1"/>
          </a:fontRef>
        </p:style>
        <p:txBody>
          <a:bodyPr rtlCol="0" anchor="ctr"/>
          <a:lstStyle/>
          <a:p>
            <a:pPr algn="ctr" rtl="1"/>
            <a:r>
              <a:rPr lang="fa-IR" sz="1400" dirty="0" smtClean="0">
                <a:solidFill>
                  <a:schemeClr val="tx1"/>
                </a:solidFill>
                <a:cs typeface="B Titr" pitchFamily="2" charset="-78"/>
              </a:rPr>
              <a:t>تغییراتی مانند </a:t>
            </a:r>
            <a:r>
              <a:rPr lang="fa-IR" sz="1400" dirty="0" smtClean="0">
                <a:solidFill>
                  <a:schemeClr val="bg1"/>
                </a:solidFill>
                <a:cs typeface="B Titr" pitchFamily="2" charset="-78"/>
              </a:rPr>
              <a:t>میزان جمعیت </a:t>
            </a:r>
            <a:r>
              <a:rPr lang="fa-IR" sz="1400" dirty="0" smtClean="0">
                <a:solidFill>
                  <a:schemeClr val="tx1"/>
                </a:solidFill>
                <a:cs typeface="B Titr" pitchFamily="2" charset="-78"/>
              </a:rPr>
              <a:t>، </a:t>
            </a:r>
            <a:r>
              <a:rPr lang="fa-IR" sz="1400" dirty="0" smtClean="0">
                <a:solidFill>
                  <a:schemeClr val="bg1"/>
                </a:solidFill>
                <a:cs typeface="B Titr" pitchFamily="2" charset="-78"/>
              </a:rPr>
              <a:t>ساختار سنی</a:t>
            </a:r>
            <a:r>
              <a:rPr lang="fa-IR" sz="1400" dirty="0" smtClean="0">
                <a:solidFill>
                  <a:schemeClr val="tx1"/>
                </a:solidFill>
                <a:cs typeface="B Titr" pitchFamily="2" charset="-78"/>
              </a:rPr>
              <a:t>، </a:t>
            </a:r>
            <a:r>
              <a:rPr lang="fa-IR" sz="1400" dirty="0" smtClean="0">
                <a:solidFill>
                  <a:schemeClr val="bg1"/>
                </a:solidFill>
                <a:cs typeface="B Titr" pitchFamily="2" charset="-78"/>
              </a:rPr>
              <a:t>توزیع جمعیت </a:t>
            </a:r>
            <a:r>
              <a:rPr lang="fa-IR" sz="1400" dirty="0" smtClean="0">
                <a:solidFill>
                  <a:schemeClr val="tx1"/>
                </a:solidFill>
                <a:cs typeface="B Titr" pitchFamily="2" charset="-78"/>
              </a:rPr>
              <a:t>باعث ایجاد فرصت ها و تهدیدها برای شرکت ها و مدیران می گردد.</a:t>
            </a:r>
            <a:endParaRPr lang="en-US" sz="1400" dirty="0">
              <a:solidFill>
                <a:schemeClr val="tx1"/>
              </a:solidFill>
              <a:cs typeface="B Titr" pitchFamily="2" charset="-78"/>
            </a:endParaRPr>
          </a:p>
        </p:txBody>
      </p:sp>
      <p:sp>
        <p:nvSpPr>
          <p:cNvPr id="5" name="Rounded Rectangle 4"/>
          <p:cNvSpPr/>
          <p:nvPr/>
        </p:nvSpPr>
        <p:spPr>
          <a:xfrm>
            <a:off x="5172075" y="2628900"/>
            <a:ext cx="3581400" cy="3810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a-IR" sz="2000" dirty="0">
                <a:solidFill>
                  <a:schemeClr val="tx1"/>
                </a:solidFill>
                <a:cs typeface="B Titr" pitchFamily="2" charset="-78"/>
              </a:rPr>
              <a:t>تغییرات فناوری </a:t>
            </a:r>
            <a:r>
              <a:rPr lang="fa-IR" sz="2000" dirty="0" smtClean="0">
                <a:solidFill>
                  <a:schemeClr val="tx1"/>
                </a:solidFill>
                <a:cs typeface="B Titr" pitchFamily="2" charset="-78"/>
              </a:rPr>
              <a:t> ( </a:t>
            </a:r>
            <a:r>
              <a:rPr lang="fa-IR" sz="2000" dirty="0">
                <a:solidFill>
                  <a:schemeClr val="tx1"/>
                </a:solidFill>
                <a:cs typeface="B Titr" pitchFamily="2" charset="-78"/>
              </a:rPr>
              <a:t>3- </a:t>
            </a:r>
            <a:r>
              <a:rPr lang="fa-IR" sz="2000" dirty="0" smtClean="0">
                <a:solidFill>
                  <a:schemeClr val="tx1"/>
                </a:solidFill>
                <a:cs typeface="B Titr" pitchFamily="2" charset="-78"/>
              </a:rPr>
              <a:t>4-2)</a:t>
            </a:r>
            <a:endParaRPr lang="en-US" sz="2000" dirty="0">
              <a:solidFill>
                <a:schemeClr val="tx1"/>
              </a:solidFill>
              <a:cs typeface="B Titr" pitchFamily="2" charset="-78"/>
            </a:endParaRPr>
          </a:p>
        </p:txBody>
      </p:sp>
      <p:sp>
        <p:nvSpPr>
          <p:cNvPr id="6" name="Rounded Rectangle 5"/>
          <p:cNvSpPr/>
          <p:nvPr/>
        </p:nvSpPr>
        <p:spPr>
          <a:xfrm>
            <a:off x="676276" y="3200400"/>
            <a:ext cx="8201025" cy="1360055"/>
          </a:xfrm>
          <a:prstGeom prst="roundRect">
            <a:avLst/>
          </a:prstGeom>
          <a:ln>
            <a:solidFill>
              <a:srgbClr val="FF0000"/>
            </a:solidFill>
          </a:ln>
        </p:spPr>
        <p:style>
          <a:lnRef idx="3">
            <a:schemeClr val="lt1"/>
          </a:lnRef>
          <a:fillRef idx="1">
            <a:schemeClr val="dk1"/>
          </a:fillRef>
          <a:effectRef idx="1">
            <a:schemeClr val="dk1"/>
          </a:effectRef>
          <a:fontRef idx="minor">
            <a:schemeClr val="lt1"/>
          </a:fontRef>
        </p:style>
        <p:txBody>
          <a:bodyPr rtlCol="0" anchor="ctr"/>
          <a:lstStyle/>
          <a:p>
            <a:pPr algn="just" rtl="1">
              <a:lnSpc>
                <a:spcPct val="150000"/>
              </a:lnSpc>
            </a:pPr>
            <a:r>
              <a:rPr lang="fa-IR" sz="1400" dirty="0" smtClean="0">
                <a:solidFill>
                  <a:schemeClr val="tx1"/>
                </a:solidFill>
                <a:cs typeface="B Titr" pitchFamily="2" charset="-78"/>
              </a:rPr>
              <a:t>تغییرات فناوری ، انواع مختلف محصولات مانند گوشی های تلفن همراه ، اتومبیل ، لوازم خانگی و سایر محصولات را در بر </a:t>
            </a:r>
            <a:br>
              <a:rPr lang="fa-IR" sz="1400" dirty="0" smtClean="0">
                <a:solidFill>
                  <a:schemeClr val="tx1"/>
                </a:solidFill>
                <a:cs typeface="B Titr" pitchFamily="2" charset="-78"/>
              </a:rPr>
            </a:br>
            <a:r>
              <a:rPr lang="fa-IR" sz="1400" dirty="0" smtClean="0">
                <a:solidFill>
                  <a:schemeClr val="tx1"/>
                </a:solidFill>
                <a:cs typeface="B Titr" pitchFamily="2" charset="-78"/>
              </a:rPr>
              <a:t>می گیرد تغییرات فناوری هم </a:t>
            </a:r>
            <a:r>
              <a:rPr lang="fa-IR" sz="1400" dirty="0" smtClean="0">
                <a:solidFill>
                  <a:srgbClr val="FF0000"/>
                </a:solidFill>
                <a:cs typeface="B Titr" pitchFamily="2" charset="-78"/>
              </a:rPr>
              <a:t>نوع محصول </a:t>
            </a:r>
            <a:r>
              <a:rPr lang="fa-IR" sz="1400" dirty="0" smtClean="0">
                <a:solidFill>
                  <a:schemeClr val="tx1"/>
                </a:solidFill>
                <a:cs typeface="B Titr" pitchFamily="2" charset="-78"/>
              </a:rPr>
              <a:t>ارائه شده به مشتری و </a:t>
            </a:r>
            <a:r>
              <a:rPr lang="fa-IR" sz="1400" dirty="0" smtClean="0">
                <a:solidFill>
                  <a:srgbClr val="FF0000"/>
                </a:solidFill>
                <a:cs typeface="B Titr" pitchFamily="2" charset="-78"/>
              </a:rPr>
              <a:t>هم شیوه تولید </a:t>
            </a:r>
            <a:r>
              <a:rPr lang="fa-IR" sz="1400" dirty="0" smtClean="0">
                <a:solidFill>
                  <a:schemeClr val="tx1"/>
                </a:solidFill>
                <a:cs typeface="B Titr" pitchFamily="2" charset="-78"/>
              </a:rPr>
              <a:t>آن را تغییر داده است فناوری همچنین  </a:t>
            </a:r>
            <a:r>
              <a:rPr lang="fa-IR" sz="1400" dirty="0" smtClean="0">
                <a:solidFill>
                  <a:srgbClr val="FF0000"/>
                </a:solidFill>
                <a:cs typeface="B Titr" pitchFamily="2" charset="-78"/>
              </a:rPr>
              <a:t>نوع کار </a:t>
            </a:r>
            <a:r>
              <a:rPr lang="fa-IR" sz="1400" dirty="0" smtClean="0">
                <a:solidFill>
                  <a:schemeClr val="tx1"/>
                </a:solidFill>
                <a:cs typeface="B Titr" pitchFamily="2" charset="-78"/>
              </a:rPr>
              <a:t>کارکنان را از  </a:t>
            </a:r>
            <a:r>
              <a:rPr lang="fa-IR" sz="1400" dirty="0" smtClean="0">
                <a:solidFill>
                  <a:srgbClr val="FF0000"/>
                </a:solidFill>
                <a:cs typeface="B Titr" pitchFamily="2" charset="-78"/>
              </a:rPr>
              <a:t>حالت فیزیکی </a:t>
            </a:r>
            <a:r>
              <a:rPr lang="fa-IR" sz="1400" dirty="0" smtClean="0">
                <a:solidFill>
                  <a:schemeClr val="tx1"/>
                </a:solidFill>
                <a:cs typeface="B Titr" pitchFamily="2" charset="-78"/>
              </a:rPr>
              <a:t>به کار </a:t>
            </a:r>
            <a:r>
              <a:rPr lang="fa-IR" sz="1400" dirty="0" smtClean="0">
                <a:solidFill>
                  <a:srgbClr val="FF0000"/>
                </a:solidFill>
                <a:cs typeface="B Titr" pitchFamily="2" charset="-78"/>
              </a:rPr>
              <a:t>ارتباطی و تسهیم دانش </a:t>
            </a:r>
            <a:r>
              <a:rPr lang="fa-IR" sz="1400" dirty="0" smtClean="0">
                <a:solidFill>
                  <a:schemeClr val="tx1"/>
                </a:solidFill>
                <a:cs typeface="B Titr" pitchFamily="2" charset="-78"/>
              </a:rPr>
              <a:t>و اطلاعات تغییر داده است تغییرات فناوری حتی ممکن است در صورت عدم انجام </a:t>
            </a:r>
            <a:r>
              <a:rPr lang="fa-IR" sz="1400" dirty="0" smtClean="0">
                <a:solidFill>
                  <a:srgbClr val="FF0000"/>
                </a:solidFill>
                <a:cs typeface="B Titr" pitchFamily="2" charset="-78"/>
              </a:rPr>
              <a:t>نوآوری</a:t>
            </a:r>
            <a:r>
              <a:rPr lang="fa-IR" sz="1400" dirty="0" smtClean="0">
                <a:solidFill>
                  <a:schemeClr val="tx1"/>
                </a:solidFill>
                <a:cs typeface="B Titr" pitchFamily="2" charset="-78"/>
              </a:rPr>
              <a:t> شرکت ها ، رهبری بازار را در </a:t>
            </a:r>
            <a:r>
              <a:rPr lang="fa-IR" sz="1400" dirty="0" smtClean="0">
                <a:solidFill>
                  <a:srgbClr val="FF0000"/>
                </a:solidFill>
                <a:cs typeface="B Titr" pitchFamily="2" charset="-78"/>
              </a:rPr>
              <a:t>مزیت رقابتی </a:t>
            </a:r>
            <a:r>
              <a:rPr lang="fa-IR" sz="1400" dirty="0" smtClean="0">
                <a:solidFill>
                  <a:schemeClr val="tx1"/>
                </a:solidFill>
                <a:cs typeface="B Titr" pitchFamily="2" charset="-78"/>
              </a:rPr>
              <a:t>از دست بدهند. </a:t>
            </a:r>
            <a:endParaRPr lang="en-US" sz="1400" dirty="0">
              <a:solidFill>
                <a:schemeClr val="tx1"/>
              </a:solidFill>
              <a:cs typeface="B Titr" pitchFamily="2" charset="-78"/>
            </a:endParaRPr>
          </a:p>
        </p:txBody>
      </p:sp>
      <p:sp>
        <p:nvSpPr>
          <p:cNvPr id="7" name="Rounded Rectangle 6"/>
          <p:cNvSpPr/>
          <p:nvPr/>
        </p:nvSpPr>
        <p:spPr>
          <a:xfrm>
            <a:off x="5076825" y="4724400"/>
            <a:ext cx="3790950" cy="3810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a-IR" sz="2000" dirty="0" smtClean="0">
                <a:solidFill>
                  <a:schemeClr val="tx1"/>
                </a:solidFill>
                <a:cs typeface="B Titr" pitchFamily="2" charset="-78"/>
              </a:rPr>
              <a:t>محصولات و </a:t>
            </a:r>
            <a:r>
              <a:rPr lang="fa-IR" sz="2000" dirty="0">
                <a:solidFill>
                  <a:schemeClr val="tx1"/>
                </a:solidFill>
                <a:cs typeface="B Titr" pitchFamily="2" charset="-78"/>
              </a:rPr>
              <a:t>خدمات جدید ( 3- </a:t>
            </a:r>
            <a:r>
              <a:rPr lang="fa-IR" sz="2000" dirty="0" smtClean="0">
                <a:solidFill>
                  <a:schemeClr val="tx1"/>
                </a:solidFill>
                <a:cs typeface="B Titr" pitchFamily="2" charset="-78"/>
              </a:rPr>
              <a:t>4-3)</a:t>
            </a:r>
            <a:endParaRPr lang="en-US" sz="2000" dirty="0">
              <a:solidFill>
                <a:schemeClr val="tx1"/>
              </a:solidFill>
              <a:cs typeface="B Titr" pitchFamily="2" charset="-78"/>
            </a:endParaRPr>
          </a:p>
        </p:txBody>
      </p:sp>
      <p:sp>
        <p:nvSpPr>
          <p:cNvPr id="8" name="Rounded Rectangle 7"/>
          <p:cNvSpPr/>
          <p:nvPr/>
        </p:nvSpPr>
        <p:spPr>
          <a:xfrm>
            <a:off x="685799" y="5257800"/>
            <a:ext cx="8201025" cy="1360055"/>
          </a:xfrm>
          <a:prstGeom prst="roundRect">
            <a:avLst/>
          </a:prstGeom>
          <a:ln>
            <a:solidFill>
              <a:srgbClr val="FF0000"/>
            </a:solidFill>
          </a:ln>
        </p:spPr>
        <p:style>
          <a:lnRef idx="3">
            <a:schemeClr val="lt1"/>
          </a:lnRef>
          <a:fillRef idx="1">
            <a:schemeClr val="accent4"/>
          </a:fillRef>
          <a:effectRef idx="1">
            <a:schemeClr val="accent4"/>
          </a:effectRef>
          <a:fontRef idx="minor">
            <a:schemeClr val="lt1"/>
          </a:fontRef>
        </p:style>
        <p:txBody>
          <a:bodyPr rtlCol="0" anchor="ctr"/>
          <a:lstStyle/>
          <a:p>
            <a:pPr algn="just" rtl="1">
              <a:lnSpc>
                <a:spcPct val="150000"/>
              </a:lnSpc>
            </a:pPr>
            <a:r>
              <a:rPr lang="fa-IR" sz="1200" dirty="0" smtClean="0">
                <a:solidFill>
                  <a:schemeClr val="tx1"/>
                </a:solidFill>
                <a:cs typeface="B Titr" pitchFamily="2" charset="-78"/>
              </a:rPr>
              <a:t> </a:t>
            </a:r>
            <a:r>
              <a:rPr lang="fa-IR" sz="1400" dirty="0">
                <a:solidFill>
                  <a:schemeClr val="tx1"/>
                </a:solidFill>
                <a:cs typeface="B Titr" pitchFamily="2" charset="-78"/>
              </a:rPr>
              <a:t>تغییر فناوری این امکان را </a:t>
            </a:r>
            <a:r>
              <a:rPr lang="fa-IR" sz="1400" dirty="0" smtClean="0">
                <a:solidFill>
                  <a:schemeClr val="tx1"/>
                </a:solidFill>
                <a:cs typeface="B Titr" pitchFamily="2" charset="-78"/>
              </a:rPr>
              <a:t>به </a:t>
            </a:r>
            <a:r>
              <a:rPr lang="fa-IR" sz="1400" dirty="0">
                <a:solidFill>
                  <a:schemeClr val="tx1"/>
                </a:solidFill>
                <a:cs typeface="B Titr" pitchFamily="2" charset="-78"/>
              </a:rPr>
              <a:t>کارآفرینان و شرکت های کارآفرین می دهد که محصولات و </a:t>
            </a:r>
            <a:r>
              <a:rPr lang="fa-IR" sz="1400" dirty="0">
                <a:solidFill>
                  <a:srgbClr val="FF0000"/>
                </a:solidFill>
                <a:cs typeface="B Titr" pitchFamily="2" charset="-78"/>
              </a:rPr>
              <a:t>خدمات جدیدی </a:t>
            </a:r>
            <a:r>
              <a:rPr lang="fa-IR" sz="1400" dirty="0">
                <a:solidFill>
                  <a:schemeClr val="tx1"/>
                </a:solidFill>
                <a:cs typeface="B Titr" pitchFamily="2" charset="-78"/>
              </a:rPr>
              <a:t>را توسعه دهند که مصرف کنندگان </a:t>
            </a:r>
            <a:r>
              <a:rPr lang="fa-IR" sz="1400" dirty="0" smtClean="0">
                <a:solidFill>
                  <a:schemeClr val="tx1"/>
                </a:solidFill>
                <a:cs typeface="B Titr" pitchFamily="2" charset="-78"/>
              </a:rPr>
              <a:t>حتی تصور </a:t>
            </a:r>
            <a:r>
              <a:rPr lang="fa-IR" sz="1400" dirty="0">
                <a:solidFill>
                  <a:schemeClr val="tx1"/>
                </a:solidFill>
                <a:cs typeface="B Titr" pitchFamily="2" charset="-78"/>
              </a:rPr>
              <a:t>آن را نمی </a:t>
            </a:r>
            <a:r>
              <a:rPr lang="fa-IR" sz="1400" dirty="0" smtClean="0">
                <a:solidFill>
                  <a:schemeClr val="tx1"/>
                </a:solidFill>
                <a:cs typeface="B Titr" pitchFamily="2" charset="-78"/>
              </a:rPr>
              <a:t>کردند  </a:t>
            </a:r>
            <a:r>
              <a:rPr lang="fa-IR" sz="1400" dirty="0">
                <a:solidFill>
                  <a:schemeClr val="tx1"/>
                </a:solidFill>
                <a:cs typeface="B Titr" pitchFamily="2" charset="-78"/>
              </a:rPr>
              <a:t>و این محصولات رفته رفته دربین </a:t>
            </a:r>
            <a:r>
              <a:rPr lang="fa-IR" sz="1400" dirty="0">
                <a:solidFill>
                  <a:srgbClr val="FF0000"/>
                </a:solidFill>
                <a:cs typeface="B Titr" pitchFamily="2" charset="-78"/>
              </a:rPr>
              <a:t>ضروریات زندگی </a:t>
            </a:r>
            <a:r>
              <a:rPr lang="fa-IR" sz="1400" dirty="0">
                <a:solidFill>
                  <a:schemeClr val="tx1"/>
                </a:solidFill>
                <a:cs typeface="B Titr" pitchFamily="2" charset="-78"/>
              </a:rPr>
              <a:t>آن ها قرار گرفته است . </a:t>
            </a:r>
            <a:r>
              <a:rPr lang="fa-IR" sz="1400" dirty="0" smtClean="0">
                <a:solidFill>
                  <a:schemeClr val="tx1"/>
                </a:solidFill>
                <a:cs typeface="B Titr" pitchFamily="2" charset="-78"/>
              </a:rPr>
              <a:t/>
            </a:r>
            <a:br>
              <a:rPr lang="fa-IR" sz="1400" dirty="0" smtClean="0">
                <a:solidFill>
                  <a:schemeClr val="tx1"/>
                </a:solidFill>
                <a:cs typeface="B Titr" pitchFamily="2" charset="-78"/>
              </a:rPr>
            </a:br>
            <a:r>
              <a:rPr lang="fa-IR" sz="1400" dirty="0" smtClean="0">
                <a:solidFill>
                  <a:schemeClr val="tx1"/>
                </a:solidFill>
                <a:cs typeface="B Titr" pitchFamily="2" charset="-78"/>
              </a:rPr>
              <a:t>شرکت ها </a:t>
            </a:r>
            <a:r>
              <a:rPr lang="fa-IR" sz="1400" dirty="0">
                <a:solidFill>
                  <a:schemeClr val="tx1"/>
                </a:solidFill>
                <a:cs typeface="B Titr" pitchFamily="2" charset="-78"/>
              </a:rPr>
              <a:t>می توانند یا خودشان محصولات جدید را طراحی کنند یا اینکه سریعا به شرکت های ابداع کننده محصولات و خدمات جدید واکنش نشان دهند و یا اینکه به دنبال تقلید از پیشگامان بازار باشند </a:t>
            </a:r>
            <a:endParaRPr lang="en-US" sz="1400" dirty="0">
              <a:solidFill>
                <a:schemeClr val="tx1"/>
              </a:solidFill>
              <a:cs typeface="B Titr" pitchFamily="2" charset="-78"/>
            </a:endParaRPr>
          </a:p>
        </p:txBody>
      </p:sp>
    </p:spTree>
    <p:extLst>
      <p:ext uri="{BB962C8B-B14F-4D97-AF65-F5344CB8AC3E}">
        <p14:creationId xmlns:p14="http://schemas.microsoft.com/office/powerpoint/2010/main" val="14626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circle(in)">
                                      <p:cBhvr>
                                        <p:cTn id="47" dur="20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638425" y="533400"/>
            <a:ext cx="3733800" cy="381000"/>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fa-IR" sz="1600" dirty="0" smtClean="0">
                <a:solidFill>
                  <a:schemeClr val="tx1"/>
                </a:solidFill>
                <a:cs typeface="B Titr" pitchFamily="2" charset="-78"/>
              </a:rPr>
              <a:t>تاثیر چالش ها در </a:t>
            </a:r>
            <a:r>
              <a:rPr lang="fa-IR" sz="1600" dirty="0">
                <a:solidFill>
                  <a:schemeClr val="tx1"/>
                </a:solidFill>
                <a:cs typeface="B Titr" pitchFamily="2" charset="-78"/>
              </a:rPr>
              <a:t>موفقیت مدیران ( 3- </a:t>
            </a:r>
            <a:r>
              <a:rPr lang="fa-IR" sz="1600" dirty="0" smtClean="0">
                <a:solidFill>
                  <a:schemeClr val="tx1"/>
                </a:solidFill>
                <a:cs typeface="B Titr" pitchFamily="2" charset="-78"/>
              </a:rPr>
              <a:t>4-4)</a:t>
            </a:r>
            <a:endParaRPr lang="en-US" sz="1600" dirty="0">
              <a:solidFill>
                <a:schemeClr val="tx1"/>
              </a:solidFill>
              <a:cs typeface="B Titr" pitchFamily="2" charset="-78"/>
            </a:endParaRPr>
          </a:p>
        </p:txBody>
      </p:sp>
      <p:sp>
        <p:nvSpPr>
          <p:cNvPr id="5" name="Rounded Rectangle 4"/>
          <p:cNvSpPr/>
          <p:nvPr/>
        </p:nvSpPr>
        <p:spPr>
          <a:xfrm>
            <a:off x="176213" y="1143000"/>
            <a:ext cx="8658224" cy="1360055"/>
          </a:xfrm>
          <a:prstGeom prst="roundRect">
            <a:avLst/>
          </a:prstGeom>
          <a:solidFill>
            <a:srgbClr val="CC00FF"/>
          </a:solidFill>
        </p:spPr>
        <p:style>
          <a:lnRef idx="0">
            <a:schemeClr val="accent3"/>
          </a:lnRef>
          <a:fillRef idx="3">
            <a:schemeClr val="accent3"/>
          </a:fillRef>
          <a:effectRef idx="3">
            <a:schemeClr val="accent3"/>
          </a:effectRef>
          <a:fontRef idx="minor">
            <a:schemeClr val="lt1"/>
          </a:fontRef>
        </p:style>
        <p:txBody>
          <a:bodyPr rtlCol="0" anchor="ctr"/>
          <a:lstStyle/>
          <a:p>
            <a:pPr algn="just" rtl="1">
              <a:lnSpc>
                <a:spcPct val="150000"/>
              </a:lnSpc>
            </a:pPr>
            <a:r>
              <a:rPr lang="fa-IR" sz="1400" dirty="0" smtClean="0">
                <a:solidFill>
                  <a:schemeClr val="bg1"/>
                </a:solidFill>
                <a:cs typeface="B Titr" pitchFamily="2" charset="-78"/>
              </a:rPr>
              <a:t>این عوامل  و چالش ها مسئولیت مدیران را در پاسخ گویی سریع و به موقع نسبت به تغییرات محیطی می طلبد تا بتوانند در دنیای رقابتی پایدار و موفق باقی بمانند. از طرفی دیگر شرکت های که نسبت به تغییرات ، واکنش های مناسبی نشان می دهند و توانستند محصولات و خدمات خود را متناسب با این تغییرات ، تولید کنند به سودهای زیادی دست پیدا کرده اند گوگل و اپل و در کشورخودمان بانک پارسیان با تکیه بر دانش و تخصص خود توانسته اند در بین شرکت های موفق باشند  </a:t>
            </a:r>
            <a:endParaRPr lang="en-US" sz="1400" dirty="0">
              <a:solidFill>
                <a:schemeClr val="bg1"/>
              </a:solidFill>
              <a:cs typeface="B Titr" pitchFamily="2" charset="-78"/>
            </a:endParaRPr>
          </a:p>
        </p:txBody>
      </p:sp>
      <p:sp>
        <p:nvSpPr>
          <p:cNvPr id="6" name="Rounded Rectangle 5"/>
          <p:cNvSpPr/>
          <p:nvPr/>
        </p:nvSpPr>
        <p:spPr>
          <a:xfrm>
            <a:off x="5410201" y="2705100"/>
            <a:ext cx="3371850" cy="3810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a-IR" sz="2000" dirty="0" smtClean="0">
                <a:solidFill>
                  <a:schemeClr val="tx1"/>
                </a:solidFill>
                <a:cs typeface="B Titr" pitchFamily="2" charset="-78"/>
              </a:rPr>
              <a:t>محیط در </a:t>
            </a:r>
            <a:r>
              <a:rPr lang="fa-IR" sz="2000" dirty="0">
                <a:solidFill>
                  <a:schemeClr val="tx1"/>
                </a:solidFill>
                <a:cs typeface="B Titr" pitchFamily="2" charset="-78"/>
              </a:rPr>
              <a:t>حال تغییر ( 3- </a:t>
            </a:r>
            <a:r>
              <a:rPr lang="fa-IR" sz="2000" dirty="0" smtClean="0">
                <a:solidFill>
                  <a:schemeClr val="tx1"/>
                </a:solidFill>
                <a:cs typeface="B Titr" pitchFamily="2" charset="-78"/>
              </a:rPr>
              <a:t>5)</a:t>
            </a:r>
            <a:endParaRPr lang="en-US" sz="2000" dirty="0">
              <a:solidFill>
                <a:schemeClr val="tx1"/>
              </a:solidFill>
              <a:cs typeface="B Titr" pitchFamily="2" charset="-78"/>
            </a:endParaRPr>
          </a:p>
        </p:txBody>
      </p:sp>
      <p:sp>
        <p:nvSpPr>
          <p:cNvPr id="7" name="Rounded Rectangle 6"/>
          <p:cNvSpPr/>
          <p:nvPr/>
        </p:nvSpPr>
        <p:spPr>
          <a:xfrm>
            <a:off x="228601" y="3276600"/>
            <a:ext cx="8496300" cy="1066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rtl="1"/>
            <a:r>
              <a:rPr lang="fa-IR" dirty="0" smtClean="0">
                <a:solidFill>
                  <a:schemeClr val="bg1"/>
                </a:solidFill>
                <a:cs typeface="B Titr" pitchFamily="2" charset="-78"/>
              </a:rPr>
              <a:t>سازمان ها برای دستیابی به اهداف خود نیاز به :</a:t>
            </a:r>
            <a:endParaRPr lang="en-US" dirty="0" smtClean="0">
              <a:solidFill>
                <a:schemeClr val="bg1"/>
              </a:solidFill>
              <a:cs typeface="B Titr" pitchFamily="2" charset="-78"/>
            </a:endParaRPr>
          </a:p>
          <a:p>
            <a:pPr algn="just" rtl="1">
              <a:lnSpc>
                <a:spcPct val="150000"/>
              </a:lnSpc>
            </a:pPr>
            <a:r>
              <a:rPr lang="fa-IR" dirty="0" smtClean="0">
                <a:solidFill>
                  <a:srgbClr val="FF0000"/>
                </a:solidFill>
                <a:cs typeface="B Titr" pitchFamily="2" charset="-78"/>
              </a:rPr>
              <a:t> </a:t>
            </a:r>
            <a:r>
              <a:rPr lang="fa-IR" dirty="0" smtClean="0">
                <a:solidFill>
                  <a:schemeClr val="bg1"/>
                </a:solidFill>
                <a:cs typeface="B Titr" pitchFamily="2" charset="-78"/>
              </a:rPr>
              <a:t>1) </a:t>
            </a:r>
            <a:r>
              <a:rPr lang="fa-IR" sz="1600" dirty="0" smtClean="0">
                <a:solidFill>
                  <a:srgbClr val="00B050"/>
                </a:solidFill>
                <a:cs typeface="B Titr" pitchFamily="2" charset="-78"/>
              </a:rPr>
              <a:t>نیاز به اطلاعات درمورد محیط:</a:t>
            </a:r>
            <a:r>
              <a:rPr lang="fa-IR" sz="1200" dirty="0" smtClean="0">
                <a:solidFill>
                  <a:srgbClr val="00B050"/>
                </a:solidFill>
                <a:cs typeface="B Titr" pitchFamily="2" charset="-78"/>
              </a:rPr>
              <a:t> </a:t>
            </a:r>
            <a:r>
              <a:rPr lang="fa-IR" sz="1200" dirty="0" smtClean="0">
                <a:solidFill>
                  <a:schemeClr val="bg1"/>
                </a:solidFill>
                <a:cs typeface="B Titr" pitchFamily="2" charset="-78"/>
              </a:rPr>
              <a:t>پیچیدگی و تغییرات محیطی نیاز سازمان ها را به اطلاعات جهت پاسخگویی به  محیط بیشتر می نماید </a:t>
            </a:r>
            <a:endParaRPr lang="fa-IR" sz="1600" dirty="0" smtClean="0">
              <a:solidFill>
                <a:schemeClr val="bg1"/>
              </a:solidFill>
              <a:cs typeface="B Titr" pitchFamily="2" charset="-78"/>
            </a:endParaRPr>
          </a:p>
          <a:p>
            <a:pPr algn="just" rtl="1">
              <a:lnSpc>
                <a:spcPct val="150000"/>
              </a:lnSpc>
            </a:pPr>
            <a:r>
              <a:rPr lang="fa-IR" sz="1600" dirty="0" smtClean="0">
                <a:solidFill>
                  <a:schemeClr val="tx1"/>
                </a:solidFill>
                <a:cs typeface="B Titr" pitchFamily="2" charset="-78"/>
              </a:rPr>
              <a:t> </a:t>
            </a:r>
            <a:r>
              <a:rPr lang="fa-IR" sz="1600" dirty="0" smtClean="0">
                <a:solidFill>
                  <a:schemeClr val="bg1"/>
                </a:solidFill>
                <a:cs typeface="B Titr" pitchFamily="2" charset="-78"/>
              </a:rPr>
              <a:t>2</a:t>
            </a:r>
            <a:r>
              <a:rPr lang="fa-IR" sz="1600" dirty="0" smtClean="0">
                <a:solidFill>
                  <a:srgbClr val="00B050"/>
                </a:solidFill>
                <a:cs typeface="B Titr" pitchFamily="2" charset="-78"/>
              </a:rPr>
              <a:t>) </a:t>
            </a:r>
            <a:r>
              <a:rPr lang="fa-IR" sz="1600" dirty="0">
                <a:solidFill>
                  <a:srgbClr val="00B050"/>
                </a:solidFill>
                <a:cs typeface="B Titr" pitchFamily="2" charset="-78"/>
              </a:rPr>
              <a:t>نیاز به منابع از </a:t>
            </a:r>
            <a:r>
              <a:rPr lang="fa-IR" sz="1600" dirty="0" smtClean="0">
                <a:solidFill>
                  <a:srgbClr val="00B050"/>
                </a:solidFill>
                <a:cs typeface="B Titr" pitchFamily="2" charset="-78"/>
              </a:rPr>
              <a:t>محیط: </a:t>
            </a:r>
            <a:r>
              <a:rPr lang="fa-IR" sz="1200" dirty="0" smtClean="0">
                <a:solidFill>
                  <a:schemeClr val="bg1"/>
                </a:solidFill>
                <a:cs typeface="B Titr" pitchFamily="2" charset="-78"/>
              </a:rPr>
              <a:t>بدلیل مشکل کمیابی منابع مالی و مواد اولیه و جهت آسودگی بیشتر سازمان ها باید از دسترسی به منابع مطمئن باشند</a:t>
            </a:r>
            <a:endParaRPr lang="fa-IR" sz="1600" dirty="0">
              <a:solidFill>
                <a:schemeClr val="tx1"/>
              </a:solidFill>
              <a:cs typeface="B Titr" pitchFamily="2" charset="-78"/>
            </a:endParaRPr>
          </a:p>
        </p:txBody>
      </p:sp>
      <p:sp>
        <p:nvSpPr>
          <p:cNvPr id="14" name="Rounded Rectangle 13"/>
          <p:cNvSpPr/>
          <p:nvPr/>
        </p:nvSpPr>
        <p:spPr>
          <a:xfrm>
            <a:off x="228601" y="4495800"/>
            <a:ext cx="8553449" cy="1981200"/>
          </a:xfrm>
          <a:prstGeom prst="roundRect">
            <a:avLst/>
          </a:prstGeom>
        </p:spPr>
        <p:style>
          <a:lnRef idx="3">
            <a:schemeClr val="lt1"/>
          </a:lnRef>
          <a:fillRef idx="1">
            <a:schemeClr val="accent4"/>
          </a:fillRef>
          <a:effectRef idx="1">
            <a:schemeClr val="accent4"/>
          </a:effectRef>
          <a:fontRef idx="minor">
            <a:schemeClr val="lt1"/>
          </a:fontRef>
        </p:style>
        <p:txBody>
          <a:bodyPr rtlCol="0" anchor="t"/>
          <a:lstStyle/>
          <a:p>
            <a:pPr algn="just" rtl="1"/>
            <a:r>
              <a:rPr lang="fa-IR" sz="1600" dirty="0">
                <a:solidFill>
                  <a:schemeClr val="accent6">
                    <a:lumMod val="50000"/>
                  </a:schemeClr>
                </a:solidFill>
                <a:cs typeface="B Titr" pitchFamily="2" charset="-78"/>
              </a:rPr>
              <a:t>عدم اطمینان : </a:t>
            </a:r>
            <a:endParaRPr lang="fa-IR" sz="1600" dirty="0" smtClean="0">
              <a:solidFill>
                <a:schemeClr val="accent6">
                  <a:lumMod val="50000"/>
                </a:schemeClr>
              </a:solidFill>
              <a:cs typeface="B Titr" pitchFamily="2" charset="-78"/>
            </a:endParaRPr>
          </a:p>
          <a:p>
            <a:pPr algn="justLow" rtl="1">
              <a:lnSpc>
                <a:spcPct val="150000"/>
              </a:lnSpc>
            </a:pPr>
            <a:r>
              <a:rPr lang="fa-IR" sz="1600" dirty="0" smtClean="0">
                <a:solidFill>
                  <a:schemeClr val="bg1"/>
                </a:solidFill>
                <a:cs typeface="B Titr" pitchFamily="2" charset="-78"/>
              </a:rPr>
              <a:t>به </a:t>
            </a:r>
            <a:r>
              <a:rPr lang="fa-IR" sz="1600" dirty="0">
                <a:solidFill>
                  <a:schemeClr val="bg1"/>
                </a:solidFill>
                <a:cs typeface="B Titr" pitchFamily="2" charset="-78"/>
              </a:rPr>
              <a:t>این معناست که تصمیم گیران سازمانی از اطلاعات کافی در مورد عوامل محیطی برخوردار نیستند و </a:t>
            </a:r>
            <a:r>
              <a:rPr lang="fa-IR" sz="1600" dirty="0" smtClean="0">
                <a:solidFill>
                  <a:schemeClr val="bg1"/>
                </a:solidFill>
                <a:cs typeface="B Titr" pitchFamily="2" charset="-78"/>
              </a:rPr>
              <a:t/>
            </a:r>
            <a:br>
              <a:rPr lang="fa-IR" sz="1600" dirty="0" smtClean="0">
                <a:solidFill>
                  <a:schemeClr val="bg1"/>
                </a:solidFill>
                <a:cs typeface="B Titr" pitchFamily="2" charset="-78"/>
              </a:rPr>
            </a:br>
            <a:r>
              <a:rPr lang="fa-IR" sz="1600" dirty="0" smtClean="0">
                <a:solidFill>
                  <a:schemeClr val="bg1"/>
                </a:solidFill>
                <a:cs typeface="B Titr" pitchFamily="2" charset="-78"/>
              </a:rPr>
              <a:t>نمی </a:t>
            </a:r>
            <a:r>
              <a:rPr lang="fa-IR" sz="1600" dirty="0">
                <a:solidFill>
                  <a:schemeClr val="bg1"/>
                </a:solidFill>
                <a:cs typeface="B Titr" pitchFamily="2" charset="-78"/>
              </a:rPr>
              <a:t>توانند به طور دقیق تغییرات محیطی را پیش بینی کنند </a:t>
            </a:r>
            <a:r>
              <a:rPr lang="fa-IR" sz="1600" dirty="0" smtClean="0">
                <a:solidFill>
                  <a:schemeClr val="bg1"/>
                </a:solidFill>
                <a:cs typeface="B Titr" pitchFamily="2" charset="-78"/>
              </a:rPr>
              <a:t>.</a:t>
            </a:r>
            <a:endParaRPr lang="fa-IR" sz="1600" dirty="0">
              <a:solidFill>
                <a:schemeClr val="bg1"/>
              </a:solidFill>
              <a:cs typeface="B Titr" pitchFamily="2" charset="-78"/>
            </a:endParaRPr>
          </a:p>
          <a:p>
            <a:pPr algn="just" rtl="1">
              <a:lnSpc>
                <a:spcPct val="150000"/>
              </a:lnSpc>
            </a:pPr>
            <a:r>
              <a:rPr lang="fa-IR" sz="1600" dirty="0" smtClean="0">
                <a:solidFill>
                  <a:schemeClr val="tx1"/>
                </a:solidFill>
                <a:cs typeface="B Titr" pitchFamily="2" charset="-78"/>
              </a:rPr>
              <a:t>یعنی محیط کاری سازمان ها برای اثر بخش بودن باید بتوانند بر عدم اطمینان محیطی غلبه کنند </a:t>
            </a:r>
            <a:r>
              <a:rPr lang="fa-IR" sz="1600" dirty="0" smtClean="0">
                <a:solidFill>
                  <a:schemeClr val="accent6"/>
                </a:solidFill>
                <a:cs typeface="B Titr" pitchFamily="2" charset="-78"/>
              </a:rPr>
              <a:t>و عدم اطمینان باعث افزایش ریسک سازمانی </a:t>
            </a:r>
            <a:r>
              <a:rPr lang="fa-IR" sz="1600" dirty="0" smtClean="0">
                <a:solidFill>
                  <a:schemeClr val="tx1"/>
                </a:solidFill>
                <a:cs typeface="B Titr" pitchFamily="2" charset="-78"/>
              </a:rPr>
              <a:t>می گردد.</a:t>
            </a:r>
          </a:p>
          <a:p>
            <a:pPr algn="just" rtl="1"/>
            <a:endParaRPr lang="fa-IR" sz="1600" dirty="0">
              <a:solidFill>
                <a:schemeClr val="tx1"/>
              </a:solidFill>
              <a:cs typeface="B Titr" pitchFamily="2" charset="-78"/>
            </a:endParaRPr>
          </a:p>
        </p:txBody>
      </p:sp>
    </p:spTree>
    <p:extLst>
      <p:ext uri="{BB962C8B-B14F-4D97-AF65-F5344CB8AC3E}">
        <p14:creationId xmlns:p14="http://schemas.microsoft.com/office/powerpoint/2010/main" val="2791295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randombar(horizontal)">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991225" y="1447800"/>
            <a:ext cx="2667000" cy="3810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a-IR" sz="1400" dirty="0" smtClean="0">
                <a:solidFill>
                  <a:schemeClr val="tx1"/>
                </a:solidFill>
                <a:cs typeface="B Titr" pitchFamily="2" charset="-78"/>
              </a:rPr>
              <a:t>سادگی – </a:t>
            </a:r>
            <a:r>
              <a:rPr lang="fa-IR" sz="1400" dirty="0">
                <a:solidFill>
                  <a:schemeClr val="tx1"/>
                </a:solidFill>
                <a:cs typeface="B Titr" pitchFamily="2" charset="-78"/>
              </a:rPr>
              <a:t>پیچیدگی محیط( 3- </a:t>
            </a:r>
            <a:r>
              <a:rPr lang="fa-IR" sz="1400" dirty="0" smtClean="0">
                <a:solidFill>
                  <a:schemeClr val="tx1"/>
                </a:solidFill>
                <a:cs typeface="B Titr" pitchFamily="2" charset="-78"/>
              </a:rPr>
              <a:t>5-1</a:t>
            </a:r>
            <a:r>
              <a:rPr lang="fa-IR" sz="1400" dirty="0">
                <a:solidFill>
                  <a:schemeClr val="tx1"/>
                </a:solidFill>
                <a:cs typeface="B Titr" pitchFamily="2" charset="-78"/>
              </a:rPr>
              <a:t>)</a:t>
            </a:r>
            <a:endParaRPr lang="en-US" sz="1400" dirty="0">
              <a:solidFill>
                <a:schemeClr val="tx1"/>
              </a:solidFill>
              <a:cs typeface="B Titr" pitchFamily="2" charset="-78"/>
            </a:endParaRPr>
          </a:p>
        </p:txBody>
      </p:sp>
      <p:sp>
        <p:nvSpPr>
          <p:cNvPr id="5" name="Rounded Rectangle 4"/>
          <p:cNvSpPr/>
          <p:nvPr/>
        </p:nvSpPr>
        <p:spPr>
          <a:xfrm>
            <a:off x="5967412" y="1981200"/>
            <a:ext cx="2714625" cy="4648200"/>
          </a:xfrm>
          <a:prstGeom prst="roundRect">
            <a:avLst>
              <a:gd name="adj" fmla="val 6343"/>
            </a:avLst>
          </a:prstGeom>
        </p:spPr>
        <p:style>
          <a:lnRef idx="0">
            <a:schemeClr val="accent2"/>
          </a:lnRef>
          <a:fillRef idx="3">
            <a:schemeClr val="accent2"/>
          </a:fillRef>
          <a:effectRef idx="3">
            <a:schemeClr val="accent2"/>
          </a:effectRef>
          <a:fontRef idx="minor">
            <a:schemeClr val="lt1"/>
          </a:fontRef>
        </p:style>
        <p:txBody>
          <a:bodyPr rtlCol="0" anchor="t"/>
          <a:lstStyle/>
          <a:p>
            <a:pPr algn="just" rtl="1"/>
            <a:r>
              <a:rPr lang="fa-IR" sz="1200" dirty="0" smtClean="0">
                <a:solidFill>
                  <a:schemeClr val="bg1"/>
                </a:solidFill>
                <a:cs typeface="B Titr" pitchFamily="2" charset="-78"/>
              </a:rPr>
              <a:t>محیط پیچیده:</a:t>
            </a:r>
          </a:p>
          <a:p>
            <a:pPr algn="justLow" rtl="1">
              <a:lnSpc>
                <a:spcPct val="150000"/>
              </a:lnSpc>
            </a:pPr>
            <a:r>
              <a:rPr lang="fa-IR" sz="1400" dirty="0" smtClean="0">
                <a:solidFill>
                  <a:schemeClr val="tx1"/>
                </a:solidFill>
                <a:cs typeface="B Titr" pitchFamily="2" charset="-78"/>
              </a:rPr>
              <a:t>محیطی که انبوهی از اطلاعاتی را دارد که به طور دائم،تغییر می کنند و همچنین از تعداد عناصرمحیطی خارجی  و تعداد شرکت های موجود در یک صنعت بیشتری برخوردار است در نتیجه رقبای بیشتری خواهد داشت. مانند دانشگاه ها  که بعلاوه بر نیاز به  فناوری های جدید تحت تاثیر تغییرات سیاسی ،اقتصادی و غیره نیز می باشد.  </a:t>
            </a:r>
          </a:p>
          <a:p>
            <a:pPr algn="justLow" rtl="1">
              <a:lnSpc>
                <a:spcPct val="150000"/>
              </a:lnSpc>
            </a:pPr>
            <a:r>
              <a:rPr lang="fa-IR" sz="1400" dirty="0" smtClean="0">
                <a:solidFill>
                  <a:srgbClr val="C00000"/>
                </a:solidFill>
                <a:cs typeface="B Titr" pitchFamily="2" charset="-78"/>
              </a:rPr>
              <a:t>محیط ساده: </a:t>
            </a:r>
            <a:r>
              <a:rPr lang="fa-IR" sz="1400" dirty="0" smtClean="0">
                <a:solidFill>
                  <a:schemeClr val="bg1"/>
                </a:solidFill>
                <a:cs typeface="B Titr" pitchFamily="2" charset="-78"/>
              </a:rPr>
              <a:t>بعنوان مثال یک فروشنده جزء یا یک مغازه کوچک نیازی به ارتباط آنچنانی با سایر ارتباطات دولتی و سیاسی ندارد. </a:t>
            </a:r>
            <a:endParaRPr lang="en-US" sz="1400" dirty="0">
              <a:solidFill>
                <a:schemeClr val="bg1"/>
              </a:solidFill>
              <a:cs typeface="B Titr" pitchFamily="2" charset="-78"/>
            </a:endParaRPr>
          </a:p>
        </p:txBody>
      </p:sp>
      <p:sp>
        <p:nvSpPr>
          <p:cNvPr id="6" name="Rounded Rectangle 5"/>
          <p:cNvSpPr/>
          <p:nvPr/>
        </p:nvSpPr>
        <p:spPr>
          <a:xfrm>
            <a:off x="3124200" y="1447800"/>
            <a:ext cx="2667000" cy="3810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a-IR" sz="1300" dirty="0">
                <a:solidFill>
                  <a:schemeClr val="tx1"/>
                </a:solidFill>
                <a:cs typeface="B Titr" pitchFamily="2" charset="-78"/>
              </a:rPr>
              <a:t>پایداری – ناپایداری محیط( 3- </a:t>
            </a:r>
            <a:r>
              <a:rPr lang="fa-IR" sz="1300" dirty="0" smtClean="0">
                <a:solidFill>
                  <a:schemeClr val="tx1"/>
                </a:solidFill>
                <a:cs typeface="B Titr" pitchFamily="2" charset="-78"/>
              </a:rPr>
              <a:t>5-2)</a:t>
            </a:r>
            <a:endParaRPr lang="en-US" sz="1300" dirty="0">
              <a:solidFill>
                <a:schemeClr val="tx1"/>
              </a:solidFill>
              <a:cs typeface="B Titr" pitchFamily="2" charset="-78"/>
            </a:endParaRPr>
          </a:p>
        </p:txBody>
      </p:sp>
      <p:sp>
        <p:nvSpPr>
          <p:cNvPr id="7" name="Rounded Rectangle 6"/>
          <p:cNvSpPr/>
          <p:nvPr/>
        </p:nvSpPr>
        <p:spPr>
          <a:xfrm>
            <a:off x="304800" y="1447800"/>
            <a:ext cx="2667000" cy="381000"/>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a-IR" sz="1250" dirty="0" smtClean="0">
                <a:solidFill>
                  <a:schemeClr val="tx1"/>
                </a:solidFill>
                <a:cs typeface="B Titr" pitchFamily="2" charset="-78"/>
              </a:rPr>
              <a:t>چارچوب تحلیل </a:t>
            </a:r>
            <a:r>
              <a:rPr lang="fa-IR" sz="1250" dirty="0">
                <a:solidFill>
                  <a:schemeClr val="tx1"/>
                </a:solidFill>
                <a:cs typeface="B Titr" pitchFamily="2" charset="-78"/>
              </a:rPr>
              <a:t>محیط سازمان ( 3- </a:t>
            </a:r>
            <a:r>
              <a:rPr lang="fa-IR" sz="1250" dirty="0" smtClean="0">
                <a:solidFill>
                  <a:schemeClr val="tx1"/>
                </a:solidFill>
                <a:cs typeface="B Titr" pitchFamily="2" charset="-78"/>
              </a:rPr>
              <a:t>5-3)</a:t>
            </a:r>
            <a:endParaRPr lang="en-US" sz="1250" dirty="0">
              <a:solidFill>
                <a:schemeClr val="tx1"/>
              </a:solidFill>
              <a:cs typeface="B Titr" pitchFamily="2" charset="-78"/>
            </a:endParaRPr>
          </a:p>
        </p:txBody>
      </p:sp>
      <p:sp>
        <p:nvSpPr>
          <p:cNvPr id="8" name="Rounded Rectangle 7"/>
          <p:cNvSpPr/>
          <p:nvPr/>
        </p:nvSpPr>
        <p:spPr>
          <a:xfrm>
            <a:off x="3124200" y="1952625"/>
            <a:ext cx="2714625" cy="4648200"/>
          </a:xfrm>
          <a:prstGeom prst="roundRect">
            <a:avLst>
              <a:gd name="adj" fmla="val 4548"/>
            </a:avLst>
          </a:prstGeom>
        </p:spPr>
        <p:style>
          <a:lnRef idx="0">
            <a:schemeClr val="accent2"/>
          </a:lnRef>
          <a:fillRef idx="3">
            <a:schemeClr val="accent2"/>
          </a:fillRef>
          <a:effectRef idx="3">
            <a:schemeClr val="accent2"/>
          </a:effectRef>
          <a:fontRef idx="minor">
            <a:schemeClr val="lt1"/>
          </a:fontRef>
        </p:style>
        <p:txBody>
          <a:bodyPr rtlCol="0" anchor="t"/>
          <a:lstStyle/>
          <a:p>
            <a:pPr algn="justLow" rtl="1">
              <a:lnSpc>
                <a:spcPct val="200000"/>
              </a:lnSpc>
            </a:pPr>
            <a:r>
              <a:rPr lang="fa-IR" sz="1200" dirty="0" smtClean="0">
                <a:solidFill>
                  <a:schemeClr val="tx2"/>
                </a:solidFill>
                <a:cs typeface="B Titr" pitchFamily="2" charset="-78"/>
              </a:rPr>
              <a:t>محیط پایدار: </a:t>
            </a:r>
          </a:p>
          <a:p>
            <a:pPr algn="justLow" rtl="1">
              <a:lnSpc>
                <a:spcPct val="200000"/>
              </a:lnSpc>
            </a:pPr>
            <a:r>
              <a:rPr lang="fa-IR" sz="1200" dirty="0" smtClean="0">
                <a:solidFill>
                  <a:schemeClr val="tx1"/>
                </a:solidFill>
                <a:cs typeface="B Titr" pitchFamily="2" charset="-78"/>
              </a:rPr>
              <a:t>به محیطی  گفته می شود که در  یک دوره چند ماهه یا چند ساله ثابت باقی می ماند. </a:t>
            </a:r>
          </a:p>
          <a:p>
            <a:pPr algn="justLow" rtl="1">
              <a:lnSpc>
                <a:spcPct val="200000"/>
              </a:lnSpc>
            </a:pPr>
            <a:r>
              <a:rPr lang="fa-IR" sz="1200" dirty="0" smtClean="0">
                <a:solidFill>
                  <a:schemeClr val="tx2"/>
                </a:solidFill>
                <a:cs typeface="B Titr" pitchFamily="2" charset="-78"/>
              </a:rPr>
              <a:t>محیط ناپایدار:</a:t>
            </a:r>
          </a:p>
          <a:p>
            <a:pPr algn="justLow" rtl="1">
              <a:lnSpc>
                <a:spcPct val="200000"/>
              </a:lnSpc>
            </a:pPr>
            <a:r>
              <a:rPr lang="fa-IR" sz="1200" dirty="0" smtClean="0">
                <a:solidFill>
                  <a:schemeClr val="tx1"/>
                </a:solidFill>
                <a:cs typeface="B Titr" pitchFamily="2" charset="-78"/>
              </a:rPr>
              <a:t>در این محیط عناصر به شدت و به طور ناگهانی تغییر می کنند. </a:t>
            </a:r>
          </a:p>
          <a:p>
            <a:pPr algn="justLow" rtl="1">
              <a:lnSpc>
                <a:spcPct val="200000"/>
              </a:lnSpc>
            </a:pPr>
            <a:r>
              <a:rPr lang="fa-IR" sz="1200" dirty="0" smtClean="0">
                <a:solidFill>
                  <a:schemeClr val="bg1"/>
                </a:solidFill>
                <a:cs typeface="B Titr" pitchFamily="2" charset="-78"/>
              </a:rPr>
              <a:t>امروزه محیط سازمان برای اکثر </a:t>
            </a:r>
            <a:r>
              <a:rPr lang="fa-IR" sz="1200" dirty="0" smtClean="0">
                <a:solidFill>
                  <a:schemeClr val="tx1"/>
                </a:solidFill>
                <a:cs typeface="B Titr" pitchFamily="2" charset="-78"/>
              </a:rPr>
              <a:t>شرکت ها ناپایدار است</a:t>
            </a:r>
            <a:r>
              <a:rPr lang="fa-IR" sz="1200" dirty="0" smtClean="0">
                <a:solidFill>
                  <a:schemeClr val="bg1"/>
                </a:solidFill>
                <a:cs typeface="B Titr" pitchFamily="2" charset="-78"/>
              </a:rPr>
              <a:t> زیرا شرکت برای جذب مشتریان جدید قیمت خود را کاهش می دهد تبلیغات شدیدی انجام میدهدبا رقبا مبارزه می نماید. </a:t>
            </a:r>
            <a:endParaRPr lang="en-US" sz="1200" dirty="0">
              <a:solidFill>
                <a:schemeClr val="bg1"/>
              </a:solidFill>
              <a:cs typeface="B Titr" pitchFamily="2" charset="-78"/>
            </a:endParaRPr>
          </a:p>
        </p:txBody>
      </p:sp>
      <p:sp>
        <p:nvSpPr>
          <p:cNvPr id="9" name="Rounded Rectangle 8"/>
          <p:cNvSpPr/>
          <p:nvPr/>
        </p:nvSpPr>
        <p:spPr>
          <a:xfrm>
            <a:off x="304800" y="1992745"/>
            <a:ext cx="2714625" cy="4636655"/>
          </a:xfrm>
          <a:prstGeom prst="roundRect">
            <a:avLst>
              <a:gd name="adj" fmla="val 3201"/>
            </a:avLst>
          </a:prstGeom>
        </p:spPr>
        <p:style>
          <a:lnRef idx="0">
            <a:schemeClr val="accent4"/>
          </a:lnRef>
          <a:fillRef idx="3">
            <a:schemeClr val="accent4"/>
          </a:fillRef>
          <a:effectRef idx="3">
            <a:schemeClr val="accent4"/>
          </a:effectRef>
          <a:fontRef idx="minor">
            <a:schemeClr val="lt1"/>
          </a:fontRef>
        </p:style>
        <p:txBody>
          <a:bodyPr rtlCol="0" anchor="t"/>
          <a:lstStyle/>
          <a:p>
            <a:pPr algn="justLow" rtl="1">
              <a:lnSpc>
                <a:spcPct val="250000"/>
              </a:lnSpc>
            </a:pPr>
            <a:r>
              <a:rPr lang="fa-IR" sz="1200" dirty="0" smtClean="0">
                <a:solidFill>
                  <a:schemeClr val="tx1"/>
                </a:solidFill>
                <a:cs typeface="B Titr" pitchFamily="2" charset="-78"/>
              </a:rPr>
              <a:t>از ترکیب دو بعد (</a:t>
            </a:r>
            <a:r>
              <a:rPr lang="fa-IR" sz="1200" dirty="0" smtClean="0">
                <a:solidFill>
                  <a:schemeClr val="tx2"/>
                </a:solidFill>
                <a:cs typeface="B Titr" pitchFamily="2" charset="-78"/>
              </a:rPr>
              <a:t>سادگی و پیچیدگی</a:t>
            </a:r>
            <a:r>
              <a:rPr lang="fa-IR" sz="1200" dirty="0" smtClean="0">
                <a:solidFill>
                  <a:schemeClr val="tx1"/>
                </a:solidFill>
                <a:cs typeface="B Titr" pitchFamily="2" charset="-78"/>
              </a:rPr>
              <a:t>) و (</a:t>
            </a:r>
            <a:r>
              <a:rPr lang="fa-IR" sz="1200" dirty="0" smtClean="0">
                <a:solidFill>
                  <a:schemeClr val="tx2"/>
                </a:solidFill>
                <a:cs typeface="B Titr" pitchFamily="2" charset="-78"/>
              </a:rPr>
              <a:t>پایداری و ناپایداری</a:t>
            </a:r>
            <a:r>
              <a:rPr lang="fa-IR" sz="1200" dirty="0" smtClean="0">
                <a:solidFill>
                  <a:schemeClr val="tx1"/>
                </a:solidFill>
                <a:cs typeface="B Titr" pitchFamily="2" charset="-78"/>
              </a:rPr>
              <a:t>) تحلیل های برای سازمان می شود انجام داد.</a:t>
            </a:r>
            <a:endParaRPr lang="fa-IR" sz="1200" dirty="0" smtClean="0">
              <a:solidFill>
                <a:schemeClr val="bg1"/>
              </a:solidFill>
              <a:cs typeface="B Titr" pitchFamily="2" charset="-78"/>
            </a:endParaRPr>
          </a:p>
          <a:p>
            <a:pPr algn="justLow" rtl="1">
              <a:lnSpc>
                <a:spcPct val="250000"/>
              </a:lnSpc>
            </a:pPr>
            <a:r>
              <a:rPr lang="fa-IR" sz="1200" dirty="0" smtClean="0">
                <a:solidFill>
                  <a:schemeClr val="accent6"/>
                </a:solidFill>
                <a:cs typeface="B Titr" pitchFamily="2" charset="-78"/>
              </a:rPr>
              <a:t>1)  </a:t>
            </a:r>
            <a:r>
              <a:rPr lang="fa-IR" sz="1200" dirty="0" smtClean="0">
                <a:solidFill>
                  <a:schemeClr val="bg1"/>
                </a:solidFill>
                <a:cs typeface="B Titr" pitchFamily="2" charset="-78"/>
              </a:rPr>
              <a:t>محیط های ساده و پایدار:</a:t>
            </a:r>
          </a:p>
          <a:p>
            <a:pPr algn="justLow" rtl="1">
              <a:lnSpc>
                <a:spcPct val="250000"/>
              </a:lnSpc>
            </a:pPr>
            <a:r>
              <a:rPr lang="fa-IR" sz="1200" dirty="0" smtClean="0">
                <a:solidFill>
                  <a:schemeClr val="accent6"/>
                </a:solidFill>
                <a:cs typeface="B Titr" pitchFamily="2" charset="-78"/>
              </a:rPr>
              <a:t>2) </a:t>
            </a:r>
            <a:r>
              <a:rPr lang="fa-IR" sz="1200" dirty="0" smtClean="0">
                <a:solidFill>
                  <a:schemeClr val="bg1"/>
                </a:solidFill>
                <a:cs typeface="B Titr" pitchFamily="2" charset="-78"/>
              </a:rPr>
              <a:t>محیط های  پیچیده و پایدار:</a:t>
            </a:r>
          </a:p>
          <a:p>
            <a:pPr algn="justLow" rtl="1">
              <a:lnSpc>
                <a:spcPct val="250000"/>
              </a:lnSpc>
            </a:pPr>
            <a:r>
              <a:rPr lang="fa-IR" sz="1200" dirty="0" smtClean="0">
                <a:solidFill>
                  <a:schemeClr val="accent6"/>
                </a:solidFill>
                <a:cs typeface="B Titr" pitchFamily="2" charset="-78"/>
              </a:rPr>
              <a:t>3) </a:t>
            </a:r>
            <a:r>
              <a:rPr lang="fa-IR" sz="1200" dirty="0" smtClean="0">
                <a:solidFill>
                  <a:schemeClr val="bg1"/>
                </a:solidFill>
                <a:cs typeface="B Titr" pitchFamily="2" charset="-78"/>
              </a:rPr>
              <a:t>محیط های ساده و ناپایدار:</a:t>
            </a:r>
          </a:p>
          <a:p>
            <a:pPr algn="justLow" rtl="1">
              <a:lnSpc>
                <a:spcPct val="250000"/>
              </a:lnSpc>
            </a:pPr>
            <a:r>
              <a:rPr lang="fa-IR" sz="1200" dirty="0" smtClean="0">
                <a:solidFill>
                  <a:schemeClr val="accent6"/>
                </a:solidFill>
                <a:cs typeface="B Titr" pitchFamily="2" charset="-78"/>
              </a:rPr>
              <a:t>4) </a:t>
            </a:r>
            <a:r>
              <a:rPr lang="fa-IR" sz="1200" dirty="0" smtClean="0">
                <a:solidFill>
                  <a:schemeClr val="bg1"/>
                </a:solidFill>
                <a:cs typeface="B Titr" pitchFamily="2" charset="-78"/>
              </a:rPr>
              <a:t>محیط های پیچیده و ناپایدار:</a:t>
            </a:r>
            <a:endParaRPr lang="en-US" sz="1200" dirty="0">
              <a:solidFill>
                <a:schemeClr val="bg1"/>
              </a:solidFill>
              <a:cs typeface="B Titr" pitchFamily="2" charset="-78"/>
            </a:endParaRPr>
          </a:p>
        </p:txBody>
      </p:sp>
      <p:sp>
        <p:nvSpPr>
          <p:cNvPr id="11" name="Rounded Rectangle 10"/>
          <p:cNvSpPr/>
          <p:nvPr/>
        </p:nvSpPr>
        <p:spPr>
          <a:xfrm>
            <a:off x="295275" y="228600"/>
            <a:ext cx="8496300" cy="1066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rtl="1"/>
            <a:r>
              <a:rPr lang="fa-IR" sz="2400" dirty="0" smtClean="0">
                <a:solidFill>
                  <a:schemeClr val="tx1"/>
                </a:solidFill>
                <a:cs typeface="B Titr" pitchFamily="2" charset="-78"/>
              </a:rPr>
              <a:t>انواع محیط</a:t>
            </a:r>
            <a:endParaRPr lang="fa-IR" sz="2400" dirty="0">
              <a:solidFill>
                <a:schemeClr val="tx1"/>
              </a:solidFill>
              <a:cs typeface="B Titr" pitchFamily="2" charset="-78"/>
            </a:endParaRPr>
          </a:p>
        </p:txBody>
      </p:sp>
    </p:spTree>
    <p:extLst>
      <p:ext uri="{BB962C8B-B14F-4D97-AF65-F5344CB8AC3E}">
        <p14:creationId xmlns:p14="http://schemas.microsoft.com/office/powerpoint/2010/main" val="270826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2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arn(inVertical)">
                                      <p:cBhvr>
                                        <p:cTn id="41" dur="5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circle(in)">
                                      <p:cBhvr>
                                        <p:cTn id="46" dur="20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45"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2000"/>
                                        <p:tgtEl>
                                          <p:spTgt spid="9"/>
                                        </p:tgtEl>
                                      </p:cBhvr>
                                    </p:animEffect>
                                    <p:anim calcmode="lin" valueType="num">
                                      <p:cBhvr>
                                        <p:cTn id="52" dur="2000" fill="hold"/>
                                        <p:tgtEl>
                                          <p:spTgt spid="9"/>
                                        </p:tgtEl>
                                        <p:attrNameLst>
                                          <p:attrName>ppt_w</p:attrName>
                                        </p:attrNameLst>
                                      </p:cBhvr>
                                      <p:tavLst>
                                        <p:tav tm="0" fmla="#ppt_w*sin(2.5*pi*$)">
                                          <p:val>
                                            <p:fltVal val="0"/>
                                          </p:val>
                                        </p:tav>
                                        <p:tav tm="100000">
                                          <p:val>
                                            <p:fltVal val="1"/>
                                          </p:val>
                                        </p:tav>
                                      </p:tavLst>
                                    </p:anim>
                                    <p:anim calcmode="lin" valueType="num">
                                      <p:cBhvr>
                                        <p:cTn id="5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638800" y="381000"/>
            <a:ext cx="3124200" cy="3810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a-IR" sz="1600" dirty="0" smtClean="0">
                <a:solidFill>
                  <a:schemeClr val="tx1"/>
                </a:solidFill>
                <a:cs typeface="B Titr" pitchFamily="2" charset="-78"/>
              </a:rPr>
              <a:t>سازگاری با محیط در </a:t>
            </a:r>
            <a:r>
              <a:rPr lang="fa-IR" sz="1600" dirty="0">
                <a:solidFill>
                  <a:schemeClr val="tx1"/>
                </a:solidFill>
                <a:cs typeface="B Titr" pitchFamily="2" charset="-78"/>
              </a:rPr>
              <a:t>حال تغییر ( 3- </a:t>
            </a:r>
            <a:r>
              <a:rPr lang="fa-IR" sz="1600" dirty="0" smtClean="0">
                <a:solidFill>
                  <a:schemeClr val="tx1"/>
                </a:solidFill>
                <a:cs typeface="B Titr" pitchFamily="2" charset="-78"/>
              </a:rPr>
              <a:t>6)</a:t>
            </a:r>
            <a:endParaRPr lang="en-US" sz="1600" dirty="0">
              <a:solidFill>
                <a:schemeClr val="tx1"/>
              </a:solidFill>
              <a:cs typeface="B Titr" pitchFamily="2" charset="-78"/>
            </a:endParaRPr>
          </a:p>
        </p:txBody>
      </p:sp>
      <p:sp>
        <p:nvSpPr>
          <p:cNvPr id="5" name="Rounded Rectangle 4"/>
          <p:cNvSpPr/>
          <p:nvPr/>
        </p:nvSpPr>
        <p:spPr>
          <a:xfrm>
            <a:off x="609600" y="849745"/>
            <a:ext cx="8201025" cy="1360055"/>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rtl="1">
              <a:lnSpc>
                <a:spcPct val="200000"/>
              </a:lnSpc>
            </a:pPr>
            <a:r>
              <a:rPr lang="fa-IR" sz="1600" dirty="0" smtClean="0">
                <a:solidFill>
                  <a:schemeClr val="tx2"/>
                </a:solidFill>
                <a:cs typeface="B Titr" pitchFamily="2" charset="-78"/>
              </a:rPr>
              <a:t>عدم اطمینان محیطی، بر ساختار سازمانی و رفتار داخلی سازمان ها تاثیر می گذارد. </a:t>
            </a:r>
          </a:p>
          <a:p>
            <a:pPr algn="just" rtl="1">
              <a:lnSpc>
                <a:spcPct val="200000"/>
              </a:lnSpc>
            </a:pPr>
            <a:r>
              <a:rPr lang="fa-IR" sz="1400" dirty="0" smtClean="0">
                <a:solidFill>
                  <a:schemeClr val="tx1"/>
                </a:solidFill>
                <a:cs typeface="B Titr" pitchFamily="2" charset="-78"/>
              </a:rPr>
              <a:t>سازمان ها برای </a:t>
            </a:r>
            <a:r>
              <a:rPr lang="fa-IR" sz="1400" dirty="0" smtClean="0">
                <a:solidFill>
                  <a:schemeClr val="tx2"/>
                </a:solidFill>
                <a:cs typeface="B Titr" pitchFamily="2" charset="-78"/>
              </a:rPr>
              <a:t>سازگاری با محیط درحال تغییر </a:t>
            </a:r>
            <a:r>
              <a:rPr lang="fa-IR" sz="1400" dirty="0" smtClean="0">
                <a:solidFill>
                  <a:schemeClr val="tx1"/>
                </a:solidFill>
                <a:cs typeface="B Titr" pitchFamily="2" charset="-78"/>
              </a:rPr>
              <a:t>از شیوه های مختلفی مانند ایجاد </a:t>
            </a:r>
            <a:r>
              <a:rPr lang="fa-IR" sz="1400" dirty="0" smtClean="0">
                <a:solidFill>
                  <a:schemeClr val="tx2"/>
                </a:solidFill>
                <a:cs typeface="B Titr" pitchFamily="2" charset="-78"/>
              </a:rPr>
              <a:t>جایگاه شغلی و واحدهای سازمانی * واحدهای ضربه گیر * تفکیک و یکپارچگی واحدها </a:t>
            </a:r>
            <a:r>
              <a:rPr lang="fa-IR" sz="1600" dirty="0" smtClean="0">
                <a:solidFill>
                  <a:schemeClr val="tx2"/>
                </a:solidFill>
                <a:cs typeface="B Titr" pitchFamily="2" charset="-78"/>
              </a:rPr>
              <a:t>*</a:t>
            </a:r>
            <a:r>
              <a:rPr lang="fa-IR" sz="1400" dirty="0" smtClean="0">
                <a:solidFill>
                  <a:schemeClr val="tx2"/>
                </a:solidFill>
                <a:cs typeface="B Titr" pitchFamily="2" charset="-78"/>
              </a:rPr>
              <a:t> فرایندهای مدیریتی ارگانیکی و مکانیکی * برنامه ریزی و پیش بینی آینده </a:t>
            </a:r>
            <a:endParaRPr lang="en-US" sz="1400" dirty="0">
              <a:solidFill>
                <a:schemeClr val="tx2"/>
              </a:solidFill>
              <a:cs typeface="B Titr" pitchFamily="2" charset="-78"/>
            </a:endParaRPr>
          </a:p>
        </p:txBody>
      </p:sp>
      <p:sp>
        <p:nvSpPr>
          <p:cNvPr id="6" name="Rounded Rectangle 5"/>
          <p:cNvSpPr/>
          <p:nvPr/>
        </p:nvSpPr>
        <p:spPr>
          <a:xfrm>
            <a:off x="4724400" y="2286000"/>
            <a:ext cx="4010025" cy="3810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fa-IR" sz="1600" dirty="0" smtClean="0">
                <a:solidFill>
                  <a:schemeClr val="tx1"/>
                </a:solidFill>
                <a:cs typeface="B Titr" pitchFamily="2" charset="-78"/>
              </a:rPr>
              <a:t>جایگاه های شغلی و </a:t>
            </a:r>
            <a:r>
              <a:rPr lang="fa-IR" sz="1600" dirty="0">
                <a:solidFill>
                  <a:schemeClr val="tx1"/>
                </a:solidFill>
                <a:cs typeface="B Titr" pitchFamily="2" charset="-78"/>
              </a:rPr>
              <a:t>واحدهای سازمانی ( 3- </a:t>
            </a:r>
            <a:r>
              <a:rPr lang="fa-IR" sz="1600" dirty="0" smtClean="0">
                <a:solidFill>
                  <a:schemeClr val="tx1"/>
                </a:solidFill>
                <a:cs typeface="B Titr" pitchFamily="2" charset="-78"/>
              </a:rPr>
              <a:t>6-1</a:t>
            </a:r>
            <a:r>
              <a:rPr lang="fa-IR" sz="1600" dirty="0">
                <a:solidFill>
                  <a:schemeClr val="tx1"/>
                </a:solidFill>
                <a:cs typeface="B Titr" pitchFamily="2" charset="-78"/>
              </a:rPr>
              <a:t>) </a:t>
            </a:r>
            <a:endParaRPr lang="en-US" sz="1600" dirty="0">
              <a:solidFill>
                <a:schemeClr val="tx1"/>
              </a:solidFill>
              <a:cs typeface="B Titr" pitchFamily="2" charset="-78"/>
            </a:endParaRPr>
          </a:p>
        </p:txBody>
      </p:sp>
      <p:sp>
        <p:nvSpPr>
          <p:cNvPr id="7" name="Rounded Rectangle 6"/>
          <p:cNvSpPr/>
          <p:nvPr/>
        </p:nvSpPr>
        <p:spPr>
          <a:xfrm>
            <a:off x="5438775" y="4495800"/>
            <a:ext cx="3324225" cy="3810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lnSpc>
                <a:spcPct val="250000"/>
              </a:lnSpc>
            </a:pPr>
            <a:r>
              <a:rPr lang="fa-IR" sz="1600" dirty="0">
                <a:solidFill>
                  <a:schemeClr val="tx1"/>
                </a:solidFill>
                <a:cs typeface="B Titr" pitchFamily="2" charset="-78"/>
              </a:rPr>
              <a:t>واحدهای ضربه گیر ( 3- 6-2) </a:t>
            </a:r>
            <a:endParaRPr lang="en-US" sz="1600" dirty="0">
              <a:solidFill>
                <a:schemeClr val="tx1"/>
              </a:solidFill>
              <a:cs typeface="B Titr" pitchFamily="2" charset="-78"/>
            </a:endParaRPr>
          </a:p>
          <a:p>
            <a:pPr algn="ctr"/>
            <a:endParaRPr lang="en-US" sz="1600" dirty="0">
              <a:solidFill>
                <a:schemeClr val="tx1"/>
              </a:solidFill>
              <a:cs typeface="B Titr" pitchFamily="2" charset="-78"/>
            </a:endParaRPr>
          </a:p>
        </p:txBody>
      </p:sp>
      <p:sp>
        <p:nvSpPr>
          <p:cNvPr id="10" name="Rounded Rectangle 9"/>
          <p:cNvSpPr/>
          <p:nvPr/>
        </p:nvSpPr>
        <p:spPr>
          <a:xfrm>
            <a:off x="638175" y="2743200"/>
            <a:ext cx="8201025" cy="16764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t"/>
          <a:lstStyle/>
          <a:p>
            <a:pPr algn="just" rtl="1">
              <a:lnSpc>
                <a:spcPct val="250000"/>
              </a:lnSpc>
            </a:pPr>
            <a:r>
              <a:rPr lang="fa-IR" sz="1300" dirty="0" smtClean="0">
                <a:solidFill>
                  <a:schemeClr val="tx1"/>
                </a:solidFill>
                <a:cs typeface="B Titr" pitchFamily="2" charset="-78"/>
              </a:rPr>
              <a:t>با افزایش پیچیدگی و عدم اطمینان محیطی، تعداد جایگاه های شغلی و واحدهای سازمانی نیز افزایش می یابد که این باعث افزایش پیچیدگی داخلی سازمان  می شود. سازمان برای مدیریت و کنترل محیط خارجی باید یک جایگاه شغلی یا یک واحد سازمانی در ساختار خود ایجاد کند. مانند </a:t>
            </a:r>
            <a:r>
              <a:rPr lang="fa-IR" sz="1300" dirty="0" smtClean="0">
                <a:solidFill>
                  <a:schemeClr val="bg1"/>
                </a:solidFill>
                <a:cs typeface="B Titr" pitchFamily="2" charset="-78"/>
              </a:rPr>
              <a:t>واحد منابع انسانی </a:t>
            </a:r>
            <a:r>
              <a:rPr lang="fa-IR" sz="1300" dirty="0" smtClean="0">
                <a:solidFill>
                  <a:schemeClr val="tx1"/>
                </a:solidFill>
                <a:cs typeface="B Titr" pitchFamily="2" charset="-78"/>
              </a:rPr>
              <a:t>(  با افراد بیکار و استخدام سرکار دارد)  یا </a:t>
            </a:r>
            <a:r>
              <a:rPr lang="fa-IR" sz="1300" dirty="0" smtClean="0">
                <a:solidFill>
                  <a:schemeClr val="bg1"/>
                </a:solidFill>
                <a:cs typeface="B Titr" pitchFamily="2" charset="-78"/>
              </a:rPr>
              <a:t>واحد بازاریابی </a:t>
            </a:r>
            <a:r>
              <a:rPr lang="fa-IR" sz="1300" dirty="0" smtClean="0">
                <a:solidFill>
                  <a:schemeClr val="tx1"/>
                </a:solidFill>
                <a:cs typeface="B Titr" pitchFamily="2" charset="-78"/>
              </a:rPr>
              <a:t>( مشتریان)</a:t>
            </a:r>
            <a:endParaRPr lang="en-US" sz="1300" dirty="0">
              <a:solidFill>
                <a:schemeClr val="tx1"/>
              </a:solidFill>
              <a:cs typeface="B Titr" pitchFamily="2" charset="-78"/>
            </a:endParaRPr>
          </a:p>
        </p:txBody>
      </p:sp>
      <p:sp>
        <p:nvSpPr>
          <p:cNvPr id="11" name="Rounded Rectangle 10"/>
          <p:cNvSpPr/>
          <p:nvPr/>
        </p:nvSpPr>
        <p:spPr>
          <a:xfrm>
            <a:off x="638175" y="4953000"/>
            <a:ext cx="8201025" cy="12192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t"/>
          <a:lstStyle/>
          <a:p>
            <a:pPr algn="just" rtl="1">
              <a:lnSpc>
                <a:spcPct val="250000"/>
              </a:lnSpc>
            </a:pPr>
            <a:r>
              <a:rPr lang="fa-IR" sz="1300" dirty="0" smtClean="0">
                <a:solidFill>
                  <a:schemeClr val="tx1"/>
                </a:solidFill>
                <a:cs typeface="B Titr" pitchFamily="2" charset="-78"/>
              </a:rPr>
              <a:t>واحد های ضربه گیر ، هسته فنی را احاطه می کنند و با خرید </a:t>
            </a:r>
            <a:r>
              <a:rPr lang="fa-IR" sz="1300" dirty="0" smtClean="0">
                <a:solidFill>
                  <a:schemeClr val="bg1"/>
                </a:solidFill>
                <a:cs typeface="B Titr" pitchFamily="2" charset="-78"/>
              </a:rPr>
              <a:t>مواد اولیه و انباشته </a:t>
            </a:r>
            <a:r>
              <a:rPr lang="fa-IR" sz="1300" dirty="0" smtClean="0">
                <a:solidFill>
                  <a:schemeClr val="tx1"/>
                </a:solidFill>
                <a:cs typeface="B Titr" pitchFamily="2" charset="-78"/>
              </a:rPr>
              <a:t>کردن آن از هسته مرکزی محافظت می نماید توسط </a:t>
            </a:r>
            <a:r>
              <a:rPr lang="fa-IR" sz="1300" dirty="0" smtClean="0">
                <a:solidFill>
                  <a:schemeClr val="bg1"/>
                </a:solidFill>
                <a:cs typeface="B Titr" pitchFamily="2" charset="-78"/>
              </a:rPr>
              <a:t>مدیریت جذب، استخدام، آموزش </a:t>
            </a:r>
            <a:r>
              <a:rPr lang="fa-IR" sz="1300" dirty="0" smtClean="0">
                <a:solidFill>
                  <a:schemeClr val="tx1"/>
                </a:solidFill>
                <a:cs typeface="B Titr" pitchFamily="2" charset="-78"/>
              </a:rPr>
              <a:t>و غیره از هسته مرکزی محافظت می نماید. </a:t>
            </a:r>
            <a:endParaRPr lang="en-US" sz="1300" dirty="0">
              <a:solidFill>
                <a:schemeClr val="tx1"/>
              </a:solidFill>
              <a:cs typeface="B Titr" pitchFamily="2" charset="-78"/>
            </a:endParaRPr>
          </a:p>
        </p:txBody>
      </p:sp>
    </p:spTree>
    <p:extLst>
      <p:ext uri="{BB962C8B-B14F-4D97-AF65-F5344CB8AC3E}">
        <p14:creationId xmlns:p14="http://schemas.microsoft.com/office/powerpoint/2010/main" val="409606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heel(1)">
                                      <p:cBhvr>
                                        <p:cTn id="30" dur="2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257800" y="304800"/>
            <a:ext cx="3705224" cy="3810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lnSpc>
                <a:spcPct val="250000"/>
              </a:lnSpc>
            </a:pPr>
            <a:r>
              <a:rPr lang="fa-IR" sz="1600" dirty="0" smtClean="0">
                <a:solidFill>
                  <a:schemeClr val="tx1"/>
                </a:solidFill>
                <a:cs typeface="B Titr" pitchFamily="2" charset="-78"/>
              </a:rPr>
              <a:t>تفکیک و </a:t>
            </a:r>
            <a:r>
              <a:rPr lang="fa-IR" sz="1600" dirty="0">
                <a:solidFill>
                  <a:schemeClr val="tx1"/>
                </a:solidFill>
                <a:cs typeface="B Titr" pitchFamily="2" charset="-78"/>
              </a:rPr>
              <a:t>یکپارچگی واحدها ( 3- </a:t>
            </a:r>
            <a:r>
              <a:rPr lang="fa-IR" sz="1600" dirty="0" smtClean="0">
                <a:solidFill>
                  <a:schemeClr val="tx1"/>
                </a:solidFill>
                <a:cs typeface="B Titr" pitchFamily="2" charset="-78"/>
              </a:rPr>
              <a:t>6-3) </a:t>
            </a:r>
            <a:endParaRPr lang="en-US" sz="1600" dirty="0">
              <a:solidFill>
                <a:schemeClr val="tx1"/>
              </a:solidFill>
              <a:cs typeface="B Titr" pitchFamily="2" charset="-78"/>
            </a:endParaRPr>
          </a:p>
          <a:p>
            <a:pPr algn="ctr"/>
            <a:endParaRPr lang="en-US" sz="1600" dirty="0">
              <a:solidFill>
                <a:schemeClr val="tx1"/>
              </a:solidFill>
              <a:cs typeface="B Titr" pitchFamily="2" charset="-78"/>
            </a:endParaRPr>
          </a:p>
        </p:txBody>
      </p:sp>
      <p:sp>
        <p:nvSpPr>
          <p:cNvPr id="6" name="Rounded Rectangle 5"/>
          <p:cNvSpPr/>
          <p:nvPr/>
        </p:nvSpPr>
        <p:spPr>
          <a:xfrm>
            <a:off x="723899" y="914400"/>
            <a:ext cx="8201025" cy="13716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t"/>
          <a:lstStyle/>
          <a:p>
            <a:pPr algn="r" rtl="1">
              <a:lnSpc>
                <a:spcPct val="150000"/>
              </a:lnSpc>
            </a:pPr>
            <a:r>
              <a:rPr lang="fa-IR" dirty="0" smtClean="0">
                <a:solidFill>
                  <a:srgbClr val="00B050"/>
                </a:solidFill>
                <a:cs typeface="B Titr" pitchFamily="2" charset="-78"/>
              </a:rPr>
              <a:t>تفکیک سازمانی به میزان تفاوت </a:t>
            </a:r>
            <a:r>
              <a:rPr lang="fa-IR" dirty="0" smtClean="0">
                <a:solidFill>
                  <a:schemeClr val="tx1"/>
                </a:solidFill>
                <a:cs typeface="B Titr" pitchFamily="2" charset="-78"/>
              </a:rPr>
              <a:t>در گرایش شناختی و عاطفی مدیران در واحدهای مختلف سازمان و میزان تفاوت در ساختارهای رسمی این واحدها اشاره دارد. </a:t>
            </a:r>
          </a:p>
          <a:p>
            <a:pPr algn="r" rtl="1">
              <a:lnSpc>
                <a:spcPct val="150000"/>
              </a:lnSpc>
            </a:pPr>
            <a:r>
              <a:rPr lang="fa-IR" dirty="0" smtClean="0">
                <a:solidFill>
                  <a:schemeClr val="tx1"/>
                </a:solidFill>
                <a:cs typeface="B Titr" pitchFamily="2" charset="-78"/>
              </a:rPr>
              <a:t>بنابراین </a:t>
            </a:r>
            <a:r>
              <a:rPr lang="fa-IR" dirty="0" smtClean="0">
                <a:solidFill>
                  <a:srgbClr val="00B050"/>
                </a:solidFill>
                <a:cs typeface="B Titr" pitchFamily="2" charset="-78"/>
              </a:rPr>
              <a:t>کارکنان</a:t>
            </a:r>
            <a:r>
              <a:rPr lang="fa-IR" dirty="0" smtClean="0">
                <a:solidFill>
                  <a:schemeClr val="tx1"/>
                </a:solidFill>
                <a:cs typeface="B Titr" pitchFamily="2" charset="-78"/>
              </a:rPr>
              <a:t> </a:t>
            </a:r>
            <a:r>
              <a:rPr lang="fa-IR" dirty="0" smtClean="0">
                <a:solidFill>
                  <a:srgbClr val="00B050"/>
                </a:solidFill>
                <a:cs typeface="B Titr" pitchFamily="2" charset="-78"/>
              </a:rPr>
              <a:t>بخش بازاریابی </a:t>
            </a:r>
            <a:r>
              <a:rPr lang="fa-IR" dirty="0" smtClean="0">
                <a:solidFill>
                  <a:schemeClr val="tx1"/>
                </a:solidFill>
                <a:cs typeface="B Titr" pitchFamily="2" charset="-78"/>
              </a:rPr>
              <a:t>نگرش ها و اهداف متفاوتی نسبت به </a:t>
            </a:r>
            <a:r>
              <a:rPr lang="fa-IR" dirty="0" smtClean="0">
                <a:solidFill>
                  <a:srgbClr val="00B050"/>
                </a:solidFill>
                <a:cs typeface="B Titr" pitchFamily="2" charset="-78"/>
              </a:rPr>
              <a:t>کارکنان بخش تولید </a:t>
            </a:r>
            <a:r>
              <a:rPr lang="fa-IR" dirty="0" smtClean="0">
                <a:solidFill>
                  <a:schemeClr val="tx1"/>
                </a:solidFill>
                <a:cs typeface="B Titr" pitchFamily="2" charset="-78"/>
              </a:rPr>
              <a:t>دارند .</a:t>
            </a:r>
            <a:endParaRPr lang="en-US" dirty="0">
              <a:solidFill>
                <a:schemeClr val="tx1"/>
              </a:solidFill>
              <a:cs typeface="B Titr" pitchFamily="2" charset="-78"/>
            </a:endParaRPr>
          </a:p>
        </p:txBody>
      </p:sp>
      <p:sp>
        <p:nvSpPr>
          <p:cNvPr id="7" name="Rounded Rectangle 6"/>
          <p:cNvSpPr/>
          <p:nvPr/>
        </p:nvSpPr>
        <p:spPr>
          <a:xfrm>
            <a:off x="714374" y="2438400"/>
            <a:ext cx="8201025" cy="10668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t"/>
          <a:lstStyle/>
          <a:p>
            <a:pPr algn="r" rtl="1">
              <a:lnSpc>
                <a:spcPct val="150000"/>
              </a:lnSpc>
            </a:pPr>
            <a:r>
              <a:rPr lang="fa-IR" dirty="0" smtClean="0">
                <a:solidFill>
                  <a:srgbClr val="00B050"/>
                </a:solidFill>
                <a:cs typeface="B Titr" pitchFamily="2" charset="-78"/>
              </a:rPr>
              <a:t>یکپارچگی واحدها  </a:t>
            </a:r>
            <a:r>
              <a:rPr lang="fa-IR" dirty="0" smtClean="0">
                <a:solidFill>
                  <a:schemeClr val="tx1"/>
                </a:solidFill>
                <a:cs typeface="B Titr" pitchFamily="2" charset="-78"/>
              </a:rPr>
              <a:t>به میزان تلاش لازم برای هم جهت کردن</a:t>
            </a:r>
            <a:r>
              <a:rPr lang="en-US" dirty="0" smtClean="0">
                <a:solidFill>
                  <a:schemeClr val="tx1"/>
                </a:solidFill>
                <a:cs typeface="B Titr" pitchFamily="2" charset="-78"/>
              </a:rPr>
              <a:t> </a:t>
            </a:r>
            <a:r>
              <a:rPr lang="fa-IR" dirty="0" smtClean="0">
                <a:solidFill>
                  <a:schemeClr val="tx1"/>
                </a:solidFill>
                <a:cs typeface="B Titr" pitchFamily="2" charset="-78"/>
              </a:rPr>
              <a:t>فعالیت واحدهای مختلف سازمان گفته می شود .</a:t>
            </a:r>
            <a:endParaRPr lang="en-US" dirty="0">
              <a:solidFill>
                <a:schemeClr val="tx1"/>
              </a:solidFill>
              <a:cs typeface="B Titr" pitchFamily="2" charset="-78"/>
            </a:endParaRPr>
          </a:p>
        </p:txBody>
      </p:sp>
      <p:sp>
        <p:nvSpPr>
          <p:cNvPr id="8" name="Rounded Rectangle 7"/>
          <p:cNvSpPr/>
          <p:nvPr/>
        </p:nvSpPr>
        <p:spPr>
          <a:xfrm>
            <a:off x="762000" y="3619500"/>
            <a:ext cx="8201025" cy="1504950"/>
          </a:xfrm>
          <a:prstGeom prst="roundRect">
            <a:avLst/>
          </a:prstGeom>
        </p:spPr>
        <p:style>
          <a:lnRef idx="1">
            <a:schemeClr val="accent3"/>
          </a:lnRef>
          <a:fillRef idx="2">
            <a:schemeClr val="accent3"/>
          </a:fillRef>
          <a:effectRef idx="1">
            <a:schemeClr val="accent3"/>
          </a:effectRef>
          <a:fontRef idx="minor">
            <a:schemeClr val="dk1"/>
          </a:fontRef>
        </p:style>
        <p:txBody>
          <a:bodyPr rtlCol="0" anchor="t"/>
          <a:lstStyle/>
          <a:p>
            <a:pPr algn="r" rtl="1">
              <a:lnSpc>
                <a:spcPct val="150000"/>
              </a:lnSpc>
            </a:pPr>
            <a:r>
              <a:rPr lang="fa-IR" dirty="0" smtClean="0">
                <a:solidFill>
                  <a:schemeClr val="tx1"/>
                </a:solidFill>
                <a:cs typeface="B Titr" pitchFamily="2" charset="-78"/>
              </a:rPr>
              <a:t>با </a:t>
            </a:r>
            <a:r>
              <a:rPr lang="fa-IR" dirty="0" smtClean="0">
                <a:solidFill>
                  <a:srgbClr val="FF0000"/>
                </a:solidFill>
                <a:cs typeface="B Titr" pitchFamily="2" charset="-78"/>
              </a:rPr>
              <a:t>افزایش پیچیدگی ها </a:t>
            </a:r>
            <a:r>
              <a:rPr lang="fa-IR" dirty="0" smtClean="0">
                <a:solidFill>
                  <a:schemeClr val="tx1"/>
                </a:solidFill>
                <a:cs typeface="B Titr" pitchFamily="2" charset="-78"/>
              </a:rPr>
              <a:t>و تغییرات محیطی </a:t>
            </a:r>
            <a:r>
              <a:rPr lang="fa-IR" dirty="0" smtClean="0">
                <a:solidFill>
                  <a:srgbClr val="FF0000"/>
                </a:solidFill>
                <a:cs typeface="B Titr" pitchFamily="2" charset="-78"/>
              </a:rPr>
              <a:t>واحدهای سازمانی تخصصی تر </a:t>
            </a:r>
            <a:r>
              <a:rPr lang="fa-IR" dirty="0" smtClean="0">
                <a:solidFill>
                  <a:schemeClr val="tx1"/>
                </a:solidFill>
                <a:cs typeface="B Titr" pitchFamily="2" charset="-78"/>
              </a:rPr>
              <a:t>می شوند تا بتوانند عدم اطمینان محیطی را مدیریت کنند موفقیت سازمان  در سازگاری با هر بخش از محیط ، بستگی به </a:t>
            </a:r>
            <a:r>
              <a:rPr lang="fa-IR" dirty="0" smtClean="0">
                <a:solidFill>
                  <a:srgbClr val="FF0000"/>
                </a:solidFill>
                <a:cs typeface="B Titr" pitchFamily="2" charset="-78"/>
              </a:rPr>
              <a:t>میزان تخصص و مهارت واحد های آن سازمان </a:t>
            </a:r>
            <a:r>
              <a:rPr lang="fa-IR" dirty="0" smtClean="0">
                <a:solidFill>
                  <a:schemeClr val="tx1"/>
                </a:solidFill>
                <a:cs typeface="B Titr" pitchFamily="2" charset="-78"/>
              </a:rPr>
              <a:t>در </a:t>
            </a:r>
            <a:r>
              <a:rPr lang="fa-IR" dirty="0" smtClean="0">
                <a:solidFill>
                  <a:srgbClr val="FF0000"/>
                </a:solidFill>
                <a:cs typeface="B Titr" pitchFamily="2" charset="-78"/>
              </a:rPr>
              <a:t>مدیریت پیچیدگی  ها و تغییرات محیطی </a:t>
            </a:r>
            <a:r>
              <a:rPr lang="fa-IR" dirty="0" smtClean="0">
                <a:solidFill>
                  <a:schemeClr val="tx1"/>
                </a:solidFill>
                <a:cs typeface="B Titr" pitchFamily="2" charset="-78"/>
              </a:rPr>
              <a:t>دارد .</a:t>
            </a:r>
            <a:endParaRPr lang="en-US" dirty="0">
              <a:solidFill>
                <a:schemeClr val="tx1"/>
              </a:solidFill>
              <a:cs typeface="B Titr" pitchFamily="2" charset="-78"/>
            </a:endParaRPr>
          </a:p>
        </p:txBody>
      </p:sp>
    </p:spTree>
    <p:extLst>
      <p:ext uri="{BB962C8B-B14F-4D97-AF65-F5344CB8AC3E}">
        <p14:creationId xmlns:p14="http://schemas.microsoft.com/office/powerpoint/2010/main" val="412814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23899" y="914400"/>
            <a:ext cx="8201025" cy="13716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t"/>
          <a:lstStyle/>
          <a:p>
            <a:pPr algn="r" rtl="1">
              <a:lnSpc>
                <a:spcPct val="150000"/>
              </a:lnSpc>
            </a:pPr>
            <a:r>
              <a:rPr lang="fa-IR" dirty="0" smtClean="0">
                <a:solidFill>
                  <a:srgbClr val="00B050"/>
                </a:solidFill>
                <a:cs typeface="B Titr" pitchFamily="2" charset="-78"/>
              </a:rPr>
              <a:t>لارنس و لورش در سال 1969 در تحقیق بر روی 3 نوع واحد سازمانی شامل واحدهای تولید *تحقیق و توسعه *فروش به این نتیجه رسیدن که هر واحد گرایش های مخصوص بخود را دارند و در آن نقشی ایفا می کنند </a:t>
            </a:r>
            <a:endParaRPr lang="en-US" dirty="0">
              <a:solidFill>
                <a:schemeClr val="tx1"/>
              </a:solidFill>
              <a:cs typeface="B Titr" pitchFamily="2" charset="-78"/>
            </a:endParaRPr>
          </a:p>
        </p:txBody>
      </p:sp>
      <p:sp>
        <p:nvSpPr>
          <p:cNvPr id="5" name="Oval 4"/>
          <p:cNvSpPr/>
          <p:nvPr/>
        </p:nvSpPr>
        <p:spPr>
          <a:xfrm>
            <a:off x="3048000" y="2447925"/>
            <a:ext cx="2743200" cy="8382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a-IR" sz="3200" dirty="0" smtClean="0">
                <a:solidFill>
                  <a:srgbClr val="002060"/>
                </a:solidFill>
                <a:cs typeface="B Titr" pitchFamily="2" charset="-78"/>
              </a:rPr>
              <a:t>رئیس</a:t>
            </a:r>
            <a:endParaRPr lang="en-US" sz="3200" dirty="0">
              <a:solidFill>
                <a:srgbClr val="002060"/>
              </a:solidFill>
              <a:cs typeface="B Titr" pitchFamily="2" charset="-78"/>
            </a:endParaRPr>
          </a:p>
        </p:txBody>
      </p:sp>
      <p:sp>
        <p:nvSpPr>
          <p:cNvPr id="6" name="Oval 5"/>
          <p:cNvSpPr/>
          <p:nvPr/>
        </p:nvSpPr>
        <p:spPr>
          <a:xfrm>
            <a:off x="6248400" y="3581400"/>
            <a:ext cx="2676524" cy="25908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lnSpc>
                <a:spcPct val="200000"/>
              </a:lnSpc>
            </a:pPr>
            <a:r>
              <a:rPr lang="fa-IR" dirty="0" smtClean="0">
                <a:solidFill>
                  <a:srgbClr val="C00000"/>
                </a:solidFill>
                <a:latin typeface="Adobe Hebrew" pitchFamily="18" charset="-79"/>
                <a:cs typeface="B Titr" pitchFamily="2" charset="-78"/>
              </a:rPr>
              <a:t>واحد فروش </a:t>
            </a:r>
          </a:p>
          <a:p>
            <a:pPr algn="ctr">
              <a:lnSpc>
                <a:spcPct val="200000"/>
              </a:lnSpc>
            </a:pPr>
            <a:r>
              <a:rPr lang="fa-IR" sz="1400" dirty="0" smtClean="0">
                <a:latin typeface="Adobe Hebrew" pitchFamily="18" charset="-79"/>
                <a:cs typeface="B Titr" pitchFamily="2" charset="-78"/>
              </a:rPr>
              <a:t>(محیط بازار)</a:t>
            </a:r>
          </a:p>
          <a:p>
            <a:pPr algn="ctr">
              <a:lnSpc>
                <a:spcPct val="200000"/>
              </a:lnSpc>
            </a:pPr>
            <a:r>
              <a:rPr lang="fa-IR" sz="1200" dirty="0" smtClean="0">
                <a:latin typeface="Adobe Hebrew" pitchFamily="18" charset="-79"/>
                <a:cs typeface="B Titr" pitchFamily="2" charset="-78"/>
              </a:rPr>
              <a:t>مشتریان *دفتر تبلیغاتی *سیستم های </a:t>
            </a:r>
            <a:r>
              <a:rPr lang="fa-IR" sz="1200" dirty="0" smtClean="0">
                <a:cs typeface="B Titr" pitchFamily="2" charset="-78"/>
              </a:rPr>
              <a:t>توزیعی*رقبا</a:t>
            </a:r>
            <a:endParaRPr lang="en-US" sz="1200" dirty="0">
              <a:cs typeface="B Titr" pitchFamily="2" charset="-78"/>
            </a:endParaRPr>
          </a:p>
        </p:txBody>
      </p:sp>
      <p:sp>
        <p:nvSpPr>
          <p:cNvPr id="7" name="Oval 6"/>
          <p:cNvSpPr/>
          <p:nvPr/>
        </p:nvSpPr>
        <p:spPr>
          <a:xfrm>
            <a:off x="3352800" y="3581400"/>
            <a:ext cx="2667000" cy="25908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lnSpc>
                <a:spcPct val="200000"/>
              </a:lnSpc>
            </a:pPr>
            <a:r>
              <a:rPr lang="fa-IR" dirty="0" smtClean="0">
                <a:solidFill>
                  <a:srgbClr val="C00000"/>
                </a:solidFill>
                <a:latin typeface="Adobe Hebrew" pitchFamily="18" charset="-79"/>
                <a:cs typeface="B Titr" pitchFamily="2" charset="-78"/>
              </a:rPr>
              <a:t>واحد تولید </a:t>
            </a:r>
          </a:p>
          <a:p>
            <a:pPr algn="ctr">
              <a:lnSpc>
                <a:spcPct val="200000"/>
              </a:lnSpc>
            </a:pPr>
            <a:r>
              <a:rPr lang="fa-IR" sz="1400" dirty="0" smtClean="0">
                <a:latin typeface="Adobe Hebrew" pitchFamily="18" charset="-79"/>
                <a:cs typeface="B Titr" pitchFamily="2" charset="-78"/>
              </a:rPr>
              <a:t>(محیط تولیدی)</a:t>
            </a:r>
          </a:p>
          <a:p>
            <a:pPr algn="ctr">
              <a:lnSpc>
                <a:spcPct val="200000"/>
              </a:lnSpc>
            </a:pPr>
            <a:r>
              <a:rPr lang="fa-IR" sz="1200" dirty="0" smtClean="0">
                <a:latin typeface="Adobe Hebrew" pitchFamily="18" charset="-79"/>
                <a:cs typeface="B Titr" pitchFamily="2" charset="-78"/>
              </a:rPr>
              <a:t>مواد اولیه *نیروهای کاری*تامین کنندگان</a:t>
            </a:r>
            <a:r>
              <a:rPr lang="fa-IR" sz="1200" dirty="0" smtClean="0">
                <a:cs typeface="B Titr" pitchFamily="2" charset="-78"/>
              </a:rPr>
              <a:t>*تجهیزات تولیدی</a:t>
            </a:r>
            <a:endParaRPr lang="en-US" sz="1200" dirty="0">
              <a:cs typeface="B Titr" pitchFamily="2" charset="-78"/>
            </a:endParaRPr>
          </a:p>
        </p:txBody>
      </p:sp>
      <p:sp>
        <p:nvSpPr>
          <p:cNvPr id="8" name="Oval 7"/>
          <p:cNvSpPr/>
          <p:nvPr/>
        </p:nvSpPr>
        <p:spPr>
          <a:xfrm>
            <a:off x="228600" y="3581400"/>
            <a:ext cx="2667000" cy="25908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lnSpc>
                <a:spcPct val="200000"/>
              </a:lnSpc>
            </a:pPr>
            <a:r>
              <a:rPr lang="fa-IR" dirty="0" smtClean="0">
                <a:solidFill>
                  <a:srgbClr val="C00000"/>
                </a:solidFill>
                <a:latin typeface="Adobe Hebrew" pitchFamily="18" charset="-79"/>
                <a:cs typeface="B Titr" pitchFamily="2" charset="-78"/>
              </a:rPr>
              <a:t>واحد تحقیق و توسعه </a:t>
            </a:r>
          </a:p>
          <a:p>
            <a:pPr algn="ctr">
              <a:lnSpc>
                <a:spcPct val="200000"/>
              </a:lnSpc>
            </a:pPr>
            <a:r>
              <a:rPr lang="fa-IR" sz="1400" dirty="0" smtClean="0">
                <a:latin typeface="Adobe Hebrew" pitchFamily="18" charset="-79"/>
                <a:cs typeface="B Titr" pitchFamily="2" charset="-78"/>
              </a:rPr>
              <a:t>(محیط علمی)</a:t>
            </a:r>
          </a:p>
          <a:p>
            <a:pPr algn="ctr">
              <a:lnSpc>
                <a:spcPct val="200000"/>
              </a:lnSpc>
            </a:pPr>
            <a:r>
              <a:rPr lang="fa-IR" sz="1200" dirty="0" smtClean="0">
                <a:latin typeface="Adobe Hebrew" pitchFamily="18" charset="-79"/>
                <a:cs typeface="B Titr" pitchFamily="2" charset="-78"/>
              </a:rPr>
              <a:t>مجلات علمی* مراکز تحقیقاتی*انجمن های حرفه ای</a:t>
            </a:r>
            <a:endParaRPr lang="en-US" sz="1200" dirty="0">
              <a:cs typeface="B Titr" pitchFamily="2" charset="-78"/>
            </a:endParaRPr>
          </a:p>
        </p:txBody>
      </p:sp>
      <p:cxnSp>
        <p:nvCxnSpPr>
          <p:cNvPr id="12" name="Straight Arrow Connector 11"/>
          <p:cNvCxnSpPr/>
          <p:nvPr/>
        </p:nvCxnSpPr>
        <p:spPr>
          <a:xfrm flipH="1">
            <a:off x="1981200" y="2943225"/>
            <a:ext cx="1095375" cy="6858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a:off x="4572000" y="3286124"/>
            <a:ext cx="0" cy="29527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a:off x="5791200" y="2895600"/>
            <a:ext cx="1447800" cy="73342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90658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7"/>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1321</TotalTime>
  <Words>1740</Words>
  <Application>Microsoft Office PowerPoint</Application>
  <PresentationFormat>On-screen Show (4:3)</PresentationFormat>
  <Paragraphs>140</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Flow</vt:lpstr>
      <vt:lpstr>PowerPoint Presentation</vt:lpstr>
      <vt:lpstr>PowerPoint Presentation</vt:lpstr>
      <vt:lpstr>هدف از یادگیری این فصل آشنایی با مفاهیم ذیل می باشد.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روح الله بحیرایی  400283461</dc:creator>
  <cp:lastModifiedBy>Windows User</cp:lastModifiedBy>
  <cp:revision>116</cp:revision>
  <dcterms:created xsi:type="dcterms:W3CDTF">2006-08-16T00:00:00Z</dcterms:created>
  <dcterms:modified xsi:type="dcterms:W3CDTF">2020-05-28T23:29:40Z</dcterms:modified>
</cp:coreProperties>
</file>