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4">
  <p:sldMasterIdLst>
    <p:sldMasterId id="2147483660" r:id="rId1"/>
    <p:sldMasterId id="2147483672" r:id="rId2"/>
    <p:sldMasterId id="2147483697" r:id="rId3"/>
    <p:sldMasterId id="2147483709" r:id="rId4"/>
  </p:sldMasterIdLst>
  <p:sldIdLst>
    <p:sldId id="264" r:id="rId5"/>
    <p:sldId id="257" r:id="rId6"/>
    <p:sldId id="258" r:id="rId7"/>
    <p:sldId id="265" r:id="rId8"/>
    <p:sldId id="269" r:id="rId9"/>
    <p:sldId id="270" r:id="rId10"/>
    <p:sldId id="330" r:id="rId11"/>
    <p:sldId id="271" r:id="rId12"/>
    <p:sldId id="273" r:id="rId13"/>
    <p:sldId id="274" r:id="rId14"/>
    <p:sldId id="275" r:id="rId15"/>
    <p:sldId id="276" r:id="rId16"/>
    <p:sldId id="272"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2" r:id="rId32"/>
    <p:sldId id="291" r:id="rId33"/>
    <p:sldId id="293" r:id="rId34"/>
    <p:sldId id="294" r:id="rId35"/>
    <p:sldId id="295" r:id="rId36"/>
    <p:sldId id="297" r:id="rId37"/>
    <p:sldId id="298" r:id="rId38"/>
    <p:sldId id="299" r:id="rId39"/>
    <p:sldId id="302" r:id="rId40"/>
    <p:sldId id="301" r:id="rId41"/>
    <p:sldId id="300" r:id="rId42"/>
    <p:sldId id="303" r:id="rId43"/>
    <p:sldId id="304" r:id="rId44"/>
    <p:sldId id="305" r:id="rId45"/>
    <p:sldId id="306" r:id="rId46"/>
    <p:sldId id="307" r:id="rId47"/>
    <p:sldId id="308" r:id="rId48"/>
    <p:sldId id="309" r:id="rId49"/>
    <p:sldId id="310" r:id="rId50"/>
    <p:sldId id="311" r:id="rId51"/>
    <p:sldId id="312" r:id="rId52"/>
    <p:sldId id="313" r:id="rId53"/>
    <p:sldId id="314" r:id="rId54"/>
    <p:sldId id="315" r:id="rId55"/>
    <p:sldId id="316" r:id="rId56"/>
    <p:sldId id="317" r:id="rId57"/>
    <p:sldId id="318" r:id="rId58"/>
    <p:sldId id="319" r:id="rId59"/>
    <p:sldId id="320" r:id="rId60"/>
    <p:sldId id="321" r:id="rId61"/>
    <p:sldId id="322" r:id="rId62"/>
    <p:sldId id="323" r:id="rId63"/>
    <p:sldId id="324" r:id="rId64"/>
    <p:sldId id="325" r:id="rId65"/>
    <p:sldId id="327" r:id="rId66"/>
    <p:sldId id="328" r:id="rId67"/>
    <p:sldId id="326" r:id="rId68"/>
    <p:sldId id="329" r:id="rId6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3121" autoAdjust="0"/>
  </p:normalViewPr>
  <p:slideViewPr>
    <p:cSldViewPr>
      <p:cViewPr varScale="1">
        <p:scale>
          <a:sx n="68" d="100"/>
          <a:sy n="68" d="100"/>
        </p:scale>
        <p:origin x="99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 Type="http://schemas.openxmlformats.org/officeDocument/2006/relationships/slide" Target="slides/slide3.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07CB293F-6EEC-4B9C-9A44-EC9BA67201B7}"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spd="slow">
    <p:pull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7CB293F-6EEC-4B9C-9A44-EC9BA67201B7}" type="slidenum">
              <a:rPr lang="fa-IR" smtClean="0"/>
              <a:pPr/>
              <a:t>‹#›</a:t>
            </a:fld>
            <a:endParaRPr lang="fa-IR"/>
          </a:p>
        </p:txBody>
      </p:sp>
    </p:spTree>
  </p:cSld>
  <p:clrMapOvr>
    <a:masterClrMapping/>
  </p:clrMapOvr>
  <p:transition spd="slow">
    <p:pull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7CB293F-6EEC-4B9C-9A44-EC9BA67201B7}"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spd="slow">
    <p:pull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7CB293F-6EEC-4B9C-9A44-EC9BA67201B7}" type="slidenum">
              <a:rPr lang="fa-IR" smtClean="0"/>
              <a:pPr/>
              <a:t>‹#›</a:t>
            </a:fld>
            <a:endParaRPr lang="fa-IR"/>
          </a:p>
        </p:txBody>
      </p:sp>
    </p:spTree>
  </p:cSld>
  <p:clrMapOvr>
    <a:masterClrMapping/>
  </p:clrMapOvr>
  <p:transition spd="slow">
    <p:pull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7CB293F-6EEC-4B9C-9A44-EC9BA67201B7}" type="slidenum">
              <a:rPr lang="fa-IR" smtClean="0"/>
              <a:pPr/>
              <a:t>‹#›</a:t>
            </a:fld>
            <a:endParaRPr lang="fa-IR"/>
          </a:p>
        </p:txBody>
      </p:sp>
    </p:spTree>
  </p:cSld>
  <p:clrMapOvr>
    <a:masterClrMapping/>
  </p:clrMapOvr>
  <p:transition spd="slow">
    <p:pull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7CB293F-6EEC-4B9C-9A44-EC9BA67201B7}" type="slidenum">
              <a:rPr lang="fa-IR" smtClean="0"/>
              <a:pPr/>
              <a:t>‹#›</a:t>
            </a:fld>
            <a:endParaRPr lang="fa-IR"/>
          </a:p>
        </p:txBody>
      </p:sp>
    </p:spTree>
  </p:cSld>
  <p:clrMapOvr>
    <a:masterClrMapping/>
  </p:clrMapOvr>
  <p:transition spd="slow">
    <p:pull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7CB293F-6EEC-4B9C-9A44-EC9BA67201B7}" type="slidenum">
              <a:rPr lang="fa-IR" smtClean="0"/>
              <a:pPr/>
              <a:t>‹#›</a:t>
            </a:fld>
            <a:endParaRPr lang="fa-IR"/>
          </a:p>
        </p:txBody>
      </p:sp>
    </p:spTree>
  </p:cSld>
  <p:clrMapOvr>
    <a:masterClrMapping/>
  </p:clrMapOvr>
  <p:transition spd="slow">
    <p:pull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7CB293F-6EEC-4B9C-9A44-EC9BA67201B7}" type="slidenum">
              <a:rPr lang="fa-IR" smtClean="0"/>
              <a:pPr/>
              <a:t>‹#›</a:t>
            </a:fld>
            <a:endParaRPr lang="fa-IR"/>
          </a:p>
        </p:txBody>
      </p:sp>
    </p:spTree>
  </p:cSld>
  <p:clrMapOvr>
    <a:masterClrMapping/>
  </p:clrMapOvr>
  <p:transition spd="slow">
    <p:pull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07CB293F-6EEC-4B9C-9A44-EC9BA67201B7}"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pull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7CB293F-6EEC-4B9C-9A44-EC9BA67201B7}" type="slidenum">
              <a:rPr lang="fa-IR" smtClean="0"/>
              <a:pPr/>
              <a:t>‹#›</a:t>
            </a:fld>
            <a:endParaRPr lang="fa-IR"/>
          </a:p>
        </p:txBody>
      </p:sp>
    </p:spTree>
  </p:cSld>
  <p:clrMapOvr>
    <a:masterClrMapping/>
  </p:clrMapOvr>
  <p:transition spd="slow">
    <p:pull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BC30AFD-BB64-4855-BB0C-CC1F4E7CBC98}"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7CB293F-6EEC-4B9C-9A44-EC9BA67201B7}" type="slidenum">
              <a:rPr lang="fa-IR" smtClean="0"/>
              <a:pPr/>
              <a:t>‹#›</a:t>
            </a:fld>
            <a:endParaRPr lang="fa-IR"/>
          </a:p>
        </p:txBody>
      </p:sp>
    </p:spTree>
  </p:cSld>
  <p:clrMapOvr>
    <a:masterClrMapping/>
  </p:clrMapOvr>
  <p:transition spd="slow">
    <p:pull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19490" name="Rectangle 2"/>
          <p:cNvSpPr>
            <a:spLocks noChangeArrowheads="1"/>
          </p:cNvSpPr>
          <p:nvPr/>
        </p:nvSpPr>
        <p:spPr bwMode="invGray">
          <a:xfrm>
            <a:off x="8809038" y="0"/>
            <a:ext cx="334962" cy="6858000"/>
          </a:xfrm>
          <a:prstGeom prst="rect">
            <a:avLst/>
          </a:prstGeom>
          <a:gradFill rotWithShape="0">
            <a:gsLst>
              <a:gs pos="0">
                <a:schemeClr val="accent2"/>
              </a:gs>
              <a:gs pos="50000">
                <a:schemeClr val="hlink"/>
              </a:gs>
              <a:gs pos="100000">
                <a:schemeClr val="accent2"/>
              </a:gs>
            </a:gsLst>
            <a:lin ang="0" scaled="1"/>
          </a:gradFill>
          <a:ln w="9525">
            <a:noFill/>
            <a:miter lim="800000"/>
            <a:headEnd/>
            <a:tailEnd/>
          </a:ln>
        </p:spPr>
        <p:txBody>
          <a:bodyPr wrap="none" anchor="ctr"/>
          <a:lstStyle/>
          <a:p>
            <a:endParaRPr lang="fa-IR"/>
          </a:p>
        </p:txBody>
      </p:sp>
      <p:sp>
        <p:nvSpPr>
          <p:cNvPr id="319491" name="Freeform 3"/>
          <p:cNvSpPr>
            <a:spLocks/>
          </p:cNvSpPr>
          <p:nvPr/>
        </p:nvSpPr>
        <p:spPr bwMode="white">
          <a:xfrm>
            <a:off x="-9525" y="4489450"/>
            <a:ext cx="5754688" cy="2368550"/>
          </a:xfrm>
          <a:custGeom>
            <a:avLst/>
            <a:gdLst/>
            <a:ahLst/>
            <a:cxnLst>
              <a:cxn ang="0">
                <a:pos x="0" y="1491"/>
              </a:cxn>
              <a:cxn ang="0">
                <a:pos x="0" y="0"/>
              </a:cxn>
              <a:cxn ang="0">
                <a:pos x="171" y="3"/>
              </a:cxn>
              <a:cxn ang="0">
                <a:pos x="355" y="9"/>
              </a:cxn>
              <a:cxn ang="0">
                <a:pos x="499" y="21"/>
              </a:cxn>
              <a:cxn ang="0">
                <a:pos x="650" y="36"/>
              </a:cxn>
              <a:cxn ang="0">
                <a:pos x="809" y="54"/>
              </a:cxn>
              <a:cxn ang="0">
                <a:pos x="957" y="78"/>
              </a:cxn>
              <a:cxn ang="0">
                <a:pos x="1119" y="105"/>
              </a:cxn>
              <a:cxn ang="0">
                <a:pos x="1261" y="133"/>
              </a:cxn>
              <a:cxn ang="0">
                <a:pos x="1441" y="175"/>
              </a:cxn>
              <a:cxn ang="0">
                <a:pos x="1598" y="217"/>
              </a:cxn>
              <a:cxn ang="0">
                <a:pos x="1763" y="269"/>
              </a:cxn>
              <a:cxn ang="0">
                <a:pos x="1887" y="308"/>
              </a:cxn>
              <a:cxn ang="0">
                <a:pos x="2085" y="384"/>
              </a:cxn>
              <a:cxn ang="0">
                <a:pos x="2230" y="444"/>
              </a:cxn>
              <a:cxn ang="0">
                <a:pos x="2456" y="547"/>
              </a:cxn>
              <a:cxn ang="0">
                <a:pos x="2666" y="662"/>
              </a:cxn>
              <a:cxn ang="0">
                <a:pos x="2859" y="786"/>
              </a:cxn>
              <a:cxn ang="0">
                <a:pos x="3046" y="920"/>
              </a:cxn>
              <a:cxn ang="0">
                <a:pos x="3193" y="1038"/>
              </a:cxn>
              <a:cxn ang="0">
                <a:pos x="3332" y="1168"/>
              </a:cxn>
              <a:cxn ang="0">
                <a:pos x="3440" y="1280"/>
              </a:cxn>
              <a:cxn ang="0">
                <a:pos x="3524" y="1380"/>
              </a:cxn>
              <a:cxn ang="0">
                <a:pos x="3624" y="1491"/>
              </a:cxn>
              <a:cxn ang="0">
                <a:pos x="3608" y="1491"/>
              </a:cxn>
              <a:cxn ang="0">
                <a:pos x="0" y="1491"/>
              </a:cxn>
            </a:cxnLst>
            <a:rect l="0" t="0" r="r" b="b"/>
            <a:pathLst>
              <a:path w="3625" h="1492">
                <a:moveTo>
                  <a:pt x="0" y="1491"/>
                </a:moveTo>
                <a:lnTo>
                  <a:pt x="0" y="0"/>
                </a:lnTo>
                <a:lnTo>
                  <a:pt x="171" y="3"/>
                </a:lnTo>
                <a:lnTo>
                  <a:pt x="355" y="9"/>
                </a:lnTo>
                <a:lnTo>
                  <a:pt x="499" y="21"/>
                </a:lnTo>
                <a:lnTo>
                  <a:pt x="650" y="36"/>
                </a:lnTo>
                <a:lnTo>
                  <a:pt x="809" y="54"/>
                </a:lnTo>
                <a:lnTo>
                  <a:pt x="957" y="78"/>
                </a:lnTo>
                <a:lnTo>
                  <a:pt x="1119" y="105"/>
                </a:lnTo>
                <a:lnTo>
                  <a:pt x="1261" y="133"/>
                </a:lnTo>
                <a:lnTo>
                  <a:pt x="1441" y="175"/>
                </a:lnTo>
                <a:lnTo>
                  <a:pt x="1598" y="217"/>
                </a:lnTo>
                <a:lnTo>
                  <a:pt x="1763" y="269"/>
                </a:lnTo>
                <a:lnTo>
                  <a:pt x="1887" y="308"/>
                </a:lnTo>
                <a:lnTo>
                  <a:pt x="2085" y="384"/>
                </a:lnTo>
                <a:lnTo>
                  <a:pt x="2230" y="444"/>
                </a:lnTo>
                <a:lnTo>
                  <a:pt x="2456" y="547"/>
                </a:lnTo>
                <a:lnTo>
                  <a:pt x="2666" y="662"/>
                </a:lnTo>
                <a:lnTo>
                  <a:pt x="2859" y="786"/>
                </a:lnTo>
                <a:lnTo>
                  <a:pt x="3046" y="920"/>
                </a:lnTo>
                <a:lnTo>
                  <a:pt x="3193" y="1038"/>
                </a:lnTo>
                <a:lnTo>
                  <a:pt x="3332" y="1168"/>
                </a:lnTo>
                <a:lnTo>
                  <a:pt x="3440" y="1280"/>
                </a:lnTo>
                <a:lnTo>
                  <a:pt x="3524" y="1380"/>
                </a:lnTo>
                <a:lnTo>
                  <a:pt x="3624" y="1491"/>
                </a:lnTo>
                <a:lnTo>
                  <a:pt x="3608" y="1491"/>
                </a:lnTo>
                <a:lnTo>
                  <a:pt x="0" y="1491"/>
                </a:lnTo>
              </a:path>
            </a:pathLst>
          </a:custGeom>
          <a:gradFill rotWithShape="0">
            <a:gsLst>
              <a:gs pos="0">
                <a:schemeClr val="bg2"/>
              </a:gs>
              <a:gs pos="100000">
                <a:schemeClr val="bg1"/>
              </a:gs>
            </a:gsLst>
            <a:lin ang="5400000" scaled="1"/>
          </a:gradFill>
          <a:ln w="9525" cap="flat" cmpd="sng">
            <a:noFill/>
            <a:prstDash val="solid"/>
            <a:miter lim="800000"/>
            <a:headEnd type="none" w="sm" len="sm"/>
            <a:tailEnd type="none" w="sm" len="sm"/>
          </a:ln>
          <a:effectLst/>
        </p:spPr>
        <p:txBody>
          <a:bodyPr wrap="none" anchor="ctr"/>
          <a:lstStyle/>
          <a:p>
            <a:endParaRPr lang="fa-IR"/>
          </a:p>
        </p:txBody>
      </p:sp>
      <p:sp>
        <p:nvSpPr>
          <p:cNvPr id="319492" name="Freeform 4"/>
          <p:cNvSpPr>
            <a:spLocks/>
          </p:cNvSpPr>
          <p:nvPr/>
        </p:nvSpPr>
        <p:spPr bwMode="white">
          <a:xfrm>
            <a:off x="0" y="3817938"/>
            <a:ext cx="8164513" cy="3019425"/>
          </a:xfrm>
          <a:custGeom>
            <a:avLst/>
            <a:gdLst/>
            <a:ahLst/>
            <a:cxnLst>
              <a:cxn ang="0">
                <a:pos x="2718" y="405"/>
              </a:cxn>
              <a:cxn ang="0">
                <a:pos x="2466" y="333"/>
              </a:cxn>
              <a:cxn ang="0">
                <a:pos x="2202" y="261"/>
              </a:cxn>
              <a:cxn ang="0">
                <a:pos x="1929" y="198"/>
              </a:cxn>
              <a:cxn ang="0">
                <a:pos x="1695" y="153"/>
              </a:cxn>
              <a:cxn ang="0">
                <a:pos x="1434" y="111"/>
              </a:cxn>
              <a:cxn ang="0">
                <a:pos x="1188" y="75"/>
              </a:cxn>
              <a:cxn ang="0">
                <a:pos x="957" y="48"/>
              </a:cxn>
              <a:cxn ang="0">
                <a:pos x="747" y="30"/>
              </a:cxn>
              <a:cxn ang="0">
                <a:pos x="501" y="15"/>
              </a:cxn>
              <a:cxn ang="0">
                <a:pos x="246" y="3"/>
              </a:cxn>
              <a:cxn ang="0">
                <a:pos x="0" y="0"/>
              </a:cxn>
              <a:cxn ang="0">
                <a:pos x="0" y="275"/>
              </a:cxn>
              <a:cxn ang="0">
                <a:pos x="0" y="345"/>
              </a:cxn>
              <a:cxn ang="0">
                <a:pos x="0" y="275"/>
              </a:cxn>
              <a:cxn ang="0">
                <a:pos x="0" y="342"/>
              </a:cxn>
              <a:cxn ang="0">
                <a:pos x="339" y="351"/>
              </a:cxn>
              <a:cxn ang="0">
                <a:pos x="606" y="372"/>
              </a:cxn>
              <a:cxn ang="0">
                <a:pos x="852" y="399"/>
              </a:cxn>
              <a:cxn ang="0">
                <a:pos x="1068" y="435"/>
              </a:cxn>
              <a:cxn ang="0">
                <a:pos x="1275" y="474"/>
              </a:cxn>
              <a:cxn ang="0">
                <a:pos x="1545" y="540"/>
              </a:cxn>
              <a:cxn ang="0">
                <a:pos x="1761" y="603"/>
              </a:cxn>
              <a:cxn ang="0">
                <a:pos x="1971" y="678"/>
              </a:cxn>
              <a:cxn ang="0">
                <a:pos x="2166" y="747"/>
              </a:cxn>
              <a:cxn ang="0">
                <a:pos x="2397" y="852"/>
              </a:cxn>
              <a:cxn ang="0">
                <a:pos x="2613" y="960"/>
              </a:cxn>
              <a:cxn ang="0">
                <a:pos x="2832" y="1095"/>
              </a:cxn>
              <a:cxn ang="0">
                <a:pos x="3012" y="1212"/>
              </a:cxn>
              <a:cxn ang="0">
                <a:pos x="3186" y="1347"/>
              </a:cxn>
              <a:cxn ang="0">
                <a:pos x="3351" y="1497"/>
              </a:cxn>
              <a:cxn ang="0">
                <a:pos x="3480" y="1629"/>
              </a:cxn>
              <a:cxn ang="0">
                <a:pos x="3612" y="1785"/>
              </a:cxn>
              <a:cxn ang="0">
                <a:pos x="3699" y="1901"/>
              </a:cxn>
              <a:cxn ang="0">
                <a:pos x="5142" y="1901"/>
              </a:cxn>
              <a:cxn ang="0">
                <a:pos x="5076" y="1827"/>
              </a:cxn>
              <a:cxn ang="0">
                <a:pos x="4968" y="1707"/>
              </a:cxn>
              <a:cxn ang="0">
                <a:pos x="4797" y="1539"/>
              </a:cxn>
              <a:cxn ang="0">
                <a:pos x="4617" y="1383"/>
              </a:cxn>
              <a:cxn ang="0">
                <a:pos x="4410" y="1221"/>
              </a:cxn>
              <a:cxn ang="0">
                <a:pos x="4185" y="1071"/>
              </a:cxn>
              <a:cxn ang="0">
                <a:pos x="3960" y="939"/>
              </a:cxn>
              <a:cxn ang="0">
                <a:pos x="3708" y="801"/>
              </a:cxn>
              <a:cxn ang="0">
                <a:pos x="3492" y="702"/>
              </a:cxn>
              <a:cxn ang="0">
                <a:pos x="3231" y="588"/>
              </a:cxn>
              <a:cxn ang="0">
                <a:pos x="2964" y="489"/>
              </a:cxn>
              <a:cxn ang="0">
                <a:pos x="2718" y="405"/>
              </a:cxn>
            </a:cxnLst>
            <a:rect l="0" t="0" r="r" b="b"/>
            <a:pathLst>
              <a:path w="5143" h="1902">
                <a:moveTo>
                  <a:pt x="2718" y="405"/>
                </a:moveTo>
                <a:lnTo>
                  <a:pt x="2466" y="333"/>
                </a:lnTo>
                <a:lnTo>
                  <a:pt x="2202" y="261"/>
                </a:lnTo>
                <a:lnTo>
                  <a:pt x="1929" y="198"/>
                </a:lnTo>
                <a:lnTo>
                  <a:pt x="1695" y="153"/>
                </a:lnTo>
                <a:lnTo>
                  <a:pt x="1434" y="111"/>
                </a:lnTo>
                <a:lnTo>
                  <a:pt x="1188" y="75"/>
                </a:lnTo>
                <a:lnTo>
                  <a:pt x="957" y="48"/>
                </a:lnTo>
                <a:lnTo>
                  <a:pt x="747" y="30"/>
                </a:lnTo>
                <a:lnTo>
                  <a:pt x="501" y="15"/>
                </a:lnTo>
                <a:lnTo>
                  <a:pt x="246" y="3"/>
                </a:lnTo>
                <a:lnTo>
                  <a:pt x="0" y="0"/>
                </a:lnTo>
                <a:lnTo>
                  <a:pt x="0" y="275"/>
                </a:lnTo>
                <a:lnTo>
                  <a:pt x="0" y="345"/>
                </a:lnTo>
                <a:lnTo>
                  <a:pt x="0" y="275"/>
                </a:lnTo>
                <a:lnTo>
                  <a:pt x="0" y="342"/>
                </a:lnTo>
                <a:lnTo>
                  <a:pt x="339" y="351"/>
                </a:lnTo>
                <a:lnTo>
                  <a:pt x="606" y="372"/>
                </a:lnTo>
                <a:lnTo>
                  <a:pt x="852" y="399"/>
                </a:lnTo>
                <a:lnTo>
                  <a:pt x="1068" y="435"/>
                </a:lnTo>
                <a:lnTo>
                  <a:pt x="1275" y="474"/>
                </a:lnTo>
                <a:lnTo>
                  <a:pt x="1545" y="540"/>
                </a:lnTo>
                <a:lnTo>
                  <a:pt x="1761" y="603"/>
                </a:lnTo>
                <a:lnTo>
                  <a:pt x="1971" y="678"/>
                </a:lnTo>
                <a:lnTo>
                  <a:pt x="2166" y="747"/>
                </a:lnTo>
                <a:lnTo>
                  <a:pt x="2397" y="852"/>
                </a:lnTo>
                <a:lnTo>
                  <a:pt x="2613" y="960"/>
                </a:lnTo>
                <a:lnTo>
                  <a:pt x="2832" y="1095"/>
                </a:lnTo>
                <a:lnTo>
                  <a:pt x="3012" y="1212"/>
                </a:lnTo>
                <a:lnTo>
                  <a:pt x="3186" y="1347"/>
                </a:lnTo>
                <a:lnTo>
                  <a:pt x="3351" y="1497"/>
                </a:lnTo>
                <a:lnTo>
                  <a:pt x="3480" y="1629"/>
                </a:lnTo>
                <a:lnTo>
                  <a:pt x="3612" y="1785"/>
                </a:lnTo>
                <a:lnTo>
                  <a:pt x="3699" y="1901"/>
                </a:lnTo>
                <a:lnTo>
                  <a:pt x="5142" y="1901"/>
                </a:lnTo>
                <a:lnTo>
                  <a:pt x="5076" y="1827"/>
                </a:lnTo>
                <a:lnTo>
                  <a:pt x="4968" y="1707"/>
                </a:lnTo>
                <a:lnTo>
                  <a:pt x="4797" y="1539"/>
                </a:lnTo>
                <a:lnTo>
                  <a:pt x="4617" y="1383"/>
                </a:lnTo>
                <a:lnTo>
                  <a:pt x="4410" y="1221"/>
                </a:lnTo>
                <a:lnTo>
                  <a:pt x="4185" y="1071"/>
                </a:lnTo>
                <a:lnTo>
                  <a:pt x="3960" y="939"/>
                </a:lnTo>
                <a:lnTo>
                  <a:pt x="3708" y="801"/>
                </a:lnTo>
                <a:lnTo>
                  <a:pt x="3492" y="702"/>
                </a:lnTo>
                <a:lnTo>
                  <a:pt x="3231" y="588"/>
                </a:lnTo>
                <a:lnTo>
                  <a:pt x="2964" y="489"/>
                </a:lnTo>
                <a:lnTo>
                  <a:pt x="2718" y="405"/>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9493" name="Freeform 5"/>
          <p:cNvSpPr>
            <a:spLocks/>
          </p:cNvSpPr>
          <p:nvPr/>
        </p:nvSpPr>
        <p:spPr bwMode="white">
          <a:xfrm>
            <a:off x="0" y="3146425"/>
            <a:ext cx="9144000" cy="3690938"/>
          </a:xfrm>
          <a:custGeom>
            <a:avLst/>
            <a:gdLst/>
            <a:ahLst/>
            <a:cxnLst>
              <a:cxn ang="0">
                <a:pos x="0" y="0"/>
              </a:cxn>
              <a:cxn ang="0">
                <a:pos x="0" y="339"/>
              </a:cxn>
              <a:cxn ang="0">
                <a:pos x="558" y="357"/>
              </a:cxn>
              <a:cxn ang="0">
                <a:pos x="807" y="375"/>
              </a:cxn>
              <a:cxn ang="0">
                <a:pos x="1056" y="399"/>
              </a:cxn>
              <a:cxn ang="0">
                <a:pos x="1272" y="426"/>
              </a:cxn>
              <a:cxn ang="0">
                <a:pos x="1539" y="465"/>
              </a:cxn>
              <a:cxn ang="0">
                <a:pos x="1791" y="510"/>
              </a:cxn>
              <a:cxn ang="0">
                <a:pos x="2076" y="570"/>
              </a:cxn>
              <a:cxn ang="0">
                <a:pos x="2334" y="630"/>
              </a:cxn>
              <a:cxn ang="0">
                <a:pos x="2544" y="687"/>
              </a:cxn>
              <a:cxn ang="0">
                <a:pos x="2775" y="759"/>
              </a:cxn>
              <a:cxn ang="0">
                <a:pos x="3003" y="837"/>
              </a:cxn>
              <a:cxn ang="0">
                <a:pos x="3231" y="924"/>
              </a:cxn>
              <a:cxn ang="0">
                <a:pos x="3438" y="1005"/>
              </a:cxn>
              <a:cxn ang="0">
                <a:pos x="3663" y="1110"/>
              </a:cxn>
              <a:cxn ang="0">
                <a:pos x="3903" y="1233"/>
              </a:cxn>
              <a:cxn ang="0">
                <a:pos x="4149" y="1374"/>
              </a:cxn>
              <a:cxn ang="0">
                <a:pos x="4353" y="1506"/>
              </a:cxn>
              <a:cxn ang="0">
                <a:pos x="4491" y="1602"/>
              </a:cxn>
              <a:cxn ang="0">
                <a:pos x="4668" y="1740"/>
              </a:cxn>
              <a:cxn ang="0">
                <a:pos x="4824" y="1875"/>
              </a:cxn>
              <a:cxn ang="0">
                <a:pos x="4968" y="2016"/>
              </a:cxn>
              <a:cxn ang="0">
                <a:pos x="5100" y="2154"/>
              </a:cxn>
              <a:cxn ang="0">
                <a:pos x="5238" y="2324"/>
              </a:cxn>
              <a:cxn ang="0">
                <a:pos x="5759" y="2324"/>
              </a:cxn>
              <a:cxn ang="0">
                <a:pos x="5759" y="1245"/>
              </a:cxn>
              <a:cxn ang="0">
                <a:pos x="5580" y="1119"/>
              </a:cxn>
              <a:cxn ang="0">
                <a:pos x="5400" y="1020"/>
              </a:cxn>
              <a:cxn ang="0">
                <a:pos x="5205" y="918"/>
              </a:cxn>
              <a:cxn ang="0">
                <a:pos x="5031" y="837"/>
              </a:cxn>
              <a:cxn ang="0">
                <a:pos x="4866" y="771"/>
              </a:cxn>
              <a:cxn ang="0">
                <a:pos x="4710" y="711"/>
              </a:cxn>
              <a:cxn ang="0">
                <a:pos x="4545" y="651"/>
              </a:cxn>
              <a:cxn ang="0">
                <a:pos x="4386" y="600"/>
              </a:cxn>
              <a:cxn ang="0">
                <a:pos x="4248" y="552"/>
              </a:cxn>
              <a:cxn ang="0">
                <a:pos x="3993" y="483"/>
              </a:cxn>
              <a:cxn ang="0">
                <a:pos x="3777" y="423"/>
              </a:cxn>
              <a:cxn ang="0">
                <a:pos x="3564" y="375"/>
              </a:cxn>
              <a:cxn ang="0">
                <a:pos x="3282" y="312"/>
              </a:cxn>
              <a:cxn ang="0">
                <a:pos x="3003" y="261"/>
              </a:cxn>
              <a:cxn ang="0">
                <a:pos x="2733" y="213"/>
              </a:cxn>
              <a:cxn ang="0">
                <a:pos x="2451" y="171"/>
              </a:cxn>
              <a:cxn ang="0">
                <a:pos x="2211" y="138"/>
              </a:cxn>
              <a:cxn ang="0">
                <a:pos x="1974" y="108"/>
              </a:cxn>
              <a:cxn ang="0">
                <a:pos x="1665" y="81"/>
              </a:cxn>
              <a:cxn ang="0">
                <a:pos x="1437" y="60"/>
              </a:cxn>
              <a:cxn ang="0">
                <a:pos x="1125" y="36"/>
              </a:cxn>
              <a:cxn ang="0">
                <a:pos x="828" y="21"/>
              </a:cxn>
              <a:cxn ang="0">
                <a:pos x="558" y="12"/>
              </a:cxn>
              <a:cxn ang="0">
                <a:pos x="282" y="3"/>
              </a:cxn>
              <a:cxn ang="0">
                <a:pos x="0" y="0"/>
              </a:cxn>
            </a:cxnLst>
            <a:rect l="0" t="0" r="r" b="b"/>
            <a:pathLst>
              <a:path w="5760" h="2325">
                <a:moveTo>
                  <a:pt x="0" y="0"/>
                </a:moveTo>
                <a:lnTo>
                  <a:pt x="0" y="339"/>
                </a:lnTo>
                <a:lnTo>
                  <a:pt x="558" y="357"/>
                </a:lnTo>
                <a:lnTo>
                  <a:pt x="807" y="375"/>
                </a:lnTo>
                <a:lnTo>
                  <a:pt x="1056" y="399"/>
                </a:lnTo>
                <a:lnTo>
                  <a:pt x="1272" y="426"/>
                </a:lnTo>
                <a:lnTo>
                  <a:pt x="1539" y="465"/>
                </a:lnTo>
                <a:lnTo>
                  <a:pt x="1791" y="510"/>
                </a:lnTo>
                <a:lnTo>
                  <a:pt x="2076" y="570"/>
                </a:lnTo>
                <a:lnTo>
                  <a:pt x="2334" y="630"/>
                </a:lnTo>
                <a:lnTo>
                  <a:pt x="2544" y="687"/>
                </a:lnTo>
                <a:lnTo>
                  <a:pt x="2775" y="759"/>
                </a:lnTo>
                <a:lnTo>
                  <a:pt x="3003" y="837"/>
                </a:lnTo>
                <a:lnTo>
                  <a:pt x="3231" y="924"/>
                </a:lnTo>
                <a:lnTo>
                  <a:pt x="3438" y="1005"/>
                </a:lnTo>
                <a:lnTo>
                  <a:pt x="3663" y="1110"/>
                </a:lnTo>
                <a:lnTo>
                  <a:pt x="3903" y="1233"/>
                </a:lnTo>
                <a:lnTo>
                  <a:pt x="4149" y="1374"/>
                </a:lnTo>
                <a:lnTo>
                  <a:pt x="4353" y="1506"/>
                </a:lnTo>
                <a:lnTo>
                  <a:pt x="4491" y="1602"/>
                </a:lnTo>
                <a:lnTo>
                  <a:pt x="4668" y="1740"/>
                </a:lnTo>
                <a:lnTo>
                  <a:pt x="4824" y="1875"/>
                </a:lnTo>
                <a:lnTo>
                  <a:pt x="4968" y="2016"/>
                </a:lnTo>
                <a:lnTo>
                  <a:pt x="5100" y="2154"/>
                </a:lnTo>
                <a:lnTo>
                  <a:pt x="5238" y="2324"/>
                </a:lnTo>
                <a:lnTo>
                  <a:pt x="5759" y="2324"/>
                </a:lnTo>
                <a:lnTo>
                  <a:pt x="5759" y="1245"/>
                </a:lnTo>
                <a:lnTo>
                  <a:pt x="5580" y="1119"/>
                </a:lnTo>
                <a:lnTo>
                  <a:pt x="5400" y="1020"/>
                </a:lnTo>
                <a:lnTo>
                  <a:pt x="5205" y="918"/>
                </a:lnTo>
                <a:lnTo>
                  <a:pt x="5031" y="837"/>
                </a:lnTo>
                <a:lnTo>
                  <a:pt x="4866" y="771"/>
                </a:lnTo>
                <a:lnTo>
                  <a:pt x="4710" y="711"/>
                </a:lnTo>
                <a:lnTo>
                  <a:pt x="4545" y="651"/>
                </a:lnTo>
                <a:lnTo>
                  <a:pt x="4386" y="600"/>
                </a:lnTo>
                <a:lnTo>
                  <a:pt x="4248" y="552"/>
                </a:lnTo>
                <a:lnTo>
                  <a:pt x="3993" y="483"/>
                </a:lnTo>
                <a:lnTo>
                  <a:pt x="3777" y="423"/>
                </a:lnTo>
                <a:lnTo>
                  <a:pt x="3564" y="375"/>
                </a:lnTo>
                <a:lnTo>
                  <a:pt x="3282" y="312"/>
                </a:lnTo>
                <a:lnTo>
                  <a:pt x="3003" y="261"/>
                </a:lnTo>
                <a:lnTo>
                  <a:pt x="2733" y="213"/>
                </a:lnTo>
                <a:lnTo>
                  <a:pt x="2451" y="171"/>
                </a:lnTo>
                <a:lnTo>
                  <a:pt x="2211" y="138"/>
                </a:lnTo>
                <a:lnTo>
                  <a:pt x="1974" y="108"/>
                </a:lnTo>
                <a:lnTo>
                  <a:pt x="1665" y="81"/>
                </a:lnTo>
                <a:lnTo>
                  <a:pt x="1437" y="60"/>
                </a:lnTo>
                <a:lnTo>
                  <a:pt x="1125" y="36"/>
                </a:lnTo>
                <a:lnTo>
                  <a:pt x="828" y="21"/>
                </a:lnTo>
                <a:lnTo>
                  <a:pt x="558" y="12"/>
                </a:lnTo>
                <a:lnTo>
                  <a:pt x="282" y="3"/>
                </a:lnTo>
                <a:lnTo>
                  <a:pt x="0" y="0"/>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9494" name="Freeform 6"/>
          <p:cNvSpPr>
            <a:spLocks/>
          </p:cNvSpPr>
          <p:nvPr/>
        </p:nvSpPr>
        <p:spPr bwMode="white">
          <a:xfrm>
            <a:off x="0" y="2460625"/>
            <a:ext cx="9144000" cy="2497138"/>
          </a:xfrm>
          <a:custGeom>
            <a:avLst/>
            <a:gdLst/>
            <a:ahLst/>
            <a:cxnLst>
              <a:cxn ang="0">
                <a:pos x="0" y="0"/>
              </a:cxn>
              <a:cxn ang="0">
                <a:pos x="0" y="351"/>
              </a:cxn>
              <a:cxn ang="0">
                <a:pos x="282" y="357"/>
              </a:cxn>
              <a:cxn ang="0">
                <a:pos x="627" y="363"/>
              </a:cxn>
              <a:cxn ang="0">
                <a:pos x="960" y="375"/>
              </a:cxn>
              <a:cxn ang="0">
                <a:pos x="1218" y="393"/>
              </a:cxn>
              <a:cxn ang="0">
                <a:pos x="1470" y="411"/>
              </a:cxn>
              <a:cxn ang="0">
                <a:pos x="1746" y="435"/>
              </a:cxn>
              <a:cxn ang="0">
                <a:pos x="2022" y="462"/>
              </a:cxn>
              <a:cxn ang="0">
                <a:pos x="2340" y="504"/>
              </a:cxn>
              <a:cxn ang="0">
                <a:pos x="2664" y="549"/>
              </a:cxn>
              <a:cxn ang="0">
                <a:pos x="2952" y="597"/>
              </a:cxn>
              <a:cxn ang="0">
                <a:pos x="3225" y="648"/>
              </a:cxn>
              <a:cxn ang="0">
                <a:pos x="3513" y="708"/>
              </a:cxn>
              <a:cxn ang="0">
                <a:pos x="3693" y="750"/>
              </a:cxn>
              <a:cxn ang="0">
                <a:pos x="3936" y="810"/>
              </a:cxn>
              <a:cxn ang="0">
                <a:pos x="4095" y="855"/>
              </a:cxn>
              <a:cxn ang="0">
                <a:pos x="4281" y="909"/>
              </a:cxn>
              <a:cxn ang="0">
                <a:pos x="4503" y="981"/>
              </a:cxn>
              <a:cxn ang="0">
                <a:pos x="4704" y="1053"/>
              </a:cxn>
              <a:cxn ang="0">
                <a:pos x="4911" y="1131"/>
              </a:cxn>
              <a:cxn ang="0">
                <a:pos x="5073" y="1197"/>
              </a:cxn>
              <a:cxn ang="0">
                <a:pos x="5256" y="1281"/>
              </a:cxn>
              <a:cxn ang="0">
                <a:pos x="5475" y="1401"/>
              </a:cxn>
              <a:cxn ang="0">
                <a:pos x="5628" y="1482"/>
              </a:cxn>
              <a:cxn ang="0">
                <a:pos x="5759" y="1572"/>
              </a:cxn>
              <a:cxn ang="0">
                <a:pos x="5759" y="633"/>
              </a:cxn>
              <a:cxn ang="0">
                <a:pos x="5493" y="570"/>
              </a:cxn>
              <a:cxn ang="0">
                <a:pos x="5214" y="501"/>
              </a:cxn>
              <a:cxn ang="0">
                <a:pos x="4950" y="444"/>
              </a:cxn>
              <a:cxn ang="0">
                <a:pos x="4701" y="396"/>
              </a:cxn>
              <a:cxn ang="0">
                <a:pos x="4425" y="348"/>
              </a:cxn>
              <a:cxn ang="0">
                <a:pos x="4110" y="294"/>
              </a:cxn>
              <a:cxn ang="0">
                <a:pos x="3813" y="252"/>
              </a:cxn>
              <a:cxn ang="0">
                <a:pos x="3549" y="213"/>
              </a:cxn>
              <a:cxn ang="0">
                <a:pos x="3261" y="183"/>
              </a:cxn>
              <a:cxn ang="0">
                <a:pos x="3015" y="153"/>
              </a:cxn>
              <a:cxn ang="0">
                <a:pos x="2757" y="129"/>
              </a:cxn>
              <a:cxn ang="0">
                <a:pos x="2520" y="105"/>
              </a:cxn>
              <a:cxn ang="0">
                <a:pos x="2301" y="87"/>
              </a:cxn>
              <a:cxn ang="0">
                <a:pos x="2013" y="66"/>
              </a:cxn>
              <a:cxn ang="0">
                <a:pos x="1731" y="48"/>
              </a:cxn>
              <a:cxn ang="0">
                <a:pos x="1524" y="39"/>
              </a:cxn>
              <a:cxn ang="0">
                <a:pos x="1260" y="27"/>
              </a:cxn>
              <a:cxn ang="0">
                <a:pos x="966" y="15"/>
              </a:cxn>
              <a:cxn ang="0">
                <a:pos x="714" y="12"/>
              </a:cxn>
              <a:cxn ang="0">
                <a:pos x="510" y="6"/>
              </a:cxn>
              <a:cxn ang="0">
                <a:pos x="243" y="0"/>
              </a:cxn>
              <a:cxn ang="0">
                <a:pos x="0" y="0"/>
              </a:cxn>
            </a:cxnLst>
            <a:rect l="0" t="0" r="r" b="b"/>
            <a:pathLst>
              <a:path w="5760" h="1573">
                <a:moveTo>
                  <a:pt x="0" y="0"/>
                </a:moveTo>
                <a:lnTo>
                  <a:pt x="0" y="351"/>
                </a:lnTo>
                <a:lnTo>
                  <a:pt x="282" y="357"/>
                </a:lnTo>
                <a:lnTo>
                  <a:pt x="627" y="363"/>
                </a:lnTo>
                <a:lnTo>
                  <a:pt x="960" y="375"/>
                </a:lnTo>
                <a:lnTo>
                  <a:pt x="1218" y="393"/>
                </a:lnTo>
                <a:lnTo>
                  <a:pt x="1470" y="411"/>
                </a:lnTo>
                <a:lnTo>
                  <a:pt x="1746" y="435"/>
                </a:lnTo>
                <a:lnTo>
                  <a:pt x="2022" y="462"/>
                </a:lnTo>
                <a:lnTo>
                  <a:pt x="2340" y="504"/>
                </a:lnTo>
                <a:lnTo>
                  <a:pt x="2664" y="549"/>
                </a:lnTo>
                <a:lnTo>
                  <a:pt x="2952" y="597"/>
                </a:lnTo>
                <a:lnTo>
                  <a:pt x="3225" y="648"/>
                </a:lnTo>
                <a:lnTo>
                  <a:pt x="3513" y="708"/>
                </a:lnTo>
                <a:lnTo>
                  <a:pt x="3693" y="750"/>
                </a:lnTo>
                <a:lnTo>
                  <a:pt x="3936" y="810"/>
                </a:lnTo>
                <a:lnTo>
                  <a:pt x="4095" y="855"/>
                </a:lnTo>
                <a:lnTo>
                  <a:pt x="4281" y="909"/>
                </a:lnTo>
                <a:lnTo>
                  <a:pt x="4503" y="981"/>
                </a:lnTo>
                <a:lnTo>
                  <a:pt x="4704" y="1053"/>
                </a:lnTo>
                <a:lnTo>
                  <a:pt x="4911" y="1131"/>
                </a:lnTo>
                <a:lnTo>
                  <a:pt x="5073" y="1197"/>
                </a:lnTo>
                <a:lnTo>
                  <a:pt x="5256" y="1281"/>
                </a:lnTo>
                <a:lnTo>
                  <a:pt x="5475" y="1401"/>
                </a:lnTo>
                <a:lnTo>
                  <a:pt x="5628" y="1482"/>
                </a:lnTo>
                <a:lnTo>
                  <a:pt x="5759" y="1572"/>
                </a:lnTo>
                <a:lnTo>
                  <a:pt x="5759" y="633"/>
                </a:lnTo>
                <a:lnTo>
                  <a:pt x="5493" y="570"/>
                </a:lnTo>
                <a:lnTo>
                  <a:pt x="5214" y="501"/>
                </a:lnTo>
                <a:lnTo>
                  <a:pt x="4950" y="444"/>
                </a:lnTo>
                <a:lnTo>
                  <a:pt x="4701" y="396"/>
                </a:lnTo>
                <a:lnTo>
                  <a:pt x="4425" y="348"/>
                </a:lnTo>
                <a:lnTo>
                  <a:pt x="4110" y="294"/>
                </a:lnTo>
                <a:lnTo>
                  <a:pt x="3813" y="252"/>
                </a:lnTo>
                <a:lnTo>
                  <a:pt x="3549" y="213"/>
                </a:lnTo>
                <a:lnTo>
                  <a:pt x="3261" y="183"/>
                </a:lnTo>
                <a:lnTo>
                  <a:pt x="3015" y="153"/>
                </a:lnTo>
                <a:lnTo>
                  <a:pt x="2757" y="129"/>
                </a:lnTo>
                <a:lnTo>
                  <a:pt x="2520" y="105"/>
                </a:lnTo>
                <a:lnTo>
                  <a:pt x="2301" y="87"/>
                </a:lnTo>
                <a:lnTo>
                  <a:pt x="2013" y="66"/>
                </a:lnTo>
                <a:lnTo>
                  <a:pt x="1731" y="48"/>
                </a:lnTo>
                <a:lnTo>
                  <a:pt x="1524" y="39"/>
                </a:lnTo>
                <a:lnTo>
                  <a:pt x="1260" y="27"/>
                </a:lnTo>
                <a:lnTo>
                  <a:pt x="966" y="15"/>
                </a:lnTo>
                <a:lnTo>
                  <a:pt x="714" y="12"/>
                </a:lnTo>
                <a:lnTo>
                  <a:pt x="510" y="6"/>
                </a:lnTo>
                <a:lnTo>
                  <a:pt x="243" y="0"/>
                </a:lnTo>
                <a:lnTo>
                  <a:pt x="0" y="0"/>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9495" name="Freeform 7"/>
          <p:cNvSpPr>
            <a:spLocks/>
          </p:cNvSpPr>
          <p:nvPr/>
        </p:nvSpPr>
        <p:spPr bwMode="white">
          <a:xfrm>
            <a:off x="0" y="1793875"/>
            <a:ext cx="9144000" cy="1539875"/>
          </a:xfrm>
          <a:custGeom>
            <a:avLst/>
            <a:gdLst/>
            <a:ahLst/>
            <a:cxnLst>
              <a:cxn ang="0">
                <a:pos x="0" y="0"/>
              </a:cxn>
              <a:cxn ang="0">
                <a:pos x="0" y="339"/>
              </a:cxn>
              <a:cxn ang="0">
                <a:pos x="318" y="342"/>
              </a:cxn>
              <a:cxn ang="0">
                <a:pos x="591" y="348"/>
              </a:cxn>
              <a:cxn ang="0">
                <a:pos x="846" y="354"/>
              </a:cxn>
              <a:cxn ang="0">
                <a:pos x="1074" y="360"/>
              </a:cxn>
              <a:cxn ang="0">
                <a:pos x="1314" y="366"/>
              </a:cxn>
              <a:cxn ang="0">
                <a:pos x="1599" y="381"/>
              </a:cxn>
              <a:cxn ang="0">
                <a:pos x="1911" y="399"/>
              </a:cxn>
              <a:cxn ang="0">
                <a:pos x="2241" y="420"/>
              </a:cxn>
              <a:cxn ang="0">
                <a:pos x="2619" y="453"/>
              </a:cxn>
              <a:cxn ang="0">
                <a:pos x="2889" y="477"/>
              </a:cxn>
              <a:cxn ang="0">
                <a:pos x="3177" y="507"/>
              </a:cxn>
              <a:cxn ang="0">
                <a:pos x="3498" y="543"/>
              </a:cxn>
              <a:cxn ang="0">
                <a:pos x="3813" y="585"/>
              </a:cxn>
              <a:cxn ang="0">
                <a:pos x="4044" y="618"/>
              </a:cxn>
              <a:cxn ang="0">
                <a:pos x="4365" y="669"/>
              </a:cxn>
              <a:cxn ang="0">
                <a:pos x="4683" y="726"/>
              </a:cxn>
              <a:cxn ang="0">
                <a:pos x="4980" y="786"/>
              </a:cxn>
              <a:cxn ang="0">
                <a:pos x="5268" y="846"/>
              </a:cxn>
              <a:cxn ang="0">
                <a:pos x="5646" y="942"/>
              </a:cxn>
              <a:cxn ang="0">
                <a:pos x="5759" y="969"/>
              </a:cxn>
              <a:cxn ang="0">
                <a:pos x="5759" y="0"/>
              </a:cxn>
              <a:cxn ang="0">
                <a:pos x="0" y="0"/>
              </a:cxn>
            </a:cxnLst>
            <a:rect l="0" t="0" r="r" b="b"/>
            <a:pathLst>
              <a:path w="5760" h="970">
                <a:moveTo>
                  <a:pt x="0" y="0"/>
                </a:moveTo>
                <a:lnTo>
                  <a:pt x="0" y="339"/>
                </a:lnTo>
                <a:lnTo>
                  <a:pt x="318" y="342"/>
                </a:lnTo>
                <a:lnTo>
                  <a:pt x="591" y="348"/>
                </a:lnTo>
                <a:lnTo>
                  <a:pt x="846" y="354"/>
                </a:lnTo>
                <a:lnTo>
                  <a:pt x="1074" y="360"/>
                </a:lnTo>
                <a:lnTo>
                  <a:pt x="1314" y="366"/>
                </a:lnTo>
                <a:lnTo>
                  <a:pt x="1599" y="381"/>
                </a:lnTo>
                <a:lnTo>
                  <a:pt x="1911" y="399"/>
                </a:lnTo>
                <a:lnTo>
                  <a:pt x="2241" y="420"/>
                </a:lnTo>
                <a:lnTo>
                  <a:pt x="2619" y="453"/>
                </a:lnTo>
                <a:lnTo>
                  <a:pt x="2889" y="477"/>
                </a:lnTo>
                <a:lnTo>
                  <a:pt x="3177" y="507"/>
                </a:lnTo>
                <a:lnTo>
                  <a:pt x="3498" y="543"/>
                </a:lnTo>
                <a:lnTo>
                  <a:pt x="3813" y="585"/>
                </a:lnTo>
                <a:lnTo>
                  <a:pt x="4044" y="618"/>
                </a:lnTo>
                <a:lnTo>
                  <a:pt x="4365" y="669"/>
                </a:lnTo>
                <a:lnTo>
                  <a:pt x="4683" y="726"/>
                </a:lnTo>
                <a:lnTo>
                  <a:pt x="4980" y="786"/>
                </a:lnTo>
                <a:lnTo>
                  <a:pt x="5268" y="846"/>
                </a:lnTo>
                <a:lnTo>
                  <a:pt x="5646" y="942"/>
                </a:lnTo>
                <a:lnTo>
                  <a:pt x="5759" y="969"/>
                </a:lnTo>
                <a:lnTo>
                  <a:pt x="5759" y="0"/>
                </a:lnTo>
                <a:lnTo>
                  <a:pt x="0" y="0"/>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9496" name="Freeform 8"/>
          <p:cNvSpPr>
            <a:spLocks/>
          </p:cNvSpPr>
          <p:nvPr/>
        </p:nvSpPr>
        <p:spPr bwMode="white">
          <a:xfrm>
            <a:off x="0" y="-20638"/>
            <a:ext cx="9144000" cy="1682751"/>
          </a:xfrm>
          <a:custGeom>
            <a:avLst/>
            <a:gdLst/>
            <a:ahLst/>
            <a:cxnLst>
              <a:cxn ang="0">
                <a:pos x="0" y="753"/>
              </a:cxn>
              <a:cxn ang="0">
                <a:pos x="0" y="1059"/>
              </a:cxn>
              <a:cxn ang="0">
                <a:pos x="5759" y="1059"/>
              </a:cxn>
              <a:cxn ang="0">
                <a:pos x="5759" y="0"/>
              </a:cxn>
              <a:cxn ang="0">
                <a:pos x="5430" y="0"/>
              </a:cxn>
              <a:cxn ang="0">
                <a:pos x="5298" y="84"/>
              </a:cxn>
              <a:cxn ang="0">
                <a:pos x="5136" y="159"/>
              </a:cxn>
              <a:cxn ang="0">
                <a:pos x="4968" y="222"/>
              </a:cxn>
              <a:cxn ang="0">
                <a:pos x="4812" y="267"/>
              </a:cxn>
              <a:cxn ang="0">
                <a:pos x="4626" y="324"/>
              </a:cxn>
              <a:cxn ang="0">
                <a:pos x="4440" y="366"/>
              </a:cxn>
              <a:cxn ang="0">
                <a:pos x="4230" y="414"/>
              </a:cxn>
              <a:cxn ang="0">
                <a:pos x="3939" y="468"/>
              </a:cxn>
              <a:cxn ang="0">
                <a:pos x="3711" y="504"/>
              </a:cxn>
              <a:cxn ang="0">
                <a:pos x="3441" y="543"/>
              </a:cxn>
              <a:cxn ang="0">
                <a:pos x="3189" y="579"/>
              </a:cxn>
              <a:cxn ang="0">
                <a:pos x="2925" y="606"/>
              </a:cxn>
              <a:cxn ang="0">
                <a:pos x="2679" y="633"/>
              </a:cxn>
              <a:cxn ang="0">
                <a:pos x="2418" y="654"/>
              </a:cxn>
              <a:cxn ang="0">
                <a:pos x="2142" y="675"/>
              </a:cxn>
              <a:cxn ang="0">
                <a:pos x="1896" y="693"/>
              </a:cxn>
              <a:cxn ang="0">
                <a:pos x="1647" y="708"/>
              </a:cxn>
              <a:cxn ang="0">
                <a:pos x="1404" y="720"/>
              </a:cxn>
              <a:cxn ang="0">
                <a:pos x="1170" y="732"/>
              </a:cxn>
              <a:cxn ang="0">
                <a:pos x="906" y="738"/>
              </a:cxn>
              <a:cxn ang="0">
                <a:pos x="534" y="747"/>
              </a:cxn>
              <a:cxn ang="0">
                <a:pos x="201" y="753"/>
              </a:cxn>
              <a:cxn ang="0">
                <a:pos x="0" y="753"/>
              </a:cxn>
            </a:cxnLst>
            <a:rect l="0" t="0" r="r" b="b"/>
            <a:pathLst>
              <a:path w="5760" h="1060">
                <a:moveTo>
                  <a:pt x="0" y="753"/>
                </a:moveTo>
                <a:lnTo>
                  <a:pt x="0" y="1059"/>
                </a:lnTo>
                <a:lnTo>
                  <a:pt x="5759" y="1059"/>
                </a:lnTo>
                <a:lnTo>
                  <a:pt x="5759" y="0"/>
                </a:lnTo>
                <a:lnTo>
                  <a:pt x="5430" y="0"/>
                </a:lnTo>
                <a:lnTo>
                  <a:pt x="5298" y="84"/>
                </a:lnTo>
                <a:lnTo>
                  <a:pt x="5136" y="159"/>
                </a:lnTo>
                <a:lnTo>
                  <a:pt x="4968" y="222"/>
                </a:lnTo>
                <a:lnTo>
                  <a:pt x="4812" y="267"/>
                </a:lnTo>
                <a:lnTo>
                  <a:pt x="4626" y="324"/>
                </a:lnTo>
                <a:lnTo>
                  <a:pt x="4440" y="366"/>
                </a:lnTo>
                <a:lnTo>
                  <a:pt x="4230" y="414"/>
                </a:lnTo>
                <a:lnTo>
                  <a:pt x="3939" y="468"/>
                </a:lnTo>
                <a:lnTo>
                  <a:pt x="3711" y="504"/>
                </a:lnTo>
                <a:lnTo>
                  <a:pt x="3441" y="543"/>
                </a:lnTo>
                <a:lnTo>
                  <a:pt x="3189" y="579"/>
                </a:lnTo>
                <a:lnTo>
                  <a:pt x="2925" y="606"/>
                </a:lnTo>
                <a:lnTo>
                  <a:pt x="2679" y="633"/>
                </a:lnTo>
                <a:lnTo>
                  <a:pt x="2418" y="654"/>
                </a:lnTo>
                <a:lnTo>
                  <a:pt x="2142" y="675"/>
                </a:lnTo>
                <a:lnTo>
                  <a:pt x="1896" y="693"/>
                </a:lnTo>
                <a:lnTo>
                  <a:pt x="1647" y="708"/>
                </a:lnTo>
                <a:lnTo>
                  <a:pt x="1404" y="720"/>
                </a:lnTo>
                <a:lnTo>
                  <a:pt x="1170" y="732"/>
                </a:lnTo>
                <a:lnTo>
                  <a:pt x="906" y="738"/>
                </a:lnTo>
                <a:lnTo>
                  <a:pt x="534" y="747"/>
                </a:lnTo>
                <a:lnTo>
                  <a:pt x="201" y="753"/>
                </a:lnTo>
                <a:lnTo>
                  <a:pt x="0" y="753"/>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9497" name="Freeform 9"/>
          <p:cNvSpPr>
            <a:spLocks/>
          </p:cNvSpPr>
          <p:nvPr/>
        </p:nvSpPr>
        <p:spPr bwMode="white">
          <a:xfrm>
            <a:off x="0" y="-20638"/>
            <a:ext cx="8388350" cy="1068388"/>
          </a:xfrm>
          <a:custGeom>
            <a:avLst/>
            <a:gdLst/>
            <a:ahLst/>
            <a:cxnLst>
              <a:cxn ang="0">
                <a:pos x="0" y="366"/>
              </a:cxn>
              <a:cxn ang="0">
                <a:pos x="0" y="672"/>
              </a:cxn>
              <a:cxn ang="0">
                <a:pos x="303" y="672"/>
              </a:cxn>
              <a:cxn ang="0">
                <a:pos x="723" y="663"/>
              </a:cxn>
              <a:cxn ang="0">
                <a:pos x="1020" y="654"/>
              </a:cxn>
              <a:cxn ang="0">
                <a:pos x="1302" y="642"/>
              </a:cxn>
              <a:cxn ang="0">
                <a:pos x="1554" y="630"/>
              </a:cxn>
              <a:cxn ang="0">
                <a:pos x="1779" y="615"/>
              </a:cxn>
              <a:cxn ang="0">
                <a:pos x="1962" y="606"/>
              </a:cxn>
              <a:cxn ang="0">
                <a:pos x="2193" y="588"/>
              </a:cxn>
              <a:cxn ang="0">
                <a:pos x="2448" y="570"/>
              </a:cxn>
              <a:cxn ang="0">
                <a:pos x="2700" y="546"/>
              </a:cxn>
              <a:cxn ang="0">
                <a:pos x="2904" y="528"/>
              </a:cxn>
              <a:cxn ang="0">
                <a:pos x="3138" y="498"/>
              </a:cxn>
              <a:cxn ang="0">
                <a:pos x="3324" y="474"/>
              </a:cxn>
              <a:cxn ang="0">
                <a:pos x="3534" y="447"/>
              </a:cxn>
              <a:cxn ang="0">
                <a:pos x="3735" y="420"/>
              </a:cxn>
              <a:cxn ang="0">
                <a:pos x="3933" y="384"/>
              </a:cxn>
              <a:cxn ang="0">
                <a:pos x="4116" y="351"/>
              </a:cxn>
              <a:cxn ang="0">
                <a:pos x="4266" y="318"/>
              </a:cxn>
              <a:cxn ang="0">
                <a:pos x="4446" y="279"/>
              </a:cxn>
              <a:cxn ang="0">
                <a:pos x="4620" y="237"/>
              </a:cxn>
              <a:cxn ang="0">
                <a:pos x="4779" y="192"/>
              </a:cxn>
              <a:cxn ang="0">
                <a:pos x="4920" y="147"/>
              </a:cxn>
              <a:cxn ang="0">
                <a:pos x="5085" y="90"/>
              </a:cxn>
              <a:cxn ang="0">
                <a:pos x="5193" y="42"/>
              </a:cxn>
              <a:cxn ang="0">
                <a:pos x="5283" y="0"/>
              </a:cxn>
              <a:cxn ang="0">
                <a:pos x="3201" y="0"/>
              </a:cxn>
              <a:cxn ang="0">
                <a:pos x="2982" y="57"/>
              </a:cxn>
              <a:cxn ang="0">
                <a:pos x="2775" y="108"/>
              </a:cxn>
              <a:cxn ang="0">
                <a:pos x="2562" y="150"/>
              </a:cxn>
              <a:cxn ang="0">
                <a:pos x="2397" y="183"/>
              </a:cxn>
              <a:cxn ang="0">
                <a:pos x="2205" y="213"/>
              </a:cxn>
              <a:cxn ang="0">
                <a:pos x="2001" y="243"/>
              </a:cxn>
              <a:cxn ang="0">
                <a:pos x="1776" y="273"/>
              </a:cxn>
              <a:cxn ang="0">
                <a:pos x="1536" y="297"/>
              </a:cxn>
              <a:cxn ang="0">
                <a:pos x="1344" y="312"/>
              </a:cxn>
              <a:cxn ang="0">
                <a:pos x="1134" y="330"/>
              </a:cxn>
              <a:cxn ang="0">
                <a:pos x="921" y="342"/>
              </a:cxn>
              <a:cxn ang="0">
                <a:pos x="696" y="354"/>
              </a:cxn>
              <a:cxn ang="0">
                <a:pos x="501" y="360"/>
              </a:cxn>
              <a:cxn ang="0">
                <a:pos x="279" y="366"/>
              </a:cxn>
              <a:cxn ang="0">
                <a:pos x="99" y="369"/>
              </a:cxn>
              <a:cxn ang="0">
                <a:pos x="0" y="366"/>
              </a:cxn>
            </a:cxnLst>
            <a:rect l="0" t="0" r="r" b="b"/>
            <a:pathLst>
              <a:path w="5284" h="673">
                <a:moveTo>
                  <a:pt x="0" y="366"/>
                </a:moveTo>
                <a:lnTo>
                  <a:pt x="0" y="672"/>
                </a:lnTo>
                <a:lnTo>
                  <a:pt x="303" y="672"/>
                </a:lnTo>
                <a:lnTo>
                  <a:pt x="723" y="663"/>
                </a:lnTo>
                <a:lnTo>
                  <a:pt x="1020" y="654"/>
                </a:lnTo>
                <a:lnTo>
                  <a:pt x="1302" y="642"/>
                </a:lnTo>
                <a:lnTo>
                  <a:pt x="1554" y="630"/>
                </a:lnTo>
                <a:lnTo>
                  <a:pt x="1779" y="615"/>
                </a:lnTo>
                <a:lnTo>
                  <a:pt x="1962" y="606"/>
                </a:lnTo>
                <a:lnTo>
                  <a:pt x="2193" y="588"/>
                </a:lnTo>
                <a:lnTo>
                  <a:pt x="2448" y="570"/>
                </a:lnTo>
                <a:lnTo>
                  <a:pt x="2700" y="546"/>
                </a:lnTo>
                <a:lnTo>
                  <a:pt x="2904" y="528"/>
                </a:lnTo>
                <a:lnTo>
                  <a:pt x="3138" y="498"/>
                </a:lnTo>
                <a:lnTo>
                  <a:pt x="3324" y="474"/>
                </a:lnTo>
                <a:lnTo>
                  <a:pt x="3534" y="447"/>
                </a:lnTo>
                <a:lnTo>
                  <a:pt x="3735" y="420"/>
                </a:lnTo>
                <a:lnTo>
                  <a:pt x="3933" y="384"/>
                </a:lnTo>
                <a:lnTo>
                  <a:pt x="4116" y="351"/>
                </a:lnTo>
                <a:lnTo>
                  <a:pt x="4266" y="318"/>
                </a:lnTo>
                <a:lnTo>
                  <a:pt x="4446" y="279"/>
                </a:lnTo>
                <a:lnTo>
                  <a:pt x="4620" y="237"/>
                </a:lnTo>
                <a:lnTo>
                  <a:pt x="4779" y="192"/>
                </a:lnTo>
                <a:lnTo>
                  <a:pt x="4920" y="147"/>
                </a:lnTo>
                <a:lnTo>
                  <a:pt x="5085" y="90"/>
                </a:lnTo>
                <a:lnTo>
                  <a:pt x="5193" y="42"/>
                </a:lnTo>
                <a:lnTo>
                  <a:pt x="5283" y="0"/>
                </a:lnTo>
                <a:lnTo>
                  <a:pt x="3201" y="0"/>
                </a:lnTo>
                <a:lnTo>
                  <a:pt x="2982" y="57"/>
                </a:lnTo>
                <a:lnTo>
                  <a:pt x="2775" y="108"/>
                </a:lnTo>
                <a:lnTo>
                  <a:pt x="2562" y="150"/>
                </a:lnTo>
                <a:lnTo>
                  <a:pt x="2397" y="183"/>
                </a:lnTo>
                <a:lnTo>
                  <a:pt x="2205" y="213"/>
                </a:lnTo>
                <a:lnTo>
                  <a:pt x="2001" y="243"/>
                </a:lnTo>
                <a:lnTo>
                  <a:pt x="1776" y="273"/>
                </a:lnTo>
                <a:lnTo>
                  <a:pt x="1536" y="297"/>
                </a:lnTo>
                <a:lnTo>
                  <a:pt x="1344" y="312"/>
                </a:lnTo>
                <a:lnTo>
                  <a:pt x="1134" y="330"/>
                </a:lnTo>
                <a:lnTo>
                  <a:pt x="921" y="342"/>
                </a:lnTo>
                <a:lnTo>
                  <a:pt x="696" y="354"/>
                </a:lnTo>
                <a:lnTo>
                  <a:pt x="501" y="360"/>
                </a:lnTo>
                <a:lnTo>
                  <a:pt x="279" y="366"/>
                </a:lnTo>
                <a:lnTo>
                  <a:pt x="99" y="369"/>
                </a:lnTo>
                <a:lnTo>
                  <a:pt x="0" y="366"/>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9498" name="Freeform 10"/>
          <p:cNvSpPr>
            <a:spLocks/>
          </p:cNvSpPr>
          <p:nvPr/>
        </p:nvSpPr>
        <p:spPr bwMode="white">
          <a:xfrm>
            <a:off x="0" y="-20638"/>
            <a:ext cx="4578350" cy="454026"/>
          </a:xfrm>
          <a:custGeom>
            <a:avLst/>
            <a:gdLst/>
            <a:ahLst/>
            <a:cxnLst>
              <a:cxn ang="0">
                <a:pos x="0" y="0"/>
              </a:cxn>
              <a:cxn ang="0">
                <a:pos x="0" y="285"/>
              </a:cxn>
              <a:cxn ang="0">
                <a:pos x="192" y="285"/>
              </a:cxn>
              <a:cxn ang="0">
                <a:pos x="384" y="282"/>
              </a:cxn>
              <a:cxn ang="0">
                <a:pos x="579" y="276"/>
              </a:cxn>
              <a:cxn ang="0">
                <a:pos x="789" y="267"/>
              </a:cxn>
              <a:cxn ang="0">
                <a:pos x="999" y="258"/>
              </a:cxn>
              <a:cxn ang="0">
                <a:pos x="1161" y="246"/>
              </a:cxn>
              <a:cxn ang="0">
                <a:pos x="1302" y="234"/>
              </a:cxn>
              <a:cxn ang="0">
                <a:pos x="1458" y="222"/>
              </a:cxn>
              <a:cxn ang="0">
                <a:pos x="1665" y="201"/>
              </a:cxn>
              <a:cxn ang="0">
                <a:pos x="1992" y="159"/>
              </a:cxn>
              <a:cxn ang="0">
                <a:pos x="2301" y="117"/>
              </a:cxn>
              <a:cxn ang="0">
                <a:pos x="2604" y="60"/>
              </a:cxn>
              <a:cxn ang="0">
                <a:pos x="2883" y="0"/>
              </a:cxn>
              <a:cxn ang="0">
                <a:pos x="0" y="0"/>
              </a:cxn>
            </a:cxnLst>
            <a:rect l="0" t="0" r="r" b="b"/>
            <a:pathLst>
              <a:path w="2884" h="286">
                <a:moveTo>
                  <a:pt x="0" y="0"/>
                </a:moveTo>
                <a:lnTo>
                  <a:pt x="0" y="285"/>
                </a:lnTo>
                <a:lnTo>
                  <a:pt x="192" y="285"/>
                </a:lnTo>
                <a:lnTo>
                  <a:pt x="384" y="282"/>
                </a:lnTo>
                <a:lnTo>
                  <a:pt x="579" y="276"/>
                </a:lnTo>
                <a:lnTo>
                  <a:pt x="789" y="267"/>
                </a:lnTo>
                <a:lnTo>
                  <a:pt x="999" y="258"/>
                </a:lnTo>
                <a:lnTo>
                  <a:pt x="1161" y="246"/>
                </a:lnTo>
                <a:lnTo>
                  <a:pt x="1302" y="234"/>
                </a:lnTo>
                <a:lnTo>
                  <a:pt x="1458" y="222"/>
                </a:lnTo>
                <a:lnTo>
                  <a:pt x="1665" y="201"/>
                </a:lnTo>
                <a:lnTo>
                  <a:pt x="1992" y="159"/>
                </a:lnTo>
                <a:lnTo>
                  <a:pt x="2301" y="117"/>
                </a:lnTo>
                <a:lnTo>
                  <a:pt x="2604" y="60"/>
                </a:lnTo>
                <a:lnTo>
                  <a:pt x="2883" y="0"/>
                </a:lnTo>
                <a:lnTo>
                  <a:pt x="0" y="0"/>
                </a:lnTo>
              </a:path>
            </a:pathLst>
          </a:custGeom>
          <a:gradFill rotWithShape="0">
            <a:gsLst>
              <a:gs pos="0">
                <a:schemeClr val="accent2"/>
              </a:gs>
              <a:gs pos="100000">
                <a:schemeClr val="bg1"/>
              </a:gs>
            </a:gsLst>
            <a:lin ang="0" scaled="1"/>
          </a:gradFill>
          <a:ln w="9525">
            <a:noFill/>
            <a:round/>
            <a:headEnd type="none" w="sm" len="sm"/>
            <a:tailEnd type="none" w="sm" len="sm"/>
          </a:ln>
          <a:effectLst/>
        </p:spPr>
        <p:txBody>
          <a:bodyPr/>
          <a:lstStyle/>
          <a:p>
            <a:endParaRPr lang="fa-IR"/>
          </a:p>
        </p:txBody>
      </p:sp>
      <p:sp>
        <p:nvSpPr>
          <p:cNvPr id="319499" name="Rectangle 11"/>
          <p:cNvSpPr>
            <a:spLocks noGrp="1" noChangeArrowheads="1"/>
          </p:cNvSpPr>
          <p:nvPr>
            <p:ph type="ctrTitle"/>
          </p:nvPr>
        </p:nvSpPr>
        <p:spPr>
          <a:xfrm>
            <a:off x="685800" y="2286000"/>
            <a:ext cx="7772400" cy="1143000"/>
          </a:xfrm>
        </p:spPr>
        <p:txBody>
          <a:bodyPr/>
          <a:lstStyle>
            <a:lvl1pPr>
              <a:defRPr/>
            </a:lvl1pPr>
          </a:lstStyle>
          <a:p>
            <a:r>
              <a:rPr lang="en-US" altLang="ar-SA"/>
              <a:t>Click to edit Master title style</a:t>
            </a:r>
          </a:p>
        </p:txBody>
      </p:sp>
      <p:sp>
        <p:nvSpPr>
          <p:cNvPr id="319500" name="Rectangle 12"/>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ltLang="ar-SA"/>
              <a:t>Click to edit Master subtitle style</a:t>
            </a:r>
          </a:p>
        </p:txBody>
      </p:sp>
      <p:sp>
        <p:nvSpPr>
          <p:cNvPr id="319501" name="Rectangle 13"/>
          <p:cNvSpPr>
            <a:spLocks noGrp="1" noChangeArrowheads="1"/>
          </p:cNvSpPr>
          <p:nvPr>
            <p:ph type="dt" sz="half" idx="2"/>
          </p:nvPr>
        </p:nvSpPr>
        <p:spPr/>
        <p:txBody>
          <a:bodyPr/>
          <a:lstStyle>
            <a:lvl1pPr>
              <a:defRPr/>
            </a:lvl1pPr>
          </a:lstStyle>
          <a:p>
            <a:endParaRPr lang="en-US" altLang="en-US"/>
          </a:p>
        </p:txBody>
      </p:sp>
      <p:sp>
        <p:nvSpPr>
          <p:cNvPr id="319502" name="Rectangle 14"/>
          <p:cNvSpPr>
            <a:spLocks noGrp="1" noChangeArrowheads="1"/>
          </p:cNvSpPr>
          <p:nvPr>
            <p:ph type="ftr" sz="quarter" idx="3"/>
          </p:nvPr>
        </p:nvSpPr>
        <p:spPr/>
        <p:txBody>
          <a:bodyPr/>
          <a:lstStyle>
            <a:lvl1pPr>
              <a:defRPr/>
            </a:lvl1pPr>
          </a:lstStyle>
          <a:p>
            <a:endParaRPr lang="en-US" altLang="en-US"/>
          </a:p>
        </p:txBody>
      </p:sp>
      <p:sp>
        <p:nvSpPr>
          <p:cNvPr id="319503" name="Rectangle 15"/>
          <p:cNvSpPr>
            <a:spLocks noGrp="1" noChangeArrowheads="1"/>
          </p:cNvSpPr>
          <p:nvPr>
            <p:ph type="sldNum" sz="quarter" idx="4"/>
          </p:nvPr>
        </p:nvSpPr>
        <p:spPr/>
        <p:txBody>
          <a:bodyPr/>
          <a:lstStyle>
            <a:lvl1pPr>
              <a:defRPr/>
            </a:lvl1pPr>
          </a:lstStyle>
          <a:p>
            <a:fld id="{DAB682CD-D457-4B5D-A66E-B8AA01D07C8D}" type="slidenum">
              <a:rPr lang="ar-SA" altLang="en-US"/>
              <a:pPr/>
              <a:t>‹#›</a:t>
            </a:fld>
            <a:endParaRPr lang="en-US" altLang="en-US"/>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1000"/>
                                  </p:stCondLst>
                                  <p:childTnLst>
                                    <p:set>
                                      <p:cBhvr>
                                        <p:cTn id="6" dur="1" fill="hold">
                                          <p:stCondLst>
                                            <p:cond delay="0"/>
                                          </p:stCondLst>
                                        </p:cTn>
                                        <p:tgtEl>
                                          <p:spTgt spid="319490"/>
                                        </p:tgtEl>
                                        <p:attrNameLst>
                                          <p:attrName>style.visibility</p:attrName>
                                        </p:attrNameLst>
                                      </p:cBhvr>
                                      <p:to>
                                        <p:strVal val="visible"/>
                                      </p:to>
                                    </p:set>
                                    <p:anim calcmode="lin" valueType="num">
                                      <p:cBhvr additive="base">
                                        <p:cTn id="7" dur="500" fill="hold"/>
                                        <p:tgtEl>
                                          <p:spTgt spid="319490"/>
                                        </p:tgtEl>
                                        <p:attrNameLst>
                                          <p:attrName>ppt_x</p:attrName>
                                        </p:attrNameLst>
                                      </p:cBhvr>
                                      <p:tavLst>
                                        <p:tav tm="0">
                                          <p:val>
                                            <p:strVal val="0-#ppt_w/2"/>
                                          </p:val>
                                        </p:tav>
                                        <p:tav tm="100000">
                                          <p:val>
                                            <p:strVal val="#ppt_x"/>
                                          </p:val>
                                        </p:tav>
                                      </p:tavLst>
                                    </p:anim>
                                    <p:anim calcmode="lin" valueType="num">
                                      <p:cBhvr additive="base">
                                        <p:cTn id="8" dur="500" fill="hold"/>
                                        <p:tgtEl>
                                          <p:spTgt spid="319490"/>
                                        </p:tgtEl>
                                        <p:attrNameLst>
                                          <p:attrName>ppt_y</p:attrName>
                                        </p:attrNameLst>
                                      </p:cBhvr>
                                      <p:tavLst>
                                        <p:tav tm="0">
                                          <p:val>
                                            <p:strVal val="#ppt_y"/>
                                          </p:val>
                                        </p:tav>
                                        <p:tav tm="100000">
                                          <p:val>
                                            <p:strVal val="#ppt_y"/>
                                          </p:val>
                                        </p:tav>
                                      </p:tavLst>
                                    </p:anim>
                                  </p:childTnLst>
                                  <p:subTnLst>
                                    <p:set>
                                      <p:cBhvr override="childStyle">
                                        <p:cTn dur="1" fill="hold" display="0" masterRel="sameClick" afterEffect="1">
                                          <p:stCondLst>
                                            <p:cond evt="end" delay="0">
                                              <p:tn val="5"/>
                                            </p:cond>
                                          </p:stCondLst>
                                        </p:cTn>
                                        <p:tgtEl>
                                          <p:spTgt spid="319490"/>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490"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D5C3D431-D568-43AF-B13C-59B57A6E3FE7}" type="slidenum">
              <a:rPr lang="ar-SA" altLang="en-US"/>
              <a:pPr/>
              <a:t>‹#›</a:t>
            </a:fld>
            <a:endParaRPr lang="en-US" altLang="en-US"/>
          </a:p>
        </p:txBody>
      </p:sp>
    </p:spTree>
  </p:cSld>
  <p:clrMapOvr>
    <a:masterClrMapping/>
  </p:clrMapOvr>
  <p:transition spd="slow">
    <p:pull dir="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904310B2-0F88-48A6-B69F-CEF238D08885}" type="slidenum">
              <a:rPr lang="ar-SA" altLang="en-US"/>
              <a:pPr/>
              <a:t>‹#›</a:t>
            </a:fld>
            <a:endParaRPr lang="en-US" altLang="en-US"/>
          </a:p>
        </p:txBody>
      </p:sp>
    </p:spTree>
  </p:cSld>
  <p:clrMapOvr>
    <a:masterClrMapping/>
  </p:clrMapOvr>
  <p:transition spd="slow">
    <p:pull dir="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72F4D9C4-D144-413A-A0B9-85A81191262D}" type="slidenum">
              <a:rPr lang="ar-SA" altLang="en-US"/>
              <a:pPr/>
              <a:t>‹#›</a:t>
            </a:fld>
            <a:endParaRPr lang="en-US" altLang="en-US"/>
          </a:p>
        </p:txBody>
      </p:sp>
    </p:spTree>
  </p:cSld>
  <p:clrMapOvr>
    <a:masterClrMapping/>
  </p:clrMapOvr>
  <p:transition spd="slow">
    <p:pull dir="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800BF192-A462-4D7A-9869-45243CB25951}" type="slidenum">
              <a:rPr lang="ar-SA" altLang="en-US"/>
              <a:pPr/>
              <a:t>‹#›</a:t>
            </a:fld>
            <a:endParaRPr lang="en-US" altLang="en-US"/>
          </a:p>
        </p:txBody>
      </p:sp>
    </p:spTree>
  </p:cSld>
  <p:clrMapOvr>
    <a:masterClrMapping/>
  </p:clrMapOvr>
  <p:transition spd="slow">
    <p:pull dir="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49B35E7B-2E4D-4561-ADBB-ADEF23C781AA}" type="slidenum">
              <a:rPr lang="ar-SA" altLang="en-US"/>
              <a:pPr/>
              <a:t>‹#›</a:t>
            </a:fld>
            <a:endParaRPr lang="en-US" altLang="en-US"/>
          </a:p>
        </p:txBody>
      </p:sp>
    </p:spTree>
  </p:cSld>
  <p:clrMapOvr>
    <a:masterClrMapping/>
  </p:clrMapOvr>
  <p:transition spd="slow">
    <p:pull dir="r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D76F0B4F-9A68-489D-A40F-80D27365BB1F}" type="slidenum">
              <a:rPr lang="ar-SA" altLang="en-US"/>
              <a:pPr/>
              <a:t>‹#›</a:t>
            </a:fld>
            <a:endParaRPr lang="en-US" altLang="en-US"/>
          </a:p>
        </p:txBody>
      </p:sp>
    </p:spTree>
  </p:cSld>
  <p:clrMapOvr>
    <a:masterClrMapping/>
  </p:clrMapOvr>
  <p:transition spd="slow">
    <p:pull dir="r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06925AA-F61E-44A2-B975-E209AEC364E3}" type="slidenum">
              <a:rPr lang="ar-SA" altLang="en-US"/>
              <a:pPr/>
              <a:t>‹#›</a:t>
            </a:fld>
            <a:endParaRPr lang="en-US" altLang="en-US"/>
          </a:p>
        </p:txBody>
      </p:sp>
    </p:spTree>
  </p:cSld>
  <p:clrMapOvr>
    <a:masterClrMapping/>
  </p:clrMapOvr>
  <p:transition spd="slow">
    <p:pull dir="r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7B81B86C-660C-4BA8-978D-36C39B6D9C72}" type="slidenum">
              <a:rPr lang="ar-SA" altLang="en-US"/>
              <a:pPr/>
              <a:t>‹#›</a:t>
            </a:fld>
            <a:endParaRPr lang="en-US" altLang="en-US"/>
          </a:p>
        </p:txBody>
      </p:sp>
    </p:spTree>
  </p:cSld>
  <p:clrMapOvr>
    <a:masterClrMapping/>
  </p:clrMapOvr>
  <p:transition spd="slow">
    <p:pull dir="r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00F3EE5B-6CD3-4940-8BBC-E75CCB8E0793}" type="slidenum">
              <a:rPr lang="ar-SA" altLang="en-US"/>
              <a:pPr/>
              <a:t>‹#›</a:t>
            </a:fld>
            <a:endParaRPr lang="en-US" altLang="en-US"/>
          </a:p>
        </p:txBody>
      </p:sp>
    </p:spTree>
  </p:cSld>
  <p:clrMapOvr>
    <a:masterClrMapping/>
  </p:clrMapOvr>
  <p:transition spd="slow">
    <p:pull dir="r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9C5598A4-D056-4050-8F23-C5C8741830D5}" type="slidenum">
              <a:rPr lang="ar-SA" altLang="en-US"/>
              <a:pPr/>
              <a:t>‹#›</a:t>
            </a:fld>
            <a:endParaRPr lang="en-US" altLang="en-US"/>
          </a:p>
        </p:txBody>
      </p:sp>
    </p:spTree>
  </p:cSld>
  <p:clrMapOvr>
    <a:masterClrMapping/>
  </p:clrMapOvr>
  <p:transition spd="slow">
    <p:pull dir="r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685800" y="6248400"/>
            <a:ext cx="1905000" cy="457200"/>
          </a:xfrm>
        </p:spPr>
        <p:txBody>
          <a:bodyPr/>
          <a:lstStyle>
            <a:lvl1pPr>
              <a:defRPr/>
            </a:lvl1pPr>
          </a:lstStyle>
          <a:p>
            <a:endParaRPr lang="en-US" alt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5" name="Slide Number Placeholder 4"/>
          <p:cNvSpPr>
            <a:spLocks noGrp="1"/>
          </p:cNvSpPr>
          <p:nvPr>
            <p:ph type="sldNum" sz="quarter" idx="12"/>
          </p:nvPr>
        </p:nvSpPr>
        <p:spPr>
          <a:xfrm>
            <a:off x="6553200" y="6248400"/>
            <a:ext cx="1905000" cy="457200"/>
          </a:xfrm>
        </p:spPr>
        <p:txBody>
          <a:bodyPr/>
          <a:lstStyle>
            <a:lvl1pPr>
              <a:defRPr/>
            </a:lvl1pPr>
          </a:lstStyle>
          <a:p>
            <a:fld id="{0CA0B566-15BF-4067-A5EC-0E6B548DF499}" type="slidenum">
              <a:rPr lang="ar-SA" altLang="en-US"/>
              <a:pPr/>
              <a:t>‹#›</a:t>
            </a:fld>
            <a:endParaRPr lang="en-US" altLang="en-US"/>
          </a:p>
        </p:txBody>
      </p:sp>
    </p:spTree>
  </p:cSld>
  <p:clrMapOvr>
    <a:masterClrMapping/>
  </p:clrMapOvr>
  <p:transition spd="slow">
    <p:pull dir="rd"/>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AB682CD-D457-4B5D-A66E-B8AA01D07C8D}" type="slidenum">
              <a:rPr lang="ar-SA" altLang="en-US" smtClean="0"/>
              <a:pPr/>
              <a:t>‹#›</a:t>
            </a:fld>
            <a:endParaRPr lang="en-US" altLang="en-US"/>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transition spd="slow">
    <p:pull dir="rd"/>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5C3D431-D568-43AF-B13C-59B57A6E3FE7}"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904310B2-0F88-48A6-B69F-CEF238D08885}" type="slidenum">
              <a:rPr lang="ar-SA" altLang="en-US" smtClean="0"/>
              <a:pPr/>
              <a:t>‹#›</a:t>
            </a:fld>
            <a:endParaRPr lang="en-US" altLang="en-US"/>
          </a:p>
        </p:txBody>
      </p:sp>
    </p:spTree>
  </p:cSld>
  <p:clrMapOvr>
    <a:overrideClrMapping bg1="dk1" tx1="lt1" bg2="dk2" tx2="lt2" accent1="accent1" accent2="accent2" accent3="accent3" accent4="accent4" accent5="accent5" accent6="accent6" hlink="hlink" folHlink="folHlink"/>
  </p:clrMapOvr>
  <p:transition spd="slow">
    <p:pull dir="rd"/>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72F4D9C4-D144-413A-A0B9-85A81191262D}"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800BF192-A462-4D7A-9869-45243CB25951}"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49B35E7B-2E4D-4561-ADBB-ADEF23C781AA}"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D76F0B4F-9A68-489D-A40F-80D27365BB1F}"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A06925AA-F61E-44A2-B975-E209AEC364E3}" type="slidenum">
              <a:rPr lang="ar-SA" altLang="en-US" smtClean="0"/>
              <a:pPr/>
              <a:t>‹#›</a:t>
            </a:fld>
            <a:endParaRPr lang="en-US" altLang="en-US"/>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transition spd="slow">
    <p:pull dir="rd"/>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endParaRPr lang="en-US" alt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US" altLang="en-US"/>
          </a:p>
        </p:txBody>
      </p:sp>
      <p:sp>
        <p:nvSpPr>
          <p:cNvPr id="7" name="Slide Number Placeholder 6"/>
          <p:cNvSpPr>
            <a:spLocks noGrp="1"/>
          </p:cNvSpPr>
          <p:nvPr>
            <p:ph type="sldNum" sz="quarter" idx="12"/>
          </p:nvPr>
        </p:nvSpPr>
        <p:spPr>
          <a:xfrm>
            <a:off x="8339328" y="1170432"/>
            <a:ext cx="733864" cy="201168"/>
          </a:xfrm>
        </p:spPr>
        <p:txBody>
          <a:bodyPr/>
          <a:lstStyle/>
          <a:p>
            <a:fld id="{7B81B86C-660C-4BA8-978D-36C39B6D9C72}" type="slidenum">
              <a:rPr lang="ar-SA" altLang="en-US" smtClean="0"/>
              <a:pPr/>
              <a:t>‹#›</a:t>
            </a:fld>
            <a:endParaRPr lang="en-US" altLang="en-US"/>
          </a:p>
        </p:txBody>
      </p:sp>
    </p:spTree>
  </p:cSld>
  <p:clrMapOvr>
    <a:overrideClrMapping bg1="lt1" tx1="dk1" bg2="lt2" tx2="dk2" accent1="accent1" accent2="accent2" accent3="accent3" accent4="accent4" accent5="accent5" accent6="accent6" hlink="hlink" folHlink="folHlink"/>
  </p:clrMapOvr>
  <p:transition spd="slow">
    <p:pull dir="rd"/>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00F3EE5B-6CD3-4940-8BBC-E75CCB8E0793}"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a:xfrm>
            <a:off x="2640597" y="6377459"/>
            <a:ext cx="3836404" cy="365125"/>
          </a:xfrm>
        </p:spPr>
        <p:txBody>
          <a:bodyPr/>
          <a:lstStyle/>
          <a:p>
            <a:endParaRPr lang="en-US" altLang="en-US"/>
          </a:p>
        </p:txBody>
      </p:sp>
      <p:sp>
        <p:nvSpPr>
          <p:cNvPr id="6" name="Slide Number Placeholder 5"/>
          <p:cNvSpPr>
            <a:spLocks noGrp="1"/>
          </p:cNvSpPr>
          <p:nvPr>
            <p:ph type="sldNum" sz="quarter" idx="12"/>
          </p:nvPr>
        </p:nvSpPr>
        <p:spPr/>
        <p:txBody>
          <a:bodyPr/>
          <a:lstStyle/>
          <a:p>
            <a:fld id="{9C5598A4-D056-4050-8F23-C5C8741830D5}"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endParaRPr lang="en-US" altLang="en-US"/>
          </a:p>
        </p:txBody>
      </p:sp>
      <p:sp>
        <p:nvSpPr>
          <p:cNvPr id="19" name="Footer Placeholder 18"/>
          <p:cNvSpPr>
            <a:spLocks noGrp="1"/>
          </p:cNvSpPr>
          <p:nvPr>
            <p:ph type="ftr" sz="quarter" idx="11"/>
          </p:nvPr>
        </p:nvSpPr>
        <p:spPr/>
        <p:txBody>
          <a:bodyPr/>
          <a:lstStyle/>
          <a:p>
            <a:endParaRPr lang="en-US" altLang="en-US"/>
          </a:p>
        </p:txBody>
      </p:sp>
      <p:sp>
        <p:nvSpPr>
          <p:cNvPr id="27" name="Slide Number Placeholder 26"/>
          <p:cNvSpPr>
            <a:spLocks noGrp="1"/>
          </p:cNvSpPr>
          <p:nvPr>
            <p:ph type="sldNum" sz="quarter" idx="12"/>
          </p:nvPr>
        </p:nvSpPr>
        <p:spPr/>
        <p:txBody>
          <a:bodyPr/>
          <a:lstStyle/>
          <a:p>
            <a:fld id="{DAB682CD-D457-4B5D-A66E-B8AA01D07C8D}" type="slidenum">
              <a:rPr lang="ar-SA" altLang="en-US" smtClean="0"/>
              <a:pPr/>
              <a:t>‹#›</a:t>
            </a:fld>
            <a:endParaRPr lang="en-US" altLang="en-US"/>
          </a:p>
        </p:txBody>
      </p:sp>
    </p:spTree>
  </p:cSld>
  <p:clrMapOvr>
    <a:overrideClrMapping bg1="dk1" tx1="lt1" bg2="dk2" tx2="lt2" accent1="accent1" accent2="accent2" accent3="accent3" accent4="accent4" accent5="accent5" accent6="accent6" hlink="hlink" folHlink="folHlink"/>
  </p:clrMapOvr>
  <p:transition spd="slow">
    <p:pull dir="rd"/>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D5C3D431-D568-43AF-B13C-59B57A6E3FE7}"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904310B2-0F88-48A6-B69F-CEF238D08885}" type="slidenum">
              <a:rPr lang="ar-SA" altLang="en-US" smtClean="0"/>
              <a:pPr/>
              <a:t>‹#›</a:t>
            </a:fld>
            <a:endParaRPr lang="en-US" altLang="en-US"/>
          </a:p>
        </p:txBody>
      </p:sp>
    </p:spTree>
  </p:cSld>
  <p:clrMapOvr>
    <a:overrideClrMapping bg1="dk1" tx1="lt1" bg2="dk2" tx2="lt2" accent1="accent1" accent2="accent2" accent3="accent3" accent4="accent4" accent5="accent5" accent6="accent6" hlink="hlink" folHlink="folHlink"/>
  </p:clrMapOvr>
  <p:transition spd="slow">
    <p:pull dir="rd"/>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72F4D9C4-D144-413A-A0B9-85A81191262D}"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en-US" altLang="en-US"/>
          </a:p>
        </p:txBody>
      </p:sp>
      <p:sp>
        <p:nvSpPr>
          <p:cNvPr id="8" name="Footer Placeholder 7"/>
          <p:cNvSpPr>
            <a:spLocks noGrp="1"/>
          </p:cNvSpPr>
          <p:nvPr>
            <p:ph type="ftr" sz="quarter" idx="11"/>
          </p:nvPr>
        </p:nvSpPr>
        <p:spPr/>
        <p:txBody>
          <a:bodyPr/>
          <a:lstStyle/>
          <a:p>
            <a:endParaRPr lang="en-US" altLang="en-US"/>
          </a:p>
        </p:txBody>
      </p:sp>
      <p:sp>
        <p:nvSpPr>
          <p:cNvPr id="9" name="Slide Number Placeholder 8"/>
          <p:cNvSpPr>
            <a:spLocks noGrp="1"/>
          </p:cNvSpPr>
          <p:nvPr>
            <p:ph type="sldNum" sz="quarter" idx="12"/>
          </p:nvPr>
        </p:nvSpPr>
        <p:spPr/>
        <p:txBody>
          <a:bodyPr/>
          <a:lstStyle/>
          <a:p>
            <a:fld id="{800BF192-A462-4D7A-9869-45243CB25951}"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US" altLang="en-US"/>
          </a:p>
        </p:txBody>
      </p:sp>
      <p:sp>
        <p:nvSpPr>
          <p:cNvPr id="4" name="Footer Placeholder 3"/>
          <p:cNvSpPr>
            <a:spLocks noGrp="1"/>
          </p:cNvSpPr>
          <p:nvPr>
            <p:ph type="ftr" sz="quarter" idx="11"/>
          </p:nvPr>
        </p:nvSpPr>
        <p:spPr/>
        <p:txBody>
          <a:bodyPr/>
          <a:lstStyle/>
          <a:p>
            <a:endParaRPr lang="en-US" altLang="en-US"/>
          </a:p>
        </p:txBody>
      </p:sp>
      <p:sp>
        <p:nvSpPr>
          <p:cNvPr id="5" name="Slide Number Placeholder 4"/>
          <p:cNvSpPr>
            <a:spLocks noGrp="1"/>
          </p:cNvSpPr>
          <p:nvPr>
            <p:ph type="sldNum" sz="quarter" idx="12"/>
          </p:nvPr>
        </p:nvSpPr>
        <p:spPr/>
        <p:txBody>
          <a:bodyPr/>
          <a:lstStyle/>
          <a:p>
            <a:fld id="{49B35E7B-2E4D-4561-ADBB-ADEF23C781AA}"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ltLang="en-US"/>
          </a:p>
        </p:txBody>
      </p:sp>
      <p:sp>
        <p:nvSpPr>
          <p:cNvPr id="3" name="Footer Placeholder 2"/>
          <p:cNvSpPr>
            <a:spLocks noGrp="1"/>
          </p:cNvSpPr>
          <p:nvPr>
            <p:ph type="ftr" sz="quarter" idx="11"/>
          </p:nvPr>
        </p:nvSpPr>
        <p:spPr/>
        <p:txBody>
          <a:bodyPr/>
          <a:lstStyle/>
          <a:p>
            <a:endParaRPr lang="en-US" altLang="en-US"/>
          </a:p>
        </p:txBody>
      </p:sp>
      <p:sp>
        <p:nvSpPr>
          <p:cNvPr id="4" name="Slide Number Placeholder 3"/>
          <p:cNvSpPr>
            <a:spLocks noGrp="1"/>
          </p:cNvSpPr>
          <p:nvPr>
            <p:ph type="sldNum" sz="quarter" idx="12"/>
          </p:nvPr>
        </p:nvSpPr>
        <p:spPr/>
        <p:txBody>
          <a:bodyPr/>
          <a:lstStyle/>
          <a:p>
            <a:fld id="{D76F0B4F-9A68-489D-A40F-80D27365BB1F}"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p:txBody>
          <a:bodyPr/>
          <a:lstStyle/>
          <a:p>
            <a:fld id="{A06925AA-F61E-44A2-B975-E209AEC364E3}"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US" altLang="en-US"/>
          </a:p>
        </p:txBody>
      </p:sp>
      <p:sp>
        <p:nvSpPr>
          <p:cNvPr id="6" name="Footer Placeholder 5"/>
          <p:cNvSpPr>
            <a:spLocks noGrp="1"/>
          </p:cNvSpPr>
          <p:nvPr>
            <p:ph type="ftr" sz="quarter" idx="11"/>
          </p:nvPr>
        </p:nvSpPr>
        <p:spPr/>
        <p:txBody>
          <a:bodyPr/>
          <a:lstStyle/>
          <a:p>
            <a:endParaRPr lang="en-US" altLang="en-US"/>
          </a:p>
        </p:txBody>
      </p:sp>
      <p:sp>
        <p:nvSpPr>
          <p:cNvPr id="7" name="Slide Number Placeholder 6"/>
          <p:cNvSpPr>
            <a:spLocks noGrp="1"/>
          </p:cNvSpPr>
          <p:nvPr>
            <p:ph type="sldNum" sz="quarter" idx="12"/>
          </p:nvPr>
        </p:nvSpPr>
        <p:spPr>
          <a:xfrm>
            <a:off x="8077200" y="6356350"/>
            <a:ext cx="609600" cy="365125"/>
          </a:xfrm>
        </p:spPr>
        <p:txBody>
          <a:bodyPr/>
          <a:lstStyle/>
          <a:p>
            <a:fld id="{7B81B86C-660C-4BA8-978D-36C39B6D9C72}" type="slidenum">
              <a:rPr lang="ar-SA" altLang="en-US" smtClean="0"/>
              <a:pPr/>
              <a:t>‹#›</a:t>
            </a:fld>
            <a:endParaRPr lang="en-US" alt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pull dir="rd"/>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00F3EE5B-6CD3-4940-8BBC-E75CCB8E0793}"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9C5598A4-D056-4050-8F23-C5C8741830D5}" type="slidenum">
              <a:rPr lang="ar-SA" altLang="en-US" smtClean="0"/>
              <a:pPr/>
              <a:t>‹#›</a:t>
            </a:fld>
            <a:endParaRPr lang="en-US" altLang="en-US"/>
          </a:p>
        </p:txBody>
      </p:sp>
    </p:spTree>
  </p:cSld>
  <p:clrMapOvr>
    <a:masterClrMapping/>
  </p:clrMapOvr>
  <p:transition spd="slow">
    <p:pull dir="rd"/>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BC30AFD-BB64-4855-BB0C-CC1F4E7CBC98}" type="datetimeFigureOut">
              <a:rPr lang="fa-IR" smtClean="0"/>
              <a:pPr/>
              <a:t>10/02/1445</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7CB293F-6EEC-4B9C-9A44-EC9BA67201B7}"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ll dir="rd"/>
  </p:transition>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invGray">
      <p:bgRef idx="1002">
        <a:schemeClr val="bg1"/>
      </p:bgRef>
    </p:bg>
    <p:spTree>
      <p:nvGrpSpPr>
        <p:cNvPr id="1" name=""/>
        <p:cNvGrpSpPr/>
        <p:nvPr/>
      </p:nvGrpSpPr>
      <p:grpSpPr>
        <a:xfrm>
          <a:off x="0" y="0"/>
          <a:ext cx="0" cy="0"/>
          <a:chOff x="0" y="0"/>
          <a:chExt cx="0" cy="0"/>
        </a:xfrm>
      </p:grpSpPr>
      <p:sp>
        <p:nvSpPr>
          <p:cNvPr id="318466" name="Rectangle 2"/>
          <p:cNvSpPr>
            <a:spLocks noChangeArrowheads="1"/>
          </p:cNvSpPr>
          <p:nvPr/>
        </p:nvSpPr>
        <p:spPr bwMode="invGray">
          <a:xfrm>
            <a:off x="8809038" y="0"/>
            <a:ext cx="334962" cy="6858000"/>
          </a:xfrm>
          <a:prstGeom prst="rect">
            <a:avLst/>
          </a:prstGeom>
          <a:gradFill rotWithShape="0">
            <a:gsLst>
              <a:gs pos="0">
                <a:schemeClr val="accent2"/>
              </a:gs>
              <a:gs pos="50000">
                <a:schemeClr val="hlink"/>
              </a:gs>
              <a:gs pos="100000">
                <a:schemeClr val="accent2"/>
              </a:gs>
            </a:gsLst>
            <a:lin ang="0" scaled="1"/>
          </a:gradFill>
          <a:ln w="9525">
            <a:noFill/>
            <a:miter lim="800000"/>
            <a:headEnd/>
            <a:tailEnd/>
          </a:ln>
        </p:spPr>
        <p:txBody>
          <a:bodyPr wrap="none" anchor="ctr"/>
          <a:lstStyle/>
          <a:p>
            <a:endParaRPr lang="fa-IR"/>
          </a:p>
        </p:txBody>
      </p:sp>
      <p:sp>
        <p:nvSpPr>
          <p:cNvPr id="318467" name="Freeform 3"/>
          <p:cNvSpPr>
            <a:spLocks/>
          </p:cNvSpPr>
          <p:nvPr/>
        </p:nvSpPr>
        <p:spPr bwMode="white">
          <a:xfrm>
            <a:off x="-9525" y="4489450"/>
            <a:ext cx="5754688" cy="2368550"/>
          </a:xfrm>
          <a:custGeom>
            <a:avLst/>
            <a:gdLst/>
            <a:ahLst/>
            <a:cxnLst>
              <a:cxn ang="0">
                <a:pos x="0" y="1491"/>
              </a:cxn>
              <a:cxn ang="0">
                <a:pos x="0" y="0"/>
              </a:cxn>
              <a:cxn ang="0">
                <a:pos x="171" y="3"/>
              </a:cxn>
              <a:cxn ang="0">
                <a:pos x="355" y="9"/>
              </a:cxn>
              <a:cxn ang="0">
                <a:pos x="499" y="21"/>
              </a:cxn>
              <a:cxn ang="0">
                <a:pos x="650" y="36"/>
              </a:cxn>
              <a:cxn ang="0">
                <a:pos x="809" y="54"/>
              </a:cxn>
              <a:cxn ang="0">
                <a:pos x="957" y="78"/>
              </a:cxn>
              <a:cxn ang="0">
                <a:pos x="1119" y="105"/>
              </a:cxn>
              <a:cxn ang="0">
                <a:pos x="1261" y="133"/>
              </a:cxn>
              <a:cxn ang="0">
                <a:pos x="1441" y="175"/>
              </a:cxn>
              <a:cxn ang="0">
                <a:pos x="1598" y="217"/>
              </a:cxn>
              <a:cxn ang="0">
                <a:pos x="1763" y="269"/>
              </a:cxn>
              <a:cxn ang="0">
                <a:pos x="1887" y="308"/>
              </a:cxn>
              <a:cxn ang="0">
                <a:pos x="2085" y="384"/>
              </a:cxn>
              <a:cxn ang="0">
                <a:pos x="2230" y="444"/>
              </a:cxn>
              <a:cxn ang="0">
                <a:pos x="2456" y="547"/>
              </a:cxn>
              <a:cxn ang="0">
                <a:pos x="2666" y="662"/>
              </a:cxn>
              <a:cxn ang="0">
                <a:pos x="2859" y="786"/>
              </a:cxn>
              <a:cxn ang="0">
                <a:pos x="3046" y="920"/>
              </a:cxn>
              <a:cxn ang="0">
                <a:pos x="3193" y="1038"/>
              </a:cxn>
              <a:cxn ang="0">
                <a:pos x="3332" y="1168"/>
              </a:cxn>
              <a:cxn ang="0">
                <a:pos x="3440" y="1280"/>
              </a:cxn>
              <a:cxn ang="0">
                <a:pos x="3524" y="1380"/>
              </a:cxn>
              <a:cxn ang="0">
                <a:pos x="3624" y="1491"/>
              </a:cxn>
              <a:cxn ang="0">
                <a:pos x="3608" y="1491"/>
              </a:cxn>
              <a:cxn ang="0">
                <a:pos x="0" y="1491"/>
              </a:cxn>
            </a:cxnLst>
            <a:rect l="0" t="0" r="r" b="b"/>
            <a:pathLst>
              <a:path w="3625" h="1492">
                <a:moveTo>
                  <a:pt x="0" y="1491"/>
                </a:moveTo>
                <a:lnTo>
                  <a:pt x="0" y="0"/>
                </a:lnTo>
                <a:lnTo>
                  <a:pt x="171" y="3"/>
                </a:lnTo>
                <a:lnTo>
                  <a:pt x="355" y="9"/>
                </a:lnTo>
                <a:lnTo>
                  <a:pt x="499" y="21"/>
                </a:lnTo>
                <a:lnTo>
                  <a:pt x="650" y="36"/>
                </a:lnTo>
                <a:lnTo>
                  <a:pt x="809" y="54"/>
                </a:lnTo>
                <a:lnTo>
                  <a:pt x="957" y="78"/>
                </a:lnTo>
                <a:lnTo>
                  <a:pt x="1119" y="105"/>
                </a:lnTo>
                <a:lnTo>
                  <a:pt x="1261" y="133"/>
                </a:lnTo>
                <a:lnTo>
                  <a:pt x="1441" y="175"/>
                </a:lnTo>
                <a:lnTo>
                  <a:pt x="1598" y="217"/>
                </a:lnTo>
                <a:lnTo>
                  <a:pt x="1763" y="269"/>
                </a:lnTo>
                <a:lnTo>
                  <a:pt x="1887" y="308"/>
                </a:lnTo>
                <a:lnTo>
                  <a:pt x="2085" y="384"/>
                </a:lnTo>
                <a:lnTo>
                  <a:pt x="2230" y="444"/>
                </a:lnTo>
                <a:lnTo>
                  <a:pt x="2456" y="547"/>
                </a:lnTo>
                <a:lnTo>
                  <a:pt x="2666" y="662"/>
                </a:lnTo>
                <a:lnTo>
                  <a:pt x="2859" y="786"/>
                </a:lnTo>
                <a:lnTo>
                  <a:pt x="3046" y="920"/>
                </a:lnTo>
                <a:lnTo>
                  <a:pt x="3193" y="1038"/>
                </a:lnTo>
                <a:lnTo>
                  <a:pt x="3332" y="1168"/>
                </a:lnTo>
                <a:lnTo>
                  <a:pt x="3440" y="1280"/>
                </a:lnTo>
                <a:lnTo>
                  <a:pt x="3524" y="1380"/>
                </a:lnTo>
                <a:lnTo>
                  <a:pt x="3624" y="1491"/>
                </a:lnTo>
                <a:lnTo>
                  <a:pt x="3608" y="1491"/>
                </a:lnTo>
                <a:lnTo>
                  <a:pt x="0" y="1491"/>
                </a:lnTo>
              </a:path>
            </a:pathLst>
          </a:custGeom>
          <a:gradFill rotWithShape="0">
            <a:gsLst>
              <a:gs pos="0">
                <a:schemeClr val="bg2"/>
              </a:gs>
              <a:gs pos="100000">
                <a:schemeClr val="bg1"/>
              </a:gs>
            </a:gsLst>
            <a:lin ang="5400000" scaled="1"/>
          </a:gradFill>
          <a:ln w="9525" cap="flat" cmpd="sng">
            <a:noFill/>
            <a:prstDash val="solid"/>
            <a:miter lim="800000"/>
            <a:headEnd type="none" w="sm" len="sm"/>
            <a:tailEnd type="none" w="sm" len="sm"/>
          </a:ln>
          <a:effectLst/>
        </p:spPr>
        <p:txBody>
          <a:bodyPr wrap="none" anchor="ctr"/>
          <a:lstStyle/>
          <a:p>
            <a:endParaRPr lang="fa-IR"/>
          </a:p>
        </p:txBody>
      </p:sp>
      <p:sp>
        <p:nvSpPr>
          <p:cNvPr id="318468" name="Freeform 4"/>
          <p:cNvSpPr>
            <a:spLocks/>
          </p:cNvSpPr>
          <p:nvPr/>
        </p:nvSpPr>
        <p:spPr bwMode="white">
          <a:xfrm>
            <a:off x="0" y="3817938"/>
            <a:ext cx="8164513" cy="3019425"/>
          </a:xfrm>
          <a:custGeom>
            <a:avLst/>
            <a:gdLst/>
            <a:ahLst/>
            <a:cxnLst>
              <a:cxn ang="0">
                <a:pos x="2718" y="405"/>
              </a:cxn>
              <a:cxn ang="0">
                <a:pos x="2466" y="333"/>
              </a:cxn>
              <a:cxn ang="0">
                <a:pos x="2202" y="261"/>
              </a:cxn>
              <a:cxn ang="0">
                <a:pos x="1929" y="198"/>
              </a:cxn>
              <a:cxn ang="0">
                <a:pos x="1695" y="153"/>
              </a:cxn>
              <a:cxn ang="0">
                <a:pos x="1434" y="111"/>
              </a:cxn>
              <a:cxn ang="0">
                <a:pos x="1188" y="75"/>
              </a:cxn>
              <a:cxn ang="0">
                <a:pos x="957" y="48"/>
              </a:cxn>
              <a:cxn ang="0">
                <a:pos x="747" y="30"/>
              </a:cxn>
              <a:cxn ang="0">
                <a:pos x="501" y="15"/>
              </a:cxn>
              <a:cxn ang="0">
                <a:pos x="246" y="3"/>
              </a:cxn>
              <a:cxn ang="0">
                <a:pos x="0" y="0"/>
              </a:cxn>
              <a:cxn ang="0">
                <a:pos x="0" y="275"/>
              </a:cxn>
              <a:cxn ang="0">
                <a:pos x="0" y="345"/>
              </a:cxn>
              <a:cxn ang="0">
                <a:pos x="0" y="275"/>
              </a:cxn>
              <a:cxn ang="0">
                <a:pos x="0" y="342"/>
              </a:cxn>
              <a:cxn ang="0">
                <a:pos x="339" y="351"/>
              </a:cxn>
              <a:cxn ang="0">
                <a:pos x="606" y="372"/>
              </a:cxn>
              <a:cxn ang="0">
                <a:pos x="852" y="399"/>
              </a:cxn>
              <a:cxn ang="0">
                <a:pos x="1068" y="435"/>
              </a:cxn>
              <a:cxn ang="0">
                <a:pos x="1275" y="474"/>
              </a:cxn>
              <a:cxn ang="0">
                <a:pos x="1545" y="540"/>
              </a:cxn>
              <a:cxn ang="0">
                <a:pos x="1761" y="603"/>
              </a:cxn>
              <a:cxn ang="0">
                <a:pos x="1971" y="678"/>
              </a:cxn>
              <a:cxn ang="0">
                <a:pos x="2166" y="747"/>
              </a:cxn>
              <a:cxn ang="0">
                <a:pos x="2397" y="852"/>
              </a:cxn>
              <a:cxn ang="0">
                <a:pos x="2613" y="960"/>
              </a:cxn>
              <a:cxn ang="0">
                <a:pos x="2832" y="1095"/>
              </a:cxn>
              <a:cxn ang="0">
                <a:pos x="3012" y="1212"/>
              </a:cxn>
              <a:cxn ang="0">
                <a:pos x="3186" y="1347"/>
              </a:cxn>
              <a:cxn ang="0">
                <a:pos x="3351" y="1497"/>
              </a:cxn>
              <a:cxn ang="0">
                <a:pos x="3480" y="1629"/>
              </a:cxn>
              <a:cxn ang="0">
                <a:pos x="3612" y="1785"/>
              </a:cxn>
              <a:cxn ang="0">
                <a:pos x="3699" y="1901"/>
              </a:cxn>
              <a:cxn ang="0">
                <a:pos x="5142" y="1901"/>
              </a:cxn>
              <a:cxn ang="0">
                <a:pos x="5076" y="1827"/>
              </a:cxn>
              <a:cxn ang="0">
                <a:pos x="4968" y="1707"/>
              </a:cxn>
              <a:cxn ang="0">
                <a:pos x="4797" y="1539"/>
              </a:cxn>
              <a:cxn ang="0">
                <a:pos x="4617" y="1383"/>
              </a:cxn>
              <a:cxn ang="0">
                <a:pos x="4410" y="1221"/>
              </a:cxn>
              <a:cxn ang="0">
                <a:pos x="4185" y="1071"/>
              </a:cxn>
              <a:cxn ang="0">
                <a:pos x="3960" y="939"/>
              </a:cxn>
              <a:cxn ang="0">
                <a:pos x="3708" y="801"/>
              </a:cxn>
              <a:cxn ang="0">
                <a:pos x="3492" y="702"/>
              </a:cxn>
              <a:cxn ang="0">
                <a:pos x="3231" y="588"/>
              </a:cxn>
              <a:cxn ang="0">
                <a:pos x="2964" y="489"/>
              </a:cxn>
              <a:cxn ang="0">
                <a:pos x="2718" y="405"/>
              </a:cxn>
            </a:cxnLst>
            <a:rect l="0" t="0" r="r" b="b"/>
            <a:pathLst>
              <a:path w="5143" h="1902">
                <a:moveTo>
                  <a:pt x="2718" y="405"/>
                </a:moveTo>
                <a:lnTo>
                  <a:pt x="2466" y="333"/>
                </a:lnTo>
                <a:lnTo>
                  <a:pt x="2202" y="261"/>
                </a:lnTo>
                <a:lnTo>
                  <a:pt x="1929" y="198"/>
                </a:lnTo>
                <a:lnTo>
                  <a:pt x="1695" y="153"/>
                </a:lnTo>
                <a:lnTo>
                  <a:pt x="1434" y="111"/>
                </a:lnTo>
                <a:lnTo>
                  <a:pt x="1188" y="75"/>
                </a:lnTo>
                <a:lnTo>
                  <a:pt x="957" y="48"/>
                </a:lnTo>
                <a:lnTo>
                  <a:pt x="747" y="30"/>
                </a:lnTo>
                <a:lnTo>
                  <a:pt x="501" y="15"/>
                </a:lnTo>
                <a:lnTo>
                  <a:pt x="246" y="3"/>
                </a:lnTo>
                <a:lnTo>
                  <a:pt x="0" y="0"/>
                </a:lnTo>
                <a:lnTo>
                  <a:pt x="0" y="275"/>
                </a:lnTo>
                <a:lnTo>
                  <a:pt x="0" y="345"/>
                </a:lnTo>
                <a:lnTo>
                  <a:pt x="0" y="275"/>
                </a:lnTo>
                <a:lnTo>
                  <a:pt x="0" y="342"/>
                </a:lnTo>
                <a:lnTo>
                  <a:pt x="339" y="351"/>
                </a:lnTo>
                <a:lnTo>
                  <a:pt x="606" y="372"/>
                </a:lnTo>
                <a:lnTo>
                  <a:pt x="852" y="399"/>
                </a:lnTo>
                <a:lnTo>
                  <a:pt x="1068" y="435"/>
                </a:lnTo>
                <a:lnTo>
                  <a:pt x="1275" y="474"/>
                </a:lnTo>
                <a:lnTo>
                  <a:pt x="1545" y="540"/>
                </a:lnTo>
                <a:lnTo>
                  <a:pt x="1761" y="603"/>
                </a:lnTo>
                <a:lnTo>
                  <a:pt x="1971" y="678"/>
                </a:lnTo>
                <a:lnTo>
                  <a:pt x="2166" y="747"/>
                </a:lnTo>
                <a:lnTo>
                  <a:pt x="2397" y="852"/>
                </a:lnTo>
                <a:lnTo>
                  <a:pt x="2613" y="960"/>
                </a:lnTo>
                <a:lnTo>
                  <a:pt x="2832" y="1095"/>
                </a:lnTo>
                <a:lnTo>
                  <a:pt x="3012" y="1212"/>
                </a:lnTo>
                <a:lnTo>
                  <a:pt x="3186" y="1347"/>
                </a:lnTo>
                <a:lnTo>
                  <a:pt x="3351" y="1497"/>
                </a:lnTo>
                <a:lnTo>
                  <a:pt x="3480" y="1629"/>
                </a:lnTo>
                <a:lnTo>
                  <a:pt x="3612" y="1785"/>
                </a:lnTo>
                <a:lnTo>
                  <a:pt x="3699" y="1901"/>
                </a:lnTo>
                <a:lnTo>
                  <a:pt x="5142" y="1901"/>
                </a:lnTo>
                <a:lnTo>
                  <a:pt x="5076" y="1827"/>
                </a:lnTo>
                <a:lnTo>
                  <a:pt x="4968" y="1707"/>
                </a:lnTo>
                <a:lnTo>
                  <a:pt x="4797" y="1539"/>
                </a:lnTo>
                <a:lnTo>
                  <a:pt x="4617" y="1383"/>
                </a:lnTo>
                <a:lnTo>
                  <a:pt x="4410" y="1221"/>
                </a:lnTo>
                <a:lnTo>
                  <a:pt x="4185" y="1071"/>
                </a:lnTo>
                <a:lnTo>
                  <a:pt x="3960" y="939"/>
                </a:lnTo>
                <a:lnTo>
                  <a:pt x="3708" y="801"/>
                </a:lnTo>
                <a:lnTo>
                  <a:pt x="3492" y="702"/>
                </a:lnTo>
                <a:lnTo>
                  <a:pt x="3231" y="588"/>
                </a:lnTo>
                <a:lnTo>
                  <a:pt x="2964" y="489"/>
                </a:lnTo>
                <a:lnTo>
                  <a:pt x="2718" y="405"/>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8469" name="Freeform 5"/>
          <p:cNvSpPr>
            <a:spLocks/>
          </p:cNvSpPr>
          <p:nvPr/>
        </p:nvSpPr>
        <p:spPr bwMode="white">
          <a:xfrm>
            <a:off x="0" y="3146425"/>
            <a:ext cx="9144000" cy="3690938"/>
          </a:xfrm>
          <a:custGeom>
            <a:avLst/>
            <a:gdLst/>
            <a:ahLst/>
            <a:cxnLst>
              <a:cxn ang="0">
                <a:pos x="0" y="0"/>
              </a:cxn>
              <a:cxn ang="0">
                <a:pos x="0" y="339"/>
              </a:cxn>
              <a:cxn ang="0">
                <a:pos x="558" y="357"/>
              </a:cxn>
              <a:cxn ang="0">
                <a:pos x="807" y="375"/>
              </a:cxn>
              <a:cxn ang="0">
                <a:pos x="1056" y="399"/>
              </a:cxn>
              <a:cxn ang="0">
                <a:pos x="1272" y="426"/>
              </a:cxn>
              <a:cxn ang="0">
                <a:pos x="1539" y="465"/>
              </a:cxn>
              <a:cxn ang="0">
                <a:pos x="1791" y="510"/>
              </a:cxn>
              <a:cxn ang="0">
                <a:pos x="2076" y="570"/>
              </a:cxn>
              <a:cxn ang="0">
                <a:pos x="2334" y="630"/>
              </a:cxn>
              <a:cxn ang="0">
                <a:pos x="2544" y="687"/>
              </a:cxn>
              <a:cxn ang="0">
                <a:pos x="2775" y="759"/>
              </a:cxn>
              <a:cxn ang="0">
                <a:pos x="3003" y="837"/>
              </a:cxn>
              <a:cxn ang="0">
                <a:pos x="3231" y="924"/>
              </a:cxn>
              <a:cxn ang="0">
                <a:pos x="3438" y="1005"/>
              </a:cxn>
              <a:cxn ang="0">
                <a:pos x="3663" y="1110"/>
              </a:cxn>
              <a:cxn ang="0">
                <a:pos x="3903" y="1233"/>
              </a:cxn>
              <a:cxn ang="0">
                <a:pos x="4149" y="1374"/>
              </a:cxn>
              <a:cxn ang="0">
                <a:pos x="4353" y="1506"/>
              </a:cxn>
              <a:cxn ang="0">
                <a:pos x="4491" y="1602"/>
              </a:cxn>
              <a:cxn ang="0">
                <a:pos x="4668" y="1740"/>
              </a:cxn>
              <a:cxn ang="0">
                <a:pos x="4824" y="1875"/>
              </a:cxn>
              <a:cxn ang="0">
                <a:pos x="4968" y="2016"/>
              </a:cxn>
              <a:cxn ang="0">
                <a:pos x="5100" y="2154"/>
              </a:cxn>
              <a:cxn ang="0">
                <a:pos x="5238" y="2324"/>
              </a:cxn>
              <a:cxn ang="0">
                <a:pos x="5759" y="2324"/>
              </a:cxn>
              <a:cxn ang="0">
                <a:pos x="5759" y="1245"/>
              </a:cxn>
              <a:cxn ang="0">
                <a:pos x="5580" y="1119"/>
              </a:cxn>
              <a:cxn ang="0">
                <a:pos x="5400" y="1020"/>
              </a:cxn>
              <a:cxn ang="0">
                <a:pos x="5205" y="918"/>
              </a:cxn>
              <a:cxn ang="0">
                <a:pos x="5031" y="837"/>
              </a:cxn>
              <a:cxn ang="0">
                <a:pos x="4866" y="771"/>
              </a:cxn>
              <a:cxn ang="0">
                <a:pos x="4710" y="711"/>
              </a:cxn>
              <a:cxn ang="0">
                <a:pos x="4545" y="651"/>
              </a:cxn>
              <a:cxn ang="0">
                <a:pos x="4386" y="600"/>
              </a:cxn>
              <a:cxn ang="0">
                <a:pos x="4248" y="552"/>
              </a:cxn>
              <a:cxn ang="0">
                <a:pos x="3993" y="483"/>
              </a:cxn>
              <a:cxn ang="0">
                <a:pos x="3777" y="423"/>
              </a:cxn>
              <a:cxn ang="0">
                <a:pos x="3564" y="375"/>
              </a:cxn>
              <a:cxn ang="0">
                <a:pos x="3282" y="312"/>
              </a:cxn>
              <a:cxn ang="0">
                <a:pos x="3003" y="261"/>
              </a:cxn>
              <a:cxn ang="0">
                <a:pos x="2733" y="213"/>
              </a:cxn>
              <a:cxn ang="0">
                <a:pos x="2451" y="171"/>
              </a:cxn>
              <a:cxn ang="0">
                <a:pos x="2211" y="138"/>
              </a:cxn>
              <a:cxn ang="0">
                <a:pos x="1974" y="108"/>
              </a:cxn>
              <a:cxn ang="0">
                <a:pos x="1665" y="81"/>
              </a:cxn>
              <a:cxn ang="0">
                <a:pos x="1437" y="60"/>
              </a:cxn>
              <a:cxn ang="0">
                <a:pos x="1125" y="36"/>
              </a:cxn>
              <a:cxn ang="0">
                <a:pos x="828" y="21"/>
              </a:cxn>
              <a:cxn ang="0">
                <a:pos x="558" y="12"/>
              </a:cxn>
              <a:cxn ang="0">
                <a:pos x="282" y="3"/>
              </a:cxn>
              <a:cxn ang="0">
                <a:pos x="0" y="0"/>
              </a:cxn>
            </a:cxnLst>
            <a:rect l="0" t="0" r="r" b="b"/>
            <a:pathLst>
              <a:path w="5760" h="2325">
                <a:moveTo>
                  <a:pt x="0" y="0"/>
                </a:moveTo>
                <a:lnTo>
                  <a:pt x="0" y="339"/>
                </a:lnTo>
                <a:lnTo>
                  <a:pt x="558" y="357"/>
                </a:lnTo>
                <a:lnTo>
                  <a:pt x="807" y="375"/>
                </a:lnTo>
                <a:lnTo>
                  <a:pt x="1056" y="399"/>
                </a:lnTo>
                <a:lnTo>
                  <a:pt x="1272" y="426"/>
                </a:lnTo>
                <a:lnTo>
                  <a:pt x="1539" y="465"/>
                </a:lnTo>
                <a:lnTo>
                  <a:pt x="1791" y="510"/>
                </a:lnTo>
                <a:lnTo>
                  <a:pt x="2076" y="570"/>
                </a:lnTo>
                <a:lnTo>
                  <a:pt x="2334" y="630"/>
                </a:lnTo>
                <a:lnTo>
                  <a:pt x="2544" y="687"/>
                </a:lnTo>
                <a:lnTo>
                  <a:pt x="2775" y="759"/>
                </a:lnTo>
                <a:lnTo>
                  <a:pt x="3003" y="837"/>
                </a:lnTo>
                <a:lnTo>
                  <a:pt x="3231" y="924"/>
                </a:lnTo>
                <a:lnTo>
                  <a:pt x="3438" y="1005"/>
                </a:lnTo>
                <a:lnTo>
                  <a:pt x="3663" y="1110"/>
                </a:lnTo>
                <a:lnTo>
                  <a:pt x="3903" y="1233"/>
                </a:lnTo>
                <a:lnTo>
                  <a:pt x="4149" y="1374"/>
                </a:lnTo>
                <a:lnTo>
                  <a:pt x="4353" y="1506"/>
                </a:lnTo>
                <a:lnTo>
                  <a:pt x="4491" y="1602"/>
                </a:lnTo>
                <a:lnTo>
                  <a:pt x="4668" y="1740"/>
                </a:lnTo>
                <a:lnTo>
                  <a:pt x="4824" y="1875"/>
                </a:lnTo>
                <a:lnTo>
                  <a:pt x="4968" y="2016"/>
                </a:lnTo>
                <a:lnTo>
                  <a:pt x="5100" y="2154"/>
                </a:lnTo>
                <a:lnTo>
                  <a:pt x="5238" y="2324"/>
                </a:lnTo>
                <a:lnTo>
                  <a:pt x="5759" y="2324"/>
                </a:lnTo>
                <a:lnTo>
                  <a:pt x="5759" y="1245"/>
                </a:lnTo>
                <a:lnTo>
                  <a:pt x="5580" y="1119"/>
                </a:lnTo>
                <a:lnTo>
                  <a:pt x="5400" y="1020"/>
                </a:lnTo>
                <a:lnTo>
                  <a:pt x="5205" y="918"/>
                </a:lnTo>
                <a:lnTo>
                  <a:pt x="5031" y="837"/>
                </a:lnTo>
                <a:lnTo>
                  <a:pt x="4866" y="771"/>
                </a:lnTo>
                <a:lnTo>
                  <a:pt x="4710" y="711"/>
                </a:lnTo>
                <a:lnTo>
                  <a:pt x="4545" y="651"/>
                </a:lnTo>
                <a:lnTo>
                  <a:pt x="4386" y="600"/>
                </a:lnTo>
                <a:lnTo>
                  <a:pt x="4248" y="552"/>
                </a:lnTo>
                <a:lnTo>
                  <a:pt x="3993" y="483"/>
                </a:lnTo>
                <a:lnTo>
                  <a:pt x="3777" y="423"/>
                </a:lnTo>
                <a:lnTo>
                  <a:pt x="3564" y="375"/>
                </a:lnTo>
                <a:lnTo>
                  <a:pt x="3282" y="312"/>
                </a:lnTo>
                <a:lnTo>
                  <a:pt x="3003" y="261"/>
                </a:lnTo>
                <a:lnTo>
                  <a:pt x="2733" y="213"/>
                </a:lnTo>
                <a:lnTo>
                  <a:pt x="2451" y="171"/>
                </a:lnTo>
                <a:lnTo>
                  <a:pt x="2211" y="138"/>
                </a:lnTo>
                <a:lnTo>
                  <a:pt x="1974" y="108"/>
                </a:lnTo>
                <a:lnTo>
                  <a:pt x="1665" y="81"/>
                </a:lnTo>
                <a:lnTo>
                  <a:pt x="1437" y="60"/>
                </a:lnTo>
                <a:lnTo>
                  <a:pt x="1125" y="36"/>
                </a:lnTo>
                <a:lnTo>
                  <a:pt x="828" y="21"/>
                </a:lnTo>
                <a:lnTo>
                  <a:pt x="558" y="12"/>
                </a:lnTo>
                <a:lnTo>
                  <a:pt x="282" y="3"/>
                </a:lnTo>
                <a:lnTo>
                  <a:pt x="0" y="0"/>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8470" name="Freeform 6"/>
          <p:cNvSpPr>
            <a:spLocks/>
          </p:cNvSpPr>
          <p:nvPr/>
        </p:nvSpPr>
        <p:spPr bwMode="white">
          <a:xfrm>
            <a:off x="0" y="2460625"/>
            <a:ext cx="9144000" cy="2497138"/>
          </a:xfrm>
          <a:custGeom>
            <a:avLst/>
            <a:gdLst/>
            <a:ahLst/>
            <a:cxnLst>
              <a:cxn ang="0">
                <a:pos x="0" y="0"/>
              </a:cxn>
              <a:cxn ang="0">
                <a:pos x="0" y="351"/>
              </a:cxn>
              <a:cxn ang="0">
                <a:pos x="282" y="357"/>
              </a:cxn>
              <a:cxn ang="0">
                <a:pos x="627" y="363"/>
              </a:cxn>
              <a:cxn ang="0">
                <a:pos x="960" y="375"/>
              </a:cxn>
              <a:cxn ang="0">
                <a:pos x="1218" y="393"/>
              </a:cxn>
              <a:cxn ang="0">
                <a:pos x="1470" y="411"/>
              </a:cxn>
              <a:cxn ang="0">
                <a:pos x="1746" y="435"/>
              </a:cxn>
              <a:cxn ang="0">
                <a:pos x="2022" y="462"/>
              </a:cxn>
              <a:cxn ang="0">
                <a:pos x="2340" y="504"/>
              </a:cxn>
              <a:cxn ang="0">
                <a:pos x="2664" y="549"/>
              </a:cxn>
              <a:cxn ang="0">
                <a:pos x="2952" y="597"/>
              </a:cxn>
              <a:cxn ang="0">
                <a:pos x="3225" y="648"/>
              </a:cxn>
              <a:cxn ang="0">
                <a:pos x="3513" y="708"/>
              </a:cxn>
              <a:cxn ang="0">
                <a:pos x="3693" y="750"/>
              </a:cxn>
              <a:cxn ang="0">
                <a:pos x="3936" y="810"/>
              </a:cxn>
              <a:cxn ang="0">
                <a:pos x="4095" y="855"/>
              </a:cxn>
              <a:cxn ang="0">
                <a:pos x="4281" y="909"/>
              </a:cxn>
              <a:cxn ang="0">
                <a:pos x="4503" y="981"/>
              </a:cxn>
              <a:cxn ang="0">
                <a:pos x="4704" y="1053"/>
              </a:cxn>
              <a:cxn ang="0">
                <a:pos x="4911" y="1131"/>
              </a:cxn>
              <a:cxn ang="0">
                <a:pos x="5073" y="1197"/>
              </a:cxn>
              <a:cxn ang="0">
                <a:pos x="5256" y="1281"/>
              </a:cxn>
              <a:cxn ang="0">
                <a:pos x="5475" y="1401"/>
              </a:cxn>
              <a:cxn ang="0">
                <a:pos x="5628" y="1482"/>
              </a:cxn>
              <a:cxn ang="0">
                <a:pos x="5759" y="1572"/>
              </a:cxn>
              <a:cxn ang="0">
                <a:pos x="5759" y="633"/>
              </a:cxn>
              <a:cxn ang="0">
                <a:pos x="5493" y="570"/>
              </a:cxn>
              <a:cxn ang="0">
                <a:pos x="5214" y="501"/>
              </a:cxn>
              <a:cxn ang="0">
                <a:pos x="4950" y="444"/>
              </a:cxn>
              <a:cxn ang="0">
                <a:pos x="4701" y="396"/>
              </a:cxn>
              <a:cxn ang="0">
                <a:pos x="4425" y="348"/>
              </a:cxn>
              <a:cxn ang="0">
                <a:pos x="4110" y="294"/>
              </a:cxn>
              <a:cxn ang="0">
                <a:pos x="3813" y="252"/>
              </a:cxn>
              <a:cxn ang="0">
                <a:pos x="3549" y="213"/>
              </a:cxn>
              <a:cxn ang="0">
                <a:pos x="3261" y="183"/>
              </a:cxn>
              <a:cxn ang="0">
                <a:pos x="3015" y="153"/>
              </a:cxn>
              <a:cxn ang="0">
                <a:pos x="2757" y="129"/>
              </a:cxn>
              <a:cxn ang="0">
                <a:pos x="2520" y="105"/>
              </a:cxn>
              <a:cxn ang="0">
                <a:pos x="2301" y="87"/>
              </a:cxn>
              <a:cxn ang="0">
                <a:pos x="2013" y="66"/>
              </a:cxn>
              <a:cxn ang="0">
                <a:pos x="1731" y="48"/>
              </a:cxn>
              <a:cxn ang="0">
                <a:pos x="1524" y="39"/>
              </a:cxn>
              <a:cxn ang="0">
                <a:pos x="1260" y="27"/>
              </a:cxn>
              <a:cxn ang="0">
                <a:pos x="966" y="15"/>
              </a:cxn>
              <a:cxn ang="0">
                <a:pos x="714" y="12"/>
              </a:cxn>
              <a:cxn ang="0">
                <a:pos x="510" y="6"/>
              </a:cxn>
              <a:cxn ang="0">
                <a:pos x="243" y="0"/>
              </a:cxn>
              <a:cxn ang="0">
                <a:pos x="0" y="0"/>
              </a:cxn>
            </a:cxnLst>
            <a:rect l="0" t="0" r="r" b="b"/>
            <a:pathLst>
              <a:path w="5760" h="1573">
                <a:moveTo>
                  <a:pt x="0" y="0"/>
                </a:moveTo>
                <a:lnTo>
                  <a:pt x="0" y="351"/>
                </a:lnTo>
                <a:lnTo>
                  <a:pt x="282" y="357"/>
                </a:lnTo>
                <a:lnTo>
                  <a:pt x="627" y="363"/>
                </a:lnTo>
                <a:lnTo>
                  <a:pt x="960" y="375"/>
                </a:lnTo>
                <a:lnTo>
                  <a:pt x="1218" y="393"/>
                </a:lnTo>
                <a:lnTo>
                  <a:pt x="1470" y="411"/>
                </a:lnTo>
                <a:lnTo>
                  <a:pt x="1746" y="435"/>
                </a:lnTo>
                <a:lnTo>
                  <a:pt x="2022" y="462"/>
                </a:lnTo>
                <a:lnTo>
                  <a:pt x="2340" y="504"/>
                </a:lnTo>
                <a:lnTo>
                  <a:pt x="2664" y="549"/>
                </a:lnTo>
                <a:lnTo>
                  <a:pt x="2952" y="597"/>
                </a:lnTo>
                <a:lnTo>
                  <a:pt x="3225" y="648"/>
                </a:lnTo>
                <a:lnTo>
                  <a:pt x="3513" y="708"/>
                </a:lnTo>
                <a:lnTo>
                  <a:pt x="3693" y="750"/>
                </a:lnTo>
                <a:lnTo>
                  <a:pt x="3936" y="810"/>
                </a:lnTo>
                <a:lnTo>
                  <a:pt x="4095" y="855"/>
                </a:lnTo>
                <a:lnTo>
                  <a:pt x="4281" y="909"/>
                </a:lnTo>
                <a:lnTo>
                  <a:pt x="4503" y="981"/>
                </a:lnTo>
                <a:lnTo>
                  <a:pt x="4704" y="1053"/>
                </a:lnTo>
                <a:lnTo>
                  <a:pt x="4911" y="1131"/>
                </a:lnTo>
                <a:lnTo>
                  <a:pt x="5073" y="1197"/>
                </a:lnTo>
                <a:lnTo>
                  <a:pt x="5256" y="1281"/>
                </a:lnTo>
                <a:lnTo>
                  <a:pt x="5475" y="1401"/>
                </a:lnTo>
                <a:lnTo>
                  <a:pt x="5628" y="1482"/>
                </a:lnTo>
                <a:lnTo>
                  <a:pt x="5759" y="1572"/>
                </a:lnTo>
                <a:lnTo>
                  <a:pt x="5759" y="633"/>
                </a:lnTo>
                <a:lnTo>
                  <a:pt x="5493" y="570"/>
                </a:lnTo>
                <a:lnTo>
                  <a:pt x="5214" y="501"/>
                </a:lnTo>
                <a:lnTo>
                  <a:pt x="4950" y="444"/>
                </a:lnTo>
                <a:lnTo>
                  <a:pt x="4701" y="396"/>
                </a:lnTo>
                <a:lnTo>
                  <a:pt x="4425" y="348"/>
                </a:lnTo>
                <a:lnTo>
                  <a:pt x="4110" y="294"/>
                </a:lnTo>
                <a:lnTo>
                  <a:pt x="3813" y="252"/>
                </a:lnTo>
                <a:lnTo>
                  <a:pt x="3549" y="213"/>
                </a:lnTo>
                <a:lnTo>
                  <a:pt x="3261" y="183"/>
                </a:lnTo>
                <a:lnTo>
                  <a:pt x="3015" y="153"/>
                </a:lnTo>
                <a:lnTo>
                  <a:pt x="2757" y="129"/>
                </a:lnTo>
                <a:lnTo>
                  <a:pt x="2520" y="105"/>
                </a:lnTo>
                <a:lnTo>
                  <a:pt x="2301" y="87"/>
                </a:lnTo>
                <a:lnTo>
                  <a:pt x="2013" y="66"/>
                </a:lnTo>
                <a:lnTo>
                  <a:pt x="1731" y="48"/>
                </a:lnTo>
                <a:lnTo>
                  <a:pt x="1524" y="39"/>
                </a:lnTo>
                <a:lnTo>
                  <a:pt x="1260" y="27"/>
                </a:lnTo>
                <a:lnTo>
                  <a:pt x="966" y="15"/>
                </a:lnTo>
                <a:lnTo>
                  <a:pt x="714" y="12"/>
                </a:lnTo>
                <a:lnTo>
                  <a:pt x="510" y="6"/>
                </a:lnTo>
                <a:lnTo>
                  <a:pt x="243" y="0"/>
                </a:lnTo>
                <a:lnTo>
                  <a:pt x="0" y="0"/>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8471" name="Freeform 7"/>
          <p:cNvSpPr>
            <a:spLocks/>
          </p:cNvSpPr>
          <p:nvPr/>
        </p:nvSpPr>
        <p:spPr bwMode="white">
          <a:xfrm>
            <a:off x="0" y="1793875"/>
            <a:ext cx="9144000" cy="1539875"/>
          </a:xfrm>
          <a:custGeom>
            <a:avLst/>
            <a:gdLst/>
            <a:ahLst/>
            <a:cxnLst>
              <a:cxn ang="0">
                <a:pos x="0" y="0"/>
              </a:cxn>
              <a:cxn ang="0">
                <a:pos x="0" y="339"/>
              </a:cxn>
              <a:cxn ang="0">
                <a:pos x="318" y="342"/>
              </a:cxn>
              <a:cxn ang="0">
                <a:pos x="591" y="348"/>
              </a:cxn>
              <a:cxn ang="0">
                <a:pos x="846" y="354"/>
              </a:cxn>
              <a:cxn ang="0">
                <a:pos x="1074" y="360"/>
              </a:cxn>
              <a:cxn ang="0">
                <a:pos x="1314" y="366"/>
              </a:cxn>
              <a:cxn ang="0">
                <a:pos x="1599" y="381"/>
              </a:cxn>
              <a:cxn ang="0">
                <a:pos x="1911" y="399"/>
              </a:cxn>
              <a:cxn ang="0">
                <a:pos x="2241" y="420"/>
              </a:cxn>
              <a:cxn ang="0">
                <a:pos x="2619" y="453"/>
              </a:cxn>
              <a:cxn ang="0">
                <a:pos x="2889" y="477"/>
              </a:cxn>
              <a:cxn ang="0">
                <a:pos x="3177" y="507"/>
              </a:cxn>
              <a:cxn ang="0">
                <a:pos x="3498" y="543"/>
              </a:cxn>
              <a:cxn ang="0">
                <a:pos x="3813" y="585"/>
              </a:cxn>
              <a:cxn ang="0">
                <a:pos x="4044" y="618"/>
              </a:cxn>
              <a:cxn ang="0">
                <a:pos x="4365" y="669"/>
              </a:cxn>
              <a:cxn ang="0">
                <a:pos x="4683" y="726"/>
              </a:cxn>
              <a:cxn ang="0">
                <a:pos x="4980" y="786"/>
              </a:cxn>
              <a:cxn ang="0">
                <a:pos x="5268" y="846"/>
              </a:cxn>
              <a:cxn ang="0">
                <a:pos x="5646" y="942"/>
              </a:cxn>
              <a:cxn ang="0">
                <a:pos x="5759" y="969"/>
              </a:cxn>
              <a:cxn ang="0">
                <a:pos x="5759" y="0"/>
              </a:cxn>
              <a:cxn ang="0">
                <a:pos x="0" y="0"/>
              </a:cxn>
            </a:cxnLst>
            <a:rect l="0" t="0" r="r" b="b"/>
            <a:pathLst>
              <a:path w="5760" h="970">
                <a:moveTo>
                  <a:pt x="0" y="0"/>
                </a:moveTo>
                <a:lnTo>
                  <a:pt x="0" y="339"/>
                </a:lnTo>
                <a:lnTo>
                  <a:pt x="318" y="342"/>
                </a:lnTo>
                <a:lnTo>
                  <a:pt x="591" y="348"/>
                </a:lnTo>
                <a:lnTo>
                  <a:pt x="846" y="354"/>
                </a:lnTo>
                <a:lnTo>
                  <a:pt x="1074" y="360"/>
                </a:lnTo>
                <a:lnTo>
                  <a:pt x="1314" y="366"/>
                </a:lnTo>
                <a:lnTo>
                  <a:pt x="1599" y="381"/>
                </a:lnTo>
                <a:lnTo>
                  <a:pt x="1911" y="399"/>
                </a:lnTo>
                <a:lnTo>
                  <a:pt x="2241" y="420"/>
                </a:lnTo>
                <a:lnTo>
                  <a:pt x="2619" y="453"/>
                </a:lnTo>
                <a:lnTo>
                  <a:pt x="2889" y="477"/>
                </a:lnTo>
                <a:lnTo>
                  <a:pt x="3177" y="507"/>
                </a:lnTo>
                <a:lnTo>
                  <a:pt x="3498" y="543"/>
                </a:lnTo>
                <a:lnTo>
                  <a:pt x="3813" y="585"/>
                </a:lnTo>
                <a:lnTo>
                  <a:pt x="4044" y="618"/>
                </a:lnTo>
                <a:lnTo>
                  <a:pt x="4365" y="669"/>
                </a:lnTo>
                <a:lnTo>
                  <a:pt x="4683" y="726"/>
                </a:lnTo>
                <a:lnTo>
                  <a:pt x="4980" y="786"/>
                </a:lnTo>
                <a:lnTo>
                  <a:pt x="5268" y="846"/>
                </a:lnTo>
                <a:lnTo>
                  <a:pt x="5646" y="942"/>
                </a:lnTo>
                <a:lnTo>
                  <a:pt x="5759" y="969"/>
                </a:lnTo>
                <a:lnTo>
                  <a:pt x="5759" y="0"/>
                </a:lnTo>
                <a:lnTo>
                  <a:pt x="0" y="0"/>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8472" name="Freeform 8"/>
          <p:cNvSpPr>
            <a:spLocks/>
          </p:cNvSpPr>
          <p:nvPr/>
        </p:nvSpPr>
        <p:spPr bwMode="white">
          <a:xfrm>
            <a:off x="0" y="-20638"/>
            <a:ext cx="9144000" cy="1682751"/>
          </a:xfrm>
          <a:custGeom>
            <a:avLst/>
            <a:gdLst/>
            <a:ahLst/>
            <a:cxnLst>
              <a:cxn ang="0">
                <a:pos x="0" y="753"/>
              </a:cxn>
              <a:cxn ang="0">
                <a:pos x="0" y="1059"/>
              </a:cxn>
              <a:cxn ang="0">
                <a:pos x="5759" y="1059"/>
              </a:cxn>
              <a:cxn ang="0">
                <a:pos x="5759" y="0"/>
              </a:cxn>
              <a:cxn ang="0">
                <a:pos x="5430" y="0"/>
              </a:cxn>
              <a:cxn ang="0">
                <a:pos x="5298" y="84"/>
              </a:cxn>
              <a:cxn ang="0">
                <a:pos x="5136" y="159"/>
              </a:cxn>
              <a:cxn ang="0">
                <a:pos x="4968" y="222"/>
              </a:cxn>
              <a:cxn ang="0">
                <a:pos x="4812" y="267"/>
              </a:cxn>
              <a:cxn ang="0">
                <a:pos x="4626" y="324"/>
              </a:cxn>
              <a:cxn ang="0">
                <a:pos x="4440" y="366"/>
              </a:cxn>
              <a:cxn ang="0">
                <a:pos x="4230" y="414"/>
              </a:cxn>
              <a:cxn ang="0">
                <a:pos x="3939" y="468"/>
              </a:cxn>
              <a:cxn ang="0">
                <a:pos x="3711" y="504"/>
              </a:cxn>
              <a:cxn ang="0">
                <a:pos x="3441" y="543"/>
              </a:cxn>
              <a:cxn ang="0">
                <a:pos x="3189" y="579"/>
              </a:cxn>
              <a:cxn ang="0">
                <a:pos x="2925" y="606"/>
              </a:cxn>
              <a:cxn ang="0">
                <a:pos x="2679" y="633"/>
              </a:cxn>
              <a:cxn ang="0">
                <a:pos x="2418" y="654"/>
              </a:cxn>
              <a:cxn ang="0">
                <a:pos x="2142" y="675"/>
              </a:cxn>
              <a:cxn ang="0">
                <a:pos x="1896" y="693"/>
              </a:cxn>
              <a:cxn ang="0">
                <a:pos x="1647" y="708"/>
              </a:cxn>
              <a:cxn ang="0">
                <a:pos x="1404" y="720"/>
              </a:cxn>
              <a:cxn ang="0">
                <a:pos x="1170" y="732"/>
              </a:cxn>
              <a:cxn ang="0">
                <a:pos x="906" y="738"/>
              </a:cxn>
              <a:cxn ang="0">
                <a:pos x="534" y="747"/>
              </a:cxn>
              <a:cxn ang="0">
                <a:pos x="201" y="753"/>
              </a:cxn>
              <a:cxn ang="0">
                <a:pos x="0" y="753"/>
              </a:cxn>
            </a:cxnLst>
            <a:rect l="0" t="0" r="r" b="b"/>
            <a:pathLst>
              <a:path w="5760" h="1060">
                <a:moveTo>
                  <a:pt x="0" y="753"/>
                </a:moveTo>
                <a:lnTo>
                  <a:pt x="0" y="1059"/>
                </a:lnTo>
                <a:lnTo>
                  <a:pt x="5759" y="1059"/>
                </a:lnTo>
                <a:lnTo>
                  <a:pt x="5759" y="0"/>
                </a:lnTo>
                <a:lnTo>
                  <a:pt x="5430" y="0"/>
                </a:lnTo>
                <a:lnTo>
                  <a:pt x="5298" y="84"/>
                </a:lnTo>
                <a:lnTo>
                  <a:pt x="5136" y="159"/>
                </a:lnTo>
                <a:lnTo>
                  <a:pt x="4968" y="222"/>
                </a:lnTo>
                <a:lnTo>
                  <a:pt x="4812" y="267"/>
                </a:lnTo>
                <a:lnTo>
                  <a:pt x="4626" y="324"/>
                </a:lnTo>
                <a:lnTo>
                  <a:pt x="4440" y="366"/>
                </a:lnTo>
                <a:lnTo>
                  <a:pt x="4230" y="414"/>
                </a:lnTo>
                <a:lnTo>
                  <a:pt x="3939" y="468"/>
                </a:lnTo>
                <a:lnTo>
                  <a:pt x="3711" y="504"/>
                </a:lnTo>
                <a:lnTo>
                  <a:pt x="3441" y="543"/>
                </a:lnTo>
                <a:lnTo>
                  <a:pt x="3189" y="579"/>
                </a:lnTo>
                <a:lnTo>
                  <a:pt x="2925" y="606"/>
                </a:lnTo>
                <a:lnTo>
                  <a:pt x="2679" y="633"/>
                </a:lnTo>
                <a:lnTo>
                  <a:pt x="2418" y="654"/>
                </a:lnTo>
                <a:lnTo>
                  <a:pt x="2142" y="675"/>
                </a:lnTo>
                <a:lnTo>
                  <a:pt x="1896" y="693"/>
                </a:lnTo>
                <a:lnTo>
                  <a:pt x="1647" y="708"/>
                </a:lnTo>
                <a:lnTo>
                  <a:pt x="1404" y="720"/>
                </a:lnTo>
                <a:lnTo>
                  <a:pt x="1170" y="732"/>
                </a:lnTo>
                <a:lnTo>
                  <a:pt x="906" y="738"/>
                </a:lnTo>
                <a:lnTo>
                  <a:pt x="534" y="747"/>
                </a:lnTo>
                <a:lnTo>
                  <a:pt x="201" y="753"/>
                </a:lnTo>
                <a:lnTo>
                  <a:pt x="0" y="753"/>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8473" name="Freeform 9"/>
          <p:cNvSpPr>
            <a:spLocks/>
          </p:cNvSpPr>
          <p:nvPr/>
        </p:nvSpPr>
        <p:spPr bwMode="white">
          <a:xfrm>
            <a:off x="0" y="-20638"/>
            <a:ext cx="8388350" cy="1068388"/>
          </a:xfrm>
          <a:custGeom>
            <a:avLst/>
            <a:gdLst/>
            <a:ahLst/>
            <a:cxnLst>
              <a:cxn ang="0">
                <a:pos x="0" y="366"/>
              </a:cxn>
              <a:cxn ang="0">
                <a:pos x="0" y="672"/>
              </a:cxn>
              <a:cxn ang="0">
                <a:pos x="303" y="672"/>
              </a:cxn>
              <a:cxn ang="0">
                <a:pos x="723" y="663"/>
              </a:cxn>
              <a:cxn ang="0">
                <a:pos x="1020" y="654"/>
              </a:cxn>
              <a:cxn ang="0">
                <a:pos x="1302" y="642"/>
              </a:cxn>
              <a:cxn ang="0">
                <a:pos x="1554" y="630"/>
              </a:cxn>
              <a:cxn ang="0">
                <a:pos x="1779" y="615"/>
              </a:cxn>
              <a:cxn ang="0">
                <a:pos x="1962" y="606"/>
              </a:cxn>
              <a:cxn ang="0">
                <a:pos x="2193" y="588"/>
              </a:cxn>
              <a:cxn ang="0">
                <a:pos x="2448" y="570"/>
              </a:cxn>
              <a:cxn ang="0">
                <a:pos x="2700" y="546"/>
              </a:cxn>
              <a:cxn ang="0">
                <a:pos x="2904" y="528"/>
              </a:cxn>
              <a:cxn ang="0">
                <a:pos x="3138" y="498"/>
              </a:cxn>
              <a:cxn ang="0">
                <a:pos x="3324" y="474"/>
              </a:cxn>
              <a:cxn ang="0">
                <a:pos x="3534" y="447"/>
              </a:cxn>
              <a:cxn ang="0">
                <a:pos x="3735" y="420"/>
              </a:cxn>
              <a:cxn ang="0">
                <a:pos x="3933" y="384"/>
              </a:cxn>
              <a:cxn ang="0">
                <a:pos x="4116" y="351"/>
              </a:cxn>
              <a:cxn ang="0">
                <a:pos x="4266" y="318"/>
              </a:cxn>
              <a:cxn ang="0">
                <a:pos x="4446" y="279"/>
              </a:cxn>
              <a:cxn ang="0">
                <a:pos x="4620" y="237"/>
              </a:cxn>
              <a:cxn ang="0">
                <a:pos x="4779" y="192"/>
              </a:cxn>
              <a:cxn ang="0">
                <a:pos x="4920" y="147"/>
              </a:cxn>
              <a:cxn ang="0">
                <a:pos x="5085" y="90"/>
              </a:cxn>
              <a:cxn ang="0">
                <a:pos x="5193" y="42"/>
              </a:cxn>
              <a:cxn ang="0">
                <a:pos x="5283" y="0"/>
              </a:cxn>
              <a:cxn ang="0">
                <a:pos x="3201" y="0"/>
              </a:cxn>
              <a:cxn ang="0">
                <a:pos x="2982" y="57"/>
              </a:cxn>
              <a:cxn ang="0">
                <a:pos x="2775" y="108"/>
              </a:cxn>
              <a:cxn ang="0">
                <a:pos x="2562" y="150"/>
              </a:cxn>
              <a:cxn ang="0">
                <a:pos x="2397" y="183"/>
              </a:cxn>
              <a:cxn ang="0">
                <a:pos x="2205" y="213"/>
              </a:cxn>
              <a:cxn ang="0">
                <a:pos x="2001" y="243"/>
              </a:cxn>
              <a:cxn ang="0">
                <a:pos x="1776" y="273"/>
              </a:cxn>
              <a:cxn ang="0">
                <a:pos x="1536" y="297"/>
              </a:cxn>
              <a:cxn ang="0">
                <a:pos x="1344" y="312"/>
              </a:cxn>
              <a:cxn ang="0">
                <a:pos x="1134" y="330"/>
              </a:cxn>
              <a:cxn ang="0">
                <a:pos x="921" y="342"/>
              </a:cxn>
              <a:cxn ang="0">
                <a:pos x="696" y="354"/>
              </a:cxn>
              <a:cxn ang="0">
                <a:pos x="501" y="360"/>
              </a:cxn>
              <a:cxn ang="0">
                <a:pos x="279" y="366"/>
              </a:cxn>
              <a:cxn ang="0">
                <a:pos x="99" y="369"/>
              </a:cxn>
              <a:cxn ang="0">
                <a:pos x="0" y="366"/>
              </a:cxn>
            </a:cxnLst>
            <a:rect l="0" t="0" r="r" b="b"/>
            <a:pathLst>
              <a:path w="5284" h="673">
                <a:moveTo>
                  <a:pt x="0" y="366"/>
                </a:moveTo>
                <a:lnTo>
                  <a:pt x="0" y="672"/>
                </a:lnTo>
                <a:lnTo>
                  <a:pt x="303" y="672"/>
                </a:lnTo>
                <a:lnTo>
                  <a:pt x="723" y="663"/>
                </a:lnTo>
                <a:lnTo>
                  <a:pt x="1020" y="654"/>
                </a:lnTo>
                <a:lnTo>
                  <a:pt x="1302" y="642"/>
                </a:lnTo>
                <a:lnTo>
                  <a:pt x="1554" y="630"/>
                </a:lnTo>
                <a:lnTo>
                  <a:pt x="1779" y="615"/>
                </a:lnTo>
                <a:lnTo>
                  <a:pt x="1962" y="606"/>
                </a:lnTo>
                <a:lnTo>
                  <a:pt x="2193" y="588"/>
                </a:lnTo>
                <a:lnTo>
                  <a:pt x="2448" y="570"/>
                </a:lnTo>
                <a:lnTo>
                  <a:pt x="2700" y="546"/>
                </a:lnTo>
                <a:lnTo>
                  <a:pt x="2904" y="528"/>
                </a:lnTo>
                <a:lnTo>
                  <a:pt x="3138" y="498"/>
                </a:lnTo>
                <a:lnTo>
                  <a:pt x="3324" y="474"/>
                </a:lnTo>
                <a:lnTo>
                  <a:pt x="3534" y="447"/>
                </a:lnTo>
                <a:lnTo>
                  <a:pt x="3735" y="420"/>
                </a:lnTo>
                <a:lnTo>
                  <a:pt x="3933" y="384"/>
                </a:lnTo>
                <a:lnTo>
                  <a:pt x="4116" y="351"/>
                </a:lnTo>
                <a:lnTo>
                  <a:pt x="4266" y="318"/>
                </a:lnTo>
                <a:lnTo>
                  <a:pt x="4446" y="279"/>
                </a:lnTo>
                <a:lnTo>
                  <a:pt x="4620" y="237"/>
                </a:lnTo>
                <a:lnTo>
                  <a:pt x="4779" y="192"/>
                </a:lnTo>
                <a:lnTo>
                  <a:pt x="4920" y="147"/>
                </a:lnTo>
                <a:lnTo>
                  <a:pt x="5085" y="90"/>
                </a:lnTo>
                <a:lnTo>
                  <a:pt x="5193" y="42"/>
                </a:lnTo>
                <a:lnTo>
                  <a:pt x="5283" y="0"/>
                </a:lnTo>
                <a:lnTo>
                  <a:pt x="3201" y="0"/>
                </a:lnTo>
                <a:lnTo>
                  <a:pt x="2982" y="57"/>
                </a:lnTo>
                <a:lnTo>
                  <a:pt x="2775" y="108"/>
                </a:lnTo>
                <a:lnTo>
                  <a:pt x="2562" y="150"/>
                </a:lnTo>
                <a:lnTo>
                  <a:pt x="2397" y="183"/>
                </a:lnTo>
                <a:lnTo>
                  <a:pt x="2205" y="213"/>
                </a:lnTo>
                <a:lnTo>
                  <a:pt x="2001" y="243"/>
                </a:lnTo>
                <a:lnTo>
                  <a:pt x="1776" y="273"/>
                </a:lnTo>
                <a:lnTo>
                  <a:pt x="1536" y="297"/>
                </a:lnTo>
                <a:lnTo>
                  <a:pt x="1344" y="312"/>
                </a:lnTo>
                <a:lnTo>
                  <a:pt x="1134" y="330"/>
                </a:lnTo>
                <a:lnTo>
                  <a:pt x="921" y="342"/>
                </a:lnTo>
                <a:lnTo>
                  <a:pt x="696" y="354"/>
                </a:lnTo>
                <a:lnTo>
                  <a:pt x="501" y="360"/>
                </a:lnTo>
                <a:lnTo>
                  <a:pt x="279" y="366"/>
                </a:lnTo>
                <a:lnTo>
                  <a:pt x="99" y="369"/>
                </a:lnTo>
                <a:lnTo>
                  <a:pt x="0" y="366"/>
                </a:lnTo>
              </a:path>
            </a:pathLst>
          </a:custGeom>
          <a:gradFill rotWithShape="0">
            <a:gsLst>
              <a:gs pos="0">
                <a:schemeClr val="accent2"/>
              </a:gs>
              <a:gs pos="100000">
                <a:schemeClr val="bg1"/>
              </a:gs>
            </a:gsLst>
            <a:lin ang="0" scaled="1"/>
          </a:gradFill>
          <a:ln w="9525" cap="flat" cmpd="sng">
            <a:noFill/>
            <a:prstDash val="solid"/>
            <a:round/>
            <a:headEnd type="none" w="sm" len="sm"/>
            <a:tailEnd type="none" w="sm" len="sm"/>
          </a:ln>
          <a:effectLst/>
        </p:spPr>
        <p:txBody>
          <a:bodyPr/>
          <a:lstStyle/>
          <a:p>
            <a:endParaRPr lang="fa-IR"/>
          </a:p>
        </p:txBody>
      </p:sp>
      <p:sp>
        <p:nvSpPr>
          <p:cNvPr id="318474" name="Freeform 10"/>
          <p:cNvSpPr>
            <a:spLocks/>
          </p:cNvSpPr>
          <p:nvPr/>
        </p:nvSpPr>
        <p:spPr bwMode="white">
          <a:xfrm>
            <a:off x="0" y="-20638"/>
            <a:ext cx="4578350" cy="454026"/>
          </a:xfrm>
          <a:custGeom>
            <a:avLst/>
            <a:gdLst/>
            <a:ahLst/>
            <a:cxnLst>
              <a:cxn ang="0">
                <a:pos x="0" y="0"/>
              </a:cxn>
              <a:cxn ang="0">
                <a:pos x="0" y="285"/>
              </a:cxn>
              <a:cxn ang="0">
                <a:pos x="192" y="285"/>
              </a:cxn>
              <a:cxn ang="0">
                <a:pos x="384" y="282"/>
              </a:cxn>
              <a:cxn ang="0">
                <a:pos x="579" y="276"/>
              </a:cxn>
              <a:cxn ang="0">
                <a:pos x="789" y="267"/>
              </a:cxn>
              <a:cxn ang="0">
                <a:pos x="999" y="258"/>
              </a:cxn>
              <a:cxn ang="0">
                <a:pos x="1161" y="246"/>
              </a:cxn>
              <a:cxn ang="0">
                <a:pos x="1302" y="234"/>
              </a:cxn>
              <a:cxn ang="0">
                <a:pos x="1458" y="222"/>
              </a:cxn>
              <a:cxn ang="0">
                <a:pos x="1665" y="201"/>
              </a:cxn>
              <a:cxn ang="0">
                <a:pos x="1992" y="159"/>
              </a:cxn>
              <a:cxn ang="0">
                <a:pos x="2301" y="117"/>
              </a:cxn>
              <a:cxn ang="0">
                <a:pos x="2604" y="60"/>
              </a:cxn>
              <a:cxn ang="0">
                <a:pos x="2883" y="0"/>
              </a:cxn>
              <a:cxn ang="0">
                <a:pos x="0" y="0"/>
              </a:cxn>
            </a:cxnLst>
            <a:rect l="0" t="0" r="r" b="b"/>
            <a:pathLst>
              <a:path w="2884" h="286">
                <a:moveTo>
                  <a:pt x="0" y="0"/>
                </a:moveTo>
                <a:lnTo>
                  <a:pt x="0" y="285"/>
                </a:lnTo>
                <a:lnTo>
                  <a:pt x="192" y="285"/>
                </a:lnTo>
                <a:lnTo>
                  <a:pt x="384" y="282"/>
                </a:lnTo>
                <a:lnTo>
                  <a:pt x="579" y="276"/>
                </a:lnTo>
                <a:lnTo>
                  <a:pt x="789" y="267"/>
                </a:lnTo>
                <a:lnTo>
                  <a:pt x="999" y="258"/>
                </a:lnTo>
                <a:lnTo>
                  <a:pt x="1161" y="246"/>
                </a:lnTo>
                <a:lnTo>
                  <a:pt x="1302" y="234"/>
                </a:lnTo>
                <a:lnTo>
                  <a:pt x="1458" y="222"/>
                </a:lnTo>
                <a:lnTo>
                  <a:pt x="1665" y="201"/>
                </a:lnTo>
                <a:lnTo>
                  <a:pt x="1992" y="159"/>
                </a:lnTo>
                <a:lnTo>
                  <a:pt x="2301" y="117"/>
                </a:lnTo>
                <a:lnTo>
                  <a:pt x="2604" y="60"/>
                </a:lnTo>
                <a:lnTo>
                  <a:pt x="2883" y="0"/>
                </a:lnTo>
                <a:lnTo>
                  <a:pt x="0" y="0"/>
                </a:lnTo>
              </a:path>
            </a:pathLst>
          </a:custGeom>
          <a:gradFill rotWithShape="0">
            <a:gsLst>
              <a:gs pos="0">
                <a:schemeClr val="accent2"/>
              </a:gs>
              <a:gs pos="100000">
                <a:schemeClr val="bg1"/>
              </a:gs>
            </a:gsLst>
            <a:lin ang="0" scaled="1"/>
          </a:gradFill>
          <a:ln w="9525">
            <a:noFill/>
            <a:round/>
            <a:headEnd type="none" w="sm" len="sm"/>
            <a:tailEnd type="none" w="sm" len="sm"/>
          </a:ln>
          <a:effectLst/>
        </p:spPr>
        <p:txBody>
          <a:bodyPr/>
          <a:lstStyle/>
          <a:p>
            <a:endParaRPr lang="fa-IR"/>
          </a:p>
        </p:txBody>
      </p:sp>
      <p:sp>
        <p:nvSpPr>
          <p:cNvPr id="318475" name="Rectangle 11"/>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ltLang="ar-SA" smtClean="0"/>
              <a:t>Click to edit Master title style</a:t>
            </a:r>
          </a:p>
        </p:txBody>
      </p:sp>
      <p:sp>
        <p:nvSpPr>
          <p:cNvPr id="318476" name="Rectangle 12"/>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ar-SA" smtClean="0"/>
              <a:t>Click to edit Master text styles</a:t>
            </a:r>
          </a:p>
          <a:p>
            <a:pPr lvl="1"/>
            <a:r>
              <a:rPr lang="en-US" altLang="ar-SA" smtClean="0"/>
              <a:t>Second level</a:t>
            </a:r>
          </a:p>
          <a:p>
            <a:pPr lvl="2"/>
            <a:r>
              <a:rPr lang="en-US" altLang="ar-SA" smtClean="0"/>
              <a:t>Third level</a:t>
            </a:r>
          </a:p>
          <a:p>
            <a:pPr lvl="3"/>
            <a:r>
              <a:rPr lang="en-US" altLang="ar-SA" smtClean="0"/>
              <a:t>Fourth level</a:t>
            </a:r>
          </a:p>
          <a:p>
            <a:pPr lvl="4"/>
            <a:r>
              <a:rPr lang="en-US" altLang="ar-SA" smtClean="0"/>
              <a:t>Fifth level</a:t>
            </a:r>
          </a:p>
        </p:txBody>
      </p:sp>
      <p:sp>
        <p:nvSpPr>
          <p:cNvPr id="318477" name="Rectangle 13"/>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endParaRPr lang="en-US" altLang="en-US"/>
          </a:p>
        </p:txBody>
      </p:sp>
      <p:sp>
        <p:nvSpPr>
          <p:cNvPr id="318478" name="Rectangle 14"/>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endParaRPr lang="en-US" altLang="en-US"/>
          </a:p>
        </p:txBody>
      </p:sp>
      <p:sp>
        <p:nvSpPr>
          <p:cNvPr id="318479" name="Rectangle 15"/>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fld id="{9BDFCF74-DEC5-4E66-9869-8A172D6B627D}"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spd="slow">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1000"/>
                                  </p:stCondLst>
                                  <p:childTnLst>
                                    <p:set>
                                      <p:cBhvr>
                                        <p:cTn id="6" dur="1" fill="hold">
                                          <p:stCondLst>
                                            <p:cond delay="0"/>
                                          </p:stCondLst>
                                        </p:cTn>
                                        <p:tgtEl>
                                          <p:spTgt spid="318466"/>
                                        </p:tgtEl>
                                        <p:attrNameLst>
                                          <p:attrName>style.visibility</p:attrName>
                                        </p:attrNameLst>
                                      </p:cBhvr>
                                      <p:to>
                                        <p:strVal val="visible"/>
                                      </p:to>
                                    </p:set>
                                    <p:anim calcmode="lin" valueType="num">
                                      <p:cBhvr additive="base">
                                        <p:cTn id="7" dur="500" fill="hold"/>
                                        <p:tgtEl>
                                          <p:spTgt spid="318466"/>
                                        </p:tgtEl>
                                        <p:attrNameLst>
                                          <p:attrName>ppt_x</p:attrName>
                                        </p:attrNameLst>
                                      </p:cBhvr>
                                      <p:tavLst>
                                        <p:tav tm="0">
                                          <p:val>
                                            <p:strVal val="0-#ppt_w/2"/>
                                          </p:val>
                                        </p:tav>
                                        <p:tav tm="100000">
                                          <p:val>
                                            <p:strVal val="#ppt_x"/>
                                          </p:val>
                                        </p:tav>
                                      </p:tavLst>
                                    </p:anim>
                                    <p:anim calcmode="lin" valueType="num">
                                      <p:cBhvr additive="base">
                                        <p:cTn id="8" dur="500" fill="hold"/>
                                        <p:tgtEl>
                                          <p:spTgt spid="318466"/>
                                        </p:tgtEl>
                                        <p:attrNameLst>
                                          <p:attrName>ppt_y</p:attrName>
                                        </p:attrNameLst>
                                      </p:cBhvr>
                                      <p:tavLst>
                                        <p:tav tm="0">
                                          <p:val>
                                            <p:strVal val="#ppt_y"/>
                                          </p:val>
                                        </p:tav>
                                        <p:tav tm="100000">
                                          <p:val>
                                            <p:strVal val="#ppt_y"/>
                                          </p:val>
                                        </p:tav>
                                      </p:tavLst>
                                    </p:anim>
                                  </p:childTnLst>
                                  <p:subTnLst>
                                    <p:set>
                                      <p:cBhvr override="childStyle">
                                        <p:cTn dur="1" fill="hold" display="0" masterRel="sameClick" afterEffect="1">
                                          <p:stCondLst>
                                            <p:cond evt="end" delay="0">
                                              <p:tn val="5"/>
                                            </p:cond>
                                          </p:stCondLst>
                                        </p:cTn>
                                        <p:tgtEl>
                                          <p:spTgt spid="31846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6" grpId="0" animBg="1"/>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8BC30AFD-BB64-4855-BB0C-CC1F4E7CBC98}" type="datetimeFigureOut">
              <a:rPr lang="fa-IR" smtClean="0"/>
              <a:pPr/>
              <a:t>10/02/1445</a:t>
            </a:fld>
            <a:endParaRPr lang="fa-IR"/>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fa-IR"/>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07CB293F-6EEC-4B9C-9A44-EC9BA67201B7}"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ransition spd="slow">
    <p:pull dir="rd"/>
  </p:transition>
  <p:timing>
    <p:tnLst>
      <p:par>
        <p:cTn id="1" dur="indefinite" restart="never" nodeType="tmRoot"/>
      </p:par>
    </p:tnLst>
  </p:timing>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BC30AFD-BB64-4855-BB0C-CC1F4E7CBC98}" type="datetimeFigureOut">
              <a:rPr lang="fa-IR" smtClean="0"/>
              <a:pPr/>
              <a:t>10/02/1445</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7CB293F-6EEC-4B9C-9A44-EC9BA67201B7}"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ransition spd="slow">
    <p:pull dir="rd"/>
  </p:transition>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9144000" cy="6858000"/>
            <a:chOff x="0" y="0"/>
            <a:chExt cx="5760" cy="4320"/>
          </a:xfrm>
        </p:grpSpPr>
        <p:pic>
          <p:nvPicPr>
            <p:cNvPr id="158723" name="Picture 3" descr="الحمد"/>
            <p:cNvPicPr>
              <a:picLocks noChangeAspect="1" noChangeArrowheads="1"/>
            </p:cNvPicPr>
            <p:nvPr/>
          </p:nvPicPr>
          <p:blipFill>
            <a:blip r:embed="rId2" cstate="print"/>
            <a:srcRect/>
            <a:stretch>
              <a:fillRect/>
            </a:stretch>
          </p:blipFill>
          <p:spPr bwMode="auto">
            <a:xfrm>
              <a:off x="0" y="11"/>
              <a:ext cx="5760" cy="4161"/>
            </a:xfrm>
            <a:prstGeom prst="rect">
              <a:avLst/>
            </a:prstGeom>
            <a:noFill/>
          </p:spPr>
        </p:pic>
        <p:sp>
          <p:nvSpPr>
            <p:cNvPr id="158724" name="Rectangle 4"/>
            <p:cNvSpPr>
              <a:spLocks noChangeArrowheads="1"/>
            </p:cNvSpPr>
            <p:nvPr/>
          </p:nvSpPr>
          <p:spPr bwMode="auto">
            <a:xfrm>
              <a:off x="0" y="0"/>
              <a:ext cx="181" cy="4309"/>
            </a:xfrm>
            <a:prstGeom prst="rect">
              <a:avLst/>
            </a:prstGeom>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gradFill>
            <a:ln w="9525">
              <a:solidFill>
                <a:schemeClr val="tx1"/>
              </a:solidFill>
              <a:miter lim="800000"/>
              <a:headEnd/>
              <a:tailEnd/>
            </a:ln>
            <a:effectLst/>
          </p:spPr>
          <p:txBody>
            <a:bodyPr wrap="none" anchor="ctr"/>
            <a:lstStyle/>
            <a:p>
              <a:endParaRPr lang="fa-IR"/>
            </a:p>
          </p:txBody>
        </p:sp>
        <p:sp>
          <p:nvSpPr>
            <p:cNvPr id="158725" name="Rectangle 5"/>
            <p:cNvSpPr>
              <a:spLocks noChangeArrowheads="1"/>
            </p:cNvSpPr>
            <p:nvPr/>
          </p:nvSpPr>
          <p:spPr bwMode="auto">
            <a:xfrm rot="10800000">
              <a:off x="5579" y="0"/>
              <a:ext cx="181" cy="4320"/>
            </a:xfrm>
            <a:prstGeom prst="rect">
              <a:avLst/>
            </a:prstGeom>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gradFill>
            <a:ln w="9525">
              <a:solidFill>
                <a:schemeClr val="tx1"/>
              </a:solidFill>
              <a:miter lim="800000"/>
              <a:headEnd/>
              <a:tailEnd/>
            </a:ln>
            <a:effectLst/>
          </p:spPr>
          <p:txBody>
            <a:bodyPr wrap="none" anchor="ctr"/>
            <a:lstStyle/>
            <a:p>
              <a:endParaRPr lang="fa-IR"/>
            </a:p>
          </p:txBody>
        </p:sp>
        <p:sp>
          <p:nvSpPr>
            <p:cNvPr id="158726" name="Rectangle 6"/>
            <p:cNvSpPr>
              <a:spLocks noChangeArrowheads="1"/>
            </p:cNvSpPr>
            <p:nvPr/>
          </p:nvSpPr>
          <p:spPr bwMode="auto">
            <a:xfrm rot="5400000">
              <a:off x="2789" y="-2789"/>
              <a:ext cx="181" cy="5760"/>
            </a:xfrm>
            <a:prstGeom prst="rect">
              <a:avLst/>
            </a:prstGeom>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gradFill>
            <a:ln w="9525">
              <a:solidFill>
                <a:schemeClr val="tx1"/>
              </a:solidFill>
              <a:miter lim="800000"/>
              <a:headEnd/>
              <a:tailEnd/>
            </a:ln>
            <a:effectLst/>
          </p:spPr>
          <p:txBody>
            <a:bodyPr wrap="none" anchor="ctr"/>
            <a:lstStyle/>
            <a:p>
              <a:endParaRPr lang="fa-IR"/>
            </a:p>
          </p:txBody>
        </p:sp>
        <p:sp>
          <p:nvSpPr>
            <p:cNvPr id="158727" name="Rectangle 7"/>
            <p:cNvSpPr>
              <a:spLocks noChangeArrowheads="1"/>
            </p:cNvSpPr>
            <p:nvPr/>
          </p:nvSpPr>
          <p:spPr bwMode="auto">
            <a:xfrm rot="16200000">
              <a:off x="2789" y="1350"/>
              <a:ext cx="181" cy="5760"/>
            </a:xfrm>
            <a:prstGeom prst="rect">
              <a:avLst/>
            </a:prstGeom>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gradFill>
            <a:ln w="9525">
              <a:solidFill>
                <a:schemeClr val="tx1"/>
              </a:solidFill>
              <a:miter lim="800000"/>
              <a:headEnd/>
              <a:tailEnd/>
            </a:ln>
            <a:effectLst/>
          </p:spPr>
          <p:txBody>
            <a:bodyPr wrap="none" anchor="ctr"/>
            <a:lstStyle/>
            <a:p>
              <a:endParaRPr lang="fa-IR"/>
            </a:p>
          </p:txBody>
        </p:sp>
      </p:grpSp>
      <p:sp>
        <p:nvSpPr>
          <p:cNvPr id="158729" name="AutoShape 9"/>
          <p:cNvSpPr>
            <a:spLocks noChangeArrowheads="1"/>
          </p:cNvSpPr>
          <p:nvPr/>
        </p:nvSpPr>
        <p:spPr bwMode="auto">
          <a:xfrm>
            <a:off x="304800" y="304800"/>
            <a:ext cx="8610600" cy="6248400"/>
          </a:xfrm>
          <a:prstGeom prst="flowChartAlternateProcess">
            <a:avLst/>
          </a:prstGeom>
          <a:noFill/>
          <a:ln w="76200">
            <a:solidFill>
              <a:schemeClr val="bg2"/>
            </a:solidFill>
            <a:miter lim="800000"/>
            <a:headEnd/>
            <a:tailEnd/>
          </a:ln>
          <a:effectLst/>
        </p:spPr>
        <p:txBody>
          <a:bodyPr wrap="none" anchor="ctr"/>
          <a:lstStyle/>
          <a:p>
            <a:pPr algn="ctr"/>
            <a:endParaRPr lang="en-US" altLang="en-US" sz="2400">
              <a:solidFill>
                <a:schemeClr val="bg2"/>
              </a:solidFill>
              <a:latin typeface="Times New Roman" pitchFamily="18" charset="0"/>
            </a:endParaRPr>
          </a:p>
        </p:txBody>
      </p:sp>
    </p:spTree>
  </p:cSld>
  <p:clrMapOvr>
    <a:masterClrMapping/>
  </p:clrMapOvr>
  <p:transition spd="slow">
    <p:wheel spokes="8"/>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sp>
        <p:nvSpPr>
          <p:cNvPr id="2049" name="Text Box 2"/>
          <p:cNvSpPr txBox="1">
            <a:spLocks noChangeArrowheads="1"/>
          </p:cNvSpPr>
          <p:nvPr/>
        </p:nvSpPr>
        <p:spPr bwMode="auto">
          <a:xfrm>
            <a:off x="214282" y="785794"/>
            <a:ext cx="8643998" cy="5929354"/>
          </a:xfrm>
          <a:prstGeom prst="rect">
            <a:avLst/>
          </a:prstGeom>
          <a:solidFill>
            <a:schemeClr val="accent2">
              <a:lumMod val="20000"/>
              <a:lumOff val="80000"/>
            </a:schemeClr>
          </a:solidFill>
          <a:ln w="9525">
            <a:solidFill>
              <a:srgbClr val="FF0000"/>
            </a:solidFill>
            <a:miter lim="800000"/>
            <a:headEnd/>
            <a:tailEnd/>
          </a:ln>
          <a:effectLst>
            <a:outerShdw dist="23000" dir="5400000" rotWithShape="0">
              <a:srgbClr val="000000">
                <a:alpha val="34999"/>
              </a:srgbClr>
            </a:outerShdw>
          </a:effectLst>
        </p:spPr>
        <p:txBody>
          <a:bodyPr vert="horz" wrap="square" lIns="91440" tIns="45720" rIns="91440" bIns="45720" numCol="1" anchor="t" anchorCtr="0" compatLnSpc="1">
            <a:prstTxWarp prst="textNoShape">
              <a:avLst/>
            </a:prstTxWarp>
          </a:bodyPr>
          <a:lstStyle/>
          <a:p>
            <a:pPr algn="ctr"/>
            <a:r>
              <a:rPr lang="fa-IR" sz="7200" b="1" dirty="0" smtClean="0">
                <a:ln>
                  <a:solidFill>
                    <a:sysClr val="windowText" lastClr="000000"/>
                  </a:solidFill>
                </a:ln>
                <a:solidFill>
                  <a:srgbClr val="FFC000"/>
                </a:solidFill>
                <a:latin typeface="Times New Roman" pitchFamily="18" charset="0"/>
                <a:cs typeface="B Titr" pitchFamily="2" charset="-78"/>
              </a:rPr>
              <a:t>مبانی </a:t>
            </a:r>
            <a:r>
              <a:rPr lang="fa-IR" sz="7200" b="1" dirty="0" smtClean="0">
                <a:ln>
                  <a:solidFill>
                    <a:sysClr val="windowText" lastClr="000000"/>
                  </a:solidFill>
                </a:ln>
                <a:solidFill>
                  <a:srgbClr val="FFC000"/>
                </a:solidFill>
                <a:latin typeface="Times New Roman" pitchFamily="18" charset="0"/>
                <a:cs typeface="B Titr" pitchFamily="2" charset="-78"/>
              </a:rPr>
              <a:t>و اصول </a:t>
            </a:r>
            <a:endParaRPr lang="en-US" sz="7200" b="1" dirty="0" smtClean="0">
              <a:ln>
                <a:solidFill>
                  <a:sysClr val="windowText" lastClr="000000"/>
                </a:solidFill>
              </a:ln>
              <a:solidFill>
                <a:srgbClr val="FFC000"/>
              </a:solidFill>
              <a:latin typeface="Times New Roman" pitchFamily="18" charset="0"/>
              <a:cs typeface="B Titr" pitchFamily="2" charset="-78"/>
            </a:endParaRPr>
          </a:p>
          <a:p>
            <a:pPr algn="ctr"/>
            <a:endParaRPr lang="en-US" sz="2400" b="1" dirty="0" smtClean="0">
              <a:ln>
                <a:solidFill>
                  <a:sysClr val="windowText" lastClr="000000"/>
                </a:solidFill>
              </a:ln>
              <a:solidFill>
                <a:srgbClr val="FFC000"/>
              </a:solidFill>
              <a:latin typeface="Times New Roman" pitchFamily="18" charset="0"/>
              <a:cs typeface="B Titr" pitchFamily="2" charset="-78"/>
            </a:endParaRPr>
          </a:p>
          <a:p>
            <a:pPr algn="ctr"/>
            <a:r>
              <a:rPr lang="fa-IR" sz="7200" b="1" dirty="0" smtClean="0">
                <a:ln>
                  <a:solidFill>
                    <a:sysClr val="windowText" lastClr="000000"/>
                  </a:solidFill>
                </a:ln>
                <a:solidFill>
                  <a:srgbClr val="FFFF00"/>
                </a:solidFill>
                <a:latin typeface="Times New Roman" pitchFamily="18" charset="0"/>
                <a:cs typeface="B Titr" pitchFamily="2" charset="-78"/>
              </a:rPr>
              <a:t>تعلیم وتربیت اسلامی</a:t>
            </a:r>
            <a:endParaRPr lang="en-US" sz="7200" b="1" dirty="0" smtClean="0">
              <a:ln>
                <a:solidFill>
                  <a:sysClr val="windowText" lastClr="000000"/>
                </a:solidFill>
              </a:ln>
              <a:solidFill>
                <a:srgbClr val="FFFF00"/>
              </a:solidFill>
              <a:latin typeface="Times New Roman" pitchFamily="18" charset="0"/>
              <a:cs typeface="B Titr" pitchFamily="2" charset="-78"/>
            </a:endParaRPr>
          </a:p>
          <a:p>
            <a:pPr algn="ctr"/>
            <a:endParaRPr lang="en-US" sz="3600" b="1" dirty="0" smtClean="0">
              <a:ln>
                <a:solidFill>
                  <a:sysClr val="windowText" lastClr="000000"/>
                </a:solidFill>
              </a:ln>
              <a:solidFill>
                <a:srgbClr val="FFFF00"/>
              </a:solidFill>
              <a:latin typeface="Times New Roman" pitchFamily="18" charset="0"/>
              <a:cs typeface="B Titr" pitchFamily="2" charset="-78"/>
            </a:endParaRPr>
          </a:p>
          <a:p>
            <a:pPr algn="ctr"/>
            <a:r>
              <a:rPr lang="fa-IR" sz="7200" b="1" dirty="0" smtClean="0">
                <a:ln>
                  <a:solidFill>
                    <a:sysClr val="windowText" lastClr="000000"/>
                  </a:solidFill>
                </a:ln>
                <a:solidFill>
                  <a:srgbClr val="FF0000"/>
                </a:solidFill>
                <a:latin typeface="Times New Roman" pitchFamily="18" charset="0"/>
                <a:cs typeface="B Titr" pitchFamily="2" charset="-78"/>
              </a:rPr>
              <a:t> </a:t>
            </a:r>
            <a:r>
              <a:rPr lang="fa-IR" sz="7200" b="1" dirty="0" smtClean="0">
                <a:ln>
                  <a:solidFill>
                    <a:sysClr val="windowText" lastClr="000000"/>
                  </a:solidFill>
                </a:ln>
                <a:solidFill>
                  <a:srgbClr val="7030A0"/>
                </a:solidFill>
                <a:latin typeface="Times New Roman" pitchFamily="18" charset="0"/>
                <a:cs typeface="B Titr" pitchFamily="2" charset="-78"/>
              </a:rPr>
              <a:t>و نکات کاربردی در تربیت</a:t>
            </a:r>
          </a:p>
          <a:p>
            <a:pPr algn="ctr"/>
            <a:endParaRPr lang="fa-IR" sz="4000" b="1" dirty="0" smtClean="0">
              <a:ln>
                <a:solidFill>
                  <a:sysClr val="windowText" lastClr="000000"/>
                </a:solidFill>
              </a:ln>
              <a:solidFill>
                <a:srgbClr val="7030A0"/>
              </a:solidFill>
              <a:latin typeface="Times New Roman" pitchFamily="18" charset="0"/>
              <a:cs typeface="B Titr" pitchFamily="2" charset="-78"/>
            </a:endParaRPr>
          </a:p>
        </p:txBody>
      </p:sp>
    </p:spTree>
  </p:cSld>
  <p:clrMapOvr>
    <a:masterClrMapping/>
  </p:clrMapOvr>
  <p:transition spd="slow">
    <p:plus/>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142844" y="1882210"/>
            <a:ext cx="8858280" cy="30931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50000"/>
              </a:lnSpc>
              <a:spcBef>
                <a:spcPct val="0"/>
              </a:spcBef>
              <a:spcAft>
                <a:spcPct val="0"/>
              </a:spcAft>
              <a:buClrTx/>
              <a:buSzTx/>
              <a:buFont typeface="Arial" pitchFamily="34" charset="0"/>
              <a:buChar char="•"/>
              <a:tabLst/>
            </a:pPr>
            <a:endParaRPr kumimoji="0" lang="fa-IR" sz="1400" b="0" i="0" u="none" strike="noStrike" cap="none" normalizeH="0" baseline="0" dirty="0" smtClean="0">
              <a:ln>
                <a:noFill/>
              </a:ln>
              <a:solidFill>
                <a:schemeClr val="tx1"/>
              </a:solidFill>
              <a:effectLst/>
              <a:latin typeface="B Mitra" pitchFamily="2" charset="-78"/>
              <a:ea typeface="Calibri" pitchFamily="34" charset="0"/>
              <a:cs typeface="B Titr" pitchFamily="2" charset="-78"/>
            </a:endParaRPr>
          </a:p>
          <a:p>
            <a:pPr algn="ctr"/>
            <a:r>
              <a:rPr lang="fa-IR" sz="2400" dirty="0" smtClean="0">
                <a:ln>
                  <a:solidFill>
                    <a:sysClr val="windowText" lastClr="000000"/>
                  </a:solidFill>
                </a:ln>
                <a:solidFill>
                  <a:srgbClr val="0070C0"/>
                </a:solidFill>
                <a:latin typeface="B Mitra" pitchFamily="2" charset="-78"/>
                <a:ea typeface="Calibri" pitchFamily="34" charset="0"/>
                <a:cs typeface="B Titr" pitchFamily="2" charset="-78"/>
              </a:rPr>
              <a:t> </a:t>
            </a:r>
            <a:r>
              <a:rPr lang="fa-IR" sz="3600" dirty="0" smtClean="0">
                <a:ln>
                  <a:solidFill>
                    <a:sysClr val="windowText" lastClr="000000"/>
                  </a:solidFill>
                </a:ln>
                <a:solidFill>
                  <a:srgbClr val="C00000"/>
                </a:solidFill>
                <a:latin typeface="B Mitra" pitchFamily="2" charset="-78"/>
                <a:ea typeface="Calibri" pitchFamily="34" charset="0"/>
                <a:cs typeface="B Titr" pitchFamily="2" charset="-78"/>
              </a:rPr>
              <a:t>برگ در انتهای زوال می افتد و میوه در ابتدای کمال؛</a:t>
            </a:r>
            <a:endParaRPr lang="en-US" sz="3600" dirty="0" smtClean="0">
              <a:ln>
                <a:solidFill>
                  <a:sysClr val="windowText" lastClr="000000"/>
                </a:solidFill>
              </a:ln>
              <a:solidFill>
                <a:srgbClr val="C00000"/>
              </a:solidFill>
              <a:latin typeface="B Mitra" pitchFamily="2" charset="-78"/>
              <a:ea typeface="Calibri" pitchFamily="34" charset="0"/>
              <a:cs typeface="B Titr" pitchFamily="2" charset="-78"/>
            </a:endParaRPr>
          </a:p>
          <a:p>
            <a:pPr algn="ctr"/>
            <a:endParaRPr lang="en-US" sz="3600" dirty="0" smtClean="0">
              <a:ln>
                <a:solidFill>
                  <a:sysClr val="windowText" lastClr="000000"/>
                </a:solidFill>
              </a:ln>
              <a:solidFill>
                <a:srgbClr val="7030A0"/>
              </a:solidFill>
              <a:latin typeface="B Mitra" pitchFamily="2" charset="-78"/>
              <a:ea typeface="Calibri" pitchFamily="34" charset="0"/>
              <a:cs typeface="B Titr" pitchFamily="2" charset="-78"/>
            </a:endParaRPr>
          </a:p>
          <a:p>
            <a:pPr algn="ctr"/>
            <a:endParaRPr lang="en-US" sz="100" dirty="0" smtClean="0">
              <a:ln>
                <a:solidFill>
                  <a:sysClr val="windowText" lastClr="000000"/>
                </a:solidFill>
              </a:ln>
              <a:solidFill>
                <a:srgbClr val="7030A0"/>
              </a:solidFill>
              <a:latin typeface="B Mitra" pitchFamily="2" charset="-78"/>
              <a:ea typeface="Calibri" pitchFamily="34" charset="0"/>
              <a:cs typeface="B Titr" pitchFamily="2" charset="-78"/>
            </a:endParaRPr>
          </a:p>
          <a:p>
            <a:pPr algn="ctr"/>
            <a:r>
              <a:rPr lang="en-US" sz="100" dirty="0" smtClean="0">
                <a:ln>
                  <a:solidFill>
                    <a:sysClr val="windowText" lastClr="000000"/>
                  </a:solidFill>
                </a:ln>
                <a:solidFill>
                  <a:srgbClr val="7030A0"/>
                </a:solidFill>
                <a:latin typeface="B Mitra" pitchFamily="2" charset="-78"/>
                <a:ea typeface="Calibri" pitchFamily="34" charset="0"/>
                <a:cs typeface="B Titr" pitchFamily="2" charset="-78"/>
              </a:rPr>
              <a:t>[</a:t>
            </a:r>
          </a:p>
          <a:p>
            <a:pPr algn="ctr"/>
            <a:endParaRPr lang="en-US" sz="3600" dirty="0" smtClean="0">
              <a:ln>
                <a:solidFill>
                  <a:sysClr val="windowText" lastClr="000000"/>
                </a:solidFill>
              </a:ln>
              <a:solidFill>
                <a:srgbClr val="7030A0"/>
              </a:solidFill>
              <a:latin typeface="B Mitra" pitchFamily="2" charset="-78"/>
              <a:ea typeface="Calibri" pitchFamily="34" charset="0"/>
              <a:cs typeface="B Titr" pitchFamily="2" charset="-78"/>
            </a:endParaRPr>
          </a:p>
          <a:p>
            <a:pPr algn="ctr"/>
            <a:r>
              <a:rPr lang="fa-IR" sz="3600" dirty="0" smtClean="0">
                <a:ln>
                  <a:solidFill>
                    <a:sysClr val="windowText" lastClr="000000"/>
                  </a:solidFill>
                </a:ln>
                <a:solidFill>
                  <a:srgbClr val="00B0F0"/>
                </a:solidFill>
                <a:latin typeface="B Mitra" pitchFamily="2" charset="-78"/>
                <a:ea typeface="Calibri" pitchFamily="34" charset="0"/>
                <a:cs typeface="B Titr" pitchFamily="2" charset="-78"/>
              </a:rPr>
              <a:t>بنگر چگونه می افتی همچون برگی </a:t>
            </a:r>
            <a:r>
              <a:rPr lang="fa-IR" sz="3600" dirty="0" smtClean="0">
                <a:ln>
                  <a:solidFill>
                    <a:sysClr val="windowText" lastClr="000000"/>
                  </a:solidFill>
                </a:ln>
                <a:solidFill>
                  <a:srgbClr val="FFFF00"/>
                </a:solidFill>
                <a:latin typeface="B Mitra" pitchFamily="2" charset="-78"/>
                <a:ea typeface="Calibri" pitchFamily="34" charset="0"/>
                <a:cs typeface="B Titr" pitchFamily="2" charset="-78"/>
              </a:rPr>
              <a:t>زرد</a:t>
            </a:r>
            <a:r>
              <a:rPr lang="fa-IR" sz="3600" dirty="0" smtClean="0">
                <a:ln>
                  <a:solidFill>
                    <a:sysClr val="windowText" lastClr="000000"/>
                  </a:solidFill>
                </a:ln>
                <a:solidFill>
                  <a:srgbClr val="00B0F0"/>
                </a:solidFill>
                <a:latin typeface="B Mitra" pitchFamily="2" charset="-78"/>
                <a:ea typeface="Calibri" pitchFamily="34" charset="0"/>
                <a:cs typeface="B Titr" pitchFamily="2" charset="-78"/>
              </a:rPr>
              <a:t> یا </a:t>
            </a:r>
            <a:r>
              <a:rPr lang="fa-IR" sz="3600" dirty="0" smtClean="0">
                <a:ln>
                  <a:solidFill>
                    <a:sysClr val="windowText" lastClr="000000"/>
                  </a:solidFill>
                </a:ln>
                <a:solidFill>
                  <a:srgbClr val="FF0000"/>
                </a:solidFill>
                <a:latin typeface="B Mitra" pitchFamily="2" charset="-78"/>
                <a:ea typeface="Calibri" pitchFamily="34" charset="0"/>
                <a:cs typeface="B Titr" pitchFamily="2" charset="-78"/>
              </a:rPr>
              <a:t>سیبی سرخ</a:t>
            </a:r>
            <a:endParaRPr lang="en-US" sz="3600" dirty="0" smtClean="0">
              <a:ln>
                <a:solidFill>
                  <a:sysClr val="windowText" lastClr="000000"/>
                </a:solidFill>
              </a:ln>
              <a:solidFill>
                <a:srgbClr val="FF0000"/>
              </a:solidFill>
              <a:latin typeface="B Mitra" pitchFamily="2" charset="-78"/>
              <a:ea typeface="Calibri" pitchFamily="34" charset="0"/>
              <a:cs typeface="B Titr" pitchFamily="2" charset="-78"/>
            </a:endParaRPr>
          </a:p>
          <a:p>
            <a:pPr lvl="0" algn="ctr" eaLnBrk="0" fontAlgn="base" hangingPunct="0">
              <a:lnSpc>
                <a:spcPct val="150000"/>
              </a:lnSpc>
              <a:spcBef>
                <a:spcPct val="0"/>
              </a:spcBef>
              <a:spcAft>
                <a:spcPct val="0"/>
              </a:spcAft>
            </a:pPr>
            <a:endParaRPr lang="fa-IR" dirty="0" smtClean="0">
              <a:ln>
                <a:solidFill>
                  <a:sysClr val="windowText" lastClr="000000"/>
                </a:solidFill>
              </a:ln>
              <a:solidFill>
                <a:srgbClr val="009900"/>
              </a:solidFill>
              <a:latin typeface="B Mitra" pitchFamily="2" charset="-78"/>
              <a:ea typeface="Calibri" pitchFamily="34" charset="0"/>
              <a:cs typeface="B Titr" pitchFamily="2" charset="-78"/>
            </a:endParaRPr>
          </a:p>
        </p:txBody>
      </p:sp>
    </p:spTree>
  </p:cSld>
  <p:clrMapOvr>
    <a:masterClrMapping/>
  </p:clrMapOvr>
  <p:transition spd="slow">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214282" y="214290"/>
            <a:ext cx="8644030" cy="64633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pPr>
            <a:endParaRPr kumimoji="0" lang="fa-IR" sz="1200" b="0" i="0" u="none" strike="noStrike" cap="none" normalizeH="0" baseline="0" dirty="0" smtClean="0">
              <a:ln>
                <a:noFill/>
              </a:ln>
              <a:solidFill>
                <a:schemeClr val="tx1"/>
              </a:solidFill>
              <a:effectLst/>
              <a:latin typeface="B Mitra" pitchFamily="2" charset="-78"/>
              <a:ea typeface="Calibri" pitchFamily="34" charset="0"/>
              <a:cs typeface="B Titr" pitchFamily="2" charset="-78"/>
            </a:endParaRPr>
          </a:p>
          <a:p>
            <a:r>
              <a:rPr lang="fa-IR" sz="4400" dirty="0" smtClean="0">
                <a:solidFill>
                  <a:srgbClr val="C00000"/>
                </a:solidFill>
                <a:latin typeface="B Mitra" pitchFamily="2" charset="-78"/>
                <a:ea typeface="Calibri" pitchFamily="34" charset="0"/>
                <a:cs typeface="B Titr" pitchFamily="2" charset="-78"/>
              </a:rPr>
              <a:t>مقدمه</a:t>
            </a:r>
            <a:endParaRPr lang="en-US" sz="4400" dirty="0" smtClean="0">
              <a:solidFill>
                <a:srgbClr val="C00000"/>
              </a:solidFill>
              <a:latin typeface="B Mitra" pitchFamily="2" charset="-78"/>
              <a:ea typeface="Calibri" pitchFamily="34" charset="0"/>
              <a:cs typeface="B Titr" pitchFamily="2" charset="-78"/>
            </a:endParaRPr>
          </a:p>
          <a:p>
            <a:pPr algn="just"/>
            <a:r>
              <a:rPr lang="fa-IR" sz="3200" b="1" dirty="0" smtClean="0">
                <a:ln>
                  <a:solidFill>
                    <a:sysClr val="windowText" lastClr="000000"/>
                  </a:solidFill>
                </a:ln>
                <a:solidFill>
                  <a:schemeClr val="accent1">
                    <a:lumMod val="75000"/>
                  </a:schemeClr>
                </a:solidFill>
                <a:cs typeface="B Nazanin" pitchFamily="2" charset="-78"/>
              </a:rPr>
              <a:t>تعلیم وتربیت اسلامی مبتنى بر يك سلسله مبانى خاصّى است كه از بينش اسلام، نشأت مي گيرد. از اينرو، لازم است اين مباني، مورد توجّه واقع شود و سپس بر اساس آنها اصول عملى تعليم و تربيت، بیان گردد.</a:t>
            </a:r>
            <a:endParaRPr lang="en-US" sz="3200" b="1" dirty="0" smtClean="0">
              <a:ln>
                <a:solidFill>
                  <a:sysClr val="windowText" lastClr="000000"/>
                </a:solidFill>
              </a:ln>
              <a:solidFill>
                <a:schemeClr val="accent1">
                  <a:lumMod val="75000"/>
                </a:schemeClr>
              </a:solidFill>
              <a:cs typeface="B Nazanin" pitchFamily="2" charset="-78"/>
            </a:endParaRPr>
          </a:p>
          <a:p>
            <a:pPr algn="just"/>
            <a:endParaRPr lang="en-US" sz="3200" b="1" dirty="0" smtClean="0">
              <a:ln>
                <a:solidFill>
                  <a:sysClr val="windowText" lastClr="000000"/>
                </a:solidFill>
              </a:ln>
              <a:solidFill>
                <a:schemeClr val="accent1">
                  <a:lumMod val="75000"/>
                </a:schemeClr>
              </a:solidFill>
              <a:cs typeface="B Nazanin" pitchFamily="2" charset="-78"/>
            </a:endParaRPr>
          </a:p>
          <a:p>
            <a:pPr algn="just"/>
            <a:r>
              <a:rPr lang="fa-IR" sz="3200" b="1" dirty="0" smtClean="0">
                <a:ln>
                  <a:solidFill>
                    <a:sysClr val="windowText" lastClr="000000"/>
                  </a:solidFill>
                </a:ln>
                <a:solidFill>
                  <a:schemeClr val="accent1">
                    <a:lumMod val="75000"/>
                  </a:schemeClr>
                </a:solidFill>
                <a:cs typeface="B Nazanin" pitchFamily="2" charset="-78"/>
              </a:rPr>
              <a:t>بر اساس بينش اسلام، نسبت به حقيقت انسان و ابعاد وجودى و هدف آفرينش و كمال نهایى و كيفيت حركت وى بسوى آن، مي توان نكاتی  را به عنوان مبانى تعليم و تربيت اسلامى در نظر گرفت. البتّه هدف از تعليم و تربيت اسلامى جز فراهم كردن زمينه‌ى  تكامل هر چه بيشتر انسانها نخواهد بود و هدفهاى كاربردى نيز همگى در اين راستا قرار مي‌گيرند.</a:t>
            </a:r>
            <a:endParaRPr lang="en-US" sz="3200" b="1" dirty="0" smtClean="0">
              <a:ln>
                <a:solidFill>
                  <a:sysClr val="windowText" lastClr="000000"/>
                </a:solidFill>
              </a:ln>
              <a:solidFill>
                <a:schemeClr val="accent1">
                  <a:lumMod val="75000"/>
                </a:schemeClr>
              </a:solidFill>
              <a:cs typeface="B Nazanin" pitchFamily="2" charset="-78"/>
            </a:endParaRPr>
          </a:p>
        </p:txBody>
      </p:sp>
    </p:spTree>
  </p:cSld>
  <p:clrMapOvr>
    <a:masterClrMapping/>
  </p:clrMapOvr>
  <p:transition spd="slow">
    <p:pull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357166"/>
            <a:ext cx="7772400" cy="1143000"/>
          </a:xfrm>
        </p:spPr>
        <p:txBody>
          <a:bodyPr/>
          <a:lstStyle/>
          <a:p>
            <a:r>
              <a:rPr lang="fa-IR" b="1" kern="1200" dirty="0" smtClean="0">
                <a:ln>
                  <a:solidFill>
                    <a:sysClr val="windowText" lastClr="000000"/>
                  </a:solidFill>
                </a:ln>
                <a:solidFill>
                  <a:srgbClr val="FF0000"/>
                </a:solidFill>
                <a:latin typeface="Times New Roman" pitchFamily="18" charset="0"/>
                <a:ea typeface="Calibri" pitchFamily="34" charset="0"/>
                <a:cs typeface="B Titr" pitchFamily="2" charset="-78"/>
              </a:rPr>
              <a:t>تعريف تعلیم وآموزش</a:t>
            </a:r>
            <a:endParaRPr lang="en-US" b="1" kern="1200" dirty="0" smtClean="0">
              <a:ln>
                <a:solidFill>
                  <a:sysClr val="windowText" lastClr="000000"/>
                </a:solidFill>
              </a:ln>
              <a:solidFill>
                <a:srgbClr val="FF0000"/>
              </a:solidFill>
              <a:latin typeface="Times New Roman" pitchFamily="18" charset="0"/>
              <a:ea typeface="Calibri" pitchFamily="34" charset="0"/>
              <a:cs typeface="B Titr" pitchFamily="2" charset="-78"/>
            </a:endParaRPr>
          </a:p>
        </p:txBody>
      </p:sp>
      <p:sp>
        <p:nvSpPr>
          <p:cNvPr id="3" name="Content Placeholder 2"/>
          <p:cNvSpPr>
            <a:spLocks noGrp="1"/>
          </p:cNvSpPr>
          <p:nvPr>
            <p:ph idx="1"/>
          </p:nvPr>
        </p:nvSpPr>
        <p:spPr>
          <a:xfrm>
            <a:off x="285720" y="1285860"/>
            <a:ext cx="8501122" cy="4114800"/>
          </a:xfrm>
        </p:spPr>
        <p:txBody>
          <a:bodyPr/>
          <a:lstStyle/>
          <a:p>
            <a:pPr algn="just" rtl="1"/>
            <a:r>
              <a:rPr lang="ar-SA" sz="3600" b="1" kern="1200" dirty="0" smtClean="0">
                <a:ln>
                  <a:solidFill>
                    <a:sysClr val="windowText" lastClr="000000"/>
                  </a:solidFill>
                </a:ln>
                <a:cs typeface="B Nazanin" pitchFamily="2" charset="-78"/>
              </a:rPr>
              <a:t>تعليم در لغت به معناي ياد دادن و آموختن چيزي به ديگران است ودر اصطلاح ،ايجاد عوامل، زمينه ها و شرايط مناسب است تا فراگير واجد دانشي گردد.</a:t>
            </a:r>
            <a:endParaRPr lang="en-US" sz="3600" b="1" kern="1200" dirty="0" smtClean="0">
              <a:ln>
                <a:solidFill>
                  <a:sysClr val="windowText" lastClr="000000"/>
                </a:solidFill>
              </a:ln>
              <a:cs typeface="B Nazanin" pitchFamily="2" charset="-78"/>
            </a:endParaRPr>
          </a:p>
          <a:p>
            <a:pPr algn="just" rtl="1"/>
            <a:endParaRPr lang="en-US" sz="3600" b="1" kern="1200" dirty="0" smtClean="0">
              <a:ln>
                <a:solidFill>
                  <a:sysClr val="windowText" lastClr="000000"/>
                </a:solidFill>
              </a:ln>
              <a:cs typeface="B Nazanin" pitchFamily="2" charset="-78"/>
            </a:endParaRPr>
          </a:p>
          <a:p>
            <a:pPr algn="just" rtl="1"/>
            <a:r>
              <a:rPr lang="ar-SA" sz="3600" b="1" kern="1200" dirty="0" smtClean="0">
                <a:ln>
                  <a:solidFill>
                    <a:sysClr val="windowText" lastClr="000000"/>
                  </a:solidFill>
                </a:ln>
                <a:cs typeface="B Nazanin" pitchFamily="2" charset="-78"/>
              </a:rPr>
              <a:t>«آموزش به فعاليتهايي گفته مي‌شود كه با هدف آسان ساختن يادگيري از سوي استاد و مربي طرح‌ريزي مي‌شود و بين او و يك يا چند يادگيرنده به صورت كنش متقابل جريان مي‌يابد».</a:t>
            </a:r>
            <a:endParaRPr lang="en-US" sz="3600" b="1" kern="1200" dirty="0" smtClean="0">
              <a:ln>
                <a:solidFill>
                  <a:sysClr val="windowText" lastClr="000000"/>
                </a:solidFill>
              </a:ln>
              <a:cs typeface="B Nazanin" pitchFamily="2" charset="-78"/>
            </a:endParaRPr>
          </a:p>
          <a:p>
            <a:endParaRPr lang="en-US" dirty="0"/>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428604"/>
            <a:ext cx="7772400" cy="1143000"/>
          </a:xfrm>
        </p:spPr>
        <p:txBody>
          <a:bodyPr/>
          <a:lstStyle/>
          <a:p>
            <a:r>
              <a:rPr lang="fa-IR" b="1" kern="1200" dirty="0" smtClean="0">
                <a:ln>
                  <a:solidFill>
                    <a:sysClr val="windowText" lastClr="000000"/>
                  </a:solidFill>
                </a:ln>
                <a:solidFill>
                  <a:srgbClr val="FF0000"/>
                </a:solidFill>
                <a:latin typeface="Times New Roman" pitchFamily="18" charset="0"/>
                <a:ea typeface="Calibri" pitchFamily="34" charset="0"/>
                <a:cs typeface="B Titr" pitchFamily="2" charset="-78"/>
              </a:rPr>
              <a:t>تعريف تربيت</a:t>
            </a:r>
            <a:endParaRPr lang="en-US" b="1" kern="1200" dirty="0" smtClean="0">
              <a:ln>
                <a:solidFill>
                  <a:sysClr val="windowText" lastClr="000000"/>
                </a:solidFill>
              </a:ln>
              <a:solidFill>
                <a:srgbClr val="FF0000"/>
              </a:solidFill>
              <a:latin typeface="Times New Roman" pitchFamily="18" charset="0"/>
              <a:ea typeface="Calibri" pitchFamily="34" charset="0"/>
              <a:cs typeface="B Titr" pitchFamily="2" charset="-78"/>
            </a:endParaRPr>
          </a:p>
        </p:txBody>
      </p:sp>
      <p:sp>
        <p:nvSpPr>
          <p:cNvPr id="3" name="Content Placeholder 2"/>
          <p:cNvSpPr>
            <a:spLocks noGrp="1"/>
          </p:cNvSpPr>
          <p:nvPr>
            <p:ph idx="1"/>
          </p:nvPr>
        </p:nvSpPr>
        <p:spPr>
          <a:xfrm>
            <a:off x="285720" y="1214422"/>
            <a:ext cx="8643998" cy="5214974"/>
          </a:xfrm>
        </p:spPr>
        <p:txBody>
          <a:bodyPr/>
          <a:lstStyle/>
          <a:p>
            <a:pPr algn="just" rtl="1"/>
            <a:endParaRPr lang="en-US" sz="2800" b="1" kern="1200" dirty="0" smtClean="0">
              <a:ln>
                <a:solidFill>
                  <a:sysClr val="windowText" lastClr="000000"/>
                </a:solidFill>
              </a:ln>
              <a:cs typeface="B Nazanin" pitchFamily="2" charset="-78"/>
            </a:endParaRPr>
          </a:p>
          <a:p>
            <a:pPr algn="just" rtl="1"/>
            <a:r>
              <a:rPr lang="fa-IR" sz="4400" b="1" kern="12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Nazanin" pitchFamily="2" charset="-78"/>
              </a:rPr>
              <a:t>فعاليتی منظم، مستمر در جهت کمک به رشد جسمانی، شناختی،اخلاقی، اجتماعی، عاطفی و به طور کلی زمینه سازی برای پرورش و شکوفايي استعدادهای متربی است به گونه ای که نتيجه آن در شخصيت متربی به ويژه  در رفتارهای او ظاهر خواهد شد.</a:t>
            </a:r>
            <a:endParaRPr lang="en-US" sz="4400" b="1" kern="12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cs typeface="B Nazanin" pitchFamily="2" charset="-78"/>
            </a:endParaRPr>
          </a:p>
        </p:txBody>
      </p:sp>
    </p:spTree>
  </p:cSld>
  <p:clrMapOvr>
    <a:overrideClrMapping bg1="dk2" tx1="lt1" bg2="dk1" tx2="lt2" accent1="accent1" accent2="accent2" accent3="accent3" accent4="accent4" accent5="accent5" accent6="accent6" hlink="hlink" folHlink="folHlink"/>
  </p:clrMapOvr>
  <p:transition spd="slow">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428604"/>
            <a:ext cx="7772400" cy="1143000"/>
          </a:xfrm>
        </p:spPr>
        <p:txBody>
          <a:bodyPr/>
          <a:lstStyle/>
          <a:p>
            <a:r>
              <a:rPr lang="fa-IR" b="1" kern="1200" dirty="0" smtClean="0">
                <a:ln>
                  <a:solidFill>
                    <a:sysClr val="windowText" lastClr="000000"/>
                  </a:solidFill>
                </a:ln>
                <a:solidFill>
                  <a:srgbClr val="FF0000"/>
                </a:solidFill>
                <a:latin typeface="Times New Roman" pitchFamily="18" charset="0"/>
                <a:ea typeface="Calibri" pitchFamily="34" charset="0"/>
                <a:cs typeface="B Titr" pitchFamily="2" charset="-78"/>
              </a:rPr>
              <a:t>تعريف تربيت</a:t>
            </a:r>
            <a:endParaRPr lang="en-US" b="1" kern="1200" dirty="0" smtClean="0">
              <a:ln>
                <a:solidFill>
                  <a:sysClr val="windowText" lastClr="000000"/>
                </a:solidFill>
              </a:ln>
              <a:solidFill>
                <a:srgbClr val="FF0000"/>
              </a:solidFill>
              <a:latin typeface="Times New Roman" pitchFamily="18" charset="0"/>
              <a:ea typeface="Calibri" pitchFamily="34" charset="0"/>
              <a:cs typeface="B Titr" pitchFamily="2" charset="-78"/>
            </a:endParaRPr>
          </a:p>
        </p:txBody>
      </p:sp>
      <p:sp>
        <p:nvSpPr>
          <p:cNvPr id="3" name="Content Placeholder 2"/>
          <p:cNvSpPr>
            <a:spLocks noGrp="1"/>
          </p:cNvSpPr>
          <p:nvPr>
            <p:ph idx="1"/>
          </p:nvPr>
        </p:nvSpPr>
        <p:spPr>
          <a:xfrm>
            <a:off x="285720" y="1214422"/>
            <a:ext cx="8643998" cy="5214974"/>
          </a:xfrm>
        </p:spPr>
        <p:txBody>
          <a:bodyPr/>
          <a:lstStyle/>
          <a:p>
            <a:pPr algn="just" rtl="1"/>
            <a:endParaRPr lang="en-US" sz="2800" b="1" kern="1200" dirty="0" smtClean="0">
              <a:ln>
                <a:solidFill>
                  <a:sysClr val="windowText" lastClr="000000"/>
                </a:solidFill>
              </a:ln>
              <a:cs typeface="B Nazanin" pitchFamily="2" charset="-78"/>
            </a:endParaRPr>
          </a:p>
          <a:p>
            <a:pPr algn="just" rtl="1"/>
            <a:r>
              <a:rPr lang="fa-IR" sz="4400" b="1" kern="1200" dirty="0" smtClean="0">
                <a:ln w="31550" cmpd="sng">
                  <a:solidFill>
                    <a:sysClr val="windowText" lastClr="000000"/>
                  </a:solidFill>
                  <a:prstDash val="solid"/>
                </a:ln>
                <a:cs typeface="B Nazanin" pitchFamily="2" charset="-78"/>
              </a:rPr>
              <a:t>فرايند زمينه‌سازي(ايجاد مقتضيات و رفع موانع) براي رشد متناسب و همه جانبه استعدادهاي آدمي به سوي كمال شايسته او براساس حركت اختياري و آگاهانه و مستمر در وصول به مراتب كمال </a:t>
            </a:r>
          </a:p>
        </p:txBody>
      </p:sp>
    </p:spTree>
  </p:cSld>
  <p:clrMapOvr>
    <a:masterClrMapping/>
  </p:clrMapOvr>
  <p:transition spd="slow">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0"/>
            <a:ext cx="7772400" cy="1143000"/>
          </a:xfrm>
        </p:spPr>
        <p:txBody>
          <a:bodyPr/>
          <a:lstStyle/>
          <a:p>
            <a:r>
              <a:rPr lang="fa-IR" b="1" kern="1200" dirty="0" smtClean="0">
                <a:ln>
                  <a:solidFill>
                    <a:sysClr val="windowText" lastClr="000000"/>
                  </a:solidFill>
                </a:ln>
                <a:solidFill>
                  <a:srgbClr val="FF0000"/>
                </a:solidFill>
                <a:latin typeface="Times New Roman" pitchFamily="18" charset="0"/>
                <a:ea typeface="Calibri" pitchFamily="34" charset="0"/>
                <a:cs typeface="B Titr" pitchFamily="2" charset="-78"/>
              </a:rPr>
              <a:t>تعریف تربیت دینی </a:t>
            </a:r>
            <a:endParaRPr lang="en-US" b="1" kern="1200" dirty="0" smtClean="0">
              <a:ln>
                <a:solidFill>
                  <a:sysClr val="windowText" lastClr="000000"/>
                </a:solidFill>
              </a:ln>
              <a:solidFill>
                <a:srgbClr val="FF0000"/>
              </a:solidFill>
              <a:latin typeface="Times New Roman" pitchFamily="18" charset="0"/>
              <a:ea typeface="Calibri" pitchFamily="34" charset="0"/>
              <a:cs typeface="B Titr" pitchFamily="2" charset="-78"/>
            </a:endParaRPr>
          </a:p>
        </p:txBody>
      </p:sp>
      <p:sp>
        <p:nvSpPr>
          <p:cNvPr id="3" name="Content Placeholder 2"/>
          <p:cNvSpPr>
            <a:spLocks noGrp="1"/>
          </p:cNvSpPr>
          <p:nvPr>
            <p:ph idx="1"/>
          </p:nvPr>
        </p:nvSpPr>
        <p:spPr>
          <a:xfrm>
            <a:off x="214282" y="1000108"/>
            <a:ext cx="8786874" cy="5572164"/>
          </a:xfrm>
        </p:spPr>
        <p:txBody>
          <a:bodyPr/>
          <a:lstStyle/>
          <a:p>
            <a:pPr algn="just" rtl="1"/>
            <a:r>
              <a:rPr lang="fa-IR" sz="2800" b="1" dirty="0" smtClean="0">
                <a:cs typeface="B Titr" pitchFamily="2" charset="-78"/>
              </a:rPr>
              <a:t> (تربیت دینی ) عبارت است از مجموعه اعمال عمدی و هدف دار ، به منظور آموزش گزاره های معتبر یک دین به افراد دیگر ، به نحوی که آن افراد دردر نظر و عمل به آن آموزه ها متعهد و پایبند گردند . </a:t>
            </a:r>
            <a:endParaRPr lang="en-US" sz="2800" b="1" dirty="0" smtClean="0">
              <a:cs typeface="B Titr" pitchFamily="2" charset="-78"/>
            </a:endParaRPr>
          </a:p>
          <a:p>
            <a:pPr algn="just" rtl="1"/>
            <a:r>
              <a:rPr lang="fa-IR" sz="2800" b="1" dirty="0" smtClean="0">
                <a:cs typeface="B Titr" pitchFamily="2" charset="-78"/>
              </a:rPr>
              <a:t>براین اساس، تربیت دینی منحصر به مسجد یا مدرسه علمیه نیست. </a:t>
            </a:r>
            <a:endParaRPr lang="en-US" sz="2800" b="1" dirty="0" smtClean="0">
              <a:cs typeface="B Titr" pitchFamily="2" charset="-78"/>
            </a:endParaRPr>
          </a:p>
          <a:p>
            <a:pPr algn="just" rtl="1"/>
            <a:r>
              <a:rPr lang="fa-IR" sz="2800" b="1" dirty="0" smtClean="0">
                <a:solidFill>
                  <a:srgbClr val="009900"/>
                </a:solidFill>
                <a:cs typeface="B Titr" pitchFamily="2" charset="-78"/>
              </a:rPr>
              <a:t>در یک جمع بندی اجمالی می توان گفت:</a:t>
            </a:r>
            <a:endParaRPr lang="en-US" sz="2800" b="1" dirty="0" smtClean="0">
              <a:solidFill>
                <a:srgbClr val="009900"/>
              </a:solidFill>
              <a:cs typeface="B Titr" pitchFamily="2" charset="-78"/>
            </a:endParaRPr>
          </a:p>
          <a:p>
            <a:pPr algn="just" rtl="1"/>
            <a:r>
              <a:rPr lang="fa-IR" sz="2800" b="1" dirty="0" smtClean="0">
                <a:cs typeface="B Titr" pitchFamily="2" charset="-78"/>
              </a:rPr>
              <a:t>تربیت دینی یعنی </a:t>
            </a:r>
            <a:r>
              <a:rPr lang="fa-IR" b="1" dirty="0" smtClean="0">
                <a:ln w="1905">
                  <a:solidFill>
                    <a:sysClr val="windowText" lastClr="000000"/>
                  </a:solidFill>
                </a:ln>
                <a:solidFill>
                  <a:srgbClr val="009900"/>
                </a:solidFill>
                <a:effectLst>
                  <a:innerShdw blurRad="69850" dist="43180" dir="5400000">
                    <a:srgbClr val="000000">
                      <a:alpha val="65000"/>
                    </a:srgbClr>
                  </a:innerShdw>
                </a:effectLst>
                <a:cs typeface="B Titr" pitchFamily="2" charset="-78"/>
              </a:rPr>
              <a:t>شناخت</a:t>
            </a:r>
            <a:r>
              <a:rPr lang="fa-IR"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cs typeface="B Titr" pitchFamily="2" charset="-78"/>
              </a:rPr>
              <a:t> </a:t>
            </a:r>
            <a:r>
              <a:rPr lang="fa-IR" sz="2800" b="1" dirty="0" smtClean="0">
                <a:cs typeface="B Titr" pitchFamily="2" charset="-78"/>
              </a:rPr>
              <a:t>آموزه‌های دین، تبدیل این شناخت‌ها به </a:t>
            </a:r>
            <a:r>
              <a:rPr lang="fa-IR" b="1" dirty="0" smtClean="0">
                <a:ln w="1905">
                  <a:solidFill>
                    <a:sysClr val="windowText" lastClr="000000"/>
                  </a:solidFill>
                </a:ln>
                <a:solidFill>
                  <a:srgbClr val="009900"/>
                </a:solidFill>
                <a:effectLst>
                  <a:innerShdw blurRad="69850" dist="43180" dir="5400000">
                    <a:srgbClr val="000000">
                      <a:alpha val="65000"/>
                    </a:srgbClr>
                  </a:innerShdw>
                </a:effectLst>
                <a:cs typeface="B Titr" pitchFamily="2" charset="-78"/>
              </a:rPr>
              <a:t>باورهای قلبی </a:t>
            </a:r>
            <a:r>
              <a:rPr lang="fa-IR" sz="2800" b="1" dirty="0" smtClean="0">
                <a:cs typeface="B Titr" pitchFamily="2" charset="-78"/>
              </a:rPr>
              <a:t>و </a:t>
            </a:r>
            <a:r>
              <a:rPr lang="fa-IR" b="1" dirty="0" smtClean="0">
                <a:ln w="1905">
                  <a:solidFill>
                    <a:sysClr val="windowText" lastClr="000000"/>
                  </a:solidFill>
                </a:ln>
                <a:solidFill>
                  <a:srgbClr val="009900"/>
                </a:solidFill>
                <a:effectLst>
                  <a:innerShdw blurRad="69850" dist="43180" dir="5400000">
                    <a:srgbClr val="000000">
                      <a:alpha val="65000"/>
                    </a:srgbClr>
                  </a:innerShdw>
                </a:effectLst>
                <a:cs typeface="B Titr" pitchFamily="2" charset="-78"/>
              </a:rPr>
              <a:t>به کاربستن </a:t>
            </a:r>
            <a:r>
              <a:rPr lang="fa-IR" sz="2800" b="1" dirty="0" smtClean="0">
                <a:cs typeface="B Titr" pitchFamily="2" charset="-78"/>
              </a:rPr>
              <a:t>این باورها در رفتارهای فردی و اجتماعی. در نتیجه، افراد در فرایند تعلیم و تربیت دینی، به گونه‌ای تربیت می‌شوند که در گرایش‌های‌شان نسبت به زندگی، اعمال و تصمیم‌های‌شان و در برخورد با تمام امور، همواره حاکمیت ارزش‌های الهی را احساس کنند. </a:t>
            </a:r>
            <a:endParaRPr lang="en-US" sz="2800" b="1" dirty="0" smtClean="0">
              <a:cs typeface="B Titr" pitchFamily="2" charset="-78"/>
            </a:endParaRPr>
          </a:p>
          <a:p>
            <a:pPr algn="just"/>
            <a:endParaRPr lang="en-US" sz="2400" b="1" dirty="0">
              <a:cs typeface="B Nazanin" pitchFamily="2" charset="-78"/>
            </a:endParaRPr>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285728"/>
            <a:ext cx="7772400" cy="1143000"/>
          </a:xfrm>
        </p:spPr>
        <p:txBody>
          <a:bodyPr/>
          <a:lstStyle/>
          <a:p>
            <a:pPr rtl="1"/>
            <a:r>
              <a:rPr lang="fa-IR" b="1" kern="1200" dirty="0" smtClean="0">
                <a:ln>
                  <a:solidFill>
                    <a:sysClr val="windowText" lastClr="000000"/>
                  </a:solidFill>
                </a:ln>
                <a:solidFill>
                  <a:srgbClr val="FF0000"/>
                </a:solidFill>
                <a:latin typeface="Times New Roman" pitchFamily="18" charset="0"/>
                <a:ea typeface="Calibri" pitchFamily="34" charset="0"/>
                <a:cs typeface="B Titr" pitchFamily="2" charset="-78"/>
              </a:rPr>
              <a:t>تعریف آموزش تربیت محور</a:t>
            </a:r>
            <a:endParaRPr lang="en-US" dirty="0"/>
          </a:p>
        </p:txBody>
      </p:sp>
      <p:sp>
        <p:nvSpPr>
          <p:cNvPr id="3" name="Content Placeholder 2"/>
          <p:cNvSpPr>
            <a:spLocks noGrp="1"/>
          </p:cNvSpPr>
          <p:nvPr>
            <p:ph idx="1"/>
          </p:nvPr>
        </p:nvSpPr>
        <p:spPr>
          <a:xfrm>
            <a:off x="214282" y="1428736"/>
            <a:ext cx="8715436" cy="5214974"/>
          </a:xfrm>
        </p:spPr>
        <p:txBody>
          <a:bodyPr/>
          <a:lstStyle/>
          <a:p>
            <a:pPr algn="just" rtl="1"/>
            <a:r>
              <a:rPr lang="fa-IR" sz="4000" b="1" kern="1200" dirty="0" smtClean="0">
                <a:ln>
                  <a:solidFill>
                    <a:sysClr val="windowText" lastClr="000000"/>
                  </a:solidFill>
                </a:ln>
                <a:solidFill>
                  <a:srgbClr val="002060"/>
                </a:solidFill>
                <a:cs typeface="B Nazanin" pitchFamily="2" charset="-78"/>
              </a:rPr>
              <a:t>آموزش تربیت محور نوعی از آموزش است که فاصله بین شناخت و باور قلبی و عمل را کاهش دهد. </a:t>
            </a:r>
            <a:endParaRPr lang="en-US" sz="4000" b="1" kern="1200" dirty="0" smtClean="0">
              <a:ln>
                <a:solidFill>
                  <a:sysClr val="windowText" lastClr="000000"/>
                </a:solidFill>
              </a:ln>
              <a:solidFill>
                <a:srgbClr val="002060"/>
              </a:solidFill>
              <a:cs typeface="B Nazanin" pitchFamily="2" charset="-78"/>
            </a:endParaRPr>
          </a:p>
          <a:p>
            <a:pPr algn="just" rtl="1"/>
            <a:r>
              <a:rPr lang="fa-IR" b="1" dirty="0" smtClean="0">
                <a:solidFill>
                  <a:srgbClr val="C00000"/>
                </a:solidFill>
                <a:cs typeface="B Jadid" pitchFamily="2" charset="-78"/>
              </a:rPr>
              <a:t>ابعاد و اهداف کلی آموزش تربیت محور :</a:t>
            </a:r>
            <a:endParaRPr lang="en-US" b="1" dirty="0" smtClean="0">
              <a:solidFill>
                <a:srgbClr val="C00000"/>
              </a:solidFill>
              <a:cs typeface="B Jadid" pitchFamily="2" charset="-78"/>
            </a:endParaRPr>
          </a:p>
          <a:p>
            <a:pPr algn="just" rtl="1"/>
            <a:endParaRPr lang="en-US" sz="2000" b="1" dirty="0" smtClean="0">
              <a:solidFill>
                <a:srgbClr val="0070C0"/>
              </a:solidFill>
              <a:cs typeface="B Jadid" pitchFamily="2" charset="-78"/>
            </a:endParaRPr>
          </a:p>
          <a:p>
            <a:pPr algn="just" rtl="1"/>
            <a:r>
              <a:rPr lang="fa-IR" sz="3600" b="1" kern="1200" dirty="0" smtClean="0">
                <a:ln>
                  <a:solidFill>
                    <a:sysClr val="windowText" lastClr="000000"/>
                  </a:solidFill>
                </a:ln>
                <a:solidFill>
                  <a:srgbClr val="00B050"/>
                </a:solidFill>
                <a:cs typeface="B Nazanin" pitchFamily="2" charset="-78"/>
              </a:rPr>
              <a:t>تقویت دانش وآگاهی</a:t>
            </a:r>
            <a:endParaRPr lang="en-US" sz="3600" b="1" kern="1200" dirty="0" smtClean="0">
              <a:ln>
                <a:solidFill>
                  <a:sysClr val="windowText" lastClr="000000"/>
                </a:solidFill>
              </a:ln>
              <a:solidFill>
                <a:srgbClr val="00B050"/>
              </a:solidFill>
              <a:cs typeface="B Nazanin" pitchFamily="2" charset="-78"/>
            </a:endParaRPr>
          </a:p>
          <a:p>
            <a:pPr algn="just" rtl="1"/>
            <a:r>
              <a:rPr lang="fa-IR" sz="3600" b="1" kern="1200" dirty="0" smtClean="0">
                <a:ln>
                  <a:solidFill>
                    <a:sysClr val="windowText" lastClr="000000"/>
                  </a:solidFill>
                </a:ln>
                <a:solidFill>
                  <a:srgbClr val="00B050"/>
                </a:solidFill>
                <a:cs typeface="B Nazanin" pitchFamily="2" charset="-78"/>
              </a:rPr>
              <a:t>تعمیق نگرش و باور </a:t>
            </a:r>
            <a:endParaRPr lang="en-US" sz="3600" b="1" kern="1200" dirty="0" smtClean="0">
              <a:ln>
                <a:solidFill>
                  <a:sysClr val="windowText" lastClr="000000"/>
                </a:solidFill>
              </a:ln>
              <a:solidFill>
                <a:srgbClr val="00B050"/>
              </a:solidFill>
              <a:cs typeface="B Nazanin" pitchFamily="2" charset="-78"/>
            </a:endParaRPr>
          </a:p>
          <a:p>
            <a:pPr algn="just" rtl="1"/>
            <a:r>
              <a:rPr lang="fa-IR" sz="3600" b="1" kern="1200" dirty="0" smtClean="0">
                <a:ln>
                  <a:solidFill>
                    <a:sysClr val="windowText" lastClr="000000"/>
                  </a:solidFill>
                </a:ln>
                <a:solidFill>
                  <a:srgbClr val="00B050"/>
                </a:solidFill>
                <a:cs typeface="B Nazanin" pitchFamily="2" charset="-78"/>
              </a:rPr>
              <a:t>به کاربستن باورها در رفتارهای فردی و اجتماعی </a:t>
            </a:r>
            <a:endParaRPr lang="en-US" sz="3600" b="1" kern="1200" dirty="0" smtClean="0">
              <a:ln>
                <a:solidFill>
                  <a:sysClr val="windowText" lastClr="000000"/>
                </a:solidFill>
              </a:ln>
              <a:solidFill>
                <a:srgbClr val="00B050"/>
              </a:solidFill>
              <a:cs typeface="B Nazanin" pitchFamily="2" charset="-78"/>
            </a:endParaRPr>
          </a:p>
          <a:p>
            <a:endParaRPr lang="en-US" sz="2800" b="1" kern="1200" dirty="0" smtClean="0">
              <a:ln>
                <a:solidFill>
                  <a:sysClr val="windowText" lastClr="000000"/>
                </a:solidFill>
              </a:ln>
              <a:solidFill>
                <a:srgbClr val="FFC000"/>
              </a:solidFill>
              <a:cs typeface="B Nazanin" pitchFamily="2" charset="-78"/>
            </a:endParaRPr>
          </a:p>
        </p:txBody>
      </p:sp>
    </p:spTree>
  </p:cSld>
  <p:clrMapOvr>
    <a:masterClrMapping/>
  </p:clrMapOvr>
  <p:transition spd="slow">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71472" y="0"/>
            <a:ext cx="7772400" cy="1143000"/>
          </a:xfrm>
        </p:spPr>
        <p:txBody>
          <a:bodyPr/>
          <a:lstStyle/>
          <a:p>
            <a:r>
              <a:rPr lang="fa-IR" b="1" kern="1200" dirty="0" smtClean="0">
                <a:ln>
                  <a:solidFill>
                    <a:sysClr val="windowText" lastClr="000000"/>
                  </a:solidFill>
                </a:ln>
                <a:solidFill>
                  <a:srgbClr val="FF0000"/>
                </a:solidFill>
                <a:latin typeface="Times New Roman" pitchFamily="18" charset="0"/>
                <a:ea typeface="Calibri" pitchFamily="34" charset="0"/>
                <a:cs typeface="B Titr" pitchFamily="2" charset="-78"/>
              </a:rPr>
              <a:t>تعريف مربی تربيت محور</a:t>
            </a:r>
            <a:endParaRPr lang="en-US" b="1" kern="1200" dirty="0" smtClean="0">
              <a:ln>
                <a:solidFill>
                  <a:sysClr val="windowText" lastClr="000000"/>
                </a:solidFill>
              </a:ln>
              <a:solidFill>
                <a:srgbClr val="FF0000"/>
              </a:solidFill>
              <a:latin typeface="Times New Roman" pitchFamily="18" charset="0"/>
              <a:ea typeface="Calibri" pitchFamily="34" charset="0"/>
              <a:cs typeface="B Titr" pitchFamily="2" charset="-78"/>
            </a:endParaRPr>
          </a:p>
        </p:txBody>
      </p:sp>
      <p:sp>
        <p:nvSpPr>
          <p:cNvPr id="3" name="Content Placeholder 2"/>
          <p:cNvSpPr>
            <a:spLocks noGrp="1"/>
          </p:cNvSpPr>
          <p:nvPr>
            <p:ph idx="1"/>
          </p:nvPr>
        </p:nvSpPr>
        <p:spPr>
          <a:xfrm>
            <a:off x="214282" y="1500174"/>
            <a:ext cx="8644030" cy="4857784"/>
          </a:xfrm>
        </p:spPr>
        <p:txBody>
          <a:bodyPr/>
          <a:lstStyle/>
          <a:p>
            <a:pPr algn="just" rtl="1"/>
            <a:r>
              <a:rPr lang="fa-IR" sz="4400" b="1" dirty="0" smtClean="0"/>
              <a:t>"</a:t>
            </a:r>
            <a:r>
              <a:rPr lang="fa-IR" sz="4000" b="1" kern="1200" dirty="0" smtClean="0">
                <a:ln>
                  <a:solidFill>
                    <a:sysClr val="windowText" lastClr="000000"/>
                  </a:solidFill>
                </a:ln>
                <a:solidFill>
                  <a:schemeClr val="bg2">
                    <a:lumMod val="25000"/>
                  </a:schemeClr>
                </a:solidFill>
                <a:cs typeface="B Nazanin" pitchFamily="2" charset="-78"/>
              </a:rPr>
              <a:t>مربی تربيت محور فردی است که از طريق انجام فعاليـتهای هماهنگ، مستمر و اثر بخش بصورت هدفمند با استفاده از روشها و ابزارهای متناسب زمينه لازم را برای به فعليت رسيدن فطريات و رشد و شکوفايي استعدادهای مخاطبان و فراگيران در جهت نيل به کمال مطلوب فراهم می سازد. “</a:t>
            </a:r>
            <a:endParaRPr lang="en-US" sz="4000" b="1" kern="1200" dirty="0" smtClean="0">
              <a:ln>
                <a:solidFill>
                  <a:sysClr val="windowText" lastClr="000000"/>
                </a:solidFill>
              </a:ln>
              <a:solidFill>
                <a:schemeClr val="bg2">
                  <a:lumMod val="25000"/>
                </a:schemeClr>
              </a:solidFill>
              <a:cs typeface="B Nazanin" pitchFamily="2" charset="-78"/>
            </a:endParaRPr>
          </a:p>
          <a:p>
            <a:pPr algn="just"/>
            <a:endParaRPr lang="en-US" sz="2800" b="1" kern="1200" dirty="0" smtClean="0">
              <a:ln>
                <a:solidFill>
                  <a:sysClr val="windowText" lastClr="000000"/>
                </a:solidFill>
              </a:ln>
              <a:solidFill>
                <a:schemeClr val="bg2">
                  <a:lumMod val="25000"/>
                </a:schemeClr>
              </a:solidFill>
              <a:cs typeface="B Nazanin" pitchFamily="2" charset="-78"/>
            </a:endParaRPr>
          </a:p>
        </p:txBody>
      </p:sp>
    </p:spTree>
  </p:cSld>
  <p:clrMapOvr>
    <a:masterClrMapping/>
  </p:clrMapOvr>
  <p:transition spd="slow">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kern="1200" dirty="0" smtClean="0">
                <a:ln>
                  <a:solidFill>
                    <a:sysClr val="windowText" lastClr="000000"/>
                  </a:solidFill>
                </a:ln>
                <a:solidFill>
                  <a:srgbClr val="FF0000"/>
                </a:solidFill>
                <a:latin typeface="Times New Roman" pitchFamily="18" charset="0"/>
                <a:ea typeface="Calibri" pitchFamily="34" charset="0"/>
                <a:cs typeface="B Titr" pitchFamily="2" charset="-78"/>
              </a:rPr>
              <a:t>تعريف مباني</a:t>
            </a:r>
            <a:endParaRPr lang="en-US" dirty="0"/>
          </a:p>
        </p:txBody>
      </p:sp>
      <p:sp>
        <p:nvSpPr>
          <p:cNvPr id="3" name="Content Placeholder 2"/>
          <p:cNvSpPr>
            <a:spLocks noGrp="1"/>
          </p:cNvSpPr>
          <p:nvPr>
            <p:ph idx="1"/>
          </p:nvPr>
        </p:nvSpPr>
        <p:spPr>
          <a:xfrm>
            <a:off x="428596" y="1981200"/>
            <a:ext cx="8286808" cy="4114800"/>
          </a:xfrm>
        </p:spPr>
        <p:txBody>
          <a:bodyPr/>
          <a:lstStyle/>
          <a:p>
            <a:pPr algn="just" rtl="1"/>
            <a:r>
              <a:rPr lang="fa-IR" sz="4400" b="1" kern="1200" dirty="0" smtClean="0">
                <a:ln>
                  <a:solidFill>
                    <a:sysClr val="windowText" lastClr="000000"/>
                  </a:solidFill>
                </a:ln>
                <a:solidFill>
                  <a:schemeClr val="bg2">
                    <a:lumMod val="25000"/>
                  </a:schemeClr>
                </a:solidFill>
                <a:cs typeface="B Nazanin" pitchFamily="2" charset="-78"/>
              </a:rPr>
              <a:t>گزاره هاي بنيادين </a:t>
            </a:r>
            <a:r>
              <a:rPr lang="fa-IR" sz="4400" b="1" kern="1200" dirty="0" smtClean="0">
                <a:ln>
                  <a:solidFill>
                    <a:sysClr val="windowText" lastClr="000000"/>
                  </a:solidFill>
                </a:ln>
                <a:solidFill>
                  <a:srgbClr val="009900"/>
                </a:solidFill>
                <a:cs typeface="B Nazanin" pitchFamily="2" charset="-78"/>
              </a:rPr>
              <a:t>جهان شناسانه ،انسان شناسانه ومعرفت شناسانه</a:t>
            </a:r>
            <a:r>
              <a:rPr lang="fa-IR" sz="4400" b="1" kern="1200" dirty="0" smtClean="0">
                <a:ln>
                  <a:solidFill>
                    <a:sysClr val="windowText" lastClr="000000"/>
                  </a:solidFill>
                </a:ln>
                <a:solidFill>
                  <a:schemeClr val="bg2">
                    <a:lumMod val="25000"/>
                  </a:schemeClr>
                </a:solidFill>
                <a:cs typeface="B Nazanin" pitchFamily="2" charset="-78"/>
              </a:rPr>
              <a:t> اي است  كه وضعيت وجايگاه انسان را در عالم بيان مي كند. </a:t>
            </a:r>
          </a:p>
          <a:p>
            <a:pPr algn="just" rtl="1"/>
            <a:r>
              <a:rPr lang="fa-IR" sz="4000" b="1" kern="1200" dirty="0" smtClean="0">
                <a:ln>
                  <a:solidFill>
                    <a:sysClr val="windowText" lastClr="000000"/>
                  </a:solidFill>
                </a:ln>
                <a:solidFill>
                  <a:schemeClr val="bg2">
                    <a:lumMod val="25000"/>
                  </a:schemeClr>
                </a:solidFill>
                <a:cs typeface="B Nazanin" pitchFamily="2" charset="-78"/>
              </a:rPr>
              <a:t>مبانی تربيت معمولا به صورت</a:t>
            </a:r>
            <a:r>
              <a:rPr lang="en-US" sz="4000" b="1" kern="1200" dirty="0" smtClean="0">
                <a:ln>
                  <a:solidFill>
                    <a:sysClr val="windowText" lastClr="000000"/>
                  </a:solidFill>
                </a:ln>
                <a:solidFill>
                  <a:schemeClr val="bg2">
                    <a:lumMod val="25000"/>
                  </a:schemeClr>
                </a:solidFill>
                <a:cs typeface="B Nazanin" pitchFamily="2" charset="-78"/>
              </a:rPr>
              <a:t> </a:t>
            </a:r>
            <a:r>
              <a:rPr lang="fa-IR" sz="4000" b="1" kern="1200" dirty="0" smtClean="0">
                <a:ln>
                  <a:solidFill>
                    <a:sysClr val="windowText" lastClr="000000"/>
                  </a:solidFill>
                </a:ln>
                <a:solidFill>
                  <a:schemeClr val="bg2">
                    <a:lumMod val="25000"/>
                  </a:schemeClr>
                </a:solidFill>
                <a:cs typeface="B Nazanin" pitchFamily="2" charset="-78"/>
              </a:rPr>
              <a:t>«</a:t>
            </a:r>
            <a:r>
              <a:rPr lang="en-US" sz="4000" b="1" kern="1200" dirty="0" smtClean="0">
                <a:ln>
                  <a:solidFill>
                    <a:sysClr val="windowText" lastClr="000000"/>
                  </a:solidFill>
                </a:ln>
                <a:solidFill>
                  <a:schemeClr val="bg2">
                    <a:lumMod val="25000"/>
                  </a:schemeClr>
                </a:solidFill>
                <a:cs typeface="B Nazanin" pitchFamily="2" charset="-78"/>
              </a:rPr>
              <a:t> </a:t>
            </a:r>
            <a:r>
              <a:rPr lang="fa-IR" sz="4000" b="1" kern="1200" dirty="0" smtClean="0">
                <a:ln>
                  <a:solidFill>
                    <a:sysClr val="windowText" lastClr="000000"/>
                  </a:solidFill>
                </a:ln>
                <a:solidFill>
                  <a:schemeClr val="bg2">
                    <a:lumMod val="25000"/>
                  </a:schemeClr>
                </a:solidFill>
                <a:cs typeface="B Nazanin" pitchFamily="2" charset="-78"/>
              </a:rPr>
              <a:t>هست ها» و «</a:t>
            </a:r>
            <a:r>
              <a:rPr lang="en-US" sz="4000" b="1" kern="1200" dirty="0" smtClean="0">
                <a:ln>
                  <a:solidFill>
                    <a:sysClr val="windowText" lastClr="000000"/>
                  </a:solidFill>
                </a:ln>
                <a:solidFill>
                  <a:schemeClr val="bg2">
                    <a:lumMod val="25000"/>
                  </a:schemeClr>
                </a:solidFill>
                <a:cs typeface="B Nazanin" pitchFamily="2" charset="-78"/>
              </a:rPr>
              <a:t> </a:t>
            </a:r>
            <a:r>
              <a:rPr lang="fa-IR" sz="4000" b="1" kern="1200" dirty="0" smtClean="0">
                <a:ln>
                  <a:solidFill>
                    <a:sysClr val="windowText" lastClr="000000"/>
                  </a:solidFill>
                </a:ln>
                <a:solidFill>
                  <a:schemeClr val="bg2">
                    <a:lumMod val="25000"/>
                  </a:schemeClr>
                </a:solidFill>
                <a:cs typeface="B Nazanin" pitchFamily="2" charset="-78"/>
              </a:rPr>
              <a:t>نیست ها» بیان می شود.</a:t>
            </a:r>
            <a:endParaRPr lang="en-US" sz="4000" b="1" kern="1200" dirty="0" smtClean="0">
              <a:ln>
                <a:solidFill>
                  <a:sysClr val="windowText" lastClr="000000"/>
                </a:solidFill>
              </a:ln>
              <a:solidFill>
                <a:schemeClr val="bg2">
                  <a:lumMod val="25000"/>
                </a:schemeClr>
              </a:solidFill>
              <a:cs typeface="B Nazanin" pitchFamily="2" charset="-78"/>
            </a:endParaRPr>
          </a:p>
          <a:p>
            <a:endParaRPr lang="en-US" dirty="0"/>
          </a:p>
        </p:txBody>
      </p:sp>
    </p:spTree>
  </p:cSld>
  <p:clrMapOvr>
    <a:masterClrMapping/>
  </p:clrMapOvr>
  <p:transition spd="slow">
    <p:pull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4348" y="0"/>
            <a:ext cx="7772400" cy="1143000"/>
          </a:xfrm>
        </p:spPr>
        <p:txBody>
          <a:bodyPr/>
          <a:lstStyle/>
          <a:p>
            <a:r>
              <a:rPr lang="fa-IR" b="1" kern="1200" dirty="0" smtClean="0">
                <a:ln>
                  <a:solidFill>
                    <a:sysClr val="windowText" lastClr="000000"/>
                  </a:solidFill>
                </a:ln>
                <a:solidFill>
                  <a:srgbClr val="FF0000"/>
                </a:solidFill>
                <a:latin typeface="Times New Roman" pitchFamily="18" charset="0"/>
                <a:ea typeface="Calibri" pitchFamily="34" charset="0"/>
                <a:cs typeface="B Titr" pitchFamily="2" charset="-78"/>
              </a:rPr>
              <a:t>تعريف اصول</a:t>
            </a:r>
            <a:endParaRPr lang="en-US" b="1" kern="1200" dirty="0" smtClean="0">
              <a:ln>
                <a:solidFill>
                  <a:sysClr val="windowText" lastClr="000000"/>
                </a:solidFill>
              </a:ln>
              <a:solidFill>
                <a:srgbClr val="FF0000"/>
              </a:solidFill>
              <a:latin typeface="Times New Roman" pitchFamily="18" charset="0"/>
              <a:ea typeface="Calibri" pitchFamily="34" charset="0"/>
              <a:cs typeface="B Titr" pitchFamily="2" charset="-78"/>
            </a:endParaRPr>
          </a:p>
        </p:txBody>
      </p:sp>
      <p:sp>
        <p:nvSpPr>
          <p:cNvPr id="3" name="Content Placeholder 2"/>
          <p:cNvSpPr>
            <a:spLocks noGrp="1"/>
          </p:cNvSpPr>
          <p:nvPr>
            <p:ph idx="1"/>
          </p:nvPr>
        </p:nvSpPr>
        <p:spPr>
          <a:xfrm>
            <a:off x="214282" y="1071546"/>
            <a:ext cx="8929718" cy="5143536"/>
          </a:xfrm>
        </p:spPr>
        <p:txBody>
          <a:bodyPr/>
          <a:lstStyle/>
          <a:p>
            <a:pPr algn="just" rtl="1"/>
            <a:r>
              <a:rPr lang="fa-IR" sz="4000" b="1" kern="1200" dirty="0" smtClean="0">
                <a:ln>
                  <a:solidFill>
                    <a:sysClr val="windowText" lastClr="000000"/>
                  </a:solidFill>
                </a:ln>
                <a:solidFill>
                  <a:schemeClr val="bg2">
                    <a:lumMod val="25000"/>
                  </a:schemeClr>
                </a:solidFill>
                <a:cs typeface="B Nazanin" pitchFamily="2" charset="-78"/>
              </a:rPr>
              <a:t>اصول عبارت است از سلسله قواعد ومعيارهای کلی که دربرگيرنده  نکات کليدی ،حساس و اولويت ها  می باشد</a:t>
            </a:r>
            <a:r>
              <a:rPr lang="en-US" sz="4000" b="1" kern="1200" dirty="0" smtClean="0">
                <a:ln>
                  <a:solidFill>
                    <a:sysClr val="windowText" lastClr="000000"/>
                  </a:solidFill>
                </a:ln>
                <a:solidFill>
                  <a:schemeClr val="bg2">
                    <a:lumMod val="25000"/>
                  </a:schemeClr>
                </a:solidFill>
                <a:cs typeface="B Nazanin" pitchFamily="2" charset="-78"/>
              </a:rPr>
              <a:t> </a:t>
            </a:r>
            <a:r>
              <a:rPr lang="fa-IR" sz="4000" b="1" kern="1200" dirty="0" smtClean="0">
                <a:ln>
                  <a:solidFill>
                    <a:sysClr val="windowText" lastClr="000000"/>
                  </a:solidFill>
                </a:ln>
                <a:solidFill>
                  <a:schemeClr val="bg2">
                    <a:lumMod val="25000"/>
                  </a:schemeClr>
                </a:solidFill>
                <a:cs typeface="B Nazanin" pitchFamily="2" charset="-78"/>
              </a:rPr>
              <a:t>و</a:t>
            </a:r>
            <a:r>
              <a:rPr lang="en-US" sz="4000" b="1" kern="1200" dirty="0" smtClean="0">
                <a:ln>
                  <a:solidFill>
                    <a:sysClr val="windowText" lastClr="000000"/>
                  </a:solidFill>
                </a:ln>
                <a:solidFill>
                  <a:schemeClr val="bg2">
                    <a:lumMod val="25000"/>
                  </a:schemeClr>
                </a:solidFill>
                <a:cs typeface="B Nazanin" pitchFamily="2" charset="-78"/>
              </a:rPr>
              <a:t> </a:t>
            </a:r>
            <a:r>
              <a:rPr lang="fa-IR" sz="4000" b="1" kern="1200" dirty="0" smtClean="0">
                <a:ln>
                  <a:solidFill>
                    <a:sysClr val="windowText" lastClr="000000"/>
                  </a:solidFill>
                </a:ln>
                <a:solidFill>
                  <a:schemeClr val="bg2">
                    <a:lumMod val="25000"/>
                  </a:schemeClr>
                </a:solidFill>
                <a:cs typeface="B Nazanin" pitchFamily="2" charset="-78"/>
              </a:rPr>
              <a:t>چگونگی تنظيم روابط بين عوامل مختلف تأثيرگذار و مؤلفه های تشکيل دهنده موضوع را مشخص می کند. </a:t>
            </a:r>
            <a:endParaRPr lang="en-US" sz="4000" b="1" kern="1200" dirty="0" smtClean="0">
              <a:ln>
                <a:solidFill>
                  <a:sysClr val="windowText" lastClr="000000"/>
                </a:solidFill>
              </a:ln>
              <a:solidFill>
                <a:schemeClr val="bg2">
                  <a:lumMod val="25000"/>
                </a:schemeClr>
              </a:solidFill>
              <a:cs typeface="B Nazanin" pitchFamily="2" charset="-78"/>
            </a:endParaRPr>
          </a:p>
          <a:p>
            <a:pPr algn="just" rtl="1"/>
            <a:r>
              <a:rPr lang="fa-IR" sz="3600" b="1" kern="1200" dirty="0" smtClean="0">
                <a:ln>
                  <a:solidFill>
                    <a:sysClr val="windowText" lastClr="000000"/>
                  </a:solidFill>
                </a:ln>
                <a:solidFill>
                  <a:schemeClr val="bg2">
                    <a:lumMod val="25000"/>
                  </a:schemeClr>
                </a:solidFill>
                <a:cs typeface="B Nazanin" pitchFamily="2" charset="-78"/>
              </a:rPr>
              <a:t>اصول تربيت از مبانی استخراج می شود و معمولا به صورت«باید ها» و «نباید ها» بیان می شود. یادآوری می شود روش های تربیت نیز از اصول به دست می آید.</a:t>
            </a:r>
            <a:endParaRPr lang="en-US" sz="3600" b="1" kern="1200" dirty="0" smtClean="0">
              <a:ln>
                <a:solidFill>
                  <a:sysClr val="windowText" lastClr="000000"/>
                </a:solidFill>
              </a:ln>
              <a:solidFill>
                <a:schemeClr val="bg2">
                  <a:lumMod val="25000"/>
                </a:schemeClr>
              </a:solidFill>
              <a:cs typeface="B Nazanin" pitchFamily="2" charset="-78"/>
            </a:endParaRPr>
          </a:p>
          <a:p>
            <a:endParaRPr lang="en-US" dirty="0"/>
          </a:p>
        </p:txBody>
      </p:sp>
    </p:spTree>
  </p:cSld>
  <p:clrMapOvr>
    <a:masterClrMapping/>
  </p:clrMapOvr>
  <p:transition spd="slow">
    <p:pull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928694"/>
          </a:xfrm>
        </p:spPr>
        <p:txBody>
          <a:bodyPr>
            <a:normAutofit/>
          </a:bodyPr>
          <a:lstStyle/>
          <a:p>
            <a:pPr algn="ctr" rtl="1"/>
            <a:r>
              <a:rPr lang="fa-IR" sz="4400" b="1" dirty="0" smtClean="0">
                <a:ln>
                  <a:solidFill>
                    <a:sysClr val="windowText" lastClr="000000"/>
                  </a:solidFill>
                </a:ln>
                <a:solidFill>
                  <a:srgbClr val="FF0000"/>
                </a:solidFill>
                <a:latin typeface="Times New Roman" pitchFamily="18" charset="0"/>
                <a:ea typeface="Calibri" pitchFamily="34" charset="0"/>
                <a:cs typeface="B Titr" pitchFamily="2" charset="-78"/>
              </a:rPr>
              <a:t>مباني تعلیم و تربیت اسلامی</a:t>
            </a:r>
            <a:endParaRPr sz="4400" b="1" smtClean="0">
              <a:ln>
                <a:solidFill>
                  <a:sysClr val="windowText" lastClr="000000"/>
                </a:solidFill>
              </a:ln>
              <a:solidFill>
                <a:srgbClr val="FF0000"/>
              </a:solidFill>
              <a:latin typeface="Times New Roman" pitchFamily="18" charset="0"/>
              <a:ea typeface="Calibri" pitchFamily="34" charset="0"/>
              <a:cs typeface="B Titr" pitchFamily="2" charset="-78"/>
            </a:endParaRPr>
          </a:p>
        </p:txBody>
      </p:sp>
      <p:sp>
        <p:nvSpPr>
          <p:cNvPr id="3" name="Content Placeholder 2"/>
          <p:cNvSpPr>
            <a:spLocks noGrp="1"/>
          </p:cNvSpPr>
          <p:nvPr>
            <p:ph idx="1"/>
          </p:nvPr>
        </p:nvSpPr>
        <p:spPr>
          <a:xfrm>
            <a:off x="285720" y="1142984"/>
            <a:ext cx="8572560" cy="5357850"/>
          </a:xfrm>
        </p:spPr>
        <p:txBody>
          <a:bodyPr>
            <a:noAutofit/>
          </a:bodyPr>
          <a:lstStyle/>
          <a:p>
            <a:pPr algn="just" rtl="1"/>
            <a:r>
              <a:rPr lang="fa-IR" sz="2800" b="1" dirty="0" smtClean="0">
                <a:cs typeface="B Nazanin" pitchFamily="2" charset="-78"/>
              </a:rPr>
              <a:t>1-خدا واقعيت و حقيقت مطلق و مبدا هستي است.</a:t>
            </a:r>
            <a:endParaRPr lang="en-US" sz="2800" b="1" dirty="0" smtClean="0">
              <a:cs typeface="B Nazanin" pitchFamily="2" charset="-78"/>
            </a:endParaRPr>
          </a:p>
          <a:p>
            <a:pPr algn="just" rtl="1"/>
            <a:endParaRPr lang="en-US" sz="1800" b="1" dirty="0" smtClean="0">
              <a:cs typeface="B Nazanin" pitchFamily="2" charset="-78"/>
            </a:endParaRPr>
          </a:p>
          <a:p>
            <a:pPr algn="just" rtl="1"/>
            <a:r>
              <a:rPr lang="fa-IR" sz="2800" b="1" dirty="0" smtClean="0">
                <a:cs typeface="B Nazanin" pitchFamily="2" charset="-78"/>
              </a:rPr>
              <a:t>2- منشا حيات جهان و انسان واجب الوجود است.</a:t>
            </a:r>
            <a:endParaRPr lang="en-US" sz="2800" b="1" dirty="0" smtClean="0">
              <a:cs typeface="B Nazanin" pitchFamily="2" charset="-78"/>
            </a:endParaRPr>
          </a:p>
          <a:p>
            <a:pPr algn="just" rtl="1"/>
            <a:endParaRPr lang="en-US" sz="2000" b="1" dirty="0" smtClean="0">
              <a:cs typeface="B Nazanin" pitchFamily="2" charset="-78"/>
            </a:endParaRPr>
          </a:p>
          <a:p>
            <a:pPr algn="just" rtl="1"/>
            <a:r>
              <a:rPr lang="fa-IR" sz="2800" b="1" dirty="0" smtClean="0">
                <a:cs typeface="B Nazanin" pitchFamily="2" charset="-78"/>
              </a:rPr>
              <a:t>3-آفرينش جهان و انسان هدفمند است و ماهيت «ازاويي» و «به سوي اويي» دارد.</a:t>
            </a:r>
            <a:endParaRPr lang="en-US" sz="2800" b="1" dirty="0" smtClean="0">
              <a:cs typeface="B Nazanin" pitchFamily="2" charset="-78"/>
            </a:endParaRPr>
          </a:p>
          <a:p>
            <a:pPr algn="just" rtl="1"/>
            <a:endParaRPr lang="en-US" sz="1600" b="1" dirty="0" smtClean="0">
              <a:cs typeface="B Nazanin" pitchFamily="2" charset="-78"/>
            </a:endParaRPr>
          </a:p>
          <a:p>
            <a:pPr algn="just" rtl="1"/>
            <a:r>
              <a:rPr lang="fa-IR" sz="2800" b="1" dirty="0" smtClean="0">
                <a:cs typeface="B Nazanin" pitchFamily="2" charset="-78"/>
              </a:rPr>
              <a:t>4-جهان و انسان به سوي كمال در حركتند.</a:t>
            </a:r>
            <a:endParaRPr lang="en-US" sz="2800" b="1" dirty="0" smtClean="0">
              <a:cs typeface="B Nazanin" pitchFamily="2" charset="-78"/>
            </a:endParaRPr>
          </a:p>
          <a:p>
            <a:pPr algn="just" rtl="1"/>
            <a:endParaRPr lang="en-US" sz="1400" b="1" dirty="0" smtClean="0">
              <a:cs typeface="B Nazanin" pitchFamily="2" charset="-78"/>
            </a:endParaRPr>
          </a:p>
          <a:p>
            <a:pPr algn="just" rtl="1"/>
            <a:r>
              <a:rPr lang="fa-IR" sz="2800" b="1" dirty="0" smtClean="0">
                <a:cs typeface="B Nazanin" pitchFamily="2" charset="-78"/>
              </a:rPr>
              <a:t>5-آفرينش جهان براساس نظام احسن است.</a:t>
            </a:r>
            <a:endParaRPr lang="en-US" sz="2800" b="1" dirty="0" smtClean="0">
              <a:cs typeface="B Nazanin" pitchFamily="2" charset="-78"/>
            </a:endParaRPr>
          </a:p>
          <a:p>
            <a:pPr algn="just" rtl="1"/>
            <a:endParaRPr lang="en-US" sz="1200" b="1" dirty="0" smtClean="0">
              <a:cs typeface="B Nazanin" pitchFamily="2" charset="-78"/>
            </a:endParaRPr>
          </a:p>
          <a:p>
            <a:pPr algn="just" rtl="1"/>
            <a:r>
              <a:rPr lang="fa-IR" sz="2800" b="1" dirty="0" smtClean="0">
                <a:cs typeface="B Nazanin" pitchFamily="2" charset="-78"/>
              </a:rPr>
              <a:t>6- انسان داراي فطرت الهي است.</a:t>
            </a:r>
            <a:endParaRPr lang="en-US" sz="2800" b="1" dirty="0" smtClean="0">
              <a:cs typeface="B Nazanin" pitchFamily="2" charset="-78"/>
            </a:endParaRPr>
          </a:p>
        </p:txBody>
      </p:sp>
    </p:spTree>
  </p:cSld>
  <p:clrMapOvr>
    <a:masterClrMapping/>
  </p:clrMapOvr>
  <p:transition spd="slow">
    <p:pull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85728"/>
            <a:ext cx="8229600" cy="6000792"/>
          </a:xfrm>
        </p:spPr>
        <p:txBody>
          <a:bodyPr>
            <a:normAutofit fontScale="92500" lnSpcReduction="20000"/>
          </a:bodyPr>
          <a:lstStyle/>
          <a:p>
            <a:pPr algn="just" rtl="1"/>
            <a:endParaRPr lang="en-US" sz="2800" b="1" dirty="0" smtClean="0">
              <a:cs typeface="B Nazanin" pitchFamily="2" charset="-78"/>
            </a:endParaRPr>
          </a:p>
          <a:p>
            <a:pPr algn="just" rtl="1"/>
            <a:r>
              <a:rPr lang="fa-IR" sz="2800" b="1" dirty="0" smtClean="0">
                <a:cs typeface="B Nazanin" pitchFamily="2" charset="-78"/>
              </a:rPr>
              <a:t>7-انسان موجودي مخلوق، ممكن الوجود و وابسته 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8-امكان دستيابي به معرفت حقيقي براي انسان وجود دارد</a:t>
            </a:r>
            <a:r>
              <a:rPr lang="en-US" sz="2800" b="1" dirty="0" smtClean="0">
                <a:cs typeface="B Nazanin" pitchFamily="2" charset="-78"/>
              </a:rPr>
              <a:t>.</a:t>
            </a:r>
          </a:p>
          <a:p>
            <a:pPr algn="just" rtl="1"/>
            <a:endParaRPr lang="en-US" sz="2800" b="1" dirty="0" smtClean="0">
              <a:cs typeface="B Nazanin" pitchFamily="2" charset="-78"/>
            </a:endParaRPr>
          </a:p>
          <a:p>
            <a:pPr algn="just" rtl="1"/>
            <a:r>
              <a:rPr lang="fa-IR" sz="2800" b="1" dirty="0" smtClean="0">
                <a:cs typeface="B Nazanin" pitchFamily="2" charset="-78"/>
              </a:rPr>
              <a:t>9- انسان موجودي دوبعدي و مركب از روح و جسم 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0 1-انسان براي راهيابي به حقيقت و صراط مستقيم به هدايت الهي نيازمند است</a:t>
            </a:r>
            <a:r>
              <a:rPr lang="en-US" sz="2800" b="1" dirty="0" smtClean="0">
                <a:cs typeface="B Nazanin" pitchFamily="2" charset="-78"/>
              </a:rPr>
              <a:t>.</a:t>
            </a:r>
          </a:p>
          <a:p>
            <a:pPr algn="just" rtl="1"/>
            <a:endParaRPr lang="en-US" sz="2800" b="1" dirty="0" smtClean="0">
              <a:cs typeface="B Nazanin" pitchFamily="2" charset="-78"/>
            </a:endParaRPr>
          </a:p>
          <a:p>
            <a:pPr algn="just" rtl="1"/>
            <a:r>
              <a:rPr lang="fa-IR" sz="2800" b="1" dirty="0" smtClean="0">
                <a:cs typeface="B Nazanin" pitchFamily="2" charset="-78"/>
              </a:rPr>
              <a:t>11- هدف و فلسفه خلقت انسان عبوديت است و كمال حقيقي انسان در بندگي خداست.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12- رهبران معصوم (ع) و برگزيده خدا بهترين راهنما و الگو براي رشد و كمال انسان هستند</a:t>
            </a:r>
            <a:r>
              <a:rPr lang="fa-IR" sz="2800" b="1" dirty="0" smtClean="0">
                <a:solidFill>
                  <a:srgbClr val="FFFF00"/>
                </a:solidFill>
                <a:cs typeface="B Nazanin" pitchFamily="2" charset="-78"/>
              </a:rPr>
              <a:t>.</a:t>
            </a:r>
            <a:endParaRPr lang="en-US" sz="2800" b="1" dirty="0" smtClean="0">
              <a:solidFill>
                <a:srgbClr val="FFFF00"/>
              </a:solidFill>
              <a:cs typeface="B Nazanin" pitchFamily="2" charset="-78"/>
            </a:endParaRPr>
          </a:p>
          <a:p>
            <a:pPr algn="just" rtl="1"/>
            <a:endParaRPr lang="en-US" sz="2800" b="1" dirty="0" smtClean="0">
              <a:solidFill>
                <a:srgbClr val="002060"/>
              </a:solidFill>
              <a:cs typeface="B Nazanin" pitchFamily="2" charset="-78"/>
            </a:endParaRPr>
          </a:p>
          <a:p>
            <a:endParaRPr lang="en-US" dirty="0">
              <a:solidFill>
                <a:srgbClr val="002060"/>
              </a:solidFill>
            </a:endParaRPr>
          </a:p>
        </p:txBody>
      </p:sp>
    </p:spTree>
  </p:cSld>
  <p:clrMapOvr>
    <a:masterClrMapping/>
  </p:clrMapOvr>
  <p:transition spd="slow">
    <p:pull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85728"/>
            <a:ext cx="8401080" cy="6357982"/>
          </a:xfrm>
        </p:spPr>
        <p:txBody>
          <a:bodyPr>
            <a:normAutofit fontScale="92500" lnSpcReduction="20000"/>
          </a:bodyPr>
          <a:lstStyle/>
          <a:p>
            <a:pPr algn="just" rtl="1"/>
            <a:endParaRPr lang="en-US" sz="2400" b="1" dirty="0" smtClean="0">
              <a:solidFill>
                <a:srgbClr val="002060"/>
              </a:solidFill>
              <a:cs typeface="B Nazanin" pitchFamily="2" charset="-78"/>
            </a:endParaRPr>
          </a:p>
          <a:p>
            <a:pPr algn="just" rtl="1"/>
            <a:r>
              <a:rPr lang="fa-IR" sz="3000" b="1" dirty="0" smtClean="0">
                <a:cs typeface="B Nazanin" pitchFamily="2" charset="-78"/>
              </a:rPr>
              <a:t>13- عالم آخرت و زندگي پس از مرگ وجود دارد </a:t>
            </a:r>
            <a:r>
              <a:rPr lang="en-US" sz="3000" b="1" dirty="0" smtClean="0">
                <a:cs typeface="B Nazanin" pitchFamily="2" charset="-78"/>
              </a:rPr>
              <a:t>.</a:t>
            </a:r>
          </a:p>
          <a:p>
            <a:pPr algn="just" rtl="1"/>
            <a:endParaRPr lang="en-US" sz="3000" b="1" dirty="0" smtClean="0">
              <a:cs typeface="B Nazanin" pitchFamily="2" charset="-78"/>
            </a:endParaRPr>
          </a:p>
          <a:p>
            <a:pPr algn="just" rtl="1"/>
            <a:r>
              <a:rPr lang="fa-IR" sz="3000" b="1" dirty="0" smtClean="0">
                <a:cs typeface="B Nazanin" pitchFamily="2" charset="-78"/>
              </a:rPr>
              <a:t>14- اعمال ونيات انسان در روز قيامت حسابرسي مي شود.</a:t>
            </a:r>
            <a:endParaRPr lang="en-US" sz="3000" b="1" dirty="0" smtClean="0">
              <a:cs typeface="B Nazanin" pitchFamily="2" charset="-78"/>
            </a:endParaRPr>
          </a:p>
          <a:p>
            <a:pPr algn="just" rtl="1"/>
            <a:endParaRPr lang="en-US" sz="3000" b="1" dirty="0" smtClean="0">
              <a:cs typeface="B Nazanin" pitchFamily="2" charset="-78"/>
            </a:endParaRPr>
          </a:p>
          <a:p>
            <a:pPr algn="just" rtl="1"/>
            <a:r>
              <a:rPr lang="fa-IR" sz="3000" b="1" dirty="0" smtClean="0">
                <a:cs typeface="B Nazanin" pitchFamily="2" charset="-78"/>
              </a:rPr>
              <a:t>15-انسان داراي نيروي عقل و انديشه است.</a:t>
            </a:r>
            <a:endParaRPr lang="en-US" sz="3000" b="1" dirty="0" smtClean="0">
              <a:cs typeface="B Nazanin" pitchFamily="2" charset="-78"/>
            </a:endParaRPr>
          </a:p>
          <a:p>
            <a:pPr algn="just" rtl="1"/>
            <a:endParaRPr lang="en-US" sz="3000" b="1" dirty="0" smtClean="0">
              <a:cs typeface="B Nazanin" pitchFamily="2" charset="-78"/>
            </a:endParaRPr>
          </a:p>
          <a:p>
            <a:pPr algn="just" rtl="1"/>
            <a:r>
              <a:rPr lang="fa-IR" sz="3000" b="1" dirty="0" smtClean="0">
                <a:cs typeface="B Nazanin" pitchFamily="2" charset="-78"/>
              </a:rPr>
              <a:t>16-انسان داراي اراده و اختيار است.</a:t>
            </a:r>
            <a:endParaRPr lang="en-US" sz="3000" b="1" dirty="0" smtClean="0">
              <a:cs typeface="B Nazanin" pitchFamily="2" charset="-78"/>
            </a:endParaRPr>
          </a:p>
          <a:p>
            <a:pPr algn="just" rtl="1"/>
            <a:endParaRPr lang="en-US" sz="3000" b="1" dirty="0" smtClean="0">
              <a:cs typeface="B Nazanin" pitchFamily="2" charset="-78"/>
            </a:endParaRPr>
          </a:p>
          <a:p>
            <a:pPr algn="just" rtl="1"/>
            <a:r>
              <a:rPr lang="fa-IR" sz="3000" b="1" dirty="0" smtClean="0">
                <a:cs typeface="B Nazanin" pitchFamily="2" charset="-78"/>
              </a:rPr>
              <a:t>17-انسان داراي كرامت و شرافت است.</a:t>
            </a:r>
            <a:endParaRPr lang="en-US" sz="3000" b="1" dirty="0" smtClean="0">
              <a:cs typeface="B Nazanin" pitchFamily="2" charset="-78"/>
            </a:endParaRPr>
          </a:p>
          <a:p>
            <a:pPr algn="just" rtl="1"/>
            <a:endParaRPr lang="en-US" sz="3000" b="1" dirty="0" smtClean="0">
              <a:cs typeface="B Nazanin" pitchFamily="2" charset="-78"/>
            </a:endParaRPr>
          </a:p>
          <a:p>
            <a:pPr algn="just" rtl="1"/>
            <a:r>
              <a:rPr lang="fa-IR" sz="3000" b="1" dirty="0" smtClean="0">
                <a:cs typeface="B Nazanin" pitchFamily="2" charset="-78"/>
              </a:rPr>
              <a:t>18-انسان كمال خواه و حقيقت جو است.</a:t>
            </a:r>
            <a:endParaRPr lang="en-US" sz="3000" b="1" dirty="0" smtClean="0">
              <a:cs typeface="B Nazanin" pitchFamily="2" charset="-78"/>
            </a:endParaRPr>
          </a:p>
          <a:p>
            <a:pPr algn="just" rtl="1"/>
            <a:endParaRPr lang="en-US" sz="3000" b="1" dirty="0" smtClean="0">
              <a:cs typeface="B Nazanin" pitchFamily="2" charset="-78"/>
            </a:endParaRPr>
          </a:p>
          <a:p>
            <a:pPr algn="just" rtl="1"/>
            <a:r>
              <a:rPr lang="fa-IR" sz="3000" b="1" dirty="0" smtClean="0">
                <a:cs typeface="B Nazanin" pitchFamily="2" charset="-78"/>
              </a:rPr>
              <a:t>19-انسان و جهان مظهر فقر و نيازمندي به خدا و وابستگي تام هستند.</a:t>
            </a:r>
            <a:endParaRPr lang="en-US" sz="3000" b="1" dirty="0" smtClean="0">
              <a:cs typeface="B Nazanin" pitchFamily="2" charset="-78"/>
            </a:endParaRPr>
          </a:p>
          <a:p>
            <a:pPr algn="just" rtl="1"/>
            <a:endParaRPr lang="en-US" dirty="0">
              <a:solidFill>
                <a:srgbClr val="002060"/>
              </a:solidFill>
            </a:endParaRPr>
          </a:p>
        </p:txBody>
      </p:sp>
    </p:spTree>
  </p:cSld>
  <p:clrMapOvr>
    <a:masterClrMapping/>
  </p:clrMapOvr>
  <p:transition spd="slow">
    <p:pull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285728"/>
            <a:ext cx="8572560" cy="6286544"/>
          </a:xfrm>
        </p:spPr>
        <p:txBody>
          <a:bodyPr>
            <a:normAutofit/>
          </a:bodyPr>
          <a:lstStyle/>
          <a:p>
            <a:pPr algn="just" rtl="1"/>
            <a:r>
              <a:rPr lang="fa-IR" sz="2800" b="1" dirty="0" smtClean="0">
                <a:cs typeface="B Nazanin" pitchFamily="2" charset="-78"/>
              </a:rPr>
              <a:t>20-انسان قابليت نيل به مراتب عالي كمال را دارد.</a:t>
            </a:r>
            <a:endParaRPr lang="en-US" sz="2800" b="1" dirty="0" smtClean="0">
              <a:cs typeface="B Nazanin" pitchFamily="2" charset="-78"/>
            </a:endParaRPr>
          </a:p>
          <a:p>
            <a:pPr algn="just" rtl="1"/>
            <a:endParaRPr lang="en-US" sz="1400" b="1" dirty="0" smtClean="0">
              <a:cs typeface="B Nazanin" pitchFamily="2" charset="-78"/>
            </a:endParaRPr>
          </a:p>
          <a:p>
            <a:pPr algn="just" rtl="1"/>
            <a:r>
              <a:rPr lang="fa-IR" sz="2800" b="1" dirty="0" smtClean="0">
                <a:cs typeface="B Nazanin" pitchFamily="2" charset="-78"/>
              </a:rPr>
              <a:t>21-رشد و كمال و سعادت حقيقي انسان در پرتو ايمان و عمل صالح، تهذيب و تزكيه نفس، علم و معرفت، ميسر 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22- انسان نسبت به سعادت خود، خانواده و جامعه مسئول است.</a:t>
            </a:r>
            <a:endParaRPr lang="en-US" sz="2800" b="1" dirty="0" smtClean="0">
              <a:cs typeface="B Nazanin" pitchFamily="2" charset="-78"/>
            </a:endParaRPr>
          </a:p>
          <a:p>
            <a:pPr algn="just" rtl="1"/>
            <a:endParaRPr lang="en-US" sz="1600" b="1" dirty="0" smtClean="0">
              <a:cs typeface="B Nazanin" pitchFamily="2" charset="-78"/>
            </a:endParaRPr>
          </a:p>
          <a:p>
            <a:pPr algn="just" rtl="1"/>
            <a:r>
              <a:rPr lang="fa-IR" sz="2800" b="1" dirty="0" smtClean="0">
                <a:cs typeface="B Nazanin" pitchFamily="2" charset="-78"/>
              </a:rPr>
              <a:t>23-خداوند در همه جا و هر زمان حاضر و ناظر بر اعمال انسان است</a:t>
            </a:r>
            <a:r>
              <a:rPr lang="en-US" sz="2800" b="1" dirty="0" smtClean="0">
                <a:cs typeface="B Nazanin" pitchFamily="2" charset="-78"/>
              </a:rPr>
              <a:t>.</a:t>
            </a:r>
          </a:p>
          <a:p>
            <a:pPr algn="just" rtl="1"/>
            <a:endParaRPr lang="en-US" sz="2800" b="1" dirty="0" smtClean="0">
              <a:cs typeface="B Nazanin" pitchFamily="2" charset="-78"/>
            </a:endParaRPr>
          </a:p>
          <a:p>
            <a:pPr algn="just" rtl="1"/>
            <a:r>
              <a:rPr lang="fa-IR" sz="2800" b="1" dirty="0" smtClean="0">
                <a:cs typeface="B Nazanin" pitchFamily="2" charset="-78"/>
              </a:rPr>
              <a:t>24-انسان داراي ضعف و محدوديت 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25-انسان داراي عواطف و هيجانات است</a:t>
            </a:r>
            <a:r>
              <a:rPr lang="fa-IR" sz="2800" b="1" dirty="0" smtClean="0">
                <a:solidFill>
                  <a:srgbClr val="FFFF00"/>
                </a:solidFill>
                <a:cs typeface="B Nazanin" pitchFamily="2" charset="-78"/>
              </a:rPr>
              <a:t>.</a:t>
            </a:r>
            <a:endParaRPr lang="en-US" sz="2800" b="1" dirty="0" smtClean="0">
              <a:solidFill>
                <a:srgbClr val="FFFF00"/>
              </a:solidFill>
              <a:cs typeface="B Nazanin" pitchFamily="2" charset="-78"/>
            </a:endParaRPr>
          </a:p>
          <a:p>
            <a:endParaRPr lang="en-US" dirty="0"/>
          </a:p>
        </p:txBody>
      </p:sp>
    </p:spTree>
  </p:cSld>
  <p:clrMapOvr>
    <a:masterClrMapping/>
  </p:clrMapOvr>
  <p:transition spd="slow">
    <p:pull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229600" cy="6143668"/>
          </a:xfrm>
        </p:spPr>
        <p:txBody>
          <a:bodyPr>
            <a:normAutofit/>
          </a:bodyPr>
          <a:lstStyle/>
          <a:p>
            <a:pPr algn="just" rtl="1"/>
            <a:endParaRPr lang="en-US" sz="2800" b="1" dirty="0" smtClean="0">
              <a:cs typeface="B Nazanin" pitchFamily="2" charset="-78"/>
            </a:endParaRPr>
          </a:p>
          <a:p>
            <a:pPr algn="just" rtl="1"/>
            <a:r>
              <a:rPr lang="fa-IR" sz="2800" b="1" dirty="0" smtClean="0">
                <a:cs typeface="B Nazanin" pitchFamily="2" charset="-78"/>
              </a:rPr>
              <a:t>26-انسان موجودي تاثير پذير 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27-انسان موجودي اجتماعي و جمع گرا 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28-انسان نيازمند توجه و محبت دائمي 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29-رشد و تربيت انسان داراي مراحل گوناگون و به صورت تدريجي است.</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30-افراد انسان داراي ظرفيت ها و سعه وجودي مختلف هستند</a:t>
            </a:r>
            <a:r>
              <a:rPr lang="fa-IR" sz="2800" b="1" dirty="0" smtClean="0">
                <a:solidFill>
                  <a:srgbClr val="FFFF00"/>
                </a:solidFill>
                <a:cs typeface="B Nazanin" pitchFamily="2" charset="-78"/>
              </a:rPr>
              <a:t>.</a:t>
            </a:r>
            <a:endParaRPr lang="en-US" sz="2800" b="1" dirty="0" smtClean="0">
              <a:solidFill>
                <a:srgbClr val="FFFF00"/>
              </a:solidFill>
              <a:cs typeface="B Nazanin" pitchFamily="2" charset="-78"/>
            </a:endParaRPr>
          </a:p>
          <a:p>
            <a:pPr algn="just"/>
            <a:endParaRPr lang="en-US" sz="2400" b="1" dirty="0" smtClean="0">
              <a:cs typeface="B Nazanin" pitchFamily="2" charset="-78"/>
            </a:endParaRPr>
          </a:p>
          <a:p>
            <a:endParaRPr lang="en-US" dirty="0"/>
          </a:p>
        </p:txBody>
      </p:sp>
    </p:spTree>
  </p:cSld>
  <p:clrMapOvr>
    <a:masterClrMapping/>
  </p:clrMapOvr>
  <p:transition spd="slow">
    <p:pull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357166"/>
            <a:ext cx="8229600" cy="1014434"/>
          </a:xfrm>
        </p:spPr>
        <p:txBody>
          <a:bodyPr>
            <a:noAutofit/>
          </a:bodyPr>
          <a:lstStyle/>
          <a:p>
            <a:pPr algn="ctr" rtl="1"/>
            <a:r>
              <a:rPr lang="fa-IR" sz="4400" b="1" dirty="0" smtClean="0">
                <a:ln>
                  <a:solidFill>
                    <a:sysClr val="windowText" lastClr="000000"/>
                  </a:solidFill>
                </a:ln>
                <a:solidFill>
                  <a:srgbClr val="FFFF00"/>
                </a:solidFill>
                <a:latin typeface="Times New Roman" pitchFamily="18" charset="0"/>
                <a:ea typeface="Calibri" pitchFamily="34" charset="0"/>
                <a:cs typeface="B Titr" pitchFamily="2" charset="-78"/>
              </a:rPr>
              <a:t>اصول حاكم بر تربيت اسلامي</a:t>
            </a:r>
            <a:endParaRPr sz="4400" b="1" smtClean="0">
              <a:ln>
                <a:solidFill>
                  <a:sysClr val="windowText" lastClr="000000"/>
                </a:solidFill>
              </a:ln>
              <a:solidFill>
                <a:srgbClr val="FFFF00"/>
              </a:solidFill>
              <a:latin typeface="Times New Roman" pitchFamily="18" charset="0"/>
              <a:ea typeface="Calibri" pitchFamily="34" charset="0"/>
              <a:cs typeface="B Titr" pitchFamily="2" charset="-78"/>
            </a:endParaRPr>
          </a:p>
        </p:txBody>
      </p:sp>
      <p:sp>
        <p:nvSpPr>
          <p:cNvPr id="2" name="Content Placeholder 1"/>
          <p:cNvSpPr>
            <a:spLocks noGrp="1"/>
          </p:cNvSpPr>
          <p:nvPr>
            <p:ph idx="1"/>
          </p:nvPr>
        </p:nvSpPr>
        <p:spPr>
          <a:xfrm>
            <a:off x="457200" y="1809752"/>
            <a:ext cx="8229600" cy="4762520"/>
          </a:xfrm>
        </p:spPr>
        <p:txBody>
          <a:bodyPr>
            <a:normAutofit fontScale="92500" lnSpcReduction="10000"/>
          </a:bodyPr>
          <a:lstStyle/>
          <a:p>
            <a:pPr algn="just" rtl="1"/>
            <a:r>
              <a:rPr lang="fa-IR" sz="3400" b="1" dirty="0" smtClean="0">
                <a:cs typeface="B Nazanin" pitchFamily="2" charset="-78"/>
              </a:rPr>
              <a:t>1- خدا محوري </a:t>
            </a:r>
            <a:endParaRPr lang="en-US" sz="3400" b="1" dirty="0" smtClean="0">
              <a:cs typeface="B Nazanin" pitchFamily="2" charset="-78"/>
            </a:endParaRPr>
          </a:p>
          <a:p>
            <a:pPr algn="just" rtl="1"/>
            <a:r>
              <a:rPr lang="fa-IR" sz="3300" b="1" dirty="0" smtClean="0">
                <a:cs typeface="B Nazanin" pitchFamily="2" charset="-78"/>
              </a:rPr>
              <a:t> </a:t>
            </a:r>
            <a:endParaRPr lang="en-US" sz="3300" b="1" dirty="0" smtClean="0">
              <a:cs typeface="B Nazanin" pitchFamily="2" charset="-78"/>
            </a:endParaRPr>
          </a:p>
          <a:p>
            <a:pPr algn="just" rtl="1"/>
            <a:r>
              <a:rPr lang="fa-IR" sz="3300" b="1" dirty="0" smtClean="0">
                <a:cs typeface="B Nazanin" pitchFamily="2" charset="-78"/>
              </a:rPr>
              <a:t>2- تعبد مداري</a:t>
            </a:r>
            <a:endParaRPr lang="en-US" sz="3300" b="1" dirty="0" smtClean="0">
              <a:cs typeface="B Nazanin" pitchFamily="2" charset="-78"/>
            </a:endParaRPr>
          </a:p>
          <a:p>
            <a:pPr algn="just" rtl="1"/>
            <a:endParaRPr lang="en-US" sz="3300" b="1" dirty="0" smtClean="0">
              <a:cs typeface="B Nazanin" pitchFamily="2" charset="-78"/>
            </a:endParaRPr>
          </a:p>
          <a:p>
            <a:pPr algn="just" rtl="1"/>
            <a:r>
              <a:rPr lang="fa-IR" sz="3300" b="1" dirty="0" smtClean="0">
                <a:cs typeface="B Nazanin" pitchFamily="2" charset="-78"/>
              </a:rPr>
              <a:t>3- متربي محوري</a:t>
            </a:r>
            <a:endParaRPr lang="en-US" sz="3300" b="1" dirty="0" smtClean="0">
              <a:cs typeface="B Nazanin" pitchFamily="2" charset="-78"/>
            </a:endParaRPr>
          </a:p>
          <a:p>
            <a:pPr algn="just" rtl="1"/>
            <a:endParaRPr lang="en-US" sz="3300" b="1" dirty="0" smtClean="0">
              <a:cs typeface="B Nazanin" pitchFamily="2" charset="-78"/>
            </a:endParaRPr>
          </a:p>
          <a:p>
            <a:pPr algn="just" rtl="1"/>
            <a:r>
              <a:rPr lang="fa-IR" sz="3300" b="1" dirty="0" smtClean="0">
                <a:cs typeface="B Nazanin" pitchFamily="2" charset="-78"/>
              </a:rPr>
              <a:t>4- زندگي محوري</a:t>
            </a:r>
            <a:endParaRPr lang="en-US" sz="3300" b="1" dirty="0" smtClean="0">
              <a:cs typeface="B Nazanin" pitchFamily="2" charset="-78"/>
            </a:endParaRPr>
          </a:p>
          <a:p>
            <a:pPr algn="just" rtl="1"/>
            <a:endParaRPr lang="en-US" sz="3300" b="1" dirty="0" smtClean="0">
              <a:cs typeface="B Nazanin" pitchFamily="2" charset="-78"/>
            </a:endParaRPr>
          </a:p>
          <a:p>
            <a:pPr algn="just" rtl="1"/>
            <a:r>
              <a:rPr lang="fa-IR" sz="3300" b="1" dirty="0" smtClean="0">
                <a:cs typeface="B Nazanin" pitchFamily="2" charset="-78"/>
              </a:rPr>
              <a:t>5- فرد محوري</a:t>
            </a:r>
            <a:endParaRPr lang="en-US" sz="3300" b="1" dirty="0" smtClean="0">
              <a:cs typeface="B Nazanin" pitchFamily="2" charset="-78"/>
            </a:endParaRPr>
          </a:p>
        </p:txBody>
      </p:sp>
    </p:spTree>
  </p:cSld>
  <p:clrMapOvr>
    <a:masterClrMapping/>
  </p:clrMapOvr>
  <p:transition spd="slow">
    <p:pull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85728"/>
            <a:ext cx="8229600" cy="6286544"/>
          </a:xfrm>
        </p:spPr>
        <p:txBody>
          <a:bodyPr>
            <a:normAutofit/>
          </a:bodyPr>
          <a:lstStyle/>
          <a:p>
            <a:pPr algn="just" rtl="1"/>
            <a:endParaRPr lang="en-US" sz="3100" b="1" dirty="0" smtClean="0">
              <a:cs typeface="B Nazanin" pitchFamily="2" charset="-78"/>
            </a:endParaRPr>
          </a:p>
          <a:p>
            <a:pPr algn="just" rtl="1"/>
            <a:r>
              <a:rPr lang="fa-IR" sz="3100" b="1" dirty="0" smtClean="0">
                <a:cs typeface="B Nazanin" pitchFamily="2" charset="-78"/>
              </a:rPr>
              <a:t>6 -  عمل گرايي</a:t>
            </a:r>
            <a:endParaRPr lang="en-US" sz="3100" b="1" dirty="0" smtClean="0">
              <a:cs typeface="B Nazanin" pitchFamily="2" charset="-78"/>
            </a:endParaRPr>
          </a:p>
          <a:p>
            <a:pPr algn="just" rtl="1"/>
            <a:endParaRPr lang="en-US" sz="3100" b="1" dirty="0" smtClean="0">
              <a:cs typeface="B Nazanin" pitchFamily="2" charset="-78"/>
            </a:endParaRPr>
          </a:p>
          <a:p>
            <a:pPr algn="just" rtl="1"/>
            <a:r>
              <a:rPr lang="fa-IR" sz="3100" b="1" dirty="0" smtClean="0">
                <a:cs typeface="B Nazanin" pitchFamily="2" charset="-78"/>
              </a:rPr>
              <a:t>7- اخلاق مداري</a:t>
            </a:r>
            <a:endParaRPr lang="en-US" sz="3100" b="1" dirty="0" smtClean="0">
              <a:cs typeface="B Nazanin" pitchFamily="2" charset="-78"/>
            </a:endParaRPr>
          </a:p>
          <a:p>
            <a:pPr algn="just" rtl="1"/>
            <a:endParaRPr lang="en-US" sz="3100" b="1" dirty="0" smtClean="0">
              <a:cs typeface="B Nazanin" pitchFamily="2" charset="-78"/>
            </a:endParaRPr>
          </a:p>
          <a:p>
            <a:pPr algn="just" rtl="1"/>
            <a:r>
              <a:rPr lang="fa-IR" sz="3100" b="1" dirty="0" smtClean="0">
                <a:cs typeface="B Nazanin" pitchFamily="2" charset="-78"/>
              </a:rPr>
              <a:t>8- سعي محوري</a:t>
            </a:r>
            <a:endParaRPr lang="en-US" sz="3100" b="1" dirty="0" smtClean="0">
              <a:cs typeface="B Nazanin" pitchFamily="2" charset="-78"/>
            </a:endParaRPr>
          </a:p>
          <a:p>
            <a:pPr algn="just" rtl="1"/>
            <a:endParaRPr lang="en-US" sz="3100" b="1" dirty="0" smtClean="0">
              <a:cs typeface="B Nazanin" pitchFamily="2" charset="-78"/>
            </a:endParaRPr>
          </a:p>
          <a:p>
            <a:pPr algn="just" rtl="1"/>
            <a:r>
              <a:rPr lang="fa-IR" sz="3100" b="1" dirty="0" smtClean="0">
                <a:cs typeface="B Nazanin" pitchFamily="2" charset="-78"/>
              </a:rPr>
              <a:t>9- اعتدال گرايي</a:t>
            </a:r>
            <a:endParaRPr lang="en-US" sz="3100" b="1" dirty="0" smtClean="0">
              <a:cs typeface="B Nazanin" pitchFamily="2" charset="-78"/>
            </a:endParaRPr>
          </a:p>
          <a:p>
            <a:pPr algn="just" rtl="1"/>
            <a:endParaRPr lang="en-US" sz="3100" b="1" dirty="0" smtClean="0">
              <a:cs typeface="B Nazanin" pitchFamily="2" charset="-78"/>
            </a:endParaRPr>
          </a:p>
          <a:p>
            <a:pPr algn="just" rtl="1"/>
            <a:r>
              <a:rPr lang="fa-IR" sz="3100" b="1" dirty="0" smtClean="0">
                <a:cs typeface="B Nazanin" pitchFamily="2" charset="-78"/>
              </a:rPr>
              <a:t>10- محبت محوري</a:t>
            </a:r>
            <a:endParaRPr lang="en-US" sz="3100" b="1" dirty="0" smtClean="0">
              <a:cs typeface="B Nazanin" pitchFamily="2" charset="-78"/>
            </a:endParaRPr>
          </a:p>
        </p:txBody>
      </p:sp>
    </p:spTree>
  </p:cSld>
  <p:clrMapOvr>
    <a:masterClrMapping/>
  </p:clrMapOvr>
  <p:transition spd="slow">
    <p:pull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714356"/>
            <a:ext cx="8229600" cy="5643602"/>
          </a:xfrm>
        </p:spPr>
        <p:txBody>
          <a:bodyPr>
            <a:normAutofit/>
          </a:bodyPr>
          <a:lstStyle/>
          <a:p>
            <a:pPr algn="just" rtl="1"/>
            <a:endParaRPr lang="en-US" sz="2800" b="1" dirty="0" smtClean="0">
              <a:cs typeface="B Nazanin" pitchFamily="2" charset="-78"/>
            </a:endParaRPr>
          </a:p>
          <a:p>
            <a:pPr algn="just" rtl="1"/>
            <a:r>
              <a:rPr lang="fa-IR" sz="2800" b="1" dirty="0" smtClean="0">
                <a:cs typeface="B Nazanin" pitchFamily="2" charset="-78"/>
              </a:rPr>
              <a:t>11- نظارت مداري</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12- خوف ورجا</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13- مرگ انديشي</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14- آخرت انديشي</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15- آرمان گرايي </a:t>
            </a:r>
            <a:endParaRPr lang="en-US" sz="2800" b="1" dirty="0" smtClean="0">
              <a:cs typeface="B Nazanin" pitchFamily="2" charset="-78"/>
            </a:endParaRPr>
          </a:p>
          <a:p>
            <a:endParaRPr lang="en-US" dirty="0" smtClean="0"/>
          </a:p>
          <a:p>
            <a:endParaRPr lang="en-US" dirty="0"/>
          </a:p>
        </p:txBody>
      </p:sp>
    </p:spTree>
  </p:cSld>
  <p:clrMapOvr>
    <a:masterClrMapping/>
  </p:clrMapOvr>
  <p:transition spd="slow">
    <p:pull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52400"/>
            <a:ext cx="8229600" cy="1490650"/>
          </a:xfrm>
        </p:spPr>
        <p:txBody>
          <a:bodyPr>
            <a:noAutofit/>
          </a:bodyPr>
          <a:lstStyle/>
          <a:p>
            <a:pPr algn="ctr" rtl="1"/>
            <a:r>
              <a:rPr lang="fa-IR" sz="3800" b="1" dirty="0" smtClean="0">
                <a:ln>
                  <a:solidFill>
                    <a:sysClr val="windowText" lastClr="000000"/>
                  </a:solidFill>
                </a:ln>
                <a:solidFill>
                  <a:srgbClr val="FFFF00"/>
                </a:solidFill>
                <a:latin typeface="Times New Roman" pitchFamily="18" charset="0"/>
                <a:ea typeface="Calibri" pitchFamily="34" charset="0"/>
                <a:cs typeface="B Titr" pitchFamily="2" charset="-78"/>
              </a:rPr>
              <a:t>مبانى نظرى و اصول عملى تعليم و تربيت در اسلام</a:t>
            </a:r>
            <a:r>
              <a:rPr sz="3800" b="1" smtClean="0">
                <a:ln>
                  <a:solidFill>
                    <a:sysClr val="windowText" lastClr="000000"/>
                  </a:solidFill>
                </a:ln>
                <a:solidFill>
                  <a:srgbClr val="FFFF00"/>
                </a:solidFill>
                <a:latin typeface="Times New Roman" pitchFamily="18" charset="0"/>
                <a:ea typeface="Calibri" pitchFamily="34" charset="0"/>
                <a:cs typeface="B Titr" pitchFamily="2" charset="-78"/>
              </a:rPr>
              <a:t/>
            </a:r>
            <a:br>
              <a:rPr sz="3800" b="1" smtClean="0">
                <a:ln>
                  <a:solidFill>
                    <a:sysClr val="windowText" lastClr="000000"/>
                  </a:solidFill>
                </a:ln>
                <a:solidFill>
                  <a:srgbClr val="FFFF00"/>
                </a:solidFill>
                <a:latin typeface="Times New Roman" pitchFamily="18" charset="0"/>
                <a:ea typeface="Calibri" pitchFamily="34" charset="0"/>
                <a:cs typeface="B Titr" pitchFamily="2" charset="-78"/>
              </a:rPr>
            </a:br>
            <a:r>
              <a:rPr lang="fa-IR" sz="3800" b="1" dirty="0" smtClean="0">
                <a:ln>
                  <a:solidFill>
                    <a:sysClr val="windowText" lastClr="000000"/>
                  </a:solidFill>
                </a:ln>
                <a:solidFill>
                  <a:srgbClr val="FFFF00"/>
                </a:solidFill>
                <a:latin typeface="Times New Roman" pitchFamily="18" charset="0"/>
                <a:ea typeface="Calibri" pitchFamily="34" charset="0"/>
                <a:cs typeface="B Titr" pitchFamily="2" charset="-78"/>
              </a:rPr>
              <a:t> از دیدگاه استاد محمدتقى مصباح يزدى</a:t>
            </a:r>
            <a:endParaRPr sz="3800" b="1" smtClean="0">
              <a:ln>
                <a:solidFill>
                  <a:sysClr val="windowText" lastClr="000000"/>
                </a:solidFill>
              </a:ln>
              <a:solidFill>
                <a:srgbClr val="FFFF00"/>
              </a:solidFill>
              <a:latin typeface="Times New Roman" pitchFamily="18" charset="0"/>
              <a:ea typeface="Calibri" pitchFamily="34" charset="0"/>
              <a:cs typeface="B Titr" pitchFamily="2" charset="-78"/>
            </a:endParaRPr>
          </a:p>
        </p:txBody>
      </p:sp>
      <p:sp>
        <p:nvSpPr>
          <p:cNvPr id="2" name="Content Placeholder 1"/>
          <p:cNvSpPr>
            <a:spLocks noGrp="1"/>
          </p:cNvSpPr>
          <p:nvPr>
            <p:ph idx="1"/>
          </p:nvPr>
        </p:nvSpPr>
        <p:spPr>
          <a:xfrm>
            <a:off x="457200" y="1785926"/>
            <a:ext cx="8229600" cy="4500594"/>
          </a:xfrm>
        </p:spPr>
        <p:txBody>
          <a:bodyPr>
            <a:normAutofit fontScale="25000" lnSpcReduction="20000"/>
          </a:bodyPr>
          <a:lstStyle/>
          <a:p>
            <a:pPr algn="just" rtl="1">
              <a:buNone/>
            </a:pPr>
            <a:r>
              <a:rPr lang="fa-IR" sz="14400" b="1" dirty="0" smtClean="0">
                <a:solidFill>
                  <a:srgbClr val="FF0000"/>
                </a:solidFill>
                <a:cs typeface="B Jadid" pitchFamily="2" charset="-78"/>
              </a:rPr>
              <a:t>مبانى نظرى </a:t>
            </a:r>
            <a:endParaRPr lang="en-US" sz="14400" b="1" dirty="0" smtClean="0">
              <a:solidFill>
                <a:srgbClr val="FF0000"/>
              </a:solidFill>
              <a:cs typeface="B Jadid" pitchFamily="2" charset="-78"/>
            </a:endParaRPr>
          </a:p>
          <a:p>
            <a:pPr algn="just" rtl="1"/>
            <a:endParaRPr lang="en-US" sz="8600" dirty="0" smtClean="0">
              <a:solidFill>
                <a:srgbClr val="FF0000"/>
              </a:solidFill>
              <a:cs typeface="B Jadid" pitchFamily="2" charset="-78"/>
            </a:endParaRPr>
          </a:p>
          <a:p>
            <a:pPr algn="just" rtl="1">
              <a:lnSpc>
                <a:spcPct val="120000"/>
              </a:lnSpc>
            </a:pPr>
            <a:r>
              <a:rPr lang="fa-IR" sz="11200" b="1" dirty="0" smtClean="0">
                <a:solidFill>
                  <a:srgbClr val="7030A0"/>
                </a:solidFill>
                <a:cs typeface="B Titr" pitchFamily="2" charset="-78"/>
              </a:rPr>
              <a:t>1ـ </a:t>
            </a:r>
            <a:r>
              <a:rPr lang="fa-IR" sz="12800" b="1" dirty="0" smtClean="0">
                <a:solidFill>
                  <a:srgbClr val="7030A0"/>
                </a:solidFill>
                <a:cs typeface="B Titr" pitchFamily="2" charset="-78"/>
              </a:rPr>
              <a:t>حقيقت انسان</a:t>
            </a:r>
            <a:r>
              <a:rPr lang="fa-IR" sz="11200" b="1" dirty="0" smtClean="0">
                <a:solidFill>
                  <a:schemeClr val="bg1"/>
                </a:solidFill>
                <a:cs typeface="B Titr" pitchFamily="2" charset="-78"/>
              </a:rPr>
              <a:t>. </a:t>
            </a:r>
            <a:r>
              <a:rPr lang="fa-IR" sz="9600" b="1" dirty="0" smtClean="0">
                <a:cs typeface="B Titr" pitchFamily="2" charset="-78"/>
              </a:rPr>
              <a:t>از ديدگاه اسلام، در واقع، انسانيت انسان به روح اوست و بدن بمنزله‌ى  ابزارى براى فعّاليت يا مركبى براى سير و حركت است كه البّته ميبايست در همين حدّ به آن، بها داد.</a:t>
            </a:r>
            <a:endParaRPr lang="en-US" sz="9600" b="1" dirty="0" smtClean="0">
              <a:cs typeface="B Titr" pitchFamily="2" charset="-78"/>
            </a:endParaRPr>
          </a:p>
          <a:p>
            <a:pPr algn="just" rtl="1">
              <a:lnSpc>
                <a:spcPct val="120000"/>
              </a:lnSpc>
            </a:pPr>
            <a:r>
              <a:rPr lang="fa-IR" sz="12800" b="1" dirty="0" smtClean="0">
                <a:solidFill>
                  <a:srgbClr val="7030A0"/>
                </a:solidFill>
                <a:cs typeface="B Titr" pitchFamily="2" charset="-78"/>
              </a:rPr>
              <a:t>2ـ موقعيّت انسان در جهان. </a:t>
            </a:r>
            <a:r>
              <a:rPr lang="fa-IR" sz="9600" b="1" dirty="0" smtClean="0">
                <a:cs typeface="B Titr" pitchFamily="2" charset="-78"/>
              </a:rPr>
              <a:t>در ميان موجودات اين جهان، انسان از مواهب خدادادى و قابليّتهاى خاصّى برخوردار است كه او را از ديگر آفريدگان،ممتاز ميسازد. و در اثر همين ويژگيهاست كه ميتواند در همه‌ى  پديده‌هاى طبيعت تصرف كند و آنها را در راه تعالى خودش بکار گيرد. دادن اين امتيازات به انسان، نوعى «تكريم» تكوينى الهى است.</a:t>
            </a:r>
            <a:endParaRPr lang="en-US" sz="9600" b="1" dirty="0" smtClean="0">
              <a:cs typeface="B Titr" pitchFamily="2" charset="-78"/>
            </a:endParaRPr>
          </a:p>
          <a:p>
            <a:pPr algn="just" rtl="1">
              <a:buNone/>
            </a:pPr>
            <a:r>
              <a:rPr lang="fa-IR" sz="9600" dirty="0" smtClean="0"/>
              <a:t> </a:t>
            </a:r>
            <a:endParaRPr lang="en-US" sz="9600" dirty="0"/>
          </a:p>
        </p:txBody>
      </p:sp>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2"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285728"/>
            <a:ext cx="8429684" cy="6215106"/>
          </a:xfrm>
        </p:spPr>
        <p:txBody>
          <a:bodyPr>
            <a:normAutofit fontScale="85000" lnSpcReduction="10000"/>
          </a:bodyPr>
          <a:lstStyle/>
          <a:p>
            <a:pPr algn="just" rtl="1">
              <a:lnSpc>
                <a:spcPct val="120000"/>
              </a:lnSpc>
            </a:pPr>
            <a:r>
              <a:rPr lang="fa-IR" sz="3500" b="1" dirty="0" smtClean="0">
                <a:solidFill>
                  <a:srgbClr val="7030A0"/>
                </a:solidFill>
                <a:cs typeface="B Titr" pitchFamily="2" charset="-78"/>
              </a:rPr>
              <a:t>3ـ انسان بر سر دوراهى (بين دو بي‌نهايت). </a:t>
            </a:r>
            <a:r>
              <a:rPr lang="fa-IR" b="1" dirty="0" smtClean="0">
                <a:cs typeface="B Titr" pitchFamily="2" charset="-78"/>
              </a:rPr>
              <a:t>نيروها و استعدادهايى كه خداى متعال به انسان، عطا فرموده سرمايه‌هاى تكوينى و فطرى براى حركت وى بسوى هدف نهائى است. ولى بكار گرفتن اين مايه‌هاى خدادادي، منوط به اراده و اختيار و انتخاب و گزينش خود اوست، ميتواند مسير تكامل حقيقى را بپيمايد و سعادت ابدى را بدست بياورد همچنين ميتواند با سوء استفاده از آنها در راه سقوط و انحطاط، قدم بردارد پس ارزش و كرامت نهائى انسان، در گرو انتخاب راه تقوى است و اهل ايمان و عمل صالح، داراى ارزش مثبت، و اهل كفر و عصيان داراى ارزش منفي، و هر يك داراى مراتب مختلفى خواهند بود. </a:t>
            </a:r>
            <a:endParaRPr lang="en-US" b="1" dirty="0" smtClean="0">
              <a:cs typeface="B Titr" pitchFamily="2" charset="-78"/>
            </a:endParaRPr>
          </a:p>
          <a:p>
            <a:pPr algn="just" rtl="1">
              <a:lnSpc>
                <a:spcPct val="120000"/>
              </a:lnSpc>
            </a:pPr>
            <a:r>
              <a:rPr lang="fa-IR" sz="3500" b="1" dirty="0" smtClean="0">
                <a:solidFill>
                  <a:srgbClr val="7030A0"/>
                </a:solidFill>
                <a:cs typeface="B Titr" pitchFamily="2" charset="-78"/>
              </a:rPr>
              <a:t>4ـ هدف ازآفرينش انسان (كمال نهايي). </a:t>
            </a:r>
            <a:r>
              <a:rPr lang="fa-IR" b="1" dirty="0" smtClean="0">
                <a:cs typeface="B Titr" pitchFamily="2" charset="-78"/>
              </a:rPr>
              <a:t>انسان با ويژگيهاى خاصّ خودش براى اين، آفريده شده كه مسير تكامل را با اراده‌ى  آزاد و انتخاب آگاهانه بپيمايد  و لياقت درك فيوضات خاصّى كه در سايه‌ى  حركت اختياري، افاضه ميشود را پيدا كند و به مقام قرب الهى كه توأم با سعادت جاودانى است برسد. ولى چون اين سير و حركت بايد بصورت اختيارى انجام گيرد ناچار بايد مسير ديگرى در جهت مخالف آن، وجود داشته باشد كه به شقاوت و عذاب ابدي، منتهى گردد.</a:t>
            </a:r>
            <a:endParaRPr lang="en-US" b="1" dirty="0" smtClean="0">
              <a:cs typeface="B Titr" pitchFamily="2" charset="-78"/>
            </a:endParaRPr>
          </a:p>
          <a:p>
            <a:endParaRPr lang="en-US" dirty="0"/>
          </a:p>
        </p:txBody>
      </p:sp>
    </p:spTree>
  </p:cSld>
  <p:clrMapOvr>
    <a:masterClrMapping/>
  </p:clrMapOvr>
  <p:transition spd="slow">
    <p:pull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285728"/>
            <a:ext cx="8572560" cy="6286544"/>
          </a:xfrm>
        </p:spPr>
        <p:txBody>
          <a:bodyPr>
            <a:normAutofit/>
          </a:bodyPr>
          <a:lstStyle/>
          <a:p>
            <a:pPr algn="just" rtl="1"/>
            <a:r>
              <a:rPr lang="fa-IR" sz="3200" b="1" dirty="0" smtClean="0">
                <a:solidFill>
                  <a:srgbClr val="7030A0"/>
                </a:solidFill>
                <a:cs typeface="B Titr" pitchFamily="2" charset="-78"/>
              </a:rPr>
              <a:t>5ـ دنيا مقدّمه‌ى آخرت است. </a:t>
            </a:r>
            <a:r>
              <a:rPr lang="fa-IR" sz="2800" b="1" dirty="0" smtClean="0">
                <a:cs typeface="B Titr" pitchFamily="2" charset="-78"/>
              </a:rPr>
              <a:t>با توجّه به هدف آفرينش انسان، روشن ميشود كه زندگى وى در دنيا، يك دوران محدود و مقدّماتى براى خودسازي، و پرورش دادن و بفعليّت رساندن استعدادهاست كه نتيجه‌ى  ثابت و ابدى آن، در عالم آخرت، ظاهر مي‌گردد و به تعبير قرآن كريم، جهان دنيا «دار آزمايش» است تا نيكوكاران از تبهكاران، متمايز شوند و هر يك در عالم آخرت به آنچه سزاوار آنند برسند.</a:t>
            </a:r>
            <a:endParaRPr lang="en-US" sz="2800" b="1" dirty="0" smtClean="0">
              <a:cs typeface="B Titr" pitchFamily="2" charset="-78"/>
            </a:endParaRPr>
          </a:p>
          <a:p>
            <a:pPr algn="just"/>
            <a:r>
              <a:rPr lang="fa-IR" sz="3200" b="1" dirty="0" smtClean="0">
                <a:solidFill>
                  <a:srgbClr val="7030A0"/>
                </a:solidFill>
                <a:cs typeface="B Titr" pitchFamily="2" charset="-78"/>
              </a:rPr>
              <a:t>6ـ وسيله‌ى كلّى حركت</a:t>
            </a:r>
            <a:r>
              <a:rPr lang="fa-IR" sz="2800" b="1" dirty="0" smtClean="0">
                <a:solidFill>
                  <a:srgbClr val="7030A0"/>
                </a:solidFill>
                <a:cs typeface="B Titr" pitchFamily="2" charset="-78"/>
              </a:rPr>
              <a:t> </a:t>
            </a:r>
            <a:r>
              <a:rPr lang="fa-IR" sz="3200" b="1" dirty="0" smtClean="0">
                <a:solidFill>
                  <a:srgbClr val="7030A0"/>
                </a:solidFill>
                <a:cs typeface="B Titr" pitchFamily="2" charset="-78"/>
              </a:rPr>
              <a:t>. </a:t>
            </a:r>
            <a:r>
              <a:rPr lang="fa-IR" sz="2800" b="1" dirty="0" smtClean="0">
                <a:cs typeface="B Titr" pitchFamily="2" charset="-78"/>
              </a:rPr>
              <a:t>سير و حركت انسان بسوى كمال و سعادت، يا فرو غلطيدن او در دره‌ى  سقوط و هلاكت، بوسيله‌ى  اعمال و رفتارهاى درونى (مانند ياد خدا) و بيروني، حاصل ميشود و هر قدر اين اعمال، آزادانه‌تر و آگاهانه‌تر انجام گيرد تأثير بيشترى خواهد داشت و بر شتاب حركت خواهد افزود. و صرف نظر از انجام چنين رفتارهايى هيچ خير و شرّ اخلاقي، تحقّق نمي‌يابد و هيچگونه استحقاقى براى پاداش يا كيفر، پديد نخواهد آمد.</a:t>
            </a:r>
            <a:endParaRPr lang="en-US" sz="2800" b="1" dirty="0" smtClean="0">
              <a:cs typeface="B Titr" pitchFamily="2" charset="-78"/>
            </a:endParaRPr>
          </a:p>
          <a:p>
            <a:endParaRPr lang="en-US" sz="2800" dirty="0">
              <a:cs typeface="B Titr" pitchFamily="2" charset="-78"/>
            </a:endParaRPr>
          </a:p>
        </p:txBody>
      </p:sp>
    </p:spTree>
  </p:cSld>
  <p:clrMapOvr>
    <a:masterClrMapping/>
  </p:clrMapOvr>
  <p:transition spd="slow">
    <p:pull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85728"/>
            <a:ext cx="8329642" cy="6215106"/>
          </a:xfrm>
        </p:spPr>
        <p:txBody>
          <a:bodyPr>
            <a:normAutofit fontScale="62500" lnSpcReduction="20000"/>
          </a:bodyPr>
          <a:lstStyle/>
          <a:p>
            <a:pPr algn="just" rtl="1">
              <a:lnSpc>
                <a:spcPct val="120000"/>
              </a:lnSpc>
            </a:pPr>
            <a:r>
              <a:rPr lang="fa-IR" sz="5100" b="1" dirty="0" smtClean="0">
                <a:solidFill>
                  <a:srgbClr val="7030A0"/>
                </a:solidFill>
                <a:cs typeface="B Titr" pitchFamily="2" charset="-78"/>
              </a:rPr>
              <a:t>7ـ شرايط حركت اختياري. </a:t>
            </a:r>
            <a:r>
              <a:rPr lang="fa-IR" sz="3300" b="1" dirty="0" smtClean="0">
                <a:cs typeface="B Titr" pitchFamily="2" charset="-78"/>
              </a:rPr>
              <a:t>رفتارهاى اختيارى انسان كه تبلور حركت تكاملى يا تنزّلى وى ميباشد از ميلها و گرايشهاى غريزى و فطري، نشأت مي‌گيرد و جهت دادن به آنها در گرو دانشها و بينشها و پذيرفتن ارزشهاى خاصّى است. افزون بر اين، فعاليتهاى بيرونى انسان، نيازمند به امكانات طبيعى و اجتماعى و فراهم شدن اسباب و شرايط خارجى نيز هست. </a:t>
            </a:r>
            <a:endParaRPr lang="en-US" sz="3300" b="1" dirty="0" smtClean="0">
              <a:cs typeface="B Titr" pitchFamily="2" charset="-78"/>
            </a:endParaRPr>
          </a:p>
          <a:p>
            <a:pPr lvl="2" algn="just">
              <a:lnSpc>
                <a:spcPct val="120000"/>
              </a:lnSpc>
              <a:buNone/>
            </a:pPr>
            <a:r>
              <a:rPr lang="fa-IR" sz="5000" b="1" dirty="0" smtClean="0">
                <a:solidFill>
                  <a:srgbClr val="7030A0"/>
                </a:solidFill>
                <a:cs typeface="B Titr" pitchFamily="2" charset="-78"/>
              </a:rPr>
              <a:t>8 ـ حدّ نصاب در انتخاب مؤثّر.</a:t>
            </a:r>
          </a:p>
          <a:p>
            <a:pPr lvl="2" algn="just">
              <a:lnSpc>
                <a:spcPct val="120000"/>
              </a:lnSpc>
              <a:buNone/>
            </a:pPr>
            <a:r>
              <a:rPr lang="fa-IR" sz="3400" b="1" dirty="0" smtClean="0">
                <a:cs typeface="B Titr" pitchFamily="2" charset="-78"/>
              </a:rPr>
              <a:t>رفتارهاى ابتدايى انسان (مانند دوران شيرخوارگي) از ميلهاى غريزى و شناختهاى حاصل از تجربه‌هاى ساده و با استفاده از شرايط مادّى ـ كه بدون اختيار وى فراهم شده ـ انجام مي‌گيرد و اينگونه رفتارها ـ هرچند خالى از نوعى گزينش و انتخاب نباشد ـ تأثير تعيين‌كننده‌اى در سعادت و شقاوت ابدى ندارد زيرا از آزادى و آگاهى كافي، برخوردار نيست. اندك اندك، رفتارها پيچيده‌تر و انگيزش ميلها و فراهم شدن دانش‌ها و بينشها و همچنين تحقّق اسباب و شرايط خارجي، كمابيش در قلمرو اختيار و انتخاب شخص قرار مي‌گيرد و زمينه را براى برداشتن قدمهاى بلند و سرنوشت‌ساز، مهيا ميسازد، و آن هنگامى است كه به رشد عقلانى لازم برسد (دوران بلوغ و تكليف) و در اينجاست كه حدّ نصاب گزينش آگاهانه و مؤثر در سعادت و شقاوت ابدي، حاصل ميشود و شخص، مورد مسئوليّت جدّي، قرار مي‌گيرد.</a:t>
            </a:r>
            <a:endParaRPr lang="en-US" sz="3400" b="1" dirty="0" smtClean="0">
              <a:cs typeface="B Titr" pitchFamily="2" charset="-78"/>
            </a:endParaRPr>
          </a:p>
          <a:p>
            <a:pPr algn="just" rtl="1"/>
            <a:endParaRPr lang="en-US" sz="2900" b="1" dirty="0" smtClean="0">
              <a:cs typeface="B Nazanin" pitchFamily="2" charset="-78"/>
            </a:endParaRPr>
          </a:p>
        </p:txBody>
      </p:sp>
    </p:spTree>
  </p:cSld>
  <p:clrMapOvr>
    <a:masterClrMapping/>
  </p:clrMapOvr>
  <p:transition spd="slow">
    <p:pull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4282" y="214290"/>
            <a:ext cx="8786874" cy="6500858"/>
          </a:xfrm>
        </p:spPr>
        <p:txBody>
          <a:bodyPr>
            <a:noAutofit/>
          </a:bodyPr>
          <a:lstStyle/>
          <a:p>
            <a:pPr algn="just" rtl="1"/>
            <a:r>
              <a:rPr lang="fa-IR" sz="2800" b="1" dirty="0" smtClean="0">
                <a:solidFill>
                  <a:srgbClr val="7030A0"/>
                </a:solidFill>
                <a:cs typeface="B Titr" pitchFamily="2" charset="-78"/>
              </a:rPr>
              <a:t>9</a:t>
            </a:r>
            <a:r>
              <a:rPr lang="fa-IR" sz="3200" b="1" dirty="0" smtClean="0">
                <a:solidFill>
                  <a:srgbClr val="7030A0"/>
                </a:solidFill>
                <a:cs typeface="B Titr" pitchFamily="2" charset="-78"/>
              </a:rPr>
              <a:t>ـ رابطه‌ى  تفاوتها با مسئوليّتها:  </a:t>
            </a:r>
            <a:r>
              <a:rPr lang="fa-IR" sz="2400" b="1" dirty="0" smtClean="0">
                <a:cs typeface="B Titr" pitchFamily="2" charset="-78"/>
              </a:rPr>
              <a:t>افراد بشر از نظر سرمايه‌هاى خدادادى يكسان نيستند همچنانكه برخوردارى ايشان از نعمتهاى طبيعى و اجتماعى و اسباب و ابزار فعاليتهاى بيروني، متفاوت است. و اين تفاوتها ناشى از نظام علّى و معلولى حاكم بر جهان و تحت تدبير حكيمانه‌ى  الهى پديد ميآيد، و بر اساس اين تفاوتها كميّت و كيفيّت مسئوليتها و وسعت و ضيق ميدان تكامل يا تنزّل، متفاوت ميشود. و قاعده‌ى  كلّى اينست كه هر كس در حدّ استعداد و توان و در محدوده‌ى  ميدان گزينش و انتخاب، در برابر خدايى كه اين نعمتها را به او عطا فرموده، مسئول است و بُرد ترقى و تكاملش با بُرد سقوط و تنزّل وي، متوازن خواهد بود.</a:t>
            </a:r>
          </a:p>
          <a:p>
            <a:pPr algn="just" rtl="1"/>
            <a:r>
              <a:rPr lang="fa-IR" sz="3200" b="1" dirty="0" smtClean="0">
                <a:solidFill>
                  <a:srgbClr val="7030A0"/>
                </a:solidFill>
                <a:cs typeface="B Titr" pitchFamily="2" charset="-78"/>
              </a:rPr>
              <a:t>10ـ تأثير تعليم و تربيت (نقش معلم و مربّي). </a:t>
            </a:r>
            <a:r>
              <a:rPr lang="fa-IR" sz="2400" b="1" dirty="0" smtClean="0">
                <a:cs typeface="B Titr" pitchFamily="2" charset="-78"/>
              </a:rPr>
              <a:t>انسان ميتواند براى كسب دانشها و بينشها و شناخت ارزشها، و بطور كلى براى به فعليت رساندن استعدادهاى خودش از ديگران كمك بگيرد و  اشتباهات و كجرويهاى خودش را تصحيح و جبران كند. و از اينجا اهميّت نقش معلّم و مربّي، روشن ميشود زيرا اوست كه ميتواند با آموزش  معلومات مفيد و معارف ارزشمند، بُرد شناخت و تعقّل فراگير را وسعت بخشد،و با ارائه ارزشهاى والا و اثبات برترى آنها بر ميلها و هوسهاى پست، و نشان دادن راه كنترل و تعديل غرائز، او را در گزينش صحيح و تسلّط بر هواهاى نفسانى و كسب ملكات فاضله، يارى دهد.</a:t>
            </a:r>
            <a:endParaRPr lang="en-US" sz="2400" b="1" dirty="0" smtClean="0">
              <a:cs typeface="B Titr" pitchFamily="2" charset="-78"/>
            </a:endParaRPr>
          </a:p>
          <a:p>
            <a:pPr algn="just" rtl="1"/>
            <a:endParaRPr lang="en-US" sz="2400" dirty="0" smtClean="0">
              <a:cs typeface="B Titr" pitchFamily="2" charset="-78"/>
            </a:endParaRPr>
          </a:p>
          <a:p>
            <a:endParaRPr lang="en-US" sz="2400" dirty="0">
              <a:cs typeface="B Titr" pitchFamily="2" charset="-78"/>
            </a:endParaRPr>
          </a:p>
        </p:txBody>
      </p:sp>
    </p:spTree>
  </p:cSld>
  <p:clrMapOvr>
    <a:masterClrMapping/>
  </p:clrMapOvr>
  <p:transition spd="slow">
    <p:pull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214290"/>
            <a:ext cx="8501122" cy="6429420"/>
          </a:xfrm>
        </p:spPr>
        <p:txBody>
          <a:bodyPr>
            <a:normAutofit lnSpcReduction="10000"/>
          </a:bodyPr>
          <a:lstStyle/>
          <a:p>
            <a:pPr algn="just" rtl="1"/>
            <a:r>
              <a:rPr lang="fa-IR" sz="2800" b="1" dirty="0" smtClean="0">
                <a:solidFill>
                  <a:srgbClr val="7030A0"/>
                </a:solidFill>
                <a:cs typeface="B Titr" pitchFamily="2" charset="-78"/>
              </a:rPr>
              <a:t>11ـ ضرورت زندگى اجتماعى و لوازم آن. </a:t>
            </a:r>
            <a:r>
              <a:rPr lang="fa-IR" b="1" dirty="0" smtClean="0">
                <a:cs typeface="B Titr" pitchFamily="2" charset="-78"/>
              </a:rPr>
              <a:t>انسان براى ادامه‌ى  حيات و تأمين نيازمنديهاى زندگى و مبارزه با خطرهاى گوناگون بايد با همنوعان خود همكارى و همزيستى داشته باشد و برقرارى زندگى اجتماعي، متوقف بر تقسيم كار، و توزيع عادلانه‌ى  منافع و دستاوردها، و وجود مقررات و قوانين، و دستگاهى براى اجراء آنها ميباشد. و بدون آنها زندگى اجتماعى دچار هرج و مرج شده افراد جامعه از امكانات لازم براى حركت تكاملى خود محروم ميگردند.</a:t>
            </a:r>
            <a:endParaRPr lang="en-US" b="1" dirty="0" smtClean="0">
              <a:cs typeface="B Titr" pitchFamily="2" charset="-78"/>
            </a:endParaRPr>
          </a:p>
          <a:p>
            <a:pPr algn="just" rtl="1"/>
            <a:r>
              <a:rPr lang="fa-IR" sz="2800" b="1" dirty="0" smtClean="0">
                <a:solidFill>
                  <a:srgbClr val="7030A0"/>
                </a:solidFill>
                <a:cs typeface="B Titr" pitchFamily="2" charset="-78"/>
              </a:rPr>
              <a:t>12ـ مسئوليتهاى اجتماعي. </a:t>
            </a:r>
            <a:r>
              <a:rPr lang="fa-IR" b="1" dirty="0" smtClean="0">
                <a:cs typeface="B Titr" pitchFamily="2" charset="-78"/>
              </a:rPr>
              <a:t>نظر به اينكه راه زندگى انسان، دو سويه است و تعيين جهت  آن در گرو اختيار و انتخاب افراد و گروههاست هميشه كسانى يافت خواهند شد كه نه تنها بر خلاف مصالح شخصى خودشان قدم برداشته بسوى شقاوت و هلاكت، حركت ميكنند بلكه مزاحمتها و مشكلاتى براى ديگران نيز فراهم ميكنند و اگر اقدام مؤثرى در جهت ارشاد گمراهان و رفع شرّ ستمگران و حمايت از محرومان و مظلومان انجام نگيرد سراسر جهان را ظلم و فساد فراگيرد و زمينه‌اى براى رشد و تكامل افراد مستعد و خيرخواه، باقى نماند. بدين ترتيب، انواعى از مسئوليتهاى اجتماعى براى افراد و گروهها و ارگانهاى رسمي، ثابت ميشود. </a:t>
            </a:r>
            <a:endParaRPr lang="en-US" b="1" dirty="0" smtClean="0">
              <a:cs typeface="B Titr" pitchFamily="2" charset="-78"/>
            </a:endParaRPr>
          </a:p>
          <a:p>
            <a:endParaRPr lang="en-US" dirty="0"/>
          </a:p>
        </p:txBody>
      </p:sp>
    </p:spTree>
  </p:cSld>
  <p:clrMapOvr>
    <a:masterClrMapping/>
  </p:clrMapOvr>
  <p:transition spd="slow">
    <p:pull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fa-IR" b="1" dirty="0" smtClean="0"/>
              <a:t>اصول عملى تعليم و تربيت</a:t>
            </a:r>
            <a:endParaRPr lang="en-US" dirty="0"/>
          </a:p>
        </p:txBody>
      </p:sp>
      <p:sp>
        <p:nvSpPr>
          <p:cNvPr id="2" name="Content Placeholder 1"/>
          <p:cNvSpPr>
            <a:spLocks noGrp="1"/>
          </p:cNvSpPr>
          <p:nvPr>
            <p:ph idx="1"/>
          </p:nvPr>
        </p:nvSpPr>
        <p:spPr>
          <a:xfrm>
            <a:off x="142844" y="1571612"/>
            <a:ext cx="8686832" cy="5000659"/>
          </a:xfrm>
        </p:spPr>
        <p:txBody>
          <a:bodyPr>
            <a:noAutofit/>
          </a:bodyPr>
          <a:lstStyle/>
          <a:p>
            <a:pPr algn="just" rtl="1"/>
            <a:r>
              <a:rPr lang="fa-IR" sz="2800" b="1" dirty="0" smtClean="0">
                <a:solidFill>
                  <a:srgbClr val="C00000"/>
                </a:solidFill>
                <a:cs typeface="B Titr" pitchFamily="2" charset="-78"/>
              </a:rPr>
              <a:t>1ـ ارزيابى صحيح از نيازهاى مادّى و معنوي. </a:t>
            </a:r>
            <a:r>
              <a:rPr lang="fa-IR" sz="2400" b="1" dirty="0" smtClean="0">
                <a:cs typeface="B Titr" pitchFamily="2" charset="-78"/>
              </a:rPr>
              <a:t>محتواى تعليم و تربيت و رفتار مربّى بايد بگونه‌اى باشد كه فراگير، اصالت بُعد روحى و معنوى انسان را بفهمد و همواره به نيازهاى مادّى بعنوان ابزار و وسيله (و نه بعنوان هدف) بنگرد. در عين حال بايد از افراط در توصيه‌هاى زاهدانه كه موجب اختلالات جسمانى و احياناً ناهنجاريهاى روانى نيز ميشود پرهيز كرد و  رعايت اصول بهداشت و تربيت بدن و تفريح معقول را نبايد فراموش كرد. </a:t>
            </a:r>
            <a:endParaRPr lang="en-US" sz="2400" b="1" dirty="0" smtClean="0">
              <a:cs typeface="B Titr" pitchFamily="2" charset="-78"/>
            </a:endParaRPr>
          </a:p>
          <a:p>
            <a:pPr algn="just" rtl="1"/>
            <a:endParaRPr lang="en-US" sz="2400" b="1" dirty="0" smtClean="0">
              <a:solidFill>
                <a:srgbClr val="C00000"/>
              </a:solidFill>
              <a:cs typeface="B Titr" pitchFamily="2" charset="-78"/>
            </a:endParaRPr>
          </a:p>
          <a:p>
            <a:pPr algn="just" rtl="1"/>
            <a:r>
              <a:rPr lang="fa-IR" sz="2400" b="1" dirty="0" smtClean="0">
                <a:solidFill>
                  <a:srgbClr val="C00000"/>
                </a:solidFill>
                <a:cs typeface="B Titr" pitchFamily="2" charset="-78"/>
              </a:rPr>
              <a:t>2ـ برانگيختن احساس كرامت و عزّت نفس.</a:t>
            </a:r>
            <a:r>
              <a:rPr lang="fa-IR" sz="2400" b="1" dirty="0" smtClean="0">
                <a:cs typeface="B Titr" pitchFamily="2" charset="-78"/>
              </a:rPr>
              <a:t>  با توجّه به موقعيّت ويژه انسان در ميان آفريدگان و نعمتهاى خاصّى كه خداى متعال به انسان عطا فرموده و تسلّطى كه به او بر طبيعت بخشيده است بايد احساس كرامت و عزّت را در فراگير برانگيخت و به وى آموخت كه دست يازيدن به كارهاى پست بمنزله‌ى  آلوده كردن گوهر انسانيت است و پيروى كردن از هواهاى نفسانى بمنزله‌ى  برده ساختن و  زبون كردن عقل و روح ملكوتى است.</a:t>
            </a:r>
            <a:endParaRPr lang="en-US" sz="2400" b="1" dirty="0" smtClean="0">
              <a:cs typeface="B Titr" pitchFamily="2" charset="-78"/>
            </a:endParaRPr>
          </a:p>
          <a:p>
            <a:pPr algn="just" rtl="1"/>
            <a:endParaRPr lang="en-US" sz="2400" b="1" dirty="0" smtClean="0">
              <a:cs typeface="B Nazanin" pitchFamily="2" charset="-78"/>
            </a:endParaRPr>
          </a:p>
          <a:p>
            <a:pPr algn="just" rtl="1"/>
            <a:endParaRPr lang="en-US" sz="2400" b="1" dirty="0" smtClean="0">
              <a:cs typeface="B Nazanin" pitchFamily="2" charset="-78"/>
            </a:endParaRPr>
          </a:p>
        </p:txBody>
      </p:sp>
    </p:spTree>
  </p:cSld>
  <p:clrMapOvr>
    <a:masterClrMapping/>
  </p:clrMapOvr>
  <p:transition spd="slow">
    <p:pull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1428737"/>
            <a:ext cx="8929718" cy="4972064"/>
          </a:xfrm>
        </p:spPr>
        <p:txBody>
          <a:bodyPr>
            <a:normAutofit fontScale="92500" lnSpcReduction="20000"/>
          </a:bodyPr>
          <a:lstStyle/>
          <a:p>
            <a:pPr algn="just" rtl="1"/>
            <a:endParaRPr lang="fa-IR" sz="3000" b="1" dirty="0" smtClean="0">
              <a:solidFill>
                <a:srgbClr val="C00000"/>
              </a:solidFill>
              <a:cs typeface="B Titr" pitchFamily="2" charset="-78"/>
            </a:endParaRPr>
          </a:p>
          <a:p>
            <a:pPr algn="just" rtl="1"/>
            <a:r>
              <a:rPr lang="fa-IR" sz="3000" b="1" dirty="0" smtClean="0">
                <a:solidFill>
                  <a:srgbClr val="C00000"/>
                </a:solidFill>
                <a:cs typeface="B Titr" pitchFamily="2" charset="-78"/>
              </a:rPr>
              <a:t>3ـ مبارزه با غفلت.  </a:t>
            </a:r>
            <a:r>
              <a:rPr lang="fa-IR" sz="2800" b="1" dirty="0" smtClean="0">
                <a:cs typeface="B Titr" pitchFamily="2" charset="-78"/>
              </a:rPr>
              <a:t>با توجّه به اينكه انسان همواره بر سر دوراهى بسوى بي‌نهايت ترقّى و بي‌نهايت انحطاط است بايد فراگير را همواره متوجّه  خطير بودن موقعيّتش كرد تا به تكريم ابتدائى الهى و نعمتهاى دنيوى مغرور نشودو مانند بعضى از هيومنيست‌ها آنرا مايه‌ى  افتخار ابدى خود نپندارد، و نيز زندگى را به غفلت و بطالت نگذراند. و همچنين از غريزه‌ى  منفعت جويى و كمال طلبى و زيان گريزى كه در نهاد هر انسانى هست براى شتاب دادن به حركت تكاملي، بهره جست.</a:t>
            </a:r>
            <a:endParaRPr lang="en-US" sz="2800" b="1" dirty="0" smtClean="0">
              <a:cs typeface="B Titr" pitchFamily="2" charset="-78"/>
            </a:endParaRPr>
          </a:p>
          <a:p>
            <a:pPr algn="just" rtl="1"/>
            <a:endParaRPr lang="en-US" sz="3000" b="1" dirty="0" smtClean="0">
              <a:solidFill>
                <a:srgbClr val="C00000"/>
              </a:solidFill>
              <a:cs typeface="B Titr" pitchFamily="2" charset="-78"/>
            </a:endParaRPr>
          </a:p>
          <a:p>
            <a:pPr algn="just" rtl="1"/>
            <a:r>
              <a:rPr lang="fa-IR" sz="3000" b="1" dirty="0" smtClean="0">
                <a:solidFill>
                  <a:srgbClr val="C00000"/>
                </a:solidFill>
                <a:cs typeface="B Titr" pitchFamily="2" charset="-78"/>
              </a:rPr>
              <a:t>4ـ زنده نگهداشتن ياد خدا. </a:t>
            </a:r>
            <a:r>
              <a:rPr lang="fa-IR" sz="2800" b="1" dirty="0" smtClean="0">
                <a:cs typeface="B Titr" pitchFamily="2" charset="-78"/>
              </a:rPr>
              <a:t>با توجّه به هدف آفرينش انسان كه همان رسيدن به قرب الهى است بايد ياد خدا را در دل فراگير زنده كرد تا هم آرامش روحي وي، تأمين شود و هم ا‌ز آن، مانند قطب‌نمايى براى تشخيص و تصحيح مسير، استفاده كند، و هم با تأثير دادن انگيزه‌ى  الهي، به كارهايش ارزش ببخشد.</a:t>
            </a:r>
            <a:endParaRPr lang="en-US" sz="2800" b="1" dirty="0" smtClean="0">
              <a:cs typeface="B Titr" pitchFamily="2" charset="-78"/>
            </a:endParaRPr>
          </a:p>
          <a:p>
            <a:endParaRPr lang="en-US" sz="2400" dirty="0"/>
          </a:p>
        </p:txBody>
      </p:sp>
    </p:spTree>
  </p:cSld>
  <p:clrMapOvr>
    <a:masterClrMapping/>
  </p:clrMapOvr>
  <p:transition spd="slow">
    <p:pull dir="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1428736"/>
            <a:ext cx="8929718" cy="5214973"/>
          </a:xfrm>
        </p:spPr>
        <p:txBody>
          <a:bodyPr>
            <a:normAutofit fontScale="70000" lnSpcReduction="20000"/>
          </a:bodyPr>
          <a:lstStyle/>
          <a:p>
            <a:pPr algn="just" rtl="1"/>
            <a:endParaRPr lang="fa-IR" sz="3600" b="1" dirty="0" smtClean="0">
              <a:cs typeface="B Titr" pitchFamily="2" charset="-78"/>
            </a:endParaRPr>
          </a:p>
          <a:p>
            <a:pPr algn="just" rtl="1"/>
            <a:r>
              <a:rPr lang="fa-IR" sz="3600" b="1" dirty="0" smtClean="0">
                <a:solidFill>
                  <a:srgbClr val="C00000"/>
                </a:solidFill>
                <a:cs typeface="B Titr" pitchFamily="2" charset="-78"/>
              </a:rPr>
              <a:t>5ـ معاوضه‌ى  متناهى با نامتناهي. </a:t>
            </a:r>
            <a:r>
              <a:rPr lang="fa-IR" sz="3600" b="1" dirty="0" smtClean="0">
                <a:cs typeface="B Titr" pitchFamily="2" charset="-78"/>
              </a:rPr>
              <a:t>با توجّه به مقدّمه بودن زندگى دنيا براى آخرت بايد دو نتيجه‌ى  مهم گرفت: يكى آنكه به لذّتها و رنجهاى دنيا، اصالت نبخشد: نه به خوشيهاى دنيا دل ببندد، و نه از رنجهاى آن بهراسد؛ و ديگر آنكه ارزش واقعى ساعات و لحظات عمرش را درك كند كه ميتوان با صرف آنها در كارهاى خداپسند، سعادتى ابدى بدست آورد چنانكه ميتوان با صرف آنها در ضدّ ارزشها به شقاوت ابدى مبتلا شد. از اينروي، ارزش يك لحظه عمر با خروارها طلا و الماس هم قابل سنجش نخواهد بود.</a:t>
            </a:r>
            <a:endParaRPr lang="en-US" sz="3600" b="1" dirty="0" smtClean="0">
              <a:cs typeface="B Titr" pitchFamily="2" charset="-78"/>
            </a:endParaRPr>
          </a:p>
          <a:p>
            <a:pPr algn="just" rtl="1"/>
            <a:endParaRPr lang="en-US" sz="3600" b="1" dirty="0" smtClean="0">
              <a:cs typeface="B Titr" pitchFamily="2" charset="-78"/>
            </a:endParaRPr>
          </a:p>
          <a:p>
            <a:pPr algn="just" rtl="1"/>
            <a:r>
              <a:rPr lang="fa-IR" sz="3600" b="1" dirty="0" smtClean="0">
                <a:solidFill>
                  <a:srgbClr val="C00000"/>
                </a:solidFill>
                <a:cs typeface="B Titr" pitchFamily="2" charset="-78"/>
              </a:rPr>
              <a:t>6ـ مبارزه با طفيلي‌گري. </a:t>
            </a:r>
            <a:r>
              <a:rPr lang="fa-IR" sz="3600" b="1" dirty="0" smtClean="0">
                <a:cs typeface="B Titr" pitchFamily="2" charset="-78"/>
              </a:rPr>
              <a:t>با توجّه به اينكه كمال و سعادت ابدى انسان تنها بوسيله‌ى  فعّاليت اختيارى خودش حاصل ميشود و حتّى استحقاق شفاعت را نيز ميبايست با اعمال شايسته كسب كرد بايد روحيّه‌ى  خودجوشى و خودكارى و استقلال شخصيّت را زنده، و احساس مسئوليت و تعهّد را تقويت، و با خوى سربار شدن و طفيلي‌گرى و اتّكا به ديگران مبارزه كرد و در همه‌ى  رفتارها و برخوردها با فراگيران (مانند موارد نوشتن تكليف و...) اين نكته را خاطرنشان كرد.</a:t>
            </a:r>
            <a:endParaRPr lang="en-US" sz="3600" b="1" dirty="0" smtClean="0">
              <a:cs typeface="B Titr" pitchFamily="2" charset="-78"/>
            </a:endParaRPr>
          </a:p>
          <a:p>
            <a:endParaRPr lang="en-US" dirty="0"/>
          </a:p>
        </p:txBody>
      </p:sp>
    </p:spTree>
  </p:cSld>
  <p:clrMapOvr>
    <a:masterClrMapping/>
  </p:clrMapOvr>
  <p:transition spd="slow">
    <p:pull dir="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406" y="1500175"/>
            <a:ext cx="9072594" cy="5214973"/>
          </a:xfrm>
        </p:spPr>
        <p:txBody>
          <a:bodyPr>
            <a:normAutofit fontScale="70000" lnSpcReduction="20000"/>
          </a:bodyPr>
          <a:lstStyle/>
          <a:p>
            <a:pPr algn="just" rtl="1">
              <a:lnSpc>
                <a:spcPct val="120000"/>
              </a:lnSpc>
            </a:pPr>
            <a:r>
              <a:rPr lang="fa-IR" sz="3400" b="1" dirty="0" smtClean="0">
                <a:solidFill>
                  <a:srgbClr val="C00000"/>
                </a:solidFill>
                <a:cs typeface="B Titr" pitchFamily="2" charset="-78"/>
              </a:rPr>
              <a:t>7ـ اهتمام به آزادى در عمل. </a:t>
            </a:r>
            <a:r>
              <a:rPr lang="fa-IR" sz="3100" b="1" dirty="0" smtClean="0">
                <a:cs typeface="B Titr" pitchFamily="2" charset="-78"/>
              </a:rPr>
              <a:t>با توجّه به نقش «انتخاب آزاد» در حركت تكاملى انسان بايد امكان آزادى در عمل را به فراگير داد و او را مانند مهره‌ى  بي‌اراده‌اى در نياورد، و سعى كرد كه آموزشها و تلقينات، جنبه‌ى  تحميلى و وارد كردن فشار نداشته باشد و در مواردى كه مصالح فراگير، اقتضاى دخالت مربّى داشته باشد بايد سعى شود كه اينگونه دخالتها بطور غير مستقيم انجام گيرد بگونه‌اى كه فراگير، چندان احساس فشار و محدوديّت نكند و حتّي‌المقدور توأم با استدلال منطقى باشد و از مرز راهنمايى فراتر نرود.</a:t>
            </a:r>
            <a:endParaRPr lang="en-US" sz="3100" b="1" dirty="0" smtClean="0">
              <a:cs typeface="B Titr" pitchFamily="2" charset="-78"/>
            </a:endParaRPr>
          </a:p>
          <a:p>
            <a:pPr algn="just" rtl="1">
              <a:lnSpc>
                <a:spcPct val="120000"/>
              </a:lnSpc>
            </a:pPr>
            <a:endParaRPr lang="en-US" sz="3100" b="1" dirty="0" smtClean="0">
              <a:cs typeface="B Titr" pitchFamily="2" charset="-78"/>
            </a:endParaRPr>
          </a:p>
          <a:p>
            <a:pPr algn="just" rtl="1">
              <a:lnSpc>
                <a:spcPct val="120000"/>
              </a:lnSpc>
            </a:pPr>
            <a:r>
              <a:rPr lang="fa-IR" sz="3400" b="1" dirty="0" smtClean="0">
                <a:solidFill>
                  <a:srgbClr val="C00000"/>
                </a:solidFill>
                <a:cs typeface="B Titr" pitchFamily="2" charset="-78"/>
              </a:rPr>
              <a:t>8ـ رعايت اصل تدريج. </a:t>
            </a:r>
            <a:r>
              <a:rPr lang="fa-IR" sz="3100" b="1" dirty="0" smtClean="0">
                <a:cs typeface="B Titr" pitchFamily="2" charset="-78"/>
              </a:rPr>
              <a:t>با توجّه به تدريجى بودن سير رشد و تكامل طبيعى و اكتسابي، بايد معلّم و مربّى همواره مقتضيات سنّ و عوامل طبيعى و اجتماعى را در نظر بگيرد و سعى كند فراگير را قدم به قدم و به آرامى بالا بياورد و انتظار جهشهاى سريع و ناگهانى نداشته باشد و حتّى از زياده‌روى فراگير در فعاليتهاى درسى يا خودسازى كه ممكن است موجب ناتوانى جسم يا آسيبهاى روانى وى گردد با تدبير عاقلانه‌اى جلوگيرى كند.</a:t>
            </a:r>
            <a:endParaRPr lang="en-US" sz="3100" dirty="0">
              <a:cs typeface="B Titr" pitchFamily="2" charset="-78"/>
            </a:endParaRPr>
          </a:p>
        </p:txBody>
      </p:sp>
    </p:spTree>
  </p:cSld>
  <p:clrMapOvr>
    <a:masterClrMapping/>
  </p:clrMapOvr>
  <p:transition spd="slow">
    <p:pull dir="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1500174"/>
            <a:ext cx="8786874" cy="5143535"/>
          </a:xfrm>
        </p:spPr>
        <p:txBody>
          <a:bodyPr>
            <a:normAutofit fontScale="55000" lnSpcReduction="20000"/>
          </a:bodyPr>
          <a:lstStyle/>
          <a:p>
            <a:pPr algn="just" rtl="1">
              <a:lnSpc>
                <a:spcPct val="120000"/>
              </a:lnSpc>
            </a:pPr>
            <a:endParaRPr lang="en-US" sz="3600" b="1" dirty="0" smtClean="0">
              <a:cs typeface="B Titr" pitchFamily="2" charset="-78"/>
            </a:endParaRPr>
          </a:p>
          <a:p>
            <a:pPr algn="just" rtl="1">
              <a:lnSpc>
                <a:spcPct val="120000"/>
              </a:lnSpc>
            </a:pPr>
            <a:r>
              <a:rPr lang="fa-IR" sz="4400" b="1" dirty="0" smtClean="0">
                <a:solidFill>
                  <a:srgbClr val="C00000"/>
                </a:solidFill>
                <a:cs typeface="B Titr" pitchFamily="2" charset="-78"/>
              </a:rPr>
              <a:t>9ـ انعطاف و اعتدال</a:t>
            </a:r>
            <a:r>
              <a:rPr lang="fa-IR" sz="3600" b="1" dirty="0" smtClean="0">
                <a:solidFill>
                  <a:srgbClr val="C00000"/>
                </a:solidFill>
                <a:cs typeface="B Titr" pitchFamily="2" charset="-78"/>
              </a:rPr>
              <a:t>.  </a:t>
            </a:r>
            <a:r>
              <a:rPr lang="fa-IR" sz="3600" b="1" dirty="0" smtClean="0">
                <a:cs typeface="B Titr" pitchFamily="2" charset="-78"/>
              </a:rPr>
              <a:t>با توجّه به تفاوتهاى فردى و گروهي، بايد هم در برنامه‌ريزى و هم  در اجراء برنامه‌ها، انعطاف لازم و معقول را در نظر گرفت و از اصرار بر طرح و اجراء برنامه‌هاى خشك و يكنواخت و يكسان نسبت به همه‌ى  فراگيران كه موجب تضييع حقوق و ناكامى بسيارى از ايشان ميشود پرهيز كرد و در هر حال، بايد اعتدال را بعنوان يك اصل، منظور داشت.</a:t>
            </a:r>
            <a:endParaRPr lang="en-US" sz="3600" b="1" dirty="0" smtClean="0">
              <a:cs typeface="B Titr" pitchFamily="2" charset="-78"/>
            </a:endParaRPr>
          </a:p>
          <a:p>
            <a:pPr algn="just" rtl="1">
              <a:lnSpc>
                <a:spcPct val="120000"/>
              </a:lnSpc>
            </a:pPr>
            <a:endParaRPr lang="en-US" sz="3600" b="1" dirty="0" smtClean="0">
              <a:cs typeface="B Titr" pitchFamily="2" charset="-78"/>
            </a:endParaRPr>
          </a:p>
          <a:p>
            <a:pPr algn="just" rtl="1">
              <a:lnSpc>
                <a:spcPct val="120000"/>
              </a:lnSpc>
            </a:pPr>
            <a:r>
              <a:rPr lang="fa-IR" sz="4400" b="1" dirty="0" smtClean="0">
                <a:solidFill>
                  <a:srgbClr val="C00000"/>
                </a:solidFill>
                <a:cs typeface="B Titr" pitchFamily="2" charset="-78"/>
              </a:rPr>
              <a:t>10ـ ترجيح اهمّ.  </a:t>
            </a:r>
            <a:r>
              <a:rPr lang="fa-IR" sz="3600" b="1" dirty="0" smtClean="0">
                <a:cs typeface="B Titr" pitchFamily="2" charset="-78"/>
              </a:rPr>
              <a:t>با توجّه به اهمّيت نقش معلّم و مربّى در بار آوردن و بثمر نشاندن نهالهاى فراگيران و پروراندن استعدادهاى ايشان بايد معلّمان و مربّيان و بخصوص برنامه‌ريزان، مسئوليت عظيم خودشان را در نظر بگيرند و مصالح فرد فرد فراگيران و نيز مصالح جامعه‌ى  اسلامى بلكه مصالح جامعه‌ى  انسانى را دقيقاً مورد توجّه قرار دهند و از طرح و اجراء برنامه‌ها يا موادّى كه موجب اتلاف وقت و تضييع عمر ميشود يا در مقايسه با مصالح عاليتر، چندان ارزشى ندارد خوددارى كنند و در ميان دروس به آنچه تأثير بيشترى در سعادت ابدى دارد (مانند عقايد و اخلاق اسلامي) اهتمام بيشترى بورزند و آنها را بصورت مطلوبتر و دلنشين ترى تدريس كنند و بكوشند خودشان الگوى شايسته‌اى براى رفتار فراگيران باشند.</a:t>
            </a:r>
            <a:endParaRPr lang="en-US" sz="3600" b="1" dirty="0" smtClean="0">
              <a:cs typeface="B Titr" pitchFamily="2" charset="-78"/>
            </a:endParaRPr>
          </a:p>
          <a:p>
            <a:pPr algn="just" rtl="1"/>
            <a:endParaRPr lang="en-US" b="1" dirty="0" smtClean="0">
              <a:cs typeface="B Nazanin" pitchFamily="2" charset="-78"/>
            </a:endParaRPr>
          </a:p>
        </p:txBody>
      </p:sp>
    </p:spTree>
  </p:cSld>
  <p:clrMapOvr>
    <a:masterClrMapping/>
  </p:clrMapOvr>
  <p:transition spd="slow">
    <p:pull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1643050"/>
            <a:ext cx="9144000" cy="5214950"/>
          </a:xfrm>
        </p:spPr>
        <p:txBody>
          <a:bodyPr>
            <a:normAutofit fontScale="47500" lnSpcReduction="20000"/>
          </a:bodyPr>
          <a:lstStyle/>
          <a:p>
            <a:pPr algn="just" rtl="1">
              <a:lnSpc>
                <a:spcPct val="120000"/>
              </a:lnSpc>
            </a:pPr>
            <a:r>
              <a:rPr lang="fa-IR" sz="5100" b="1" dirty="0" smtClean="0">
                <a:solidFill>
                  <a:srgbClr val="C00000"/>
                </a:solidFill>
                <a:cs typeface="B Titr" pitchFamily="2" charset="-78"/>
              </a:rPr>
              <a:t>11ـ دانشهاى طبيعى و اجتماعي</a:t>
            </a:r>
            <a:r>
              <a:rPr lang="fa-IR" sz="4200" b="1" dirty="0" smtClean="0">
                <a:solidFill>
                  <a:srgbClr val="C00000"/>
                </a:solidFill>
                <a:cs typeface="B Titr" pitchFamily="2" charset="-78"/>
              </a:rPr>
              <a:t>.  </a:t>
            </a:r>
            <a:r>
              <a:rPr lang="fa-IR" sz="3800" b="1" dirty="0" smtClean="0">
                <a:cs typeface="B Titr" pitchFamily="2" charset="-78"/>
              </a:rPr>
              <a:t>با توجّه به ضرورت زندگى اجتماعى و لوازم و ملزومات آن، و نيز ضرورت بهره‌مندى مادّى براى تأمين نيازمنديهاى فردى و اجتماعي و حفظ عزّت و سيادت جامعه‌ى  اسلامي، لزوم گنجانيدن علوم طبيعى و رياضى و اجتماعى در برنامه‌هاى درسي، آشكار ميشود كه ميبايست برنامه‌ريزان با دقّت كافى و با  در نظر گرفتن شرايط سنّى و ذهنى فراگيران و نيازها و وامكانات جامعه، برنامه‌هاى مناسب عمومى و تخصّصي، طرح كنند. لازم به تذكر است كه در همه‌ى  موارد بايد هدف اصلى يعنى تقرّب به خداى متعال را همواره مورد توجّه و تأكيد قرار داد</a:t>
            </a:r>
            <a:endParaRPr lang="en-US" sz="3800" b="1" dirty="0" smtClean="0">
              <a:cs typeface="B Titr" pitchFamily="2" charset="-78"/>
            </a:endParaRPr>
          </a:p>
          <a:p>
            <a:pPr algn="just" rtl="1">
              <a:lnSpc>
                <a:spcPct val="120000"/>
              </a:lnSpc>
            </a:pPr>
            <a:endParaRPr lang="en-US" sz="3800" b="1" dirty="0" smtClean="0">
              <a:cs typeface="B Titr" pitchFamily="2" charset="-78"/>
            </a:endParaRPr>
          </a:p>
          <a:p>
            <a:pPr algn="just" rtl="1">
              <a:lnSpc>
                <a:spcPct val="120000"/>
              </a:lnSpc>
            </a:pPr>
            <a:r>
              <a:rPr lang="fa-IR" sz="5100" b="1" dirty="0" smtClean="0">
                <a:solidFill>
                  <a:srgbClr val="C00000"/>
                </a:solidFill>
                <a:cs typeface="B Titr" pitchFamily="2" charset="-78"/>
              </a:rPr>
              <a:t>12ـ تقويت احساس مسئوليت نسبت به مصالح اجتماعي</a:t>
            </a:r>
            <a:r>
              <a:rPr lang="fa-IR" sz="4200" b="1" dirty="0" smtClean="0">
                <a:solidFill>
                  <a:srgbClr val="C00000"/>
                </a:solidFill>
                <a:cs typeface="B Titr" pitchFamily="2" charset="-78"/>
              </a:rPr>
              <a:t>.  </a:t>
            </a:r>
            <a:r>
              <a:rPr lang="fa-IR" sz="3800" b="1" dirty="0" smtClean="0">
                <a:cs typeface="B Titr" pitchFamily="2" charset="-78"/>
              </a:rPr>
              <a:t>وجود انواع مسئوليتهاى اجتماعي، ايجاب ميكند كه دستگاه تعليم و تربيت بسوى جمع‌گرايى و ديگرخواهي، ‌جهت داده شود و هم در تهيّه‌ى  محتواى دروس و هم در برخوردهاى معلّمان و مربّيان با فراگيران، سعى شود كه خصلتهاى همكارى و هميارى و ايثار و فداكارى و از خود گذشتگى و خيرخواهى نسبت به ديگران و عدالت خواهى تقويت، و با خوى خودخواهى و بي‌تفاوتى نسبت به مصالح اجتماعى بسختى مبارزه گردد. و بويژه، روحيّه‌ى  سلحشورى و ستم ستيزي، و مبارزه و جهاد با جبّاران و مفسدان، و حمايت از مظلومان و محرومان، در فراگيران پرورش داده شود تا عناصرى شايسته و كارآمد براى ساختن جامعه‌ى  ايد‌آل ببار آيند و بتوانند نقش خود را در تحقّق هدف الهي، ايفا نمايند.</a:t>
            </a:r>
            <a:endParaRPr lang="en-US" sz="3800" b="1" dirty="0" smtClean="0">
              <a:cs typeface="B Titr" pitchFamily="2" charset="-78"/>
            </a:endParaRPr>
          </a:p>
          <a:p>
            <a:pPr algn="just"/>
            <a:endParaRPr lang="en-US" b="1" dirty="0" smtClean="0">
              <a:cs typeface="B Nazanin" pitchFamily="2" charset="-78"/>
            </a:endParaRPr>
          </a:p>
          <a:p>
            <a:endParaRPr lang="en-US" dirty="0" smtClean="0"/>
          </a:p>
          <a:p>
            <a:endParaRPr lang="en-US" dirty="0"/>
          </a:p>
        </p:txBody>
      </p:sp>
    </p:spTree>
  </p:cSld>
  <p:clrMapOvr>
    <a:masterClrMapping/>
  </p:clrMapOvr>
  <p:transition spd="slow">
    <p:pull dir="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4290"/>
            <a:ext cx="8229600" cy="846980"/>
          </a:xfrm>
        </p:spPr>
        <p:txBody>
          <a:bodyPr>
            <a:noAutofit/>
          </a:bodyPr>
          <a:lstStyle/>
          <a:p>
            <a:pPr algn="ctr"/>
            <a:r>
              <a:rPr lang="fa-IR" sz="3600" b="1" kern="0" dirty="0" smtClean="0">
                <a:ln>
                  <a:solidFill>
                    <a:schemeClr val="tx1"/>
                  </a:solidFill>
                </a:ln>
                <a:solidFill>
                  <a:srgbClr val="365F91"/>
                </a:solidFill>
                <a:effectLst>
                  <a:glow rad="101600">
                    <a:schemeClr val="accent1">
                      <a:satMod val="175000"/>
                      <a:alpha val="40000"/>
                    </a:schemeClr>
                  </a:glow>
                </a:effectLst>
                <a:latin typeface="Calibri"/>
                <a:ea typeface="Times New Roman"/>
                <a:cs typeface="B Titr" pitchFamily="2" charset="-78"/>
              </a:rPr>
              <a:t>تربیت چه چیز نیست</a:t>
            </a:r>
            <a:r>
              <a:rPr lang="fa-IR" sz="7200" dirty="0" smtClean="0"/>
              <a:t>؟ </a:t>
            </a:r>
            <a:endParaRPr lang="en-US" sz="7200" dirty="0"/>
          </a:p>
        </p:txBody>
      </p:sp>
      <p:sp>
        <p:nvSpPr>
          <p:cNvPr id="3" name="Content Placeholder 2"/>
          <p:cNvSpPr>
            <a:spLocks noGrp="1"/>
          </p:cNvSpPr>
          <p:nvPr>
            <p:ph idx="1"/>
          </p:nvPr>
        </p:nvSpPr>
        <p:spPr>
          <a:xfrm>
            <a:off x="142876" y="1285860"/>
            <a:ext cx="8858280" cy="5357850"/>
          </a:xfrm>
        </p:spPr>
        <p:txBody>
          <a:bodyPr>
            <a:noAutofit/>
          </a:bodyPr>
          <a:lstStyle/>
          <a:p>
            <a:pPr algn="just" rtl="1">
              <a:buNone/>
            </a:pPr>
            <a:r>
              <a:rPr lang="fa-IR" sz="2400" b="1" dirty="0" smtClean="0">
                <a:solidFill>
                  <a:srgbClr val="FF0000"/>
                </a:solidFill>
                <a:cs typeface="B Nazanin" pitchFamily="2" charset="-78"/>
              </a:rPr>
              <a:t>«شهید مطهری» می گوید: </a:t>
            </a:r>
            <a:endParaRPr lang="en-US" sz="2400" b="1" dirty="0" smtClean="0">
              <a:solidFill>
                <a:srgbClr val="FF0000"/>
              </a:solidFill>
              <a:cs typeface="B Nazanin" pitchFamily="2" charset="-78"/>
            </a:endParaRPr>
          </a:p>
          <a:p>
            <a:pPr algn="just" rtl="1"/>
            <a:r>
              <a:rPr lang="fa-IR" sz="2400" b="1" dirty="0" smtClean="0">
                <a:cs typeface="B Nazanin" pitchFamily="2" charset="-78"/>
              </a:rPr>
              <a:t>برخی تربیت های امروز مسخ کردن انسان هاست. از نوع فرمیکا ساختن از چوب و اخته کردن گوسفند است، یعنی بر اساس کشیدن برخی رگ های روحی، بر اساس شکل تحمیل کردن، قالب ساختن و در قالب ریختن، حال آنکه تربیت صحیح اساسش این است که شکل ندهد و در یک قالب خاص نریزد.*</a:t>
            </a:r>
            <a:endParaRPr lang="en-US" sz="2400" b="1" dirty="0" smtClean="0">
              <a:cs typeface="B Nazanin" pitchFamily="2" charset="-78"/>
            </a:endParaRPr>
          </a:p>
          <a:p>
            <a:pPr algn="just" rtl="1"/>
            <a:endParaRPr lang="en-US" sz="1400" b="1" dirty="0" smtClean="0">
              <a:cs typeface="B Nazanin" pitchFamily="2" charset="-78"/>
            </a:endParaRPr>
          </a:p>
          <a:p>
            <a:pPr algn="just" rtl="1"/>
            <a:r>
              <a:rPr lang="fa-IR" sz="2400" b="1" dirty="0" smtClean="0">
                <a:cs typeface="B Nazanin" pitchFamily="2" charset="-78"/>
              </a:rPr>
              <a:t>شهید مطهری به زیبایی و عمق بسیار از زاویه ای خاص تمایز بین </a:t>
            </a:r>
            <a:r>
              <a:rPr lang="fa-IR" sz="2400" b="1" dirty="0" smtClean="0">
                <a:solidFill>
                  <a:srgbClr val="C00000"/>
                </a:solidFill>
                <a:cs typeface="B Titr" pitchFamily="2" charset="-78"/>
              </a:rPr>
              <a:t>«تربیت بیرونی» و «تربیت درونی» </a:t>
            </a:r>
            <a:r>
              <a:rPr lang="fa-IR" sz="2400" b="1" dirty="0" smtClean="0">
                <a:cs typeface="B Nazanin" pitchFamily="2" charset="-78"/>
              </a:rPr>
              <a:t>را مورد بحث قرار داده و اشا ره می کنند که: </a:t>
            </a:r>
            <a:endParaRPr lang="en-US" sz="2400" b="1" dirty="0" smtClean="0">
              <a:cs typeface="B Nazanin" pitchFamily="2" charset="-78"/>
            </a:endParaRPr>
          </a:p>
          <a:p>
            <a:pPr algn="just" rtl="1"/>
            <a:endParaRPr lang="en-US" sz="1400" b="1" dirty="0" smtClean="0">
              <a:cs typeface="B Nazanin" pitchFamily="2" charset="-78"/>
            </a:endParaRPr>
          </a:p>
          <a:p>
            <a:pPr algn="just" rtl="1"/>
            <a:r>
              <a:rPr lang="fa-IR" sz="2400" b="1" dirty="0" smtClean="0">
                <a:cs typeface="B Nazanin" pitchFamily="2" charset="-78"/>
              </a:rPr>
              <a:t>تربیت به دو گونه است: یکی بیشتر درباره «ساختن» صدق می کند و در واقع به «صنعت» بیشتر صدق می کند و آن نوع تربیتی است که در آنجا انسان مانند یک شییء فرض می گردد که برای منظور و یا منظورهایی ساخته می شود و سازنده و صنعتگر هدف خاص خودش را دارد و از ماده ای که می خواهد صنعتی بسازد به عنوان شییء استفاده می کند</a:t>
            </a:r>
            <a:endParaRPr lang="en-US" sz="2400" b="1" dirty="0" smtClean="0">
              <a:cs typeface="B Nazanin" pitchFamily="2" charset="-78"/>
            </a:endParaRPr>
          </a:p>
          <a:p>
            <a:pPr algn="just" rtl="1"/>
            <a:endParaRPr lang="en-US" sz="2400" b="1" dirty="0" smtClean="0">
              <a:cs typeface="B Nazanin" pitchFamily="2" charset="-78"/>
            </a:endParaRPr>
          </a:p>
          <a:p>
            <a:pPr algn="just"/>
            <a:endParaRPr lang="en-US" sz="1050" dirty="0"/>
          </a:p>
        </p:txBody>
      </p:sp>
    </p:spTree>
  </p:cSld>
  <p:clrMapOvr>
    <a:masterClrMapping/>
  </p:clrMapOvr>
  <p:transition spd="slow">
    <p:pull dir="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428604"/>
            <a:ext cx="8715404" cy="5715040"/>
          </a:xfrm>
        </p:spPr>
        <p:txBody>
          <a:bodyPr>
            <a:normAutofit/>
          </a:bodyPr>
          <a:lstStyle/>
          <a:p>
            <a:pPr algn="just" rtl="1">
              <a:lnSpc>
                <a:spcPct val="150000"/>
              </a:lnSpc>
            </a:pPr>
            <a:r>
              <a:rPr lang="fa-IR" sz="2400" b="1" dirty="0" smtClean="0">
                <a:cs typeface="B Titr" pitchFamily="2" charset="-78"/>
              </a:rPr>
              <a:t>ترس و تهدید و ارعاب، در انسان ها عامل تربیت نیست (تربیت به همان معنی پرورش) یعنی استعدادهای هیچ انسانی را از راه ترساندن، زدن، ارعاب و تهدید نمی شود پرورش داد.</a:t>
            </a:r>
            <a:endParaRPr lang="en-US" sz="2400" b="1" dirty="0" smtClean="0">
              <a:cs typeface="B Titr" pitchFamily="2" charset="-78"/>
            </a:endParaRPr>
          </a:p>
          <a:p>
            <a:pPr algn="just" rtl="1">
              <a:lnSpc>
                <a:spcPct val="150000"/>
              </a:lnSpc>
            </a:pPr>
            <a:r>
              <a:rPr lang="fa-IR" sz="2400" b="1" dirty="0" smtClean="0">
                <a:cs typeface="B Titr" pitchFamily="2" charset="-78"/>
              </a:rPr>
              <a:t>بنابراین همه آنچه درباره جنبه های سلبی تربیت گفتیم نشان می دهد که تا چه اندازه از جنبه های ایجابی تربیت دور افتاده ایم. لذا ضرورت دارد که بیش از پیش در تمایز یافتگی آنچه که تربیت نیست و ما آن را تربیت پنداشته ایم تلاش کنیم. در این صورت احتمالا به تعریف درستی از تربیت نزدیک خواهیم شد.</a:t>
            </a:r>
            <a:endParaRPr lang="en-US" sz="2400" b="1" dirty="0" smtClean="0">
              <a:cs typeface="B Titr" pitchFamily="2" charset="-78"/>
            </a:endParaRPr>
          </a:p>
          <a:p>
            <a:pPr algn="just" rtl="1"/>
            <a:endParaRPr lang="en-US" sz="2400" b="1" dirty="0" smtClean="0">
              <a:cs typeface="B Nazanin" pitchFamily="2" charset="-78"/>
            </a:endParaRPr>
          </a:p>
          <a:p>
            <a:pPr algn="just" rtl="1"/>
            <a:r>
              <a:rPr lang="fa-IR" sz="2800" b="1" dirty="0" smtClean="0">
                <a:solidFill>
                  <a:srgbClr val="C00000"/>
                </a:solidFill>
                <a:cs typeface="B Nazanin" pitchFamily="2" charset="-78"/>
              </a:rPr>
              <a:t>«تماشا آن کس را باشد  که پیل را تمام دید» </a:t>
            </a:r>
            <a:endParaRPr lang="en-US" sz="2800" b="1" dirty="0" smtClean="0">
              <a:solidFill>
                <a:srgbClr val="C00000"/>
              </a:solidFill>
              <a:cs typeface="B Nazanin" pitchFamily="2" charset="-78"/>
            </a:endParaRPr>
          </a:p>
          <a:p>
            <a:endParaRPr lang="en-US" dirty="0"/>
          </a:p>
        </p:txBody>
      </p:sp>
    </p:spTree>
  </p:cSld>
  <p:clrMapOvr>
    <a:masterClrMapping/>
  </p:clrMapOvr>
  <p:transition spd="slow">
    <p:pull dir="rd"/>
  </p:transition>
</p:sld>
</file>

<file path=ppt/slides/slide3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846980"/>
          </a:xfrm>
        </p:spPr>
        <p:txBody>
          <a:bodyPr>
            <a:normAutofit/>
          </a:bodyPr>
          <a:lstStyle/>
          <a:p>
            <a:pPr algn="ctr"/>
            <a:r>
              <a:rPr lang="fa-IR" sz="4800" b="1" kern="0" dirty="0" smtClean="0">
                <a:ln>
                  <a:solidFill>
                    <a:schemeClr val="tx1"/>
                  </a:solidFill>
                </a:ln>
                <a:solidFill>
                  <a:srgbClr val="FFC000"/>
                </a:solidFill>
                <a:effectLst>
                  <a:glow rad="101600">
                    <a:schemeClr val="accent1">
                      <a:satMod val="175000"/>
                      <a:alpha val="40000"/>
                    </a:schemeClr>
                  </a:glow>
                </a:effectLst>
                <a:latin typeface="Calibri"/>
                <a:ea typeface="Times New Roman"/>
                <a:cs typeface="B Titr" pitchFamily="2" charset="-78"/>
              </a:rPr>
              <a:t>چگونه تربیت «نكنیم»!</a:t>
            </a:r>
            <a:endParaRPr lang="en-US" dirty="0">
              <a:solidFill>
                <a:srgbClr val="FFC000"/>
              </a:solidFill>
            </a:endParaRPr>
          </a:p>
        </p:txBody>
      </p:sp>
      <p:sp>
        <p:nvSpPr>
          <p:cNvPr id="3" name="Content Placeholder 2"/>
          <p:cNvSpPr>
            <a:spLocks noGrp="1"/>
          </p:cNvSpPr>
          <p:nvPr>
            <p:ph idx="1"/>
          </p:nvPr>
        </p:nvSpPr>
        <p:spPr>
          <a:xfrm>
            <a:off x="285720" y="1000108"/>
            <a:ext cx="8858280" cy="5500726"/>
          </a:xfrm>
        </p:spPr>
        <p:txBody>
          <a:bodyPr>
            <a:noAutofit/>
          </a:bodyPr>
          <a:lstStyle/>
          <a:p>
            <a:pPr algn="just" rtl="1">
              <a:lnSpc>
                <a:spcPct val="150000"/>
              </a:lnSpc>
            </a:pPr>
            <a:endParaRPr lang="en-US" sz="2000" b="1" dirty="0" smtClean="0">
              <a:cs typeface="B Titr" pitchFamily="2" charset="-78"/>
            </a:endParaRPr>
          </a:p>
          <a:p>
            <a:pPr algn="just" rtl="1">
              <a:lnSpc>
                <a:spcPct val="150000"/>
              </a:lnSpc>
            </a:pPr>
            <a:r>
              <a:rPr lang="fa-IR" sz="2000" b="1" dirty="0" smtClean="0">
                <a:cs typeface="B Titr" pitchFamily="2" charset="-78"/>
              </a:rPr>
              <a:t>آنجا كه«درمان» آغاز می گردد، «آسیب»شروع می شود. آنجا كه«تربیت كردن» شروع می شود،«تربیت شدن» تعطیل می گردد. آنجا كه«شكوفا شدن» انجام می گیرد، «شكفتن»پژمرده می شود. آنجا كه «راه بردن» آغاز می گردد، «راه افتادن» متوقف می گردد. انجا كه «شكل دادن» شروع می شود،«شكل پذیرفتن» به تعویق می افتد. آنجا كه تسریع و تعجیل در رشد دادن صورت می گیرد، پختگی و بلوغ در رشد به تاخیر می افتد. انجا كه دینی كردن بچه ها برنامه ای و رسمی می شود، «دینی شدن» بچه ها سطحی و تصنعی می گردد. انجا كه شخصیت كودك از بیرون تزیین می گردد سرمایه های فطری كودك از درون تهی می گردد. </a:t>
            </a:r>
            <a:endParaRPr lang="en-US" sz="2000" b="1" dirty="0" smtClean="0">
              <a:cs typeface="B Titr" pitchFamily="2" charset="-78"/>
            </a:endParaRPr>
          </a:p>
          <a:p>
            <a:pPr algn="just" rtl="1">
              <a:lnSpc>
                <a:spcPct val="150000"/>
              </a:lnSpc>
            </a:pPr>
            <a:endParaRPr lang="en-US" sz="900" b="1" dirty="0" smtClean="0">
              <a:cs typeface="B Titr" pitchFamily="2" charset="-78"/>
            </a:endParaRPr>
          </a:p>
          <a:p>
            <a:pPr algn="just" rtl="1">
              <a:lnSpc>
                <a:spcPct val="150000"/>
              </a:lnSpc>
            </a:pPr>
            <a:r>
              <a:rPr lang="fa-IR" sz="2000" b="1" dirty="0" smtClean="0">
                <a:cs typeface="B Titr" pitchFamily="2" charset="-78"/>
              </a:rPr>
              <a:t>آنجا كه سیراب كردن ذهن كودك آغاز می گردد، تشنگی وعطش دانستن خاموش می شود. آنجا كه پاسخ به نیاز تشدید می یابد، احساس و نیاز و میل به كنجكاوی به تعویق می افتد. آنجا كه الگودهی آغاز می شود، الگویابی تعطیل می گردد.</a:t>
            </a:r>
            <a:endParaRPr lang="en-US" sz="2000" b="1" dirty="0" smtClean="0">
              <a:cs typeface="B Titr" pitchFamily="2" charset="-78"/>
            </a:endParaRPr>
          </a:p>
          <a:p>
            <a:pPr algn="just" rtl="1"/>
            <a:endParaRPr lang="en-US" sz="2000" b="1" dirty="0" smtClean="0">
              <a:cs typeface="B Nazanin" pitchFamily="2" charset="-78"/>
            </a:endParaRPr>
          </a:p>
          <a:p>
            <a:pPr algn="just" rtl="1"/>
            <a:endParaRPr lang="en-US" sz="2000" b="1" dirty="0" smtClean="0">
              <a:cs typeface="B Nazanin" pitchFamily="2" charset="-78"/>
            </a:endParaRPr>
          </a:p>
          <a:p>
            <a:pPr algn="just" rtl="1"/>
            <a:endParaRPr lang="en-US" sz="2000" b="1" dirty="0" smtClean="0">
              <a:cs typeface="B Nazanin" pitchFamily="2" charset="-78"/>
            </a:endParaRPr>
          </a:p>
          <a:p>
            <a:pPr algn="just" rtl="1"/>
            <a:endParaRPr lang="en-US" sz="2000" b="1" dirty="0" smtClean="0">
              <a:cs typeface="B Nazanin" pitchFamily="2" charset="-78"/>
            </a:endParaRPr>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3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571480"/>
            <a:ext cx="8643998" cy="5857916"/>
          </a:xfrm>
        </p:spPr>
        <p:txBody>
          <a:bodyPr>
            <a:normAutofit/>
          </a:bodyPr>
          <a:lstStyle/>
          <a:p>
            <a:pPr algn="just" rtl="1"/>
            <a:endParaRPr lang="en-US" sz="2800" b="1" dirty="0" smtClean="0">
              <a:cs typeface="B Nazanin" pitchFamily="2" charset="-78"/>
            </a:endParaRPr>
          </a:p>
          <a:p>
            <a:pPr algn="just" rtl="1"/>
            <a:r>
              <a:rPr lang="fa-IR" sz="2800" b="1" dirty="0" smtClean="0">
                <a:cs typeface="B Nazanin" pitchFamily="2" charset="-78"/>
              </a:rPr>
              <a:t> آنجا كه تشویق بیرونی حاكم می شود، خودانگیختگی درونی مغلوب می گردد. آنجا كه تنبیه فیزیكی غلبه می كند، تنبیه بیرونی مغلوب می گردد. آنجا ك «عادت داد» اصل می شود، اختیار كردن فرع می شود.</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 آنجا كه «نصیحت كردن» صوری، محور قرار می گیرد، «عمل كردن» عمقی محو می گردد. آنجا كه راه حل ها و پاسخ ها ارائه می گردد، طرح مسئله و جستجوی پاسخ حذف می شود. </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آنجا كه «كارت آفرین» هدیه می گردد،منابع «حال آفرین» خشك می شود. </a:t>
            </a:r>
            <a:endParaRPr lang="en-US" sz="2800" b="1" dirty="0" smtClean="0">
              <a:cs typeface="B Nazanin" pitchFamily="2" charset="-78"/>
            </a:endParaRP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3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642894"/>
            <a:ext cx="8929718" cy="5500750"/>
          </a:xfrm>
        </p:spPr>
        <p:txBody>
          <a:bodyPr>
            <a:normAutofit/>
          </a:bodyPr>
          <a:lstStyle/>
          <a:p>
            <a:pPr algn="just" rtl="1"/>
            <a:r>
              <a:rPr lang="fa-IR" sz="2800" b="1" dirty="0" smtClean="0">
                <a:cs typeface="B Nazanin" pitchFamily="2" charset="-78"/>
              </a:rPr>
              <a:t> آنجا كه به طور دائم فرزندانمان را از همه خواسته ها و نیازهایشان كامیاب می كنیم، تحمل ناكامی و مهارت شكیبایی را از آنها می گیریم. هنگامی كه دائما مراقب و مواظب آنها هستیم مصون ماندن و محفوظ نگه داشتن آنها را از آلودگی ها و ویروس های اطراف به خطر می اندازیم. </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هنگامی كه خوشبختی را از بیرون برای فرزندانمان فراهم می سازیم، احساس درونی خوشبخت بودن را از آنها می گیریم. هنگامی كه آنها را از لذایذ ظاهری زندگی بهره مند می سازیم، فرصت لذت بردن درونی را از آنها می رباییم. </a:t>
            </a:r>
            <a:endParaRPr lang="en-US" sz="2800" b="1" dirty="0" smtClean="0">
              <a:cs typeface="B Nazanin" pitchFamily="2" charset="-78"/>
            </a:endParaRPr>
          </a:p>
          <a:p>
            <a:pPr algn="just" rtl="1"/>
            <a:endParaRPr lang="en-US" sz="2800" b="1" dirty="0" smtClean="0">
              <a:cs typeface="B Nazanin" pitchFamily="2" charset="-78"/>
            </a:endParaRP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38.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643602"/>
          </a:xfrm>
        </p:spPr>
        <p:txBody>
          <a:bodyPr>
            <a:normAutofit/>
          </a:bodyPr>
          <a:lstStyle/>
          <a:p>
            <a:pPr algn="just" rtl="1"/>
            <a:r>
              <a:rPr lang="fa-IR" sz="2800" b="1" dirty="0" smtClean="0">
                <a:cs typeface="B Nazanin" pitchFamily="2" charset="-78"/>
              </a:rPr>
              <a:t>اثر دخالت نكردن نافذتر از اثر دخالت كردن است. دستكاری نكردن، جریان تربیت را بهتر هدایت می كند تا دستكاری كردن. «تربیت خاموش» گویاتر از تربیت كلامی می شود. تربیت سفید یعنی تربیت پرهیزی، تربیت طبیعی و فطری و تربیت درونی كه تا آنجا كه ممكن است از ارائه طرح و برنامه بیرونی و تحمیلی دستورالعمل های تربیتی پرهیز می گردد خواندنی تر و آموزنده تر از تربیت نوشتاری می گردد. </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به عبارتی دیگر، اگر بتوانیم اصول «تربیت نكردن» را فرا بگیریم، به «تربیت شدن» كودكان استحكامی پایدار بخشیده ایم. اگر بتوانیم قدرت ضعف در تربیت را بیابیم به تربیت نیروی زیادی افزوده ایم </a:t>
            </a:r>
            <a:endParaRPr lang="en-US" sz="2800" b="1" dirty="0" smtClean="0">
              <a:cs typeface="B Nazanin" pitchFamily="2" charset="-78"/>
            </a:endParaRP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39.xml><?xml version="1.0" encoding="utf-8"?>
<p:sld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724648"/>
          </a:xfrm>
        </p:spPr>
        <p:txBody>
          <a:bodyPr>
            <a:normAutofit/>
          </a:bodyPr>
          <a:lstStyle/>
          <a:p>
            <a:pPr algn="ctr"/>
            <a:r>
              <a:rPr lang="fa-IR" sz="4400" b="1" kern="0" dirty="0" smtClean="0">
                <a:ln>
                  <a:solidFill>
                    <a:sysClr val="windowText" lastClr="000000"/>
                  </a:solidFill>
                </a:ln>
                <a:solidFill>
                  <a:srgbClr val="00B0F0"/>
                </a:solidFill>
                <a:effectLst>
                  <a:glow rad="101600">
                    <a:schemeClr val="accent1">
                      <a:satMod val="175000"/>
                      <a:alpha val="40000"/>
                    </a:schemeClr>
                  </a:glow>
                </a:effectLst>
                <a:latin typeface="Calibri"/>
                <a:ea typeface="Times New Roman"/>
                <a:cs typeface="B Titr" pitchFamily="2" charset="-78"/>
              </a:rPr>
              <a:t>جايگاه  ممتاز و نقش تربیتی معلم ومربی </a:t>
            </a:r>
            <a:endParaRPr lang="en-US" sz="4400" dirty="0">
              <a:ln>
                <a:solidFill>
                  <a:sysClr val="windowText" lastClr="000000"/>
                </a:solidFill>
              </a:ln>
              <a:solidFill>
                <a:srgbClr val="00B0F0"/>
              </a:solidFill>
            </a:endParaRPr>
          </a:p>
        </p:txBody>
      </p:sp>
      <p:sp>
        <p:nvSpPr>
          <p:cNvPr id="3" name="Content Placeholder 2"/>
          <p:cNvSpPr>
            <a:spLocks noGrp="1"/>
          </p:cNvSpPr>
          <p:nvPr>
            <p:ph idx="1"/>
          </p:nvPr>
        </p:nvSpPr>
        <p:spPr>
          <a:xfrm>
            <a:off x="214282" y="857232"/>
            <a:ext cx="8715436" cy="5643602"/>
          </a:xfrm>
        </p:spPr>
        <p:txBody>
          <a:bodyPr>
            <a:normAutofit fontScale="92500" lnSpcReduction="10000"/>
          </a:bodyPr>
          <a:lstStyle/>
          <a:p>
            <a:pPr algn="just" rtl="1"/>
            <a:r>
              <a:rPr lang="fa-IR" sz="3000" b="1" dirty="0" smtClean="0">
                <a:cs typeface="B Nazanin" pitchFamily="2" charset="-78"/>
              </a:rPr>
              <a:t>درميان اركان آموزش، تنها استاد ومربي خوب ومجرب  است كه مي تواند بابهره گيري از توانمندي هاي خويش بسياري از كاستي هاي ساير اركان آموزش را جبران نمايد.</a:t>
            </a:r>
          </a:p>
          <a:p>
            <a:pPr algn="just" rtl="1"/>
            <a:endParaRPr lang="en-US" b="1" dirty="0" smtClean="0">
              <a:cs typeface="B Nazanin" pitchFamily="2" charset="-78"/>
            </a:endParaRPr>
          </a:p>
          <a:p>
            <a:pPr algn="just" rtl="1"/>
            <a:r>
              <a:rPr lang="fa-IR" b="1" dirty="0" smtClean="0">
                <a:cs typeface="B Nazanin" pitchFamily="2" charset="-78"/>
              </a:rPr>
              <a:t>به عقيده بسياري از پژوهشگران آموزشي، همبستگي معناداري بين بعضي از رفتارهاي معلمان و پيشرفت تحصيلي شاگردان یا به عبارتی تحقق اهداف تعلیم وتربیت وجود دارد.</a:t>
            </a:r>
          </a:p>
          <a:p>
            <a:pPr algn="just" rtl="1"/>
            <a:endParaRPr lang="en-US" b="1" dirty="0" smtClean="0">
              <a:cs typeface="B Nazanin" pitchFamily="2" charset="-78"/>
            </a:endParaRPr>
          </a:p>
          <a:p>
            <a:pPr algn="just" rtl="1"/>
            <a:r>
              <a:rPr lang="fa-IR" b="1" dirty="0" smtClean="0">
                <a:cs typeface="B Nazanin" pitchFamily="2" charset="-78"/>
              </a:rPr>
              <a:t>براساس سند تحول بنیادین آموزش و پرورش که درجلسه مورخ  1390/5/7 شورای عالی انقلاب فرهنگی به تصویب نهایی رسید :</a:t>
            </a:r>
          </a:p>
          <a:p>
            <a:pPr algn="just" rtl="1"/>
            <a:endParaRPr lang="en-US" b="1" dirty="0" smtClean="0">
              <a:cs typeface="B Nazanin" pitchFamily="2" charset="-78"/>
            </a:endParaRPr>
          </a:p>
          <a:p>
            <a:pPr algn="just" rtl="1"/>
            <a:r>
              <a:rPr lang="fa-IR" sz="3000" b="1" dirty="0" smtClean="0">
                <a:cs typeface="B Nazanin" pitchFamily="2" charset="-78"/>
              </a:rPr>
              <a:t>” نقش معلم (مربی) به عنوان هدایت کننده و اسوه ای امین و بصیر در فرآیند تعلیم و تربیت و مؤثرترین عنصر در تحقق مأموریت های نظام تعلیم و تربیت رسمی عمومی.“  </a:t>
            </a:r>
            <a:r>
              <a:rPr lang="fa-IR" b="1" dirty="0" smtClean="0">
                <a:cs typeface="B Nazanin" pitchFamily="2" charset="-78"/>
              </a:rPr>
              <a:t>مورد</a:t>
            </a:r>
            <a:r>
              <a:rPr lang="fa-IR" sz="3000" b="1" dirty="0" smtClean="0">
                <a:cs typeface="B Nazanin" pitchFamily="2" charset="-78"/>
              </a:rPr>
              <a:t> </a:t>
            </a:r>
            <a:r>
              <a:rPr lang="fa-IR" b="1" dirty="0" smtClean="0">
                <a:cs typeface="B Nazanin" pitchFamily="2" charset="-78"/>
              </a:rPr>
              <a:t>توجه</a:t>
            </a:r>
            <a:r>
              <a:rPr lang="fa-IR" sz="3000" b="1" dirty="0" smtClean="0">
                <a:cs typeface="B Nazanin" pitchFamily="2" charset="-78"/>
              </a:rPr>
              <a:t> </a:t>
            </a:r>
            <a:r>
              <a:rPr lang="fa-IR" b="1" dirty="0" smtClean="0">
                <a:cs typeface="B Nazanin" pitchFamily="2" charset="-78"/>
              </a:rPr>
              <a:t>است</a:t>
            </a:r>
            <a:r>
              <a:rPr lang="fa-IR" sz="3000" b="1" dirty="0" smtClean="0">
                <a:cs typeface="B Nazanin" pitchFamily="2" charset="-78"/>
              </a:rPr>
              <a:t>.</a:t>
            </a:r>
            <a:endParaRPr lang="en-US" sz="3000" b="1" dirty="0" smtClean="0">
              <a:cs typeface="B Nazanin" pitchFamily="2" charset="-78"/>
            </a:endParaRPr>
          </a:p>
          <a:p>
            <a:pPr algn="just"/>
            <a:endParaRPr lang="en-US" dirty="0"/>
          </a:p>
        </p:txBody>
      </p:sp>
    </p:spTree>
  </p:cSld>
  <p:clrMapOvr>
    <a:overrideClrMapping bg1="lt1" tx1="dk1" bg2="lt2" tx2="dk2" accent1="accent1" accent2="accent2" accent3="accent3" accent4="accent4" accent5="accent5" accent6="accent6" hlink="hlink" folHlink="folHlink"/>
  </p:clrMapOvr>
  <p:transition spd="slow">
    <p:pull dir="rd"/>
  </p:transition>
</p:sld>
</file>

<file path=ppt/slides/slide4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b="1" kern="0" dirty="0" smtClean="0">
                <a:ln>
                  <a:solidFill>
                    <a:schemeClr val="tx1"/>
                  </a:solidFill>
                </a:ln>
                <a:solidFill>
                  <a:schemeClr val="tx1"/>
                </a:solidFill>
                <a:effectLst>
                  <a:glow rad="101600">
                    <a:schemeClr val="accent1">
                      <a:satMod val="175000"/>
                      <a:alpha val="40000"/>
                    </a:schemeClr>
                  </a:glow>
                </a:effectLst>
                <a:latin typeface="Calibri"/>
                <a:ea typeface="Times New Roman"/>
                <a:cs typeface="B Titr" pitchFamily="2" charset="-78"/>
              </a:rPr>
              <a:t>نقش معلم در تربیت دینی</a:t>
            </a:r>
            <a:endParaRPr lang="en-US" sz="6000" b="1" kern="0" dirty="0" smtClean="0">
              <a:ln>
                <a:solidFill>
                  <a:schemeClr val="tx1"/>
                </a:solidFill>
              </a:ln>
              <a:solidFill>
                <a:schemeClr val="tx1"/>
              </a:solidFill>
              <a:effectLst>
                <a:glow rad="101600">
                  <a:schemeClr val="accent1">
                    <a:satMod val="175000"/>
                    <a:alpha val="40000"/>
                  </a:schemeClr>
                </a:glow>
              </a:effectLst>
              <a:latin typeface="Calibri"/>
              <a:ea typeface="Times New Roman"/>
              <a:cs typeface="B Titr" pitchFamily="2" charset="-78"/>
            </a:endParaRPr>
          </a:p>
        </p:txBody>
      </p:sp>
      <p:sp>
        <p:nvSpPr>
          <p:cNvPr id="3" name="Content Placeholder 2"/>
          <p:cNvSpPr>
            <a:spLocks noGrp="1"/>
          </p:cNvSpPr>
          <p:nvPr>
            <p:ph idx="1"/>
          </p:nvPr>
        </p:nvSpPr>
        <p:spPr/>
        <p:txBody>
          <a:bodyPr>
            <a:noAutofit/>
          </a:bodyPr>
          <a:lstStyle/>
          <a:p>
            <a:pPr algn="just" rtl="1"/>
            <a:endParaRPr lang="fa-IR" sz="2800" b="1" dirty="0" smtClean="0">
              <a:solidFill>
                <a:srgbClr val="FF0000"/>
              </a:solidFill>
              <a:cs typeface="B Nazanin" pitchFamily="2" charset="-78"/>
            </a:endParaRPr>
          </a:p>
          <a:p>
            <a:pPr algn="just" rtl="1">
              <a:buNone/>
            </a:pPr>
            <a:r>
              <a:rPr lang="en-US" sz="2400" b="1" dirty="0" smtClean="0">
                <a:cs typeface="B Nazanin" pitchFamily="2" charset="-78"/>
              </a:rPr>
              <a:t/>
            </a:r>
            <a:br>
              <a:rPr lang="en-US" sz="2400" b="1" dirty="0" smtClean="0">
                <a:cs typeface="B Nazanin" pitchFamily="2" charset="-78"/>
              </a:rPr>
            </a:br>
            <a:r>
              <a:rPr lang="fa-IR" sz="3200" b="1" dirty="0" smtClean="0">
                <a:solidFill>
                  <a:srgbClr val="FFFF00"/>
                </a:solidFill>
                <a:cs typeface="B Nazanin" pitchFamily="2" charset="-78"/>
              </a:rPr>
              <a:t>الف</a:t>
            </a:r>
            <a:r>
              <a:rPr lang="en-US" sz="3200" b="1" dirty="0" smtClean="0">
                <a:solidFill>
                  <a:srgbClr val="FFFF00"/>
                </a:solidFill>
                <a:cs typeface="B Nazanin" pitchFamily="2" charset="-78"/>
              </a:rPr>
              <a:t>. </a:t>
            </a:r>
            <a:r>
              <a:rPr lang="fa-IR" sz="3200" b="1" dirty="0" smtClean="0">
                <a:solidFill>
                  <a:srgbClr val="FFFF00"/>
                </a:solidFill>
                <a:cs typeface="B Nazanin" pitchFamily="2" charset="-78"/>
              </a:rPr>
              <a:t>نقش معلم در شناسایی معارف دین</a:t>
            </a:r>
          </a:p>
          <a:p>
            <a:pPr algn="just" rtl="1">
              <a:buNone/>
            </a:pPr>
            <a:r>
              <a:rPr lang="en-US" sz="3200" b="1" dirty="0" smtClean="0">
                <a:solidFill>
                  <a:srgbClr val="FFFF00"/>
                </a:solidFill>
                <a:cs typeface="B Nazanin" pitchFamily="2" charset="-78"/>
              </a:rPr>
              <a:t/>
            </a:r>
            <a:br>
              <a:rPr lang="en-US" sz="3200" b="1" dirty="0" smtClean="0">
                <a:solidFill>
                  <a:srgbClr val="FFFF00"/>
                </a:solidFill>
                <a:cs typeface="B Nazanin" pitchFamily="2" charset="-78"/>
              </a:rPr>
            </a:br>
            <a:r>
              <a:rPr lang="fa-IR" sz="3200" b="1" dirty="0" smtClean="0">
                <a:solidFill>
                  <a:srgbClr val="FFFF00"/>
                </a:solidFill>
                <a:cs typeface="B Nazanin" pitchFamily="2" charset="-78"/>
              </a:rPr>
              <a:t>ب</a:t>
            </a:r>
            <a:r>
              <a:rPr lang="en-US" sz="3200" b="1" dirty="0" smtClean="0">
                <a:solidFill>
                  <a:srgbClr val="FFFF00"/>
                </a:solidFill>
                <a:cs typeface="B Nazanin" pitchFamily="2" charset="-78"/>
              </a:rPr>
              <a:t>. </a:t>
            </a:r>
            <a:r>
              <a:rPr lang="fa-IR" sz="3200" b="1" dirty="0" smtClean="0">
                <a:solidFill>
                  <a:srgbClr val="FFFF00"/>
                </a:solidFill>
                <a:cs typeface="B Nazanin" pitchFamily="2" charset="-78"/>
              </a:rPr>
              <a:t>نقش معلم در ایمان‌آفرینی</a:t>
            </a:r>
          </a:p>
          <a:p>
            <a:pPr algn="just" rtl="1">
              <a:buNone/>
            </a:pPr>
            <a:endParaRPr lang="fa-IR" sz="3200" b="1" dirty="0" smtClean="0">
              <a:solidFill>
                <a:srgbClr val="FFFF00"/>
              </a:solidFill>
              <a:cs typeface="B Nazanin" pitchFamily="2" charset="-78"/>
            </a:endParaRPr>
          </a:p>
          <a:p>
            <a:pPr algn="just" rtl="1">
              <a:buNone/>
            </a:pPr>
            <a:r>
              <a:rPr lang="fa-IR" sz="3200" b="1" dirty="0" smtClean="0">
                <a:solidFill>
                  <a:srgbClr val="FFFF00"/>
                </a:solidFill>
                <a:cs typeface="B Nazanin" pitchFamily="2" charset="-78"/>
              </a:rPr>
              <a:t>    ج</a:t>
            </a:r>
            <a:r>
              <a:rPr lang="en-US" sz="3200" b="1" dirty="0" smtClean="0">
                <a:solidFill>
                  <a:srgbClr val="FFFF00"/>
                </a:solidFill>
                <a:cs typeface="B Nazanin" pitchFamily="2" charset="-78"/>
              </a:rPr>
              <a:t>. </a:t>
            </a:r>
            <a:r>
              <a:rPr lang="fa-IR" sz="3200" b="1" dirty="0" smtClean="0">
                <a:solidFill>
                  <a:srgbClr val="FFFF00"/>
                </a:solidFill>
                <a:cs typeface="B Nazanin" pitchFamily="2" charset="-78"/>
              </a:rPr>
              <a:t>نقش معلم در رفتار شاگردان</a:t>
            </a:r>
          </a:p>
          <a:p>
            <a:pPr algn="just" rtl="1">
              <a:buNone/>
            </a:pPr>
            <a:r>
              <a:rPr lang="en-US" sz="2400" b="1" dirty="0" smtClean="0">
                <a:cs typeface="B Nazanin" pitchFamily="2" charset="-78"/>
              </a:rPr>
              <a:t/>
            </a:r>
            <a:br>
              <a:rPr lang="en-US" sz="2400" b="1" dirty="0" smtClean="0">
                <a:cs typeface="B Nazanin" pitchFamily="2" charset="-78"/>
              </a:rPr>
            </a:br>
            <a:endParaRPr lang="en-US" sz="2400" b="1" dirty="0">
              <a:cs typeface="B Nazanin" pitchFamily="2" charset="-78"/>
            </a:endParaRPr>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4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14366" y="571480"/>
            <a:ext cx="8229600" cy="928694"/>
          </a:xfrm>
        </p:spPr>
        <p:txBody>
          <a:bodyPr>
            <a:normAutofit fontScale="90000"/>
          </a:bodyPr>
          <a:lstStyle/>
          <a:p>
            <a:pPr algn="ctr" rtl="1"/>
            <a:r>
              <a:rPr lang="fa-IR" sz="4800" b="1" dirty="0" smtClean="0">
                <a:solidFill>
                  <a:srgbClr val="FFC000"/>
                </a:solidFill>
                <a:cs typeface="B Jadid" pitchFamily="2" charset="-78"/>
              </a:rPr>
              <a:t>الف</a:t>
            </a:r>
            <a:r>
              <a:rPr lang="en-US" sz="4800" b="1" dirty="0" smtClean="0">
                <a:solidFill>
                  <a:srgbClr val="FFC000"/>
                </a:solidFill>
                <a:cs typeface="B Jadid" pitchFamily="2" charset="-78"/>
              </a:rPr>
              <a:t>. </a:t>
            </a:r>
            <a:r>
              <a:rPr lang="fa-IR" sz="4800" b="1" dirty="0" smtClean="0">
                <a:solidFill>
                  <a:srgbClr val="FFC000"/>
                </a:solidFill>
                <a:cs typeface="B Jadid" pitchFamily="2" charset="-78"/>
              </a:rPr>
              <a:t>نقش معلم در شناسایی معارف دین</a:t>
            </a:r>
            <a:endParaRPr lang="en-US" sz="4400" dirty="0">
              <a:solidFill>
                <a:srgbClr val="FFC000"/>
              </a:solidFill>
              <a:cs typeface="B Jadid" pitchFamily="2" charset="-78"/>
            </a:endParaRPr>
          </a:p>
        </p:txBody>
      </p:sp>
      <p:sp>
        <p:nvSpPr>
          <p:cNvPr id="3" name="Content Placeholder 2"/>
          <p:cNvSpPr>
            <a:spLocks noGrp="1"/>
          </p:cNvSpPr>
          <p:nvPr>
            <p:ph idx="1"/>
          </p:nvPr>
        </p:nvSpPr>
        <p:spPr>
          <a:xfrm>
            <a:off x="285720" y="2571744"/>
            <a:ext cx="8572560" cy="3357586"/>
          </a:xfrm>
        </p:spPr>
        <p:txBody>
          <a:bodyPr>
            <a:noAutofit/>
          </a:bodyPr>
          <a:lstStyle/>
          <a:p>
            <a:pPr algn="just" rtl="1"/>
            <a:endParaRPr lang="fa-IR" sz="2400" b="1" dirty="0" smtClean="0">
              <a:cs typeface="B Nazanin" pitchFamily="2" charset="-78"/>
            </a:endParaRPr>
          </a:p>
          <a:p>
            <a:pPr algn="just" rtl="1"/>
            <a:r>
              <a:rPr lang="fa-IR" sz="3200" b="1" dirty="0" smtClean="0">
                <a:solidFill>
                  <a:srgbClr val="FFC000"/>
                </a:solidFill>
                <a:cs typeface="B Jadid" pitchFamily="2" charset="-78"/>
              </a:rPr>
              <a:t>معلم </a:t>
            </a:r>
            <a:r>
              <a:rPr lang="fa-IR" sz="3200" b="1" dirty="0" smtClean="0">
                <a:cs typeface="B Nazanin" pitchFamily="2" charset="-78"/>
              </a:rPr>
              <a:t>می‌تواند از فرصت‌های متعددی که در حین درس دادن برایش فراهم می‌شود، استفاده کرده عقاید اسلامی را تبیین و باورهای نادرست و خرافاتی را که در اذهان نقش بسته، از اعتقادات اسلامی جدا کند</a:t>
            </a:r>
            <a:r>
              <a:rPr lang="en-US" sz="3200" b="1" dirty="0" smtClean="0">
                <a:cs typeface="B Nazanin" pitchFamily="2" charset="-78"/>
              </a:rPr>
              <a:t>.</a:t>
            </a:r>
            <a:endParaRPr lang="fa-IR" sz="3200" b="1" dirty="0" smtClean="0">
              <a:cs typeface="B Nazanin" pitchFamily="2" charset="-78"/>
            </a:endParaRPr>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4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53120"/>
          </a:xfrm>
        </p:spPr>
        <p:txBody>
          <a:bodyPr>
            <a:normAutofit/>
          </a:bodyPr>
          <a:lstStyle/>
          <a:p>
            <a:pPr algn="just" rtl="1">
              <a:buNone/>
            </a:pPr>
            <a:r>
              <a:rPr lang="fa-IR" sz="3600" b="1" dirty="0" smtClean="0">
                <a:solidFill>
                  <a:srgbClr val="FF0000"/>
                </a:solidFill>
                <a:cs typeface="B Nazanin" pitchFamily="2" charset="-78"/>
              </a:rPr>
              <a:t>استاد شهید مطهری : </a:t>
            </a:r>
          </a:p>
          <a:p>
            <a:pPr algn="just" rtl="1"/>
            <a:endParaRPr lang="fa-IR" sz="2400" b="1" dirty="0" smtClean="0">
              <a:solidFill>
                <a:srgbClr val="FF0000"/>
              </a:solidFill>
              <a:cs typeface="B Nazanin" pitchFamily="2" charset="-78"/>
            </a:endParaRPr>
          </a:p>
          <a:p>
            <a:pPr algn="just" rtl="1"/>
            <a:r>
              <a:rPr lang="fa-IR" sz="3200" b="1" dirty="0" smtClean="0">
                <a:cs typeface="B Nazanin" pitchFamily="2" charset="-78"/>
              </a:rPr>
              <a:t>«افرادی مانند من که با پرسش‌های مردم در باره‌ی مسائل مذهبی مواجه هستیم، کاملا این حقیقت را درک می‌کنیم که بسیاری از افراد تحت تلقینات پدران و مادران جاهل و مبلغان بی‌سواد افکار غلطی در زمینه‌ی مسائل مذهبی در ذهن‌شان رسوخ کرده است و همان افکار غلط اثر سوء بخشیده و آنها را در باره‌ی حقیقت دین و مذهب دچار تردید و احیانا انکار کرده است؛ ازاینرو، کوشش فراوانی لازم است صورت بگیرد که اصول مذهبی به صورت صحیح و واقعی خود به افراد تعلیم و القا شود». </a:t>
            </a:r>
            <a:endParaRPr lang="en-US" sz="3200" dirty="0" smtClean="0"/>
          </a:p>
          <a:p>
            <a:pPr algn="just" rtl="1"/>
            <a:endParaRPr lang="en-US" sz="2400"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4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00034" y="500042"/>
            <a:ext cx="8229600" cy="928694"/>
          </a:xfrm>
        </p:spPr>
        <p:txBody>
          <a:bodyPr/>
          <a:lstStyle/>
          <a:p>
            <a:pPr algn="ctr" rtl="1"/>
            <a:r>
              <a:rPr lang="fa-IR" sz="4300" b="1" dirty="0" smtClean="0">
                <a:solidFill>
                  <a:srgbClr val="FFC000"/>
                </a:solidFill>
                <a:cs typeface="B Jadid" pitchFamily="2" charset="-78"/>
              </a:rPr>
              <a:t>ب</a:t>
            </a:r>
            <a:r>
              <a:rPr lang="en-US" sz="4300" b="1" dirty="0" smtClean="0">
                <a:solidFill>
                  <a:srgbClr val="FFC000"/>
                </a:solidFill>
                <a:cs typeface="B Jadid" pitchFamily="2" charset="-78"/>
              </a:rPr>
              <a:t>. </a:t>
            </a:r>
            <a:r>
              <a:rPr lang="fa-IR" sz="4300" b="1" dirty="0" smtClean="0">
                <a:solidFill>
                  <a:srgbClr val="FFC000"/>
                </a:solidFill>
                <a:cs typeface="B Jadid" pitchFamily="2" charset="-78"/>
              </a:rPr>
              <a:t>نقش معلم در ایمان‌آفرینی</a:t>
            </a:r>
            <a:endParaRPr lang="en-US" sz="4300" b="1" dirty="0" smtClean="0">
              <a:solidFill>
                <a:srgbClr val="FFC000"/>
              </a:solidFill>
              <a:cs typeface="B Jadid" pitchFamily="2" charset="-78"/>
            </a:endParaRPr>
          </a:p>
        </p:txBody>
      </p:sp>
      <p:sp>
        <p:nvSpPr>
          <p:cNvPr id="3" name="Content Placeholder 2"/>
          <p:cNvSpPr>
            <a:spLocks noGrp="1"/>
          </p:cNvSpPr>
          <p:nvPr>
            <p:ph idx="1"/>
          </p:nvPr>
        </p:nvSpPr>
        <p:spPr>
          <a:xfrm>
            <a:off x="214282" y="1643050"/>
            <a:ext cx="8643998" cy="4857784"/>
          </a:xfrm>
        </p:spPr>
        <p:txBody>
          <a:bodyPr>
            <a:noAutofit/>
          </a:bodyPr>
          <a:lstStyle/>
          <a:p>
            <a:pPr algn="just" rtl="1">
              <a:buNone/>
            </a:pPr>
            <a:r>
              <a:rPr lang="en-US" sz="2400" b="1" dirty="0" smtClean="0">
                <a:cs typeface="B Nazanin" pitchFamily="2" charset="-78"/>
              </a:rPr>
              <a:t/>
            </a:r>
            <a:br>
              <a:rPr lang="en-US" sz="2400" b="1" dirty="0" smtClean="0">
                <a:cs typeface="B Nazanin" pitchFamily="2" charset="-78"/>
              </a:rPr>
            </a:br>
            <a:r>
              <a:rPr lang="fa-IR" sz="3200" b="1" dirty="0" smtClean="0">
                <a:solidFill>
                  <a:srgbClr val="FF0000"/>
                </a:solidFill>
                <a:cs typeface="B Nazanin" pitchFamily="2" charset="-78"/>
              </a:rPr>
              <a:t>اقدامات زیر می‌توانند برای ایمان‌آفرینی مؤثر باشند</a:t>
            </a:r>
            <a:r>
              <a:rPr lang="en-US" sz="3200" b="1" dirty="0" smtClean="0">
                <a:solidFill>
                  <a:srgbClr val="FF0000"/>
                </a:solidFill>
                <a:cs typeface="B Nazanin" pitchFamily="2" charset="-78"/>
              </a:rPr>
              <a:t>:</a:t>
            </a:r>
            <a:endParaRPr lang="fa-IR" sz="2400" b="1" dirty="0" smtClean="0">
              <a:solidFill>
                <a:srgbClr val="FF0000"/>
              </a:solidFill>
              <a:cs typeface="B Nazanin" pitchFamily="2" charset="-78"/>
            </a:endParaRPr>
          </a:p>
          <a:p>
            <a:pPr algn="just" rtl="1">
              <a:buNone/>
            </a:pPr>
            <a:r>
              <a:rPr lang="en-US" sz="2400" b="1" dirty="0" smtClean="0">
                <a:cs typeface="B Nazanin" pitchFamily="2" charset="-78"/>
              </a:rPr>
              <a:t/>
            </a:r>
            <a:br>
              <a:rPr lang="en-US" sz="2400" b="1" dirty="0" smtClean="0">
                <a:cs typeface="B Nazanin" pitchFamily="2" charset="-78"/>
              </a:rPr>
            </a:br>
            <a:r>
              <a:rPr lang="fa-IR" sz="2800" b="1" dirty="0" smtClean="0">
                <a:cs typeface="B Nazanin" pitchFamily="2" charset="-78"/>
              </a:rPr>
              <a:t>1 - تقویت روحیه‌ی حق‌گرایی (بیدار کردن فطرت الهی): </a:t>
            </a:r>
          </a:p>
          <a:p>
            <a:pPr algn="just" rtl="1">
              <a:buNone/>
            </a:pPr>
            <a:endParaRPr lang="fa-IR" sz="2800" b="1" dirty="0" smtClean="0">
              <a:cs typeface="B Nazanin" pitchFamily="2" charset="-78"/>
            </a:endParaRPr>
          </a:p>
          <a:p>
            <a:pPr algn="just" rtl="1">
              <a:buNone/>
            </a:pPr>
            <a:r>
              <a:rPr lang="fa-IR" sz="2800" b="1" dirty="0" smtClean="0">
                <a:cs typeface="B Nazanin" pitchFamily="2" charset="-78"/>
              </a:rPr>
              <a:t>   2  -</a:t>
            </a:r>
            <a:r>
              <a:rPr lang="en-US" sz="2800" b="1" dirty="0" smtClean="0">
                <a:cs typeface="B Nazanin" pitchFamily="2" charset="-78"/>
              </a:rPr>
              <a:t>  </a:t>
            </a:r>
            <a:r>
              <a:rPr lang="fa-IR" sz="2800" b="1" dirty="0" smtClean="0">
                <a:cs typeface="B Nazanin" pitchFamily="2" charset="-78"/>
              </a:rPr>
              <a:t>تقویت قدرت تفکر و تشخیص حق از باطل: </a:t>
            </a:r>
          </a:p>
          <a:p>
            <a:pPr algn="just" rtl="1">
              <a:buNone/>
            </a:pPr>
            <a:endParaRPr lang="fa-IR" sz="2800" b="1" dirty="0" smtClean="0">
              <a:cs typeface="B Nazanin" pitchFamily="2" charset="-78"/>
            </a:endParaRPr>
          </a:p>
          <a:p>
            <a:pPr algn="just" rtl="1">
              <a:buNone/>
            </a:pPr>
            <a:r>
              <a:rPr lang="fa-IR" sz="2800" b="1" dirty="0" smtClean="0">
                <a:cs typeface="B Nazanin" pitchFamily="2" charset="-78"/>
              </a:rPr>
              <a:t>   3-</a:t>
            </a:r>
            <a:r>
              <a:rPr lang="en-US" sz="2800" b="1" dirty="0" smtClean="0">
                <a:cs typeface="B Nazanin" pitchFamily="2" charset="-78"/>
              </a:rPr>
              <a:t> </a:t>
            </a:r>
            <a:r>
              <a:rPr lang="fa-IR" sz="2800" b="1" dirty="0" smtClean="0">
                <a:cs typeface="B Nazanin" pitchFamily="2" charset="-78"/>
              </a:rPr>
              <a:t>مقبولیت و اعتبار معلم:</a:t>
            </a:r>
          </a:p>
          <a:p>
            <a:pPr algn="just" rtl="1">
              <a:buNone/>
            </a:pPr>
            <a:r>
              <a:rPr lang="fa-IR" sz="2800" b="1" dirty="0" smtClean="0">
                <a:cs typeface="B Nazanin" pitchFamily="2" charset="-78"/>
              </a:rPr>
              <a:t> </a:t>
            </a:r>
          </a:p>
          <a:p>
            <a:pPr algn="just" rtl="1">
              <a:buNone/>
            </a:pPr>
            <a:r>
              <a:rPr lang="fa-IR" sz="2800" b="1" dirty="0" smtClean="0">
                <a:cs typeface="B Nazanin" pitchFamily="2" charset="-78"/>
              </a:rPr>
              <a:t>    4-محبوبیت معلم: </a:t>
            </a:r>
          </a:p>
          <a:p>
            <a:pPr algn="just" rtl="1">
              <a:buNone/>
            </a:pPr>
            <a:endParaRPr lang="fa-IR" sz="2400" b="1" dirty="0" smtClean="0">
              <a:cs typeface="B Nazanin" pitchFamily="2" charset="-78"/>
            </a:endParaRPr>
          </a:p>
          <a:p>
            <a:pPr algn="just" rtl="1">
              <a:buNone/>
            </a:pPr>
            <a:endParaRPr lang="fa-IR" sz="2400" b="1" dirty="0" smtClean="0">
              <a:cs typeface="B Nazanin" pitchFamily="2" charset="-78"/>
            </a:endParaRPr>
          </a:p>
          <a:p>
            <a:pPr algn="just" rtl="1">
              <a:buNone/>
            </a:pPr>
            <a:r>
              <a:rPr lang="fa-IR" sz="2400" b="1" dirty="0" smtClean="0">
                <a:cs typeface="B Nazanin" pitchFamily="2" charset="-78"/>
              </a:rPr>
              <a:t>   </a:t>
            </a:r>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4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857232"/>
            <a:ext cx="8501122" cy="5467368"/>
          </a:xfrm>
        </p:spPr>
        <p:txBody>
          <a:bodyPr/>
          <a:lstStyle/>
          <a:p>
            <a:pPr algn="just" rtl="1">
              <a:buNone/>
            </a:pPr>
            <a:r>
              <a:rPr lang="fa-IR" sz="3200" b="1" dirty="0" smtClean="0">
                <a:solidFill>
                  <a:srgbClr val="92D050"/>
                </a:solidFill>
                <a:cs typeface="B Nazanin" pitchFamily="2" charset="-78"/>
              </a:rPr>
              <a:t>محبوبیت معلم دو کارکرد مهم دارد:</a:t>
            </a:r>
          </a:p>
          <a:p>
            <a:pPr algn="just" rtl="1">
              <a:buFont typeface="Wingdings" pitchFamily="2" charset="2"/>
              <a:buChar char="v"/>
            </a:pPr>
            <a:r>
              <a:rPr lang="fa-IR" sz="3200" b="1" dirty="0" smtClean="0">
                <a:cs typeface="B Nazanin" pitchFamily="2" charset="-78"/>
              </a:rPr>
              <a:t> نخست آنکه به معلم امکان می‌دهد در لایه‌های درونی شخصیت افراد نفوذ کند.</a:t>
            </a:r>
          </a:p>
          <a:p>
            <a:pPr algn="just" rtl="1">
              <a:buFont typeface="Wingdings" pitchFamily="2" charset="2"/>
              <a:buChar char="v"/>
            </a:pPr>
            <a:r>
              <a:rPr lang="fa-IR" sz="3200" b="1" dirty="0" smtClean="0">
                <a:cs typeface="B Nazanin" pitchFamily="2" charset="-78"/>
              </a:rPr>
              <a:t> و دوم آنکه تأثیرگذاری تربیتی معلم را آسان می‌نماید. </a:t>
            </a:r>
          </a:p>
          <a:p>
            <a:pPr algn="just" rtl="1">
              <a:buFont typeface="Wingdings" pitchFamily="2" charset="2"/>
              <a:buChar char="v"/>
            </a:pPr>
            <a:endParaRPr lang="fa-IR" sz="3200" b="1" dirty="0" smtClean="0">
              <a:cs typeface="B Nazanin" pitchFamily="2" charset="-78"/>
            </a:endParaRPr>
          </a:p>
          <a:p>
            <a:pPr algn="just" rtl="1">
              <a:buNone/>
            </a:pPr>
            <a:r>
              <a:rPr lang="fa-IR" sz="3200" b="1" dirty="0" smtClean="0">
                <a:cs typeface="B Nazanin" pitchFamily="2" charset="-78"/>
              </a:rPr>
              <a:t>  5- انتخاب شیوه‌ی مناسب دربیان آموزه‌های دینی: </a:t>
            </a:r>
          </a:p>
          <a:p>
            <a:pPr algn="just" rtl="1">
              <a:buNone/>
            </a:pPr>
            <a:endParaRPr lang="fa-IR" sz="3200" b="1" dirty="0" smtClean="0">
              <a:cs typeface="B Nazanin" pitchFamily="2" charset="-78"/>
            </a:endParaRPr>
          </a:p>
          <a:p>
            <a:pPr algn="just" rtl="1">
              <a:buNone/>
            </a:pPr>
            <a:r>
              <a:rPr lang="fa-IR" sz="3200" b="1" dirty="0" smtClean="0">
                <a:cs typeface="B Nazanin" pitchFamily="2" charset="-78"/>
              </a:rPr>
              <a:t>  ۶-</a:t>
            </a:r>
            <a:r>
              <a:rPr lang="en-US" sz="3200" b="1" dirty="0" smtClean="0">
                <a:cs typeface="B Nazanin" pitchFamily="2" charset="-78"/>
              </a:rPr>
              <a:t> </a:t>
            </a:r>
            <a:r>
              <a:rPr lang="fa-IR" sz="3200" b="1" dirty="0" smtClean="0">
                <a:cs typeface="B Nazanin" pitchFamily="2" charset="-78"/>
              </a:rPr>
              <a:t>پاسخ مناسب به پرسش‌ها و شبهه‌ها</a:t>
            </a:r>
            <a:r>
              <a:rPr lang="en-US" sz="3200" b="1" dirty="0" smtClean="0">
                <a:cs typeface="B Nazanin" pitchFamily="2" charset="-78"/>
              </a:rPr>
              <a:t>: </a:t>
            </a:r>
            <a:endParaRPr lang="fa-IR" sz="3200" b="1" dirty="0" smtClean="0">
              <a:cs typeface="B Nazanin" pitchFamily="2" charset="-78"/>
            </a:endParaRP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4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85804" y="642918"/>
            <a:ext cx="8229600" cy="724648"/>
          </a:xfrm>
        </p:spPr>
        <p:txBody>
          <a:bodyPr>
            <a:normAutofit/>
          </a:bodyPr>
          <a:lstStyle/>
          <a:p>
            <a:pPr algn="ctr" rtl="1"/>
            <a:r>
              <a:rPr lang="fa-IR" sz="4300" b="1" dirty="0" smtClean="0">
                <a:solidFill>
                  <a:srgbClr val="FFC000"/>
                </a:solidFill>
                <a:cs typeface="B Jadid" pitchFamily="2" charset="-78"/>
              </a:rPr>
              <a:t>ج</a:t>
            </a:r>
            <a:r>
              <a:rPr lang="en-US" sz="4300" b="1" dirty="0" smtClean="0">
                <a:solidFill>
                  <a:srgbClr val="FFC000"/>
                </a:solidFill>
                <a:cs typeface="B Jadid" pitchFamily="2" charset="-78"/>
              </a:rPr>
              <a:t>. </a:t>
            </a:r>
            <a:r>
              <a:rPr lang="fa-IR" sz="4300" b="1" dirty="0" smtClean="0">
                <a:solidFill>
                  <a:srgbClr val="FFC000"/>
                </a:solidFill>
                <a:cs typeface="B Jadid" pitchFamily="2" charset="-78"/>
              </a:rPr>
              <a:t>نقش معلم در رفتار شاگردان</a:t>
            </a:r>
            <a:endParaRPr lang="en-US" sz="4300" b="1" dirty="0" smtClean="0">
              <a:solidFill>
                <a:srgbClr val="FFC000"/>
              </a:solidFill>
              <a:cs typeface="B Jadid" pitchFamily="2" charset="-78"/>
            </a:endParaRPr>
          </a:p>
        </p:txBody>
      </p:sp>
      <p:sp>
        <p:nvSpPr>
          <p:cNvPr id="3" name="Content Placeholder 2"/>
          <p:cNvSpPr>
            <a:spLocks noGrp="1"/>
          </p:cNvSpPr>
          <p:nvPr>
            <p:ph idx="1"/>
          </p:nvPr>
        </p:nvSpPr>
        <p:spPr>
          <a:xfrm>
            <a:off x="214282" y="1571612"/>
            <a:ext cx="8786874" cy="5000660"/>
          </a:xfrm>
        </p:spPr>
        <p:txBody>
          <a:bodyPr>
            <a:normAutofit/>
          </a:bodyPr>
          <a:lstStyle/>
          <a:p>
            <a:pPr algn="just" rtl="1">
              <a:buFont typeface="Wingdings" pitchFamily="2" charset="2"/>
              <a:buChar char="Ø"/>
            </a:pPr>
            <a:endParaRPr lang="fa-IR" b="1" dirty="0" smtClean="0">
              <a:cs typeface="B Nazanin" pitchFamily="2" charset="-78"/>
            </a:endParaRPr>
          </a:p>
          <a:p>
            <a:pPr algn="just" rtl="1">
              <a:buFont typeface="Wingdings" pitchFamily="2" charset="2"/>
              <a:buChar char="Ø"/>
            </a:pPr>
            <a:r>
              <a:rPr lang="fa-IR" b="1" dirty="0" smtClean="0">
                <a:cs typeface="B Nazanin" pitchFamily="2" charset="-78"/>
              </a:rPr>
              <a:t>   </a:t>
            </a:r>
            <a:r>
              <a:rPr lang="fa-IR" sz="2800" b="1" dirty="0" smtClean="0">
                <a:cs typeface="B Nazanin" pitchFamily="2" charset="-78"/>
              </a:rPr>
              <a:t>آخرین مرحله از تربیت دینی عمل براساس اعتقاد است.</a:t>
            </a:r>
          </a:p>
          <a:p>
            <a:pPr algn="just" rtl="1">
              <a:buFont typeface="Wingdings" pitchFamily="2" charset="2"/>
              <a:buChar char="Ø"/>
            </a:pPr>
            <a:endParaRPr lang="fa-IR" sz="2800" b="1" dirty="0" smtClean="0">
              <a:cs typeface="B Nazanin" pitchFamily="2" charset="-78"/>
            </a:endParaRPr>
          </a:p>
          <a:p>
            <a:pPr algn="just" rtl="1">
              <a:buFont typeface="Wingdings" pitchFamily="2" charset="2"/>
              <a:buChar char="Ø"/>
            </a:pPr>
            <a:r>
              <a:rPr lang="fa-IR" sz="2800" b="1" dirty="0" smtClean="0">
                <a:cs typeface="B Nazanin" pitchFamily="2" charset="-78"/>
              </a:rPr>
              <a:t>  در این مرحله که تربیت به کمال خود می‌رسد، نیز معلم نقش بسیار تعیین کننده‌ای دارد. </a:t>
            </a:r>
          </a:p>
          <a:p>
            <a:pPr algn="just" rtl="1">
              <a:buFont typeface="Wingdings" pitchFamily="2" charset="2"/>
              <a:buChar char="Ø"/>
            </a:pPr>
            <a:endParaRPr lang="fa-IR" sz="2800" b="1" dirty="0" smtClean="0">
              <a:cs typeface="B Nazanin" pitchFamily="2" charset="-78"/>
            </a:endParaRPr>
          </a:p>
          <a:p>
            <a:pPr algn="just" rtl="1">
              <a:buFont typeface="Wingdings" pitchFamily="2" charset="2"/>
              <a:buChar char="Ø"/>
            </a:pPr>
            <a:r>
              <a:rPr lang="fa-IR" sz="2800" b="1" dirty="0" smtClean="0">
                <a:cs typeface="B Nazanin" pitchFamily="2" charset="-78"/>
              </a:rPr>
              <a:t>دانش‌آموزی که از معلم خود معرفت دینی کسب کرده و توسط او معرفتش را تبدیل به باور قلبی نموده، حالا به معلمش به عنوان یک الگو نگاه می‌کند تا مانند او رفتارش را در چارچوب اعتقاداتش قرار دهد. </a:t>
            </a:r>
          </a:p>
          <a:p>
            <a:pPr algn="just" rtl="1">
              <a:buFont typeface="Wingdings" pitchFamily="2" charset="2"/>
              <a:buChar char="Ø"/>
            </a:pPr>
            <a:endParaRPr lang="fa-IR" sz="2800" b="1" dirty="0" smtClean="0">
              <a:cs typeface="B Nazanin" pitchFamily="2" charset="-78"/>
            </a:endParaRP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4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857232"/>
            <a:ext cx="8401080" cy="5753120"/>
          </a:xfrm>
        </p:spPr>
        <p:txBody>
          <a:bodyPr>
            <a:normAutofit/>
          </a:bodyPr>
          <a:lstStyle/>
          <a:p>
            <a:pPr algn="just" rtl="1">
              <a:buFont typeface="Wingdings" pitchFamily="2" charset="2"/>
              <a:buChar char="Ø"/>
            </a:pPr>
            <a:r>
              <a:rPr lang="fa-IR" sz="2800" b="1" dirty="0" smtClean="0">
                <a:cs typeface="B Nazanin" pitchFamily="2" charset="-78"/>
              </a:rPr>
              <a:t>فرد با پذیرش رفتارهای معلم به عنوان الگو و سرمشق، هویت اجتماعی خویش را استحکام می‌بخشد.</a:t>
            </a:r>
          </a:p>
          <a:p>
            <a:pPr algn="just" rtl="1">
              <a:buFont typeface="Wingdings" pitchFamily="2" charset="2"/>
              <a:buChar char="Ø"/>
            </a:pPr>
            <a:r>
              <a:rPr lang="fa-IR" sz="2800" b="1" dirty="0" smtClean="0">
                <a:cs typeface="B Nazanin" pitchFamily="2" charset="-78"/>
              </a:rPr>
              <a:t>اگر شخصیت معلم دارای صفات انسانی از قبیل مهر‌ورزی، نوع‌دوستی، درستکاری، همکاری، خویشتن‌داری و ایمان باشد، طبعا تقلید چنین ویژگی‌هایی، سلامت روانی فرد را تضمین خواهد کرد.</a:t>
            </a:r>
          </a:p>
          <a:p>
            <a:pPr algn="just" rtl="1">
              <a:buFont typeface="Wingdings" pitchFamily="2" charset="2"/>
              <a:buChar char="Ø"/>
            </a:pPr>
            <a:endParaRPr lang="fa-IR" sz="2800" b="1" dirty="0" smtClean="0">
              <a:cs typeface="B Nazanin" pitchFamily="2" charset="-78"/>
            </a:endParaRPr>
          </a:p>
          <a:p>
            <a:pPr algn="just" rtl="1">
              <a:buFont typeface="Wingdings" pitchFamily="2" charset="2"/>
              <a:buChar char="Ø"/>
            </a:pPr>
            <a:r>
              <a:rPr lang="fa-IR" sz="2800" b="1" dirty="0" smtClean="0">
                <a:cs typeface="B Nazanin" pitchFamily="2" charset="-78"/>
              </a:rPr>
              <a:t>ولی اگر شخصیت معلم دچار اختلال و نابسامانی باشد، یعنی رفتارهایی خلاف هنجارهای فرهنگی و اجتماعی از او سر زند یا فاقد صفات انسانی باشد، در چنین وضعی همانندسازی فرد با معلم، حاصلی جز رفتارهای نابهنجار و اختلالات نخواهد داشت. </a:t>
            </a:r>
            <a:endParaRPr lang="en-US" sz="2800" b="1" dirty="0" smtClean="0">
              <a:cs typeface="B Nazanin" pitchFamily="2" charset="-78"/>
            </a:endParaRP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47.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28"/>
            <a:ext cx="8229600" cy="1714512"/>
          </a:xfrm>
        </p:spPr>
        <p:txBody>
          <a:bodyPr>
            <a:normAutofit/>
          </a:bodyPr>
          <a:lstStyle/>
          <a:p>
            <a:pPr algn="ctr"/>
            <a:r>
              <a:rPr lang="fa-IR" sz="4000" b="1" dirty="0" smtClean="0">
                <a:ln>
                  <a:solidFill>
                    <a:sysClr val="windowText" lastClr="000000"/>
                  </a:solidFill>
                </a:ln>
                <a:solidFill>
                  <a:schemeClr val="bg1"/>
                </a:solidFill>
                <a:cs typeface="B Jadid" pitchFamily="2" charset="-78"/>
              </a:rPr>
              <a:t>ویژگی ها ی رویکرد تربيت دینی- انقلابی </a:t>
            </a:r>
            <a:r>
              <a:rPr lang="en-US" sz="4000" b="1" dirty="0" smtClean="0">
                <a:solidFill>
                  <a:srgbClr val="FFC000"/>
                </a:solidFill>
                <a:cs typeface="B Jadid" pitchFamily="2" charset="-78"/>
              </a:rPr>
              <a:t/>
            </a:r>
            <a:br>
              <a:rPr lang="en-US" sz="4000" b="1" dirty="0" smtClean="0">
                <a:solidFill>
                  <a:srgbClr val="FFC000"/>
                </a:solidFill>
                <a:cs typeface="B Jadid" pitchFamily="2" charset="-78"/>
              </a:rPr>
            </a:br>
            <a:r>
              <a:rPr lang="fa-IR" sz="4000" dirty="0" smtClean="0"/>
              <a:t> </a:t>
            </a:r>
            <a:r>
              <a:rPr lang="fa-IR" sz="3100" b="1" dirty="0" smtClean="0">
                <a:solidFill>
                  <a:srgbClr val="7030A0"/>
                </a:solidFill>
                <a:cs typeface="B Jadid" pitchFamily="2" charset="-78"/>
              </a:rPr>
              <a:t>درنظام تربیت وآموزش عقيدتي سياسي سپاه </a:t>
            </a:r>
            <a:endParaRPr lang="en-US" sz="4000" b="1" dirty="0" smtClean="0">
              <a:solidFill>
                <a:srgbClr val="7030A0"/>
              </a:solidFill>
              <a:cs typeface="B Jadid" pitchFamily="2" charset="-78"/>
            </a:endParaRPr>
          </a:p>
        </p:txBody>
      </p:sp>
      <p:sp>
        <p:nvSpPr>
          <p:cNvPr id="3" name="Content Placeholder 2"/>
          <p:cNvSpPr>
            <a:spLocks noGrp="1"/>
          </p:cNvSpPr>
          <p:nvPr>
            <p:ph idx="1"/>
          </p:nvPr>
        </p:nvSpPr>
        <p:spPr>
          <a:xfrm>
            <a:off x="0" y="2000240"/>
            <a:ext cx="8858280" cy="4357718"/>
          </a:xfrm>
        </p:spPr>
        <p:txBody>
          <a:bodyPr>
            <a:noAutofit/>
          </a:bodyPr>
          <a:lstStyle/>
          <a:p>
            <a:pPr algn="just" rtl="1"/>
            <a:r>
              <a:rPr lang="fa-IR" sz="2800" b="1" dirty="0" smtClean="0">
                <a:cs typeface="B Nazanin" pitchFamily="2" charset="-78"/>
              </a:rPr>
              <a:t>1)تاکید برعلم عملی ونافع همراه باعينيّت يافتن آموخته‏ها و گفته‏ها درعمل ورفتار </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2)تاکیدبرتعمیق معرفت خردمندانه، ارتقای ایمان آگاهانه و توسعه عمل صالح</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3)شكوفا سازي فطرت الهي</a:t>
            </a:r>
            <a:endParaRPr lang="en-US" sz="2800" b="1" dirty="0" smtClean="0">
              <a:cs typeface="B Nazanin" pitchFamily="2" charset="-78"/>
            </a:endParaRPr>
          </a:p>
          <a:p>
            <a:pPr algn="just" rtl="1"/>
            <a:endParaRPr lang="en-US" sz="2800" b="1" dirty="0" smtClean="0">
              <a:cs typeface="B Nazanin" pitchFamily="2" charset="-78"/>
            </a:endParaRPr>
          </a:p>
          <a:p>
            <a:pPr algn="just" rtl="1"/>
            <a:r>
              <a:rPr lang="fa-IR" sz="2800" b="1" dirty="0" smtClean="0">
                <a:cs typeface="B Nazanin" pitchFamily="2" charset="-78"/>
              </a:rPr>
              <a:t>4)پرورش تعقل ،تدبر وتفکر</a:t>
            </a:r>
            <a:endParaRPr lang="en-US" sz="2800" b="1" dirty="0" smtClean="0">
              <a:cs typeface="B Nazanin" pitchFamily="2" charset="-78"/>
            </a:endParaRPr>
          </a:p>
          <a:p>
            <a:pPr algn="just" rtl="1"/>
            <a:endParaRPr lang="en-US" sz="2700" b="1" dirty="0" smtClean="0">
              <a:cs typeface="B Nazanin" pitchFamily="2" charset="-78"/>
            </a:endParaRPr>
          </a:p>
        </p:txBody>
      </p:sp>
    </p:spTree>
  </p:cSld>
  <p:clrMapOvr>
    <a:overrideClrMapping bg1="lt1" tx1="dk1" bg2="lt2" tx2="dk2" accent1="accent1" accent2="accent2" accent3="accent3" accent4="accent4" accent5="accent5" accent6="accent6" hlink="hlink" folHlink="folHlink"/>
  </p:clrMapOvr>
  <p:transition spd="slow">
    <p:pull dir="rd"/>
  </p:transition>
</p:sld>
</file>

<file path=ppt/slides/slide48.xml><?xml version="1.0" encoding="utf-8"?>
<p:sld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714356"/>
            <a:ext cx="8901082" cy="6072230"/>
          </a:xfrm>
        </p:spPr>
        <p:txBody>
          <a:bodyPr>
            <a:normAutofit lnSpcReduction="10000"/>
          </a:bodyPr>
          <a:lstStyle/>
          <a:p>
            <a:pPr algn="just" rtl="1"/>
            <a:r>
              <a:rPr lang="fa-IR" sz="2400" b="1" dirty="0" smtClean="0">
                <a:cs typeface="B Nazanin" pitchFamily="2" charset="-78"/>
              </a:rPr>
              <a:t>5) بهره گيري ازالگوها ،اسوه‏ها و روش هاي تربيتي مؤثر بوي‍‍ژه روش تربيتي پيامبراكرم(ص)(طبيب دواربودن)</a:t>
            </a:r>
            <a:endParaRPr lang="en-US" sz="2400" b="1" dirty="0" smtClean="0">
              <a:cs typeface="B Nazanin" pitchFamily="2" charset="-78"/>
            </a:endParaRPr>
          </a:p>
          <a:p>
            <a:pPr algn="just" rtl="1"/>
            <a:endParaRPr lang="en-US" sz="2400" b="1" dirty="0" smtClean="0">
              <a:cs typeface="B Nazanin" pitchFamily="2" charset="-78"/>
            </a:endParaRPr>
          </a:p>
          <a:p>
            <a:pPr algn="just" rtl="1"/>
            <a:r>
              <a:rPr lang="fa-IR" sz="2400" b="1" dirty="0" smtClean="0">
                <a:cs typeface="B Nazanin" pitchFamily="2" charset="-78"/>
              </a:rPr>
              <a:t>6) بهره گیری از قصه‏ها،حكايت ها وتمثيل هاي قرآني وسیره معصومين(ع)</a:t>
            </a:r>
            <a:endParaRPr lang="en-US" sz="2400" b="1" dirty="0" smtClean="0">
              <a:cs typeface="B Nazanin" pitchFamily="2" charset="-78"/>
            </a:endParaRPr>
          </a:p>
          <a:p>
            <a:pPr algn="just" rtl="1"/>
            <a:endParaRPr lang="en-US" sz="2400" b="1" dirty="0" smtClean="0">
              <a:cs typeface="B Nazanin" pitchFamily="2" charset="-78"/>
            </a:endParaRPr>
          </a:p>
          <a:p>
            <a:pPr algn="just" rtl="1"/>
            <a:r>
              <a:rPr lang="fa-IR" sz="2400" b="1" dirty="0" smtClean="0">
                <a:cs typeface="B Nazanin" pitchFamily="2" charset="-78"/>
              </a:rPr>
              <a:t>  7 )توجه به ظرفيت ها،استعدادها،تأثيروتناسب محيط وزمان</a:t>
            </a:r>
            <a:endParaRPr lang="en-US" sz="2400" b="1" dirty="0" smtClean="0">
              <a:cs typeface="B Nazanin" pitchFamily="2" charset="-78"/>
            </a:endParaRPr>
          </a:p>
          <a:p>
            <a:pPr algn="just" rtl="1"/>
            <a:endParaRPr lang="en-US" sz="2400" b="1" dirty="0" smtClean="0">
              <a:cs typeface="B Nazanin" pitchFamily="2" charset="-78"/>
            </a:endParaRPr>
          </a:p>
          <a:p>
            <a:pPr algn="just" rtl="1"/>
            <a:r>
              <a:rPr lang="fa-IR" sz="2400" b="1" dirty="0" smtClean="0">
                <a:cs typeface="B Nazanin" pitchFamily="2" charset="-78"/>
              </a:rPr>
              <a:t>  8 )توجه به نقش محوري وجايگاه تأثيرگذار مربي درتربيت</a:t>
            </a:r>
            <a:endParaRPr lang="en-US" sz="2400" b="1" dirty="0" smtClean="0">
              <a:cs typeface="B Nazanin" pitchFamily="2" charset="-78"/>
            </a:endParaRPr>
          </a:p>
          <a:p>
            <a:pPr algn="just" rtl="1"/>
            <a:endParaRPr lang="en-US" sz="2400" b="1" dirty="0" smtClean="0">
              <a:cs typeface="B Nazanin" pitchFamily="2" charset="-78"/>
            </a:endParaRPr>
          </a:p>
          <a:p>
            <a:pPr algn="just" rtl="1"/>
            <a:r>
              <a:rPr lang="fa-IR" sz="2400" b="1" dirty="0" smtClean="0">
                <a:cs typeface="B Nazanin" pitchFamily="2" charset="-78"/>
              </a:rPr>
              <a:t>9)پرورش روح عدالت خواهي و اقامه عدل </a:t>
            </a:r>
            <a:endParaRPr lang="en-US" sz="2400" b="1" dirty="0" smtClean="0">
              <a:cs typeface="B Nazanin" pitchFamily="2" charset="-78"/>
            </a:endParaRPr>
          </a:p>
          <a:p>
            <a:pPr algn="just" rtl="1"/>
            <a:endParaRPr lang="en-US" sz="2400" b="1" dirty="0" smtClean="0">
              <a:cs typeface="B Nazanin" pitchFamily="2" charset="-78"/>
            </a:endParaRPr>
          </a:p>
          <a:p>
            <a:pPr algn="just" rtl="1"/>
            <a:r>
              <a:rPr lang="fa-IR" sz="2400" b="1" dirty="0" smtClean="0">
                <a:cs typeface="B Nazanin" pitchFamily="2" charset="-78"/>
              </a:rPr>
              <a:t>10)پرورش روح نوعدوستی واحساس مسئولیت دربرابر مسلمانان وجامعه اسلامی</a:t>
            </a:r>
            <a:endParaRPr lang="en-US" sz="2400" b="1" dirty="0" smtClean="0">
              <a:cs typeface="B Nazanin" pitchFamily="2" charset="-78"/>
            </a:endParaRPr>
          </a:p>
          <a:p>
            <a:pPr algn="just" rtl="1"/>
            <a:endParaRPr lang="en-US" sz="2400" b="1" dirty="0" smtClean="0">
              <a:cs typeface="B Nazanin" pitchFamily="2" charset="-78"/>
            </a:endParaRPr>
          </a:p>
          <a:p>
            <a:pPr algn="just" rtl="1"/>
            <a:r>
              <a:rPr lang="fa-IR" sz="2400" b="1" dirty="0" smtClean="0">
                <a:cs typeface="B Nazanin" pitchFamily="2" charset="-78"/>
              </a:rPr>
              <a:t>11)پرورش فضایل ومکارم اخلاقی نظیرشجاعت،شهامت،روحیه حماسی وجهادی</a:t>
            </a:r>
            <a:endParaRPr lang="en-US" sz="2400" b="1" dirty="0" smtClean="0">
              <a:cs typeface="B Nazanin" pitchFamily="2" charset="-78"/>
            </a:endParaRPr>
          </a:p>
          <a:p>
            <a:pPr algn="just" rtl="1">
              <a:buNone/>
            </a:pPr>
            <a:endParaRPr lang="en-US" sz="1050" b="1" dirty="0" smtClean="0">
              <a:cs typeface="B Nazanin" pitchFamily="2" charset="-78"/>
            </a:endParaRPr>
          </a:p>
        </p:txBody>
      </p:sp>
    </p:spTree>
  </p:cSld>
  <p:clrMapOvr>
    <a:overrideClrMapping bg1="lt1" tx1="dk1" bg2="lt2" tx2="dk2" accent1="accent1" accent2="accent2" accent3="accent3" accent4="accent4" accent5="accent5" accent6="accent6" hlink="hlink" folHlink="folHlink"/>
  </p:clrMapOvr>
  <p:transition spd="slow">
    <p:pull dir="rd"/>
  </p:transition>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C000">
            <a:alpha val="4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800" b="1" kern="0" dirty="0" smtClean="0">
                <a:ln>
                  <a:solidFill>
                    <a:schemeClr val="tx1"/>
                  </a:solidFill>
                </a:ln>
                <a:solidFill>
                  <a:srgbClr val="FFFF00"/>
                </a:solidFill>
                <a:effectLst>
                  <a:glow rad="101600">
                    <a:schemeClr val="accent1">
                      <a:satMod val="175000"/>
                      <a:alpha val="40000"/>
                    </a:schemeClr>
                  </a:glow>
                </a:effectLst>
                <a:latin typeface="Calibri"/>
                <a:ea typeface="Times New Roman"/>
                <a:cs typeface="B Titr" pitchFamily="2" charset="-78"/>
              </a:rPr>
              <a:t>ويژگيهای مربيان تربيت محور</a:t>
            </a:r>
            <a:endParaRPr lang="en-US" sz="4800" b="1" kern="0" dirty="0" smtClean="0">
              <a:ln>
                <a:solidFill>
                  <a:schemeClr val="tx1"/>
                </a:solidFill>
              </a:ln>
              <a:solidFill>
                <a:srgbClr val="FFFF00"/>
              </a:solidFill>
              <a:effectLst>
                <a:glow rad="101600">
                  <a:schemeClr val="accent1">
                    <a:satMod val="175000"/>
                    <a:alpha val="40000"/>
                  </a:schemeClr>
                </a:glow>
              </a:effectLst>
              <a:latin typeface="Calibri"/>
              <a:ea typeface="Times New Roman"/>
              <a:cs typeface="B Titr" pitchFamily="2" charset="-78"/>
            </a:endParaRPr>
          </a:p>
        </p:txBody>
      </p:sp>
      <p:sp>
        <p:nvSpPr>
          <p:cNvPr id="3" name="Content Placeholder 2"/>
          <p:cNvSpPr>
            <a:spLocks noGrp="1"/>
          </p:cNvSpPr>
          <p:nvPr>
            <p:ph idx="1"/>
          </p:nvPr>
        </p:nvSpPr>
        <p:spPr>
          <a:xfrm>
            <a:off x="457200" y="2357430"/>
            <a:ext cx="8229600" cy="4214842"/>
          </a:xfrm>
        </p:spPr>
        <p:txBody>
          <a:bodyPr>
            <a:noAutofit/>
          </a:bodyPr>
          <a:lstStyle/>
          <a:p>
            <a:pPr algn="just" rtl="1">
              <a:buNone/>
            </a:pPr>
            <a:r>
              <a:rPr lang="fa-IR" sz="2700" b="1" dirty="0" smtClean="0">
                <a:cs typeface="B Nazanin" pitchFamily="2" charset="-78"/>
              </a:rPr>
              <a:t>اين ويژگيها توسط کميته کارشناسی تربيت محوری اداره عقيدتی سياسی در دو بخش برشمرده شده اند:</a:t>
            </a:r>
            <a:endParaRPr lang="en-US" sz="2700" b="1" dirty="0" smtClean="0">
              <a:cs typeface="B Nazanin" pitchFamily="2" charset="-78"/>
            </a:endParaRPr>
          </a:p>
          <a:p>
            <a:pPr algn="just" rtl="1"/>
            <a:endParaRPr lang="en-US" sz="2700" b="1" dirty="0" smtClean="0">
              <a:cs typeface="B Nazanin" pitchFamily="2" charset="-78"/>
            </a:endParaRPr>
          </a:p>
          <a:p>
            <a:pPr algn="just" rtl="1"/>
            <a:r>
              <a:rPr lang="fa-IR" sz="3200" b="1" dirty="0" smtClean="0">
                <a:solidFill>
                  <a:srgbClr val="FF0000"/>
                </a:solidFill>
                <a:cs typeface="B Nazanin" pitchFamily="2" charset="-78"/>
              </a:rPr>
              <a:t>الف: ويژگيهای شخصيتی و اخلاقی مربيان</a:t>
            </a:r>
            <a:endParaRPr lang="en-US" sz="3200" b="1" dirty="0" smtClean="0">
              <a:solidFill>
                <a:srgbClr val="FF0000"/>
              </a:solidFill>
              <a:cs typeface="B Nazanin" pitchFamily="2" charset="-78"/>
            </a:endParaRPr>
          </a:p>
          <a:p>
            <a:pPr algn="just" rtl="1"/>
            <a:endParaRPr lang="en-US" sz="3200" b="1" dirty="0" smtClean="0">
              <a:solidFill>
                <a:srgbClr val="FF0000"/>
              </a:solidFill>
              <a:cs typeface="B Nazanin" pitchFamily="2" charset="-78"/>
            </a:endParaRPr>
          </a:p>
          <a:p>
            <a:pPr algn="just" rtl="1"/>
            <a:r>
              <a:rPr lang="fa-IR" sz="3200" b="1" dirty="0" smtClean="0">
                <a:solidFill>
                  <a:srgbClr val="FF0000"/>
                </a:solidFill>
                <a:cs typeface="B Nazanin" pitchFamily="2" charset="-78"/>
              </a:rPr>
              <a:t>ب) ويژگيهای مهارتي ـ تخصصی مربيان</a:t>
            </a:r>
            <a:endParaRPr lang="en-US" sz="3200" b="1" dirty="0" smtClean="0">
              <a:solidFill>
                <a:srgbClr val="FF0000"/>
              </a:solidFill>
              <a:cs typeface="B Nazanin" pitchFamily="2" charset="-78"/>
            </a:endParaRPr>
          </a:p>
        </p:txBody>
      </p:sp>
    </p:spTree>
  </p:cSld>
  <p:clrMapOvr>
    <a:masterClrMapping/>
  </p:clrMapOvr>
  <p:transition spd="slow">
    <p:pull dir="rd"/>
  </p:transition>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C000">
            <a:alpha val="4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96086"/>
          </a:xfrm>
        </p:spPr>
        <p:txBody>
          <a:bodyPr>
            <a:noAutofit/>
          </a:bodyPr>
          <a:lstStyle/>
          <a:p>
            <a:pPr algn="ctr" rtl="1"/>
            <a:r>
              <a:rPr lang="fa-IR" sz="4000" b="1" dirty="0" smtClean="0">
                <a:solidFill>
                  <a:srgbClr val="7030A0"/>
                </a:solidFill>
                <a:cs typeface="B Jadid" pitchFamily="2" charset="-78"/>
              </a:rPr>
              <a:t>الف: ويژگيهای شخصيتی و اخلاقی مربيان</a:t>
            </a:r>
            <a:endParaRPr lang="en-US" sz="4000" b="1" dirty="0" smtClean="0">
              <a:solidFill>
                <a:srgbClr val="7030A0"/>
              </a:solidFill>
              <a:cs typeface="B Jadid" pitchFamily="2" charset="-78"/>
            </a:endParaRPr>
          </a:p>
        </p:txBody>
      </p:sp>
      <p:sp>
        <p:nvSpPr>
          <p:cNvPr id="3" name="Content Placeholder 2"/>
          <p:cNvSpPr>
            <a:spLocks noGrp="1"/>
          </p:cNvSpPr>
          <p:nvPr>
            <p:ph idx="1"/>
          </p:nvPr>
        </p:nvSpPr>
        <p:spPr>
          <a:xfrm>
            <a:off x="357158" y="1962160"/>
            <a:ext cx="8501122" cy="4681550"/>
          </a:xfrm>
        </p:spPr>
        <p:txBody>
          <a:bodyPr>
            <a:normAutofit/>
          </a:bodyPr>
          <a:lstStyle/>
          <a:p>
            <a:pPr algn="just" rtl="1"/>
            <a:r>
              <a:rPr lang="fa-IR" sz="2400" b="1" dirty="0" smtClean="0">
                <a:cs typeface="B Titr" pitchFamily="2" charset="-78"/>
              </a:rPr>
              <a:t>1) معنويت ، ايمان، اخلاص، توکل، تقوا، محاسبه نفس؛ صداقت</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2) ولايت مداری و محبت به انبيا، ائمه، اوليا و... و تبری از دشمنان دين و ملت</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3) حسن خلق ، خوشرويي و خوش گويي</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4) تواضع و فروتنی و پرهيز از غرور</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5) پيشگامی در ادای تکاليف شرعی و تکريم شعاير دينی </a:t>
            </a:r>
            <a:endParaRPr lang="en-US" sz="2400" b="1" dirty="0" smtClean="0">
              <a:cs typeface="B Titr" pitchFamily="2" charset="-78"/>
            </a:endParaRPr>
          </a:p>
          <a:p>
            <a:pPr algn="just" rtl="1">
              <a:buNone/>
            </a:pPr>
            <a:endParaRPr lang="en-US" sz="2400" b="1" dirty="0" smtClean="0">
              <a:cs typeface="B Nazanin" pitchFamily="2" charset="-78"/>
            </a:endParaRPr>
          </a:p>
        </p:txBody>
      </p:sp>
    </p:spTree>
  </p:cSld>
  <p:clrMapOvr>
    <a:masterClrMapping/>
  </p:clrMapOvr>
  <p:transition spd="slow">
    <p:pull dir="rd"/>
  </p:transition>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C000">
            <a:alpha val="42000"/>
          </a:srgb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714356"/>
            <a:ext cx="8643998" cy="5857916"/>
          </a:xfrm>
        </p:spPr>
        <p:txBody>
          <a:bodyPr>
            <a:normAutofit/>
          </a:bodyPr>
          <a:lstStyle/>
          <a:p>
            <a:pPr algn="just" rtl="1"/>
            <a:r>
              <a:rPr lang="fa-IR" sz="2400" b="1" dirty="0" smtClean="0">
                <a:cs typeface="B Titr" pitchFamily="2" charset="-78"/>
              </a:rPr>
              <a:t>6) احتراز از مواضع تهمت</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7) لزوم هماهنگی رفتار و گفتار</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8) انس با دعا ، نماز و قرآن</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9) الگو بودن در رعايت ضوابط ، نظم و آراستگی</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10) ساده زيستی و پرهيز از تجمل گرايي</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11) شهامت در اظهار حق و جلوگيری از تخلف </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12) مهربانی و روابط محبت آميز با فراگيران</a:t>
            </a:r>
            <a:endParaRPr lang="en-US" sz="2400" b="1" dirty="0">
              <a:cs typeface="B Titr" pitchFamily="2" charset="-78"/>
            </a:endParaRPr>
          </a:p>
        </p:txBody>
      </p:sp>
    </p:spTree>
  </p:cSld>
  <p:clrMapOvr>
    <a:masterClrMapping/>
  </p:clrMapOvr>
  <p:transition spd="slow">
    <p:pull dir="rd"/>
  </p:transition>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C000">
            <a:alpha val="42000"/>
          </a:srgb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1000108"/>
            <a:ext cx="8786874" cy="5715040"/>
          </a:xfrm>
        </p:spPr>
        <p:txBody>
          <a:bodyPr/>
          <a:lstStyle/>
          <a:p>
            <a:pPr algn="just" rtl="1"/>
            <a:r>
              <a:rPr lang="fa-IR" sz="2400" b="1" dirty="0" smtClean="0">
                <a:cs typeface="B Titr" pitchFamily="2" charset="-78"/>
              </a:rPr>
              <a:t>13) خود داری از مراء، جدال و ستيزه جويي درکلاس و درس</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14) داشتن سعه صدر، مدارا و انتقاد پذيری و اعتدال در گفتار و رفتار</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15) احترام به فرهنگ،آداب و سنت حسنه فراگيران و متعلمين و احتراز از اهانت به اشخاص و افکار مخالف و پرهيز از طرح مسايل تفرقه انگيز </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16) شادابی و نشاط در کلاس</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 17) حسن شهرت و محبوبيـت در ميان فراگيران </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18) عزت نفس، اعتماد  به خود و بلند همتی</a:t>
            </a:r>
            <a:endParaRPr lang="en-US" sz="2400" b="1" dirty="0" smtClean="0">
              <a:cs typeface="B Titr" pitchFamily="2" charset="-78"/>
            </a:endParaRPr>
          </a:p>
          <a:p>
            <a:endParaRPr lang="en-US" dirty="0"/>
          </a:p>
        </p:txBody>
      </p:sp>
    </p:spTree>
  </p:cSld>
  <p:clrMapOvr>
    <a:masterClrMapping/>
  </p:clrMapOvr>
  <p:transition spd="slow">
    <p:pull dir="rd"/>
  </p:transition>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C000">
            <a:alpha val="42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53210"/>
          </a:xfrm>
        </p:spPr>
        <p:txBody>
          <a:bodyPr>
            <a:normAutofit fontScale="90000"/>
          </a:bodyPr>
          <a:lstStyle/>
          <a:p>
            <a:pPr algn="ctr" rtl="1"/>
            <a:r>
              <a:rPr lang="fa-IR" sz="4400" b="1" dirty="0" smtClean="0">
                <a:solidFill>
                  <a:srgbClr val="7030A0"/>
                </a:solidFill>
                <a:cs typeface="B Jadid" pitchFamily="2" charset="-78"/>
              </a:rPr>
              <a:t>ب) ويژگيهای مهارتي ـ تخصصی مربيان</a:t>
            </a:r>
            <a:endParaRPr lang="en-US" dirty="0"/>
          </a:p>
        </p:txBody>
      </p:sp>
      <p:sp>
        <p:nvSpPr>
          <p:cNvPr id="3" name="Content Placeholder 2"/>
          <p:cNvSpPr>
            <a:spLocks noGrp="1"/>
          </p:cNvSpPr>
          <p:nvPr>
            <p:ph idx="1"/>
          </p:nvPr>
        </p:nvSpPr>
        <p:spPr>
          <a:xfrm>
            <a:off x="142844" y="1571612"/>
            <a:ext cx="8786874" cy="4929222"/>
          </a:xfrm>
        </p:spPr>
        <p:txBody>
          <a:bodyPr>
            <a:normAutofit/>
          </a:bodyPr>
          <a:lstStyle/>
          <a:p>
            <a:pPr algn="just" rtl="1"/>
            <a:endParaRPr lang="en-US" sz="2400" b="1" dirty="0" smtClean="0">
              <a:cs typeface="B Nazanin" pitchFamily="2" charset="-78"/>
            </a:endParaRPr>
          </a:p>
          <a:p>
            <a:pPr algn="just" rtl="1"/>
            <a:r>
              <a:rPr lang="fa-IR" sz="2400" b="1" dirty="0" smtClean="0">
                <a:cs typeface="B Titr" pitchFamily="2" charset="-78"/>
              </a:rPr>
              <a:t>1) مخاطب شناسی و کشف استعداد ها بر اساس اصول داده های روانشناختی </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2) استفاده از هنر (تمثيل، شعر، حکايت و داستان واقعی) در انتقال پيام </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3) اسوه و الگو سازی با تأکيد بر سنت و سيره معصومين عليهم السلام.</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4) توانمندی به کارگيری روشهای تربيتی برای تأليف و تحبيب قلوب( محبت کردن ـ حسن سلوک) </a:t>
            </a:r>
            <a:endParaRPr lang="en-US" sz="2400" b="1" dirty="0" smtClean="0">
              <a:cs typeface="B Titr" pitchFamily="2" charset="-78"/>
            </a:endParaRPr>
          </a:p>
          <a:p>
            <a:pPr algn="just" rtl="1"/>
            <a:endParaRPr lang="en-US" sz="2400" b="1" dirty="0" smtClean="0">
              <a:cs typeface="B Titr" pitchFamily="2" charset="-78"/>
            </a:endParaRPr>
          </a:p>
          <a:p>
            <a:pPr algn="just" rtl="1"/>
            <a:r>
              <a:rPr lang="fa-IR" sz="2400" b="1" dirty="0" smtClean="0">
                <a:cs typeface="B Titr" pitchFamily="2" charset="-78"/>
              </a:rPr>
              <a:t>5) شکوفا نمودن قوه عقلانيت و تفکر خلاقيت متربيان</a:t>
            </a:r>
            <a:endParaRPr lang="en-US" sz="2400" b="1" dirty="0" smtClean="0">
              <a:cs typeface="B Titr" pitchFamily="2" charset="-78"/>
            </a:endParaRPr>
          </a:p>
          <a:p>
            <a:pPr algn="just" rtl="1"/>
            <a:endParaRPr lang="en-US" sz="2400" b="1" dirty="0" smtClean="0">
              <a:cs typeface="B Nazanin" pitchFamily="2" charset="-78"/>
            </a:endParaRPr>
          </a:p>
          <a:p>
            <a:endParaRPr lang="en-US" dirty="0"/>
          </a:p>
        </p:txBody>
      </p:sp>
    </p:spTree>
  </p:cSld>
  <p:clrMapOvr>
    <a:masterClrMapping/>
  </p:clrMapOvr>
  <p:transition spd="slow">
    <p:pull dir="rd"/>
  </p:transition>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C000">
            <a:alpha val="42000"/>
          </a:srgb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500018"/>
            <a:ext cx="9001156" cy="6357982"/>
          </a:xfrm>
        </p:spPr>
        <p:txBody>
          <a:bodyPr>
            <a:normAutofit fontScale="85000" lnSpcReduction="20000"/>
          </a:bodyPr>
          <a:lstStyle/>
          <a:p>
            <a:pPr algn="just" rtl="1"/>
            <a:r>
              <a:rPr lang="fa-IR" sz="2800" b="1" dirty="0" smtClean="0">
                <a:cs typeface="B Titr" pitchFamily="2" charset="-78"/>
              </a:rPr>
              <a:t>6) توانمندی استفاده از روشهای مختلف تشويقی و تنبيهی با بهره گيری از روشهای انذار و تبشير </a:t>
            </a:r>
            <a:endParaRPr lang="en-US" sz="2800" b="1" dirty="0" smtClean="0">
              <a:cs typeface="B Titr" pitchFamily="2" charset="-78"/>
            </a:endParaRPr>
          </a:p>
          <a:p>
            <a:pPr algn="just" rtl="1"/>
            <a:endParaRPr lang="en-US" sz="2800" b="1" dirty="0" smtClean="0">
              <a:cs typeface="B Titr" pitchFamily="2" charset="-78"/>
            </a:endParaRPr>
          </a:p>
          <a:p>
            <a:pPr algn="just" rtl="1"/>
            <a:r>
              <a:rPr lang="fa-IR" sz="2800" b="1" dirty="0" smtClean="0">
                <a:cs typeface="B Titr" pitchFamily="2" charset="-78"/>
              </a:rPr>
              <a:t>7) توانايي انتقال ارزشها، باورها و هنجارهای تربيتی به فراگيران</a:t>
            </a:r>
            <a:endParaRPr lang="en-US" sz="2800" b="1" dirty="0" smtClean="0">
              <a:cs typeface="B Titr" pitchFamily="2" charset="-78"/>
            </a:endParaRPr>
          </a:p>
          <a:p>
            <a:pPr algn="just" rtl="1"/>
            <a:endParaRPr lang="en-US" sz="2800" b="1" dirty="0" smtClean="0">
              <a:cs typeface="B Titr" pitchFamily="2" charset="-78"/>
            </a:endParaRPr>
          </a:p>
          <a:p>
            <a:pPr algn="just" rtl="1"/>
            <a:r>
              <a:rPr lang="fa-IR" sz="2800" b="1" dirty="0" smtClean="0">
                <a:cs typeface="B Titr" pitchFamily="2" charset="-78"/>
              </a:rPr>
              <a:t>8) قدرت ايجاد فضای معنوی و تربيتی در کلاس</a:t>
            </a:r>
            <a:endParaRPr lang="en-US" sz="2800" b="1" dirty="0" smtClean="0">
              <a:cs typeface="B Titr" pitchFamily="2" charset="-78"/>
            </a:endParaRPr>
          </a:p>
          <a:p>
            <a:pPr algn="just" rtl="1"/>
            <a:endParaRPr lang="en-US" sz="2800" b="1" dirty="0" smtClean="0">
              <a:cs typeface="B Titr" pitchFamily="2" charset="-78"/>
            </a:endParaRPr>
          </a:p>
          <a:p>
            <a:pPr algn="just" rtl="1">
              <a:lnSpc>
                <a:spcPct val="120000"/>
              </a:lnSpc>
            </a:pPr>
            <a:r>
              <a:rPr lang="fa-IR" sz="2800" b="1" dirty="0" smtClean="0">
                <a:cs typeface="B Titr" pitchFamily="2" charset="-78"/>
              </a:rPr>
              <a:t> 9) شناخت و توان بهره گيری از روشها، ابزارها و الگوهای جديد و مؤثر آموزشی و پرورشی مثل: توان به کار گيری فنون تدريس و مهارت کلاس داری  و ارايه طرح درس، فن آوری نوين آموزش، نو آوری در اجرای فعاليتهای فوق برنامه تربيتی  و توانايي ايجاد انگيزه و اشتياق در فراگيران </a:t>
            </a:r>
            <a:endParaRPr lang="en-US" sz="2800" b="1" dirty="0" smtClean="0">
              <a:cs typeface="B Titr" pitchFamily="2" charset="-78"/>
            </a:endParaRPr>
          </a:p>
          <a:p>
            <a:pPr algn="just" rtl="1"/>
            <a:endParaRPr lang="en-US" sz="2800" b="1" dirty="0" smtClean="0">
              <a:cs typeface="B Titr" pitchFamily="2" charset="-78"/>
            </a:endParaRPr>
          </a:p>
          <a:p>
            <a:pPr algn="just" rtl="1"/>
            <a:r>
              <a:rPr lang="fa-IR" sz="2800" b="1" dirty="0" smtClean="0">
                <a:cs typeface="B Titr" pitchFamily="2" charset="-78"/>
              </a:rPr>
              <a:t>10) مداومت در مطالعه و پژوهشگری و واجد توان علمی و تسلط بر موضوع تدريس.</a:t>
            </a:r>
            <a:endParaRPr lang="en-US" sz="2800" b="1" dirty="0" smtClean="0">
              <a:cs typeface="B Titr" pitchFamily="2" charset="-78"/>
            </a:endParaRPr>
          </a:p>
          <a:p>
            <a:pPr algn="just" rtl="1"/>
            <a:endParaRPr lang="en-US" sz="2800" b="1" dirty="0" smtClean="0">
              <a:cs typeface="B Titr" pitchFamily="2" charset="-78"/>
            </a:endParaRPr>
          </a:p>
          <a:p>
            <a:pPr algn="just" rtl="1"/>
            <a:r>
              <a:rPr lang="fa-IR" sz="2800" b="1" dirty="0" smtClean="0">
                <a:cs typeface="B Titr" pitchFamily="2" charset="-78"/>
              </a:rPr>
              <a:t>11) اهتمام به آموزش و پرورش غير رسمی و مستمر از طريق ارتباط خارج از کلاس با فراگيران.</a:t>
            </a:r>
            <a:endParaRPr lang="en-US" sz="2800" b="1" dirty="0" smtClean="0">
              <a:cs typeface="B Titr" pitchFamily="2" charset="-78"/>
            </a:endParaRPr>
          </a:p>
          <a:p>
            <a:endParaRPr lang="en-US" dirty="0"/>
          </a:p>
        </p:txBody>
      </p:sp>
    </p:spTree>
  </p:cSld>
  <p:clrMapOvr>
    <a:masterClrMapping/>
  </p:clrMapOvr>
  <p:transition spd="slow">
    <p:pull dir="rd"/>
  </p:transition>
</p:sld>
</file>

<file path=ppt/slides/slide55.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938962"/>
          </a:xfrm>
        </p:spPr>
        <p:txBody>
          <a:bodyPr>
            <a:normAutofit/>
          </a:bodyPr>
          <a:lstStyle/>
          <a:p>
            <a:pPr algn="ctr" rtl="1"/>
            <a:r>
              <a:rPr lang="fa-IR" sz="5400" b="1" dirty="0" smtClean="0">
                <a:ln>
                  <a:solidFill>
                    <a:sysClr val="windowText" lastClr="000000"/>
                  </a:solidFill>
                </a:ln>
                <a:latin typeface="B"/>
                <a:cs typeface="B Titr" pitchFamily="2" charset="-78"/>
              </a:rPr>
              <a:t>روش های تربیتی آموزشی </a:t>
            </a:r>
            <a:endParaRPr lang="en-US" dirty="0">
              <a:ln>
                <a:solidFill>
                  <a:sysClr val="windowText" lastClr="000000"/>
                </a:solidFill>
              </a:ln>
              <a:latin typeface="B"/>
              <a:cs typeface="B Titr" pitchFamily="2" charset="-78"/>
            </a:endParaRPr>
          </a:p>
        </p:txBody>
      </p:sp>
      <p:sp>
        <p:nvSpPr>
          <p:cNvPr id="3" name="Content Placeholder 2"/>
          <p:cNvSpPr>
            <a:spLocks noGrp="1"/>
          </p:cNvSpPr>
          <p:nvPr>
            <p:ph idx="1"/>
          </p:nvPr>
        </p:nvSpPr>
        <p:spPr/>
        <p:txBody>
          <a:bodyPr>
            <a:noAutofit/>
          </a:bodyPr>
          <a:lstStyle/>
          <a:p>
            <a:pPr lvl="0" algn="just" rtl="1">
              <a:buNone/>
            </a:pPr>
            <a:endParaRPr lang="en-US" sz="1100" b="1" dirty="0" smtClean="0">
              <a:solidFill>
                <a:srgbClr val="FF0000"/>
              </a:solidFill>
              <a:cs typeface="B Jadid" pitchFamily="2" charset="-78"/>
            </a:endParaRPr>
          </a:p>
          <a:p>
            <a:pPr lvl="0" algn="just" rtl="1">
              <a:buNone/>
            </a:pPr>
            <a:r>
              <a:rPr lang="fa-IR" sz="3600" b="1" dirty="0" smtClean="0">
                <a:solidFill>
                  <a:srgbClr val="FFFF00"/>
                </a:solidFill>
                <a:cs typeface="B Jadid" pitchFamily="2" charset="-78"/>
              </a:rPr>
              <a:t>1 -  روش تغافل: </a:t>
            </a:r>
            <a:endParaRPr lang="en-US" sz="3600" b="1" dirty="0" smtClean="0">
              <a:solidFill>
                <a:srgbClr val="FFFF00"/>
              </a:solidFill>
              <a:cs typeface="B Jadid" pitchFamily="2" charset="-78"/>
            </a:endParaRPr>
          </a:p>
          <a:p>
            <a:pPr lvl="0" algn="just" rtl="1">
              <a:buFont typeface="Arial" pitchFamily="34" charset="0"/>
              <a:buChar char="•"/>
            </a:pPr>
            <a:r>
              <a:rPr lang="fa-IR" sz="2400" b="1" dirty="0" smtClean="0">
                <a:cs typeface="B Titr" pitchFamily="2" charset="-78"/>
              </a:rPr>
              <a:t>تغافل یعنی شخصی چیزی را می‌داند واز آن آگاهی دارد ولی از روی مصلحت خود را غافل و بی خبر نشان می‌دهد به گونه‌ای که طرف مقابل تصور می‌کند از موضوع بی‌خبر است. همچنین می‌توان از آن به چشم‌پوشی و نادیده گرفتن به خاطر مصلحت تعبیر کرد .</a:t>
            </a:r>
          </a:p>
          <a:p>
            <a:pPr lvl="0" algn="just" rtl="1">
              <a:buFont typeface="Arial" pitchFamily="34" charset="0"/>
              <a:buChar char="•"/>
            </a:pPr>
            <a:endParaRPr lang="en-US" sz="2400" b="1" dirty="0" smtClean="0">
              <a:cs typeface="B Titr" pitchFamily="2" charset="-78"/>
            </a:endParaRPr>
          </a:p>
          <a:p>
            <a:pPr lvl="0" algn="just" rtl="1">
              <a:buFont typeface="Arial" pitchFamily="34" charset="0"/>
              <a:buChar char="•"/>
            </a:pPr>
            <a:r>
              <a:rPr lang="fa-IR" sz="2400" b="1" dirty="0" smtClean="0">
                <a:cs typeface="B Titr" pitchFamily="2" charset="-78"/>
              </a:rPr>
              <a:t> توجه به این روش ،موجب حفظ عزت متربی خواهد شد و براساس آن  هرگاه مربی عمل و رفتاری را از متربّی خود مشاهده نماید که تأمّل برانگیز است ، باید به نحو مطلوبی آن را توجیه نماید ، مگر آن که شواهد به حدّی برسد که راه هرگونه توجیه موجّهی بسته شود.</a:t>
            </a:r>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56.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967434"/>
          </a:xfrm>
        </p:spPr>
        <p:txBody>
          <a:bodyPr>
            <a:normAutofit lnSpcReduction="10000"/>
          </a:bodyPr>
          <a:lstStyle/>
          <a:p>
            <a:pPr lvl="0" algn="just" rtl="1">
              <a:buNone/>
            </a:pPr>
            <a:endParaRPr lang="en-US" sz="2800" b="1" dirty="0" smtClean="0">
              <a:cs typeface="B Nazanin" pitchFamily="2" charset="-78"/>
            </a:endParaRPr>
          </a:p>
          <a:p>
            <a:pPr algn="just" rtl="1">
              <a:buNone/>
            </a:pPr>
            <a:r>
              <a:rPr lang="fa-IR" sz="4000" b="1" dirty="0" smtClean="0">
                <a:solidFill>
                  <a:srgbClr val="FFFF00"/>
                </a:solidFill>
                <a:cs typeface="B Jadid" pitchFamily="2" charset="-78"/>
              </a:rPr>
              <a:t>2- روش یادآوری نعمت ها:</a:t>
            </a:r>
          </a:p>
          <a:p>
            <a:pPr algn="just" rtl="1"/>
            <a:endParaRPr lang="fa-IR" sz="2800" b="1" dirty="0" smtClean="0">
              <a:cs typeface="B Nazanin" pitchFamily="2" charset="-78"/>
            </a:endParaRPr>
          </a:p>
          <a:p>
            <a:pPr algn="just" rtl="1"/>
            <a:r>
              <a:rPr lang="fa-IR" sz="2800" b="1" dirty="0" smtClean="0">
                <a:cs typeface="B Titr" pitchFamily="2" charset="-78"/>
              </a:rPr>
              <a:t> از جمله روشهای تربیتی ، یاد آوری نعمت ها است که هم در حیات فردی و هم در حیات جمعی معنا پیدا می کند.</a:t>
            </a:r>
          </a:p>
          <a:p>
            <a:pPr algn="just" rtl="1"/>
            <a:endParaRPr lang="fa-IR" sz="2800" b="1" dirty="0" smtClean="0">
              <a:cs typeface="B Titr" pitchFamily="2" charset="-78"/>
            </a:endParaRPr>
          </a:p>
          <a:p>
            <a:pPr algn="just" rtl="1"/>
            <a:r>
              <a:rPr lang="fa-IR" sz="2800" b="1" dirty="0" smtClean="0">
                <a:cs typeface="B Titr" pitchFamily="2" charset="-78"/>
              </a:rPr>
              <a:t>بهترین نمونه ی یادآوری نعمت ها در حیات فردی ، گفت و  گوی خداوند با پیامبر(ص) است . </a:t>
            </a:r>
          </a:p>
          <a:p>
            <a:pPr algn="just" rtl="1"/>
            <a:endParaRPr lang="fa-IR" sz="2800" b="1" dirty="0" smtClean="0">
              <a:cs typeface="B Titr" pitchFamily="2" charset="-78"/>
            </a:endParaRPr>
          </a:p>
          <a:p>
            <a:pPr algn="just" rtl="1"/>
            <a:r>
              <a:rPr lang="fa-IR" sz="2800" b="1" dirty="0" smtClean="0">
                <a:cs typeface="B Titr" pitchFamily="2" charset="-78"/>
              </a:rPr>
              <a:t>خداوند در این گفت گو ، داغ نیازهایی را که پیامبر (ص) چشیده بود تازه می کند و مرهم نعمت هایی را که عطا کرده بود نشان می دهد</a:t>
            </a: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57.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00108"/>
            <a:ext cx="8229600" cy="5324492"/>
          </a:xfrm>
        </p:spPr>
        <p:txBody>
          <a:bodyPr>
            <a:normAutofit fontScale="85000" lnSpcReduction="20000"/>
          </a:bodyPr>
          <a:lstStyle/>
          <a:p>
            <a:pPr algn="just" rtl="1">
              <a:buNone/>
            </a:pPr>
            <a:r>
              <a:rPr lang="fa-IR" sz="4000" b="1" dirty="0" smtClean="0">
                <a:solidFill>
                  <a:srgbClr val="FFFF00"/>
                </a:solidFill>
                <a:cs typeface="B Jadid" pitchFamily="2" charset="-78"/>
              </a:rPr>
              <a:t>3- روش عبرت آموزی : </a:t>
            </a:r>
          </a:p>
          <a:p>
            <a:pPr algn="just" rtl="1">
              <a:lnSpc>
                <a:spcPct val="120000"/>
              </a:lnSpc>
            </a:pPr>
            <a:endParaRPr lang="fa-IR" sz="2800" b="1" dirty="0" smtClean="0">
              <a:cs typeface="B Titr" pitchFamily="2" charset="-78"/>
            </a:endParaRPr>
          </a:p>
          <a:p>
            <a:pPr algn="just" rtl="1">
              <a:lnSpc>
                <a:spcPct val="120000"/>
              </a:lnSpc>
            </a:pPr>
            <a:r>
              <a:rPr lang="fa-IR" sz="2800" b="1" dirty="0" smtClean="0">
                <a:cs typeface="B Titr" pitchFamily="2" charset="-78"/>
              </a:rPr>
              <a:t>روش عبرت آموزی نیز در قرآن بسیار بکار رفته است . قرآن در این مورد زبان قصّه را مورد استفاده قرار داده تا  بر نفوذ و جاذبه ی آن بیفزاید؛ امّا چون مقصود قرآن از قصّه گویی،  موعظه و عبرت آموزی است و هرگز به بیان همه ی امور ریز و درشت قصّه توجهی ندارد .</a:t>
            </a:r>
          </a:p>
          <a:p>
            <a:pPr algn="just" rtl="1">
              <a:lnSpc>
                <a:spcPct val="120000"/>
              </a:lnSpc>
            </a:pPr>
            <a:endParaRPr lang="fa-IR" sz="2800" b="1" dirty="0" smtClean="0">
              <a:cs typeface="B Titr" pitchFamily="2" charset="-78"/>
            </a:endParaRPr>
          </a:p>
          <a:p>
            <a:pPr algn="just" rtl="1">
              <a:lnSpc>
                <a:spcPct val="120000"/>
              </a:lnSpc>
            </a:pPr>
            <a:r>
              <a:rPr lang="fa-IR" sz="2800" b="1" dirty="0" smtClean="0">
                <a:cs typeface="B Titr" pitchFamily="2" charset="-78"/>
              </a:rPr>
              <a:t> قصه گویی در قرآن همواره با ارزیابی و بدست آوردن رهنمودهایی برای عمل همراه است تا خصیصه ی موعظه بودن آن مورد نظر قرار گیرد.</a:t>
            </a:r>
          </a:p>
          <a:p>
            <a:pPr algn="just" rtl="1">
              <a:lnSpc>
                <a:spcPct val="120000"/>
              </a:lnSpc>
            </a:pPr>
            <a:endParaRPr lang="en-US" sz="2800" b="1" dirty="0" smtClean="0">
              <a:cs typeface="B Titr" pitchFamily="2" charset="-78"/>
            </a:endParaRPr>
          </a:p>
          <a:p>
            <a:pPr algn="just" rtl="1">
              <a:lnSpc>
                <a:spcPct val="120000"/>
              </a:lnSpc>
            </a:pPr>
            <a:r>
              <a:rPr lang="fa-IR" sz="2800" b="1" dirty="0" smtClean="0">
                <a:cs typeface="B Titr" pitchFamily="2" charset="-78"/>
              </a:rPr>
              <a:t>از این روش می توان برای تدریس موضوعات مختلف مانند مباحث اخلاقی ، سیره ی بزرگان ، تاریخ ، دانش سیاسی – اجتماعی و... استفاده نمود.</a:t>
            </a:r>
          </a:p>
          <a:p>
            <a:pPr algn="just" rtl="1"/>
            <a:endParaRPr lang="en-US" sz="2800" b="1" dirty="0" smtClean="0">
              <a:cs typeface="B Nazanin" pitchFamily="2" charset="-78"/>
            </a:endParaRP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58.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785794"/>
            <a:ext cx="8229600" cy="5824558"/>
          </a:xfrm>
        </p:spPr>
        <p:txBody>
          <a:bodyPr>
            <a:normAutofit/>
          </a:bodyPr>
          <a:lstStyle/>
          <a:p>
            <a:pPr algn="just" rtl="1">
              <a:buNone/>
            </a:pPr>
            <a:r>
              <a:rPr lang="fa-IR" sz="4000" b="1" dirty="0" smtClean="0">
                <a:solidFill>
                  <a:srgbClr val="FFFF00"/>
                </a:solidFill>
                <a:cs typeface="B Jadid" pitchFamily="2" charset="-78"/>
              </a:rPr>
              <a:t>4- روش آموزش غیر مستقیم : </a:t>
            </a:r>
          </a:p>
          <a:p>
            <a:pPr algn="just" rtl="1">
              <a:lnSpc>
                <a:spcPct val="150000"/>
              </a:lnSpc>
            </a:pPr>
            <a:endParaRPr lang="fa-IR" sz="1400" b="1" dirty="0" smtClean="0">
              <a:cs typeface="B Titr" pitchFamily="2" charset="-78"/>
            </a:endParaRPr>
          </a:p>
          <a:p>
            <a:pPr algn="just" rtl="1">
              <a:lnSpc>
                <a:spcPct val="150000"/>
              </a:lnSpc>
            </a:pPr>
            <a:r>
              <a:rPr lang="fa-IR" sz="2800" b="1" dirty="0" smtClean="0">
                <a:cs typeface="B Titr" pitchFamily="2" charset="-78"/>
              </a:rPr>
              <a:t>در برخی از موارد تذکر صریح و مستقیم به مخاطب نه تنها مؤثر واقع نمی گردد بلکه ممکن است نتایج جبران ناپذیری را نیز به دنبال داشته باشد. بنابر این  در اینگونه مواقع باید با طرح غیر مستقیم موضوع ، مخاطب  یا مخاطبین را تحت تأثیر قرار داد.</a:t>
            </a:r>
          </a:p>
          <a:p>
            <a:pPr algn="just" rtl="1">
              <a:lnSpc>
                <a:spcPct val="150000"/>
              </a:lnSpc>
            </a:pPr>
            <a:r>
              <a:rPr lang="fa-IR" sz="2800" b="1" dirty="0" smtClean="0">
                <a:cs typeface="B Titr" pitchFamily="2" charset="-78"/>
              </a:rPr>
              <a:t>ائمه اطهار( علیهم السلام) نیز در موارد متعددی از این شیوه برای آموزش موضوعات مختلف استفاده می نمودند.</a:t>
            </a: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59.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571480"/>
            <a:ext cx="8429684" cy="5753120"/>
          </a:xfrm>
        </p:spPr>
        <p:txBody>
          <a:bodyPr>
            <a:normAutofit lnSpcReduction="10000"/>
          </a:bodyPr>
          <a:lstStyle/>
          <a:p>
            <a:pPr algn="just" rtl="1">
              <a:buNone/>
            </a:pPr>
            <a:r>
              <a:rPr lang="fa-IR" sz="3600" b="1" dirty="0" smtClean="0">
                <a:solidFill>
                  <a:srgbClr val="FFFF00"/>
                </a:solidFill>
                <a:cs typeface="B Jadid" pitchFamily="2" charset="-78"/>
              </a:rPr>
              <a:t>5- روش تجربه کردن و لذت بردن از تجربه: </a:t>
            </a:r>
          </a:p>
          <a:p>
            <a:pPr algn="just" rtl="1">
              <a:lnSpc>
                <a:spcPct val="150000"/>
              </a:lnSpc>
            </a:pPr>
            <a:endParaRPr lang="fa-IR" sz="2800" b="1" dirty="0" smtClean="0">
              <a:cs typeface="B Titr" pitchFamily="2" charset="-78"/>
            </a:endParaRPr>
          </a:p>
          <a:p>
            <a:pPr algn="just" rtl="1">
              <a:lnSpc>
                <a:spcPct val="150000"/>
              </a:lnSpc>
            </a:pPr>
            <a:r>
              <a:rPr lang="fa-IR" sz="2800" b="1" dirty="0" smtClean="0">
                <a:cs typeface="B Titr" pitchFamily="2" charset="-78"/>
              </a:rPr>
              <a:t>بر اساس این روش مربی باید به صورت عملی شرایطی را فراهم نماید تا فراگیران بتوانند آنچه را که آموزش دیده اند ، در عمل تجربه نمایند. </a:t>
            </a:r>
          </a:p>
          <a:p>
            <a:pPr algn="just" rtl="1">
              <a:lnSpc>
                <a:spcPct val="150000"/>
              </a:lnSpc>
            </a:pPr>
            <a:r>
              <a:rPr lang="fa-IR" sz="2800" b="1" dirty="0" smtClean="0">
                <a:cs typeface="B Titr" pitchFamily="2" charset="-78"/>
              </a:rPr>
              <a:t>همکاری و مشارکت در فعالیت های مختلف مانند انجام امور خیریه ، برگزاری اعیاد مذهبی ، عیادت از بیماران ،  تهیه و تولید ابزار و وسایل فرهنگی و هر اقدام دیگری که می تواند زمینه لذت عمل دینی را فراهم آورد.</a:t>
            </a:r>
            <a:endParaRPr lang="en-US" sz="2800" b="1" dirty="0" smtClean="0">
              <a:cs typeface="B Titr" pitchFamily="2" charset="-78"/>
            </a:endParaRPr>
          </a:p>
          <a:p>
            <a:pPr algn="just"/>
            <a:endParaRPr lang="en-US" sz="2800" b="1" dirty="0" smtClean="0">
              <a:cs typeface="B Nazanin" pitchFamily="2" charset="-78"/>
            </a:endParaRPr>
          </a:p>
          <a:p>
            <a:endParaRPr lang="en-US" dirty="0"/>
          </a:p>
        </p:txBody>
      </p:sp>
    </p:spTree>
  </p:cSld>
  <p:clrMapOvr>
    <a:overrideClrMapping bg1="dk1" tx1="lt1" bg2="dk2" tx2="lt2" accent1="accent1" accent2="accent2" accent3="accent3" accent4="accent4" accent5="accent5" accent6="accent6" hlink="hlink" folHlink="folHlink"/>
  </p:clrMapOvr>
  <p:transition spd="slow">
    <p:pull dir="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428604"/>
            <a:ext cx="8229600" cy="1143000"/>
          </a:xfrm>
        </p:spPr>
        <p:txBody>
          <a:bodyPr>
            <a:normAutofit/>
          </a:bodyPr>
          <a:lstStyle/>
          <a:p>
            <a:pPr algn="ctr"/>
            <a:r>
              <a:rPr lang="fa-IR" sz="4800" b="1" kern="0" dirty="0" smtClean="0">
                <a:ln>
                  <a:solidFill>
                    <a:schemeClr val="tx1"/>
                  </a:solidFill>
                </a:ln>
                <a:solidFill>
                  <a:srgbClr val="FFFF00"/>
                </a:solidFill>
                <a:effectLst>
                  <a:glow rad="101600">
                    <a:schemeClr val="accent1">
                      <a:satMod val="175000"/>
                      <a:alpha val="40000"/>
                    </a:schemeClr>
                  </a:glow>
                </a:effectLst>
                <a:latin typeface="Calibri"/>
                <a:ea typeface="Times New Roman"/>
                <a:cs typeface="B Titr" pitchFamily="2" charset="-78"/>
              </a:rPr>
              <a:t>نکته های کاربردی برای تربیت </a:t>
            </a:r>
            <a:endParaRPr lang="en-US" sz="4800" b="1" kern="0" dirty="0" smtClean="0">
              <a:ln>
                <a:solidFill>
                  <a:schemeClr val="tx1"/>
                </a:solidFill>
              </a:ln>
              <a:solidFill>
                <a:srgbClr val="FFFF00"/>
              </a:solidFill>
              <a:effectLst>
                <a:glow rad="101600">
                  <a:schemeClr val="accent1">
                    <a:satMod val="175000"/>
                    <a:alpha val="40000"/>
                  </a:schemeClr>
                </a:glow>
              </a:effectLst>
              <a:latin typeface="Calibri"/>
              <a:ea typeface="Times New Roman"/>
              <a:cs typeface="B Titr" pitchFamily="2" charset="-78"/>
            </a:endParaRPr>
          </a:p>
        </p:txBody>
      </p:sp>
      <p:sp>
        <p:nvSpPr>
          <p:cNvPr id="3" name="Content Placeholder 2"/>
          <p:cNvSpPr>
            <a:spLocks noGrp="1"/>
          </p:cNvSpPr>
          <p:nvPr>
            <p:ph idx="1"/>
          </p:nvPr>
        </p:nvSpPr>
        <p:spPr>
          <a:xfrm>
            <a:off x="357158" y="1857364"/>
            <a:ext cx="8429684" cy="4643470"/>
          </a:xfrm>
        </p:spPr>
        <p:txBody>
          <a:bodyPr>
            <a:noAutofit/>
          </a:bodyPr>
          <a:lstStyle/>
          <a:p>
            <a:pPr lvl="0" algn="just" rtl="1">
              <a:buNone/>
            </a:pPr>
            <a:r>
              <a:rPr lang="fa-IR" sz="2400" b="1" dirty="0" smtClean="0">
                <a:solidFill>
                  <a:srgbClr val="002060"/>
                </a:solidFill>
                <a:cs typeface="B Titr" pitchFamily="2" charset="-78"/>
              </a:rPr>
              <a:t>1 - ازخودشروع کنیم و دیگران را با رفتار وکردار به هدف خود دعوت کنیم</a:t>
            </a:r>
            <a:endParaRPr lang="en-US" sz="2400" b="1" dirty="0" smtClean="0">
              <a:solidFill>
                <a:srgbClr val="002060"/>
              </a:solidFill>
              <a:cs typeface="B Titr" pitchFamily="2" charset="-78"/>
            </a:endParaRPr>
          </a:p>
          <a:p>
            <a:pPr algn="just" rtl="1"/>
            <a:endParaRPr lang="fa-IR" sz="2000" b="1" dirty="0" smtClean="0">
              <a:cs typeface="B Titr" pitchFamily="2" charset="-78"/>
            </a:endParaRPr>
          </a:p>
          <a:p>
            <a:pPr algn="just" rtl="1"/>
            <a:r>
              <a:rPr lang="fa-IR" sz="2000" b="1" dirty="0" smtClean="0">
                <a:solidFill>
                  <a:srgbClr val="FF0000"/>
                </a:solidFill>
                <a:cs typeface="B Titr" pitchFamily="2" charset="-78"/>
              </a:rPr>
              <a:t>اميرالمؤمنين (ع) فرمود:</a:t>
            </a:r>
            <a:endParaRPr lang="en-US" sz="2000" b="1" dirty="0" smtClean="0">
              <a:solidFill>
                <a:srgbClr val="FF0000"/>
              </a:solidFill>
              <a:cs typeface="B Titr" pitchFamily="2" charset="-78"/>
            </a:endParaRPr>
          </a:p>
          <a:p>
            <a:pPr algn="just" rtl="1">
              <a:buNone/>
            </a:pPr>
            <a:r>
              <a:rPr lang="fa-IR" sz="2000" b="1" dirty="0" smtClean="0">
                <a:cs typeface="B Titr" pitchFamily="2" charset="-78"/>
              </a:rPr>
              <a:t>من بحث عن عيوب الناس فليبدأ بنفسه؛ ( جامع احاديث الشيعه، ج 16 ، ص 46)</a:t>
            </a:r>
            <a:endParaRPr lang="en-US" sz="2000" b="1" dirty="0" smtClean="0">
              <a:cs typeface="B Titr" pitchFamily="2" charset="-78"/>
            </a:endParaRPr>
          </a:p>
          <a:p>
            <a:pPr algn="just" rtl="1">
              <a:buNone/>
            </a:pPr>
            <a:r>
              <a:rPr lang="fa-IR" sz="2000" b="1" dirty="0" smtClean="0">
                <a:cs typeface="B Titr" pitchFamily="2" charset="-78"/>
              </a:rPr>
              <a:t>کسی که به عيبجويي از ديگران می پــردازد لازم است تا اول به عيبجويي از خود بپــردازد.</a:t>
            </a:r>
          </a:p>
          <a:p>
            <a:pPr algn="just" rtl="1"/>
            <a:endParaRPr lang="en-US" sz="2000" b="1" dirty="0" smtClean="0">
              <a:cs typeface="B Titr" pitchFamily="2" charset="-78"/>
            </a:endParaRPr>
          </a:p>
          <a:p>
            <a:pPr lvl="0" algn="just" rtl="1">
              <a:buNone/>
            </a:pPr>
            <a:r>
              <a:rPr lang="fa-IR" sz="2400" b="1" dirty="0" smtClean="0">
                <a:solidFill>
                  <a:srgbClr val="002060"/>
                </a:solidFill>
                <a:cs typeface="B Titr" pitchFamily="2" charset="-78"/>
              </a:rPr>
              <a:t>2 - ازجایی وکاری که موردعلاقه متربی است آغازکنیم و با حلم و بردباری او را  به سمت جایی که موردعلاقه ما است هدایت کنیم</a:t>
            </a:r>
            <a:endParaRPr lang="en-US" sz="2400" b="1" dirty="0" smtClean="0">
              <a:solidFill>
                <a:srgbClr val="002060"/>
              </a:solidFill>
              <a:cs typeface="B Titr" pitchFamily="2" charset="-78"/>
            </a:endParaRPr>
          </a:p>
          <a:p>
            <a:pPr algn="just" rtl="1"/>
            <a:endParaRPr lang="fa-IR" sz="1600" b="1" dirty="0" smtClean="0">
              <a:cs typeface="B Titr" pitchFamily="2" charset="-78"/>
            </a:endParaRPr>
          </a:p>
          <a:p>
            <a:pPr algn="just" rtl="1"/>
            <a:endParaRPr lang="en-US" sz="2000" b="1" dirty="0" smtClean="0">
              <a:cs typeface="B Nazanin" pitchFamily="2" charset="-78"/>
            </a:endParaRPr>
          </a:p>
        </p:txBody>
      </p:sp>
    </p:spTree>
  </p:cSld>
  <p:clrMapOvr>
    <a:masterClrMapping/>
  </p:clrMapOvr>
  <p:transition spd="slow">
    <p:pull dir="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214290"/>
            <a:ext cx="8643998" cy="6357982"/>
          </a:xfrm>
        </p:spPr>
        <p:txBody>
          <a:bodyPr>
            <a:normAutofit/>
          </a:bodyPr>
          <a:lstStyle/>
          <a:p>
            <a:pPr lvl="0" algn="just" rtl="1"/>
            <a:endParaRPr lang="fa-IR" sz="2000" b="1" dirty="0" smtClean="0">
              <a:cs typeface="B Titr" pitchFamily="2" charset="-78"/>
            </a:endParaRPr>
          </a:p>
          <a:p>
            <a:pPr lvl="0" algn="just" rtl="1">
              <a:buNone/>
            </a:pPr>
            <a:r>
              <a:rPr lang="fa-IR" b="1" dirty="0" smtClean="0">
                <a:solidFill>
                  <a:srgbClr val="002060"/>
                </a:solidFill>
                <a:cs typeface="B Titr" pitchFamily="2" charset="-78"/>
              </a:rPr>
              <a:t>3- به نقاط مشترک بین متربی ومربی توجه بیشتر داشته باشیم</a:t>
            </a:r>
          </a:p>
          <a:p>
            <a:pPr lvl="0" algn="just" rtl="1">
              <a:buNone/>
            </a:pPr>
            <a:endParaRPr lang="fa-IR" b="1" dirty="0" smtClean="0">
              <a:solidFill>
                <a:srgbClr val="002060"/>
              </a:solidFill>
              <a:cs typeface="B Titr" pitchFamily="2" charset="-78"/>
            </a:endParaRPr>
          </a:p>
          <a:p>
            <a:pPr lvl="0" algn="just" rtl="1">
              <a:buNone/>
            </a:pPr>
            <a:r>
              <a:rPr lang="fa-IR" b="1" dirty="0" smtClean="0">
                <a:solidFill>
                  <a:srgbClr val="002060"/>
                </a:solidFill>
                <a:cs typeface="B Titr" pitchFamily="2" charset="-78"/>
              </a:rPr>
              <a:t>4 - خصلت ها،رفتارها وجنبه های  مثبت متربی را به شکل مناسب و با مشوق های  بجا تقویت وتثبیت کنیم .</a:t>
            </a:r>
          </a:p>
          <a:p>
            <a:pPr lvl="0" algn="just" rtl="1"/>
            <a:endParaRPr lang="en-US" sz="2000" b="1" dirty="0" smtClean="0">
              <a:cs typeface="B Titr" pitchFamily="2" charset="-78"/>
            </a:endParaRPr>
          </a:p>
          <a:p>
            <a:pPr algn="just" rtl="1"/>
            <a:r>
              <a:rPr lang="fa-IR" sz="2000" b="1" dirty="0" smtClean="0">
                <a:solidFill>
                  <a:srgbClr val="002060"/>
                </a:solidFill>
                <a:cs typeface="B Titr" pitchFamily="2" charset="-78"/>
              </a:rPr>
              <a:t>حضرت علي عليه السلام  </a:t>
            </a:r>
            <a:r>
              <a:rPr lang="fa-IR" sz="2000" b="1" dirty="0" smtClean="0">
                <a:cs typeface="B Titr" pitchFamily="2" charset="-78"/>
              </a:rPr>
              <a:t>در فرمان تاريخي خود به مالك اشتر دستور مي دهد : مبادا نيكوكار و بدكردار پيش تو يكسان باشند ، زيرا چنين روشي نيكوكار را از كردار نيك دور ساخته و بدكردار را به كار بد سوق مي دهد .</a:t>
            </a:r>
          </a:p>
          <a:p>
            <a:pPr algn="just" rtl="1"/>
            <a:endParaRPr lang="en-US" sz="2000" b="1" dirty="0" smtClean="0">
              <a:cs typeface="B Titr" pitchFamily="2" charset="-78"/>
            </a:endParaRPr>
          </a:p>
          <a:p>
            <a:pPr algn="just" rtl="1"/>
            <a:r>
              <a:rPr lang="fa-IR" sz="2000" b="1" dirty="0" smtClean="0">
                <a:cs typeface="B Titr" pitchFamily="2" charset="-78"/>
              </a:rPr>
              <a:t>تشويق ، شخصيت فرد را احيا مي كند ، او را از يأس و بدبيني نجات مي دهد و به زندگي دلگرم  مي كند و گاهي يك تحسين ساده ، مسير زندگي فرد را دگرگون مي سازد .</a:t>
            </a:r>
          </a:p>
          <a:p>
            <a:pPr algn="just" rtl="1"/>
            <a:endParaRPr lang="en-US" sz="2000" b="1" dirty="0" smtClean="0">
              <a:cs typeface="B Titr" pitchFamily="2" charset="-78"/>
            </a:endParaRPr>
          </a:p>
          <a:p>
            <a:pPr algn="just" rtl="1">
              <a:buNone/>
            </a:pPr>
            <a:r>
              <a:rPr lang="fa-IR" b="1" dirty="0" smtClean="0">
                <a:solidFill>
                  <a:srgbClr val="002060"/>
                </a:solidFill>
                <a:cs typeface="B Titr" pitchFamily="2" charset="-78"/>
              </a:rPr>
              <a:t>5- با تفکر وتدبر بهترین روش ومؤثرترین شیوه را برگزینیم  </a:t>
            </a:r>
            <a:r>
              <a:rPr lang="fa-IR" sz="2000" b="1" dirty="0" smtClean="0">
                <a:cs typeface="B Titr" pitchFamily="2" charset="-78"/>
              </a:rPr>
              <a:t>(</a:t>
            </a:r>
            <a:r>
              <a:rPr lang="fa-IR" sz="2200" b="1" dirty="0" smtClean="0">
                <a:solidFill>
                  <a:srgbClr val="FF0000"/>
                </a:solidFill>
                <a:cs typeface="B Titr" pitchFamily="2" charset="-78"/>
              </a:rPr>
              <a:t>تفکر یعنی مرور معلومات برای نیل به بهترین پاسخ  مجهولات و پی بردن به بهترین راه حل ها</a:t>
            </a:r>
            <a:r>
              <a:rPr lang="fa-IR" sz="2200" b="1" dirty="0" smtClean="0">
                <a:solidFill>
                  <a:srgbClr val="002060"/>
                </a:solidFill>
                <a:cs typeface="B Titr" pitchFamily="2" charset="-78"/>
              </a:rPr>
              <a:t>)</a:t>
            </a:r>
            <a:endParaRPr lang="fa-IR" sz="1800" b="1" dirty="0" smtClean="0">
              <a:solidFill>
                <a:srgbClr val="002060"/>
              </a:solidFill>
              <a:cs typeface="B Titr" pitchFamily="2" charset="-78"/>
            </a:endParaRPr>
          </a:p>
          <a:p>
            <a:pPr lvl="8" algn="just" rtl="1"/>
            <a:r>
              <a:rPr lang="fa-IR" sz="600" b="1" dirty="0" smtClean="0">
                <a:cs typeface="B Homa" pitchFamily="2" charset="-78"/>
              </a:rPr>
              <a:t/>
            </a:r>
            <a:br>
              <a:rPr lang="fa-IR" sz="600" b="1" dirty="0" smtClean="0">
                <a:cs typeface="B Homa" pitchFamily="2" charset="-78"/>
              </a:rPr>
            </a:br>
            <a:endParaRPr lang="en-US" sz="600" b="1" dirty="0" smtClean="0">
              <a:cs typeface="B Homa" pitchFamily="2" charset="-78"/>
            </a:endParaRPr>
          </a:p>
        </p:txBody>
      </p:sp>
    </p:spTree>
  </p:cSld>
  <p:clrMapOvr>
    <a:masterClrMapping/>
  </p:clrMapOvr>
  <p:transition spd="slow">
    <p:pull dir="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2844" y="71414"/>
            <a:ext cx="8786842" cy="6643710"/>
          </a:xfrm>
        </p:spPr>
        <p:txBody>
          <a:bodyPr>
            <a:normAutofit fontScale="85000" lnSpcReduction="20000"/>
          </a:bodyPr>
          <a:lstStyle/>
          <a:p>
            <a:pPr algn="just" rtl="1">
              <a:buNone/>
            </a:pPr>
            <a:endParaRPr lang="fa-IR" sz="1400" b="1" dirty="0" smtClean="0">
              <a:solidFill>
                <a:srgbClr val="002060"/>
              </a:solidFill>
              <a:cs typeface="B Titr" pitchFamily="2" charset="-78"/>
            </a:endParaRPr>
          </a:p>
          <a:p>
            <a:pPr algn="just" rtl="1">
              <a:buNone/>
            </a:pPr>
            <a:r>
              <a:rPr lang="fa-IR" sz="3100" b="1" dirty="0" smtClean="0">
                <a:solidFill>
                  <a:srgbClr val="002060"/>
                </a:solidFill>
                <a:cs typeface="B Titr" pitchFamily="2" charset="-78"/>
              </a:rPr>
              <a:t>6- برای متربی، الگو واسوه عینی وعملی باشیم </a:t>
            </a:r>
          </a:p>
          <a:p>
            <a:pPr algn="just" rtl="1"/>
            <a:endParaRPr lang="fa-IR" sz="2400" b="1" dirty="0" smtClean="0">
              <a:cs typeface="B Titr" pitchFamily="2" charset="-78"/>
            </a:endParaRPr>
          </a:p>
          <a:p>
            <a:pPr algn="just" rtl="1"/>
            <a:r>
              <a:rPr lang="fa-IR" sz="2400" b="1" dirty="0" smtClean="0">
                <a:cs typeface="B Titr" pitchFamily="2" charset="-78"/>
              </a:rPr>
              <a:t>فرزندانتان آنگونه كه مي خواهيد نمي شوند، آنگونه مي شوند كه هستيد.</a:t>
            </a:r>
          </a:p>
          <a:p>
            <a:pPr algn="just" rtl="1"/>
            <a:endParaRPr lang="en-US" sz="2400" b="1" dirty="0" smtClean="0">
              <a:cs typeface="B Titr" pitchFamily="2" charset="-78"/>
            </a:endParaRPr>
          </a:p>
          <a:p>
            <a:pPr algn="just" rtl="1"/>
            <a:r>
              <a:rPr lang="fa-IR" sz="2400" b="1" dirty="0" smtClean="0">
                <a:cs typeface="B Titr" pitchFamily="2" charset="-78"/>
              </a:rPr>
              <a:t>خواندن وعمل نكردن مانند شخم زدن وتخم نپاشيدن است.</a:t>
            </a:r>
          </a:p>
          <a:p>
            <a:pPr algn="just" rtl="1"/>
            <a:endParaRPr lang="en-US" sz="2400" b="1" dirty="0" smtClean="0">
              <a:cs typeface="B Titr" pitchFamily="2" charset="-78"/>
            </a:endParaRPr>
          </a:p>
          <a:p>
            <a:pPr lvl="0" algn="just" rtl="1">
              <a:buNone/>
            </a:pPr>
            <a:r>
              <a:rPr lang="fa-IR" sz="3100" b="1" dirty="0" smtClean="0">
                <a:solidFill>
                  <a:srgbClr val="002060"/>
                </a:solidFill>
                <a:cs typeface="B Titr" pitchFamily="2" charset="-78"/>
              </a:rPr>
              <a:t>7 -در امور مختلف وکارهای روزمره متربی همکاری ومشارکت داشته باشیم </a:t>
            </a:r>
            <a:endParaRPr lang="en-US" sz="3100" b="1" dirty="0" smtClean="0">
              <a:solidFill>
                <a:srgbClr val="002060"/>
              </a:solidFill>
              <a:cs typeface="B Titr" pitchFamily="2" charset="-78"/>
            </a:endParaRPr>
          </a:p>
          <a:p>
            <a:pPr algn="just" rtl="1"/>
            <a:r>
              <a:rPr lang="fa-IR" sz="2400" b="1" dirty="0" smtClean="0">
                <a:cs typeface="B Titr" pitchFamily="2" charset="-78"/>
              </a:rPr>
              <a:t>در حديثي از پيامبر اکرم(ص)نقل شده است: " خداوند انسان هايي را که ياور همنوع خودشان هستند دوست مي دارد.</a:t>
            </a:r>
          </a:p>
          <a:p>
            <a:pPr algn="just" rtl="1"/>
            <a:endParaRPr lang="en-US" sz="2400" b="1" dirty="0" smtClean="0">
              <a:cs typeface="B Titr" pitchFamily="2" charset="-78"/>
            </a:endParaRPr>
          </a:p>
          <a:p>
            <a:pPr algn="just" rtl="1"/>
            <a:r>
              <a:rPr lang="fa-IR" sz="2400" b="1" dirty="0" smtClean="0">
                <a:cs typeface="B Titr" pitchFamily="2" charset="-78"/>
              </a:rPr>
              <a:t>خداوند متعال بندگانى را كه در روى زمين در برآوردن نيازمندى‏هاى مردم تلاش مى‏كنند به اجر و پاداش فراوانى وعده داده است و به تعداد گام هايى كه در اين راه بر مى‏دارند نيز حسنه مى‏دهد. </a:t>
            </a:r>
          </a:p>
          <a:p>
            <a:pPr algn="just" rtl="1"/>
            <a:endParaRPr lang="fa-IR" sz="2400" b="1" dirty="0" smtClean="0">
              <a:cs typeface="B Titr" pitchFamily="2" charset="-78"/>
            </a:endParaRPr>
          </a:p>
          <a:p>
            <a:pPr algn="just" rtl="1"/>
            <a:r>
              <a:rPr lang="fa-IR" sz="2400" b="1" dirty="0" smtClean="0">
                <a:cs typeface="B Titr" pitchFamily="2" charset="-78"/>
              </a:rPr>
              <a:t>پيامبر اكرم (ص) فرمود: هر كس در انجام حاجات برادر دينى‏اش بكوشد مثل آن است كه هزار سال، خداوند را عبادت كرده به اين ترتيب كه روزها را روزه و شب‏ها را به نماز ايستاده باشد. </a:t>
            </a:r>
          </a:p>
          <a:p>
            <a:pPr algn="just" rtl="1"/>
            <a:endParaRPr lang="en-US" sz="2400" b="1" dirty="0" smtClean="0">
              <a:cs typeface="B Titr" pitchFamily="2" charset="-78"/>
            </a:endParaRPr>
          </a:p>
          <a:p>
            <a:pPr algn="just" rtl="1"/>
            <a:r>
              <a:rPr lang="fa-IR" sz="2400" b="1" dirty="0" smtClean="0">
                <a:cs typeface="B Titr" pitchFamily="2" charset="-78"/>
              </a:rPr>
              <a:t>بر اساس سيره عملى ائمه معصوم (ع) مى‏بايست در اولين فرصت نياز ديگران را برآورده ساخت و قبل از درخواست آنها اقدام نمود تا آبرويشان خدشه دار نگردد.</a:t>
            </a:r>
            <a:endParaRPr lang="en-US" sz="2400" b="1" dirty="0" smtClean="0">
              <a:cs typeface="B Titr" pitchFamily="2" charset="-78"/>
            </a:endParaRPr>
          </a:p>
          <a:p>
            <a:endParaRPr lang="en-US" dirty="0"/>
          </a:p>
        </p:txBody>
      </p:sp>
    </p:spTree>
  </p:cSld>
  <p:clrMapOvr>
    <a:masterClrMapping/>
  </p:clrMapOvr>
  <p:transition spd="slow">
    <p:pull dir="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42918"/>
            <a:ext cx="8329642" cy="5715040"/>
          </a:xfrm>
        </p:spPr>
        <p:txBody>
          <a:bodyPr>
            <a:normAutofit fontScale="92500" lnSpcReduction="10000"/>
          </a:bodyPr>
          <a:lstStyle/>
          <a:p>
            <a:pPr algn="just" rtl="1">
              <a:buNone/>
            </a:pPr>
            <a:r>
              <a:rPr lang="fa-IR" b="1" dirty="0" smtClean="0">
                <a:solidFill>
                  <a:srgbClr val="002060"/>
                </a:solidFill>
                <a:cs typeface="B Titr" pitchFamily="2" charset="-78"/>
              </a:rPr>
              <a:t>8-نسبت به محبت وخدمتگزاری به متربی اهتمام داشته باشیم</a:t>
            </a:r>
          </a:p>
          <a:p>
            <a:pPr algn="just" rtl="1"/>
            <a:endParaRPr lang="fa-IR" sz="2800" b="1" dirty="0" smtClean="0">
              <a:cs typeface="B Titr" pitchFamily="2" charset="-78"/>
            </a:endParaRPr>
          </a:p>
          <a:p>
            <a:pPr algn="just" rtl="1"/>
            <a:r>
              <a:rPr lang="fa-IR" b="1" dirty="0" smtClean="0">
                <a:cs typeface="B Titr" pitchFamily="2" charset="-78"/>
              </a:rPr>
              <a:t>وقتي از پيامبر بلند مرتبه اسلام درباره محبوب ترين بندگان نزد خداوند، سؤال شد فرمود: «محبوب ترين بندگان نزد خداوند، آن کسي است که سودش بيشتر به مردم برسد» </a:t>
            </a:r>
          </a:p>
          <a:p>
            <a:pPr algn="just" rtl="1"/>
            <a:endParaRPr lang="fa-IR" b="1" dirty="0" smtClean="0">
              <a:cs typeface="B Titr" pitchFamily="2" charset="-78"/>
            </a:endParaRPr>
          </a:p>
          <a:p>
            <a:pPr algn="just" rtl="1"/>
            <a:r>
              <a:rPr lang="fa-IR" b="1" dirty="0" smtClean="0">
                <a:cs typeface="B Titr" pitchFamily="2" charset="-78"/>
              </a:rPr>
              <a:t>در مقابل «کسي که هر روز به امور مسلمانان همت نگمارد، مسلمان نيست»</a:t>
            </a:r>
          </a:p>
          <a:p>
            <a:pPr algn="just" rtl="1"/>
            <a:endParaRPr lang="fa-IR" b="1" dirty="0" smtClean="0">
              <a:cs typeface="B Titr" pitchFamily="2" charset="-78"/>
            </a:endParaRPr>
          </a:p>
          <a:p>
            <a:pPr algn="just" rtl="1">
              <a:buNone/>
            </a:pPr>
            <a:r>
              <a:rPr lang="fa-IR" b="1" dirty="0" smtClean="0">
                <a:solidFill>
                  <a:srgbClr val="002060"/>
                </a:solidFill>
                <a:cs typeface="B Titr" pitchFamily="2" charset="-78"/>
              </a:rPr>
              <a:t>9-درکوتاه مدت انتظار پیشرفت زیادی نداشته باشیم</a:t>
            </a:r>
            <a:endParaRPr lang="en-US" b="1" dirty="0" smtClean="0">
              <a:solidFill>
                <a:srgbClr val="002060"/>
              </a:solidFill>
              <a:cs typeface="B Titr" pitchFamily="2" charset="-78"/>
            </a:endParaRPr>
          </a:p>
          <a:p>
            <a:pPr algn="just" rtl="1"/>
            <a:endParaRPr lang="fa-IR" sz="2800" b="1" dirty="0" smtClean="0">
              <a:cs typeface="B Titr" pitchFamily="2" charset="-78"/>
            </a:endParaRPr>
          </a:p>
          <a:p>
            <a:pPr algn="just" rtl="1"/>
            <a:r>
              <a:rPr lang="fa-IR" b="1" dirty="0" smtClean="0">
                <a:cs typeface="B Titr" pitchFamily="2" charset="-78"/>
              </a:rPr>
              <a:t>آموزش و تربیت نیاز به وقت گذاری،حوصله و موقعیت شناسی دارد زیرا این کار صبر و پشتکار می خواهد. </a:t>
            </a:r>
          </a:p>
          <a:p>
            <a:pPr algn="just" rtl="1"/>
            <a:endParaRPr lang="fa-IR" b="1" dirty="0" smtClean="0">
              <a:cs typeface="B Titr" pitchFamily="2" charset="-78"/>
            </a:endParaRPr>
          </a:p>
          <a:p>
            <a:pPr algn="just" rtl="1"/>
            <a:r>
              <a:rPr lang="fa-IR" b="1" dirty="0" smtClean="0">
                <a:cs typeface="B Titr" pitchFamily="2" charset="-78"/>
              </a:rPr>
              <a:t>تربیت مسوولیتی یک روزه نیست، آرامش ، پایداری و مقاومت می طلبد</a:t>
            </a:r>
            <a:r>
              <a:rPr lang="en-US" b="1" dirty="0" smtClean="0">
                <a:cs typeface="B Titr" pitchFamily="2" charset="-78"/>
              </a:rPr>
              <a:t>.</a:t>
            </a:r>
          </a:p>
          <a:p>
            <a:pPr algn="just" rtl="1"/>
            <a:endParaRPr lang="en-US" sz="2800" b="1" dirty="0" smtClean="0">
              <a:cs typeface="B Nazanin" pitchFamily="2" charset="-78"/>
            </a:endParaRPr>
          </a:p>
          <a:p>
            <a:endParaRPr lang="en-US" dirty="0"/>
          </a:p>
        </p:txBody>
      </p:sp>
    </p:spTree>
  </p:cSld>
  <p:clrMapOvr>
    <a:masterClrMapping/>
  </p:clrMapOvr>
  <p:transition spd="slow">
    <p:pull dir="r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285728"/>
            <a:ext cx="8501122" cy="6286544"/>
          </a:xfrm>
        </p:spPr>
        <p:txBody>
          <a:bodyPr>
            <a:normAutofit/>
          </a:bodyPr>
          <a:lstStyle/>
          <a:p>
            <a:pPr algn="just" rtl="1">
              <a:buNone/>
            </a:pPr>
            <a:r>
              <a:rPr lang="fa-IR" b="1" dirty="0" smtClean="0">
                <a:solidFill>
                  <a:srgbClr val="002060"/>
                </a:solidFill>
                <a:cs typeface="B Titr" pitchFamily="2" charset="-78"/>
              </a:rPr>
              <a:t>10- پیشرفت های کوچک را هم در نظر بگیریم</a:t>
            </a:r>
            <a:endParaRPr lang="en-US" b="1" dirty="0" smtClean="0">
              <a:solidFill>
                <a:srgbClr val="002060"/>
              </a:solidFill>
              <a:cs typeface="B Titr" pitchFamily="2" charset="-78"/>
            </a:endParaRPr>
          </a:p>
          <a:p>
            <a:pPr algn="just" rtl="1"/>
            <a:r>
              <a:rPr lang="fa-IR" sz="2500" b="1" dirty="0" smtClean="0">
                <a:cs typeface="B Titr" pitchFamily="2" charset="-78"/>
              </a:rPr>
              <a:t>برخی مربیان وقتی در تغییر عادات و رفتارهای شاگردانشان به مشکل برمی خورند ، به سرعت آشفته و نا امید می شوند و اعتماد به نفس خود را از دست می دهند . </a:t>
            </a:r>
          </a:p>
          <a:p>
            <a:pPr algn="just" rtl="1"/>
            <a:r>
              <a:rPr lang="fa-IR" sz="2500" b="1" dirty="0" smtClean="0">
                <a:cs typeface="B Titr" pitchFamily="2" charset="-78"/>
              </a:rPr>
              <a:t>حال آنکه باید به پیشرفت های کوچک و تدریجی شاگردان توجه نمایند زیرا کلید پیشرفت های بزرگ ، تشویق پیشرفت های کوچک است</a:t>
            </a:r>
            <a:r>
              <a:rPr lang="en-US" sz="2500" b="1" dirty="0" smtClean="0">
                <a:cs typeface="B Titr" pitchFamily="2" charset="-78"/>
              </a:rPr>
              <a:t>.</a:t>
            </a:r>
            <a:endParaRPr lang="fa-IR" sz="2500" b="1" dirty="0" smtClean="0">
              <a:cs typeface="B Titr" pitchFamily="2" charset="-78"/>
            </a:endParaRPr>
          </a:p>
          <a:p>
            <a:pPr algn="just" rtl="1"/>
            <a:endParaRPr lang="en-US" sz="2800" b="1" dirty="0" smtClean="0">
              <a:cs typeface="B Titr" pitchFamily="2" charset="-78"/>
            </a:endParaRPr>
          </a:p>
          <a:p>
            <a:pPr algn="just" rtl="1">
              <a:buNone/>
            </a:pPr>
            <a:r>
              <a:rPr lang="fa-IR" b="1" dirty="0" smtClean="0">
                <a:solidFill>
                  <a:srgbClr val="002060"/>
                </a:solidFill>
                <a:cs typeface="B Titr" pitchFamily="2" charset="-78"/>
              </a:rPr>
              <a:t>11-در هر زمان تنها روی یک مشکل تمرکز کنیم</a:t>
            </a:r>
            <a:endParaRPr lang="en-US" b="1" dirty="0" smtClean="0">
              <a:solidFill>
                <a:srgbClr val="002060"/>
              </a:solidFill>
              <a:cs typeface="B Titr" pitchFamily="2" charset="-78"/>
            </a:endParaRPr>
          </a:p>
          <a:p>
            <a:pPr algn="just" rtl="1"/>
            <a:endParaRPr lang="fa-IR" sz="2800" b="1" dirty="0" smtClean="0">
              <a:cs typeface="B Titr" pitchFamily="2" charset="-78"/>
            </a:endParaRPr>
          </a:p>
          <a:p>
            <a:pPr algn="just" rtl="1"/>
            <a:r>
              <a:rPr lang="fa-IR" sz="2500" b="1" dirty="0" smtClean="0">
                <a:cs typeface="B Titr" pitchFamily="2" charset="-78"/>
              </a:rPr>
              <a:t>شاگرد شما ممکن است مشکلات متعددی داشته باشد ولی اگر شما بخواهید همه موارد را با هم اصلاح کنید موفق نخواهید شد.</a:t>
            </a:r>
          </a:p>
          <a:p>
            <a:pPr algn="just" rtl="1"/>
            <a:r>
              <a:rPr lang="fa-IR" sz="2500" b="1" dirty="0" smtClean="0">
                <a:cs typeface="B Titr" pitchFamily="2" charset="-78"/>
              </a:rPr>
              <a:t>برای موفقیت باید تنها یک مشکل را در نظر بگیرید و پس از حل آن به نوبت به مشکل دیگری بپردازید . </a:t>
            </a:r>
            <a:endParaRPr lang="en-US" sz="2500" b="1" dirty="0" smtClean="0">
              <a:cs typeface="B Titr" pitchFamily="2" charset="-78"/>
            </a:endParaRPr>
          </a:p>
          <a:p>
            <a:pPr algn="just"/>
            <a:endParaRPr lang="en-US" sz="2800" b="1" dirty="0" smtClean="0">
              <a:cs typeface="B Nazanin" pitchFamily="2" charset="-78"/>
            </a:endParaRPr>
          </a:p>
          <a:p>
            <a:endParaRPr lang="en-US" dirty="0" smtClean="0"/>
          </a:p>
          <a:p>
            <a:endParaRPr lang="en-US" dirty="0"/>
          </a:p>
        </p:txBody>
      </p:sp>
    </p:spTree>
  </p:cSld>
  <p:clrMapOvr>
    <a:masterClrMapping/>
  </p:clrMapOvr>
  <p:transition spd="slow">
    <p:pull dir="rd"/>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5720" y="285728"/>
            <a:ext cx="8501122" cy="6286544"/>
          </a:xfrm>
          <a:solidFill>
            <a:srgbClr val="92D050"/>
          </a:solidFill>
        </p:spPr>
        <p:txBody>
          <a:bodyPr>
            <a:normAutofit fontScale="55000" lnSpcReduction="20000"/>
          </a:bodyPr>
          <a:lstStyle/>
          <a:p>
            <a:pPr algn="r" rtl="1">
              <a:lnSpc>
                <a:spcPct val="120000"/>
              </a:lnSpc>
              <a:buNone/>
            </a:pPr>
            <a:r>
              <a:rPr lang="fa-IR" sz="2900" b="1" dirty="0" smtClean="0">
                <a:solidFill>
                  <a:srgbClr val="002060"/>
                </a:solidFill>
                <a:cs typeface="B Titr" pitchFamily="2" charset="-78"/>
              </a:rPr>
              <a:t> </a:t>
            </a:r>
          </a:p>
          <a:p>
            <a:pPr algn="r" rtl="1">
              <a:lnSpc>
                <a:spcPct val="120000"/>
              </a:lnSpc>
              <a:buNone/>
            </a:pPr>
            <a:r>
              <a:rPr lang="fa-IR" sz="3600" b="1" dirty="0" smtClean="0">
                <a:solidFill>
                  <a:srgbClr val="002060"/>
                </a:solidFill>
                <a:cs typeface="B Titr" pitchFamily="2" charset="-78"/>
              </a:rPr>
              <a:t>منابع:</a:t>
            </a:r>
          </a:p>
          <a:p>
            <a:pPr algn="r" rtl="1">
              <a:lnSpc>
                <a:spcPct val="120000"/>
              </a:lnSpc>
              <a:buNone/>
            </a:pPr>
            <a:r>
              <a:rPr lang="fa-IR" sz="2900" b="1" dirty="0" smtClean="0">
                <a:solidFill>
                  <a:srgbClr val="002060"/>
                </a:solidFill>
                <a:cs typeface="B Titr" pitchFamily="2" charset="-78"/>
              </a:rPr>
              <a:t>باقری ، خسرو ، نگاهی دوباره به تربیت اسلامی ، ج اول ، انتشارات مدرسه ، 1386</a:t>
            </a:r>
          </a:p>
          <a:p>
            <a:pPr algn="r" rtl="1">
              <a:lnSpc>
                <a:spcPct val="120000"/>
              </a:lnSpc>
              <a:buNone/>
            </a:pPr>
            <a:r>
              <a:rPr lang="fa-IR" sz="2900" b="1" dirty="0" smtClean="0">
                <a:solidFill>
                  <a:srgbClr val="002060"/>
                </a:solidFill>
                <a:cs typeface="B Titr" pitchFamily="2" charset="-78"/>
              </a:rPr>
              <a:t>پایگاه اطلاع رسانی استاد محمدتقی مصباح یزدی</a:t>
            </a:r>
          </a:p>
          <a:p>
            <a:pPr algn="r" rtl="1">
              <a:lnSpc>
                <a:spcPct val="120000"/>
              </a:lnSpc>
              <a:buNone/>
            </a:pPr>
            <a:r>
              <a:rPr lang="fa-IR" sz="2900" b="1" dirty="0" smtClean="0">
                <a:solidFill>
                  <a:srgbClr val="002060"/>
                </a:solidFill>
                <a:cs typeface="B Titr" pitchFamily="2" charset="-78"/>
              </a:rPr>
              <a:t>حاجي ده آبادي – محمد علي –درآمدي بر نظام تربيتي اسلام </a:t>
            </a:r>
          </a:p>
          <a:p>
            <a:pPr algn="r" rtl="1">
              <a:lnSpc>
                <a:spcPct val="120000"/>
              </a:lnSpc>
              <a:buNone/>
            </a:pPr>
            <a:r>
              <a:rPr lang="fa-IR" sz="2900" b="1" dirty="0" smtClean="0">
                <a:solidFill>
                  <a:srgbClr val="002060"/>
                </a:solidFill>
                <a:cs typeface="B Titr" pitchFamily="2" charset="-78"/>
              </a:rPr>
              <a:t>داوودی، محمد، نقش معلم در تربیت دینی چ1، قم: پژوهشکده حوزه و دانشگاه، 1384</a:t>
            </a:r>
          </a:p>
          <a:p>
            <a:pPr algn="r" rtl="1">
              <a:lnSpc>
                <a:spcPct val="120000"/>
              </a:lnSpc>
              <a:buNone/>
            </a:pPr>
            <a:r>
              <a:rPr lang="fa-IR" sz="2900" b="1" dirty="0" smtClean="0">
                <a:solidFill>
                  <a:srgbClr val="002060"/>
                </a:solidFill>
                <a:cs typeface="B Titr" pitchFamily="2" charset="-78"/>
              </a:rPr>
              <a:t>داوودی: محمد: سیره تربیتی پیامبر(ص) و اهل بیت (ع) ، جلد دوم : تربیت دینی،  پژوهشگاه حوزه و دانشگاه چاپ بهار 1387 زیتون– قم</a:t>
            </a:r>
          </a:p>
          <a:p>
            <a:pPr algn="r" rtl="1">
              <a:lnSpc>
                <a:spcPct val="120000"/>
              </a:lnSpc>
              <a:buNone/>
            </a:pPr>
            <a:r>
              <a:rPr lang="fa-IR" sz="2900" b="1" dirty="0" smtClean="0">
                <a:solidFill>
                  <a:srgbClr val="002060"/>
                </a:solidFill>
                <a:cs typeface="B Titr" pitchFamily="2" charset="-78"/>
              </a:rPr>
              <a:t>دلشاد تهراني – مصطفي –سيري در تربيت اسلامي </a:t>
            </a:r>
          </a:p>
          <a:p>
            <a:pPr algn="r" rtl="1">
              <a:lnSpc>
                <a:spcPct val="120000"/>
              </a:lnSpc>
              <a:buNone/>
            </a:pPr>
            <a:r>
              <a:rPr lang="fa-IR" sz="2900" b="1" dirty="0" smtClean="0">
                <a:solidFill>
                  <a:srgbClr val="002060"/>
                </a:solidFill>
                <a:cs typeface="B Titr" pitchFamily="2" charset="-78"/>
              </a:rPr>
              <a:t>شرفى -محمد رضا- تربيت اسلامى با تاكيد بر ديدگاههاى امام خمينى </a:t>
            </a:r>
          </a:p>
          <a:p>
            <a:pPr algn="r" rtl="1">
              <a:lnSpc>
                <a:spcPct val="120000"/>
              </a:lnSpc>
              <a:buNone/>
            </a:pPr>
            <a:r>
              <a:rPr lang="fa-IR" sz="2900" b="1" dirty="0" smtClean="0">
                <a:solidFill>
                  <a:srgbClr val="002060"/>
                </a:solidFill>
                <a:cs typeface="B Titr" pitchFamily="2" charset="-78"/>
              </a:rPr>
              <a:t>کريمي - عبد العظيم - تربیت چه چیزی نیست</a:t>
            </a:r>
          </a:p>
          <a:p>
            <a:pPr algn="r" rtl="1">
              <a:lnSpc>
                <a:spcPct val="120000"/>
              </a:lnSpc>
              <a:buNone/>
            </a:pPr>
            <a:r>
              <a:rPr lang="fa-IR" sz="2900" b="1" dirty="0" smtClean="0">
                <a:solidFill>
                  <a:srgbClr val="002060"/>
                </a:solidFill>
                <a:cs typeface="B Titr" pitchFamily="2" charset="-78"/>
              </a:rPr>
              <a:t>مطهری، مرتضی، امدادهای غیبی در زندگی بشر، تهران: صدرا، ۱۳۶۷</a:t>
            </a:r>
            <a:br>
              <a:rPr lang="fa-IR" sz="2900" b="1" dirty="0" smtClean="0">
                <a:solidFill>
                  <a:srgbClr val="002060"/>
                </a:solidFill>
                <a:cs typeface="B Titr" pitchFamily="2" charset="-78"/>
              </a:rPr>
            </a:br>
            <a:r>
              <a:rPr lang="fa-IR" sz="2900" b="1" dirty="0" smtClean="0">
                <a:solidFill>
                  <a:srgbClr val="002060"/>
                </a:solidFill>
                <a:cs typeface="B Titr" pitchFamily="2" charset="-78"/>
              </a:rPr>
              <a:t>مطهری، مرتضی، تعليم و تربيت در اسلأم، صدرا، 1382</a:t>
            </a:r>
          </a:p>
          <a:p>
            <a:pPr algn="r" rtl="1">
              <a:lnSpc>
                <a:spcPct val="120000"/>
              </a:lnSpc>
              <a:buNone/>
            </a:pPr>
            <a:r>
              <a:rPr lang="fa-IR" sz="2900" b="1" dirty="0" smtClean="0">
                <a:solidFill>
                  <a:srgbClr val="002060"/>
                </a:solidFill>
                <a:cs typeface="B Titr" pitchFamily="2" charset="-78"/>
              </a:rPr>
              <a:t>مطهری، مرتضی- داستان راستان, انتشارات صدرا-1379</a:t>
            </a:r>
          </a:p>
          <a:p>
            <a:pPr algn="r" rtl="1">
              <a:lnSpc>
                <a:spcPct val="120000"/>
              </a:lnSpc>
              <a:buNone/>
            </a:pPr>
            <a:r>
              <a:rPr lang="fa-IR" sz="2900" b="1" dirty="0" smtClean="0">
                <a:solidFill>
                  <a:srgbClr val="002060"/>
                </a:solidFill>
                <a:cs typeface="B Titr" pitchFamily="2" charset="-78"/>
              </a:rPr>
              <a:t>نظام تربیت وآموزش عقیدتی سیاسی سپاه، ابلاغی نماینده ولی فقیه درسپاه طی نامه شماره  3153/1/ن تاریخ 7/4/1388</a:t>
            </a:r>
          </a:p>
          <a:p>
            <a:pPr algn="r" rtl="1">
              <a:lnSpc>
                <a:spcPct val="120000"/>
              </a:lnSpc>
              <a:buNone/>
            </a:pPr>
            <a:r>
              <a:rPr lang="fa-IR" sz="2900" b="1" dirty="0" smtClean="0">
                <a:solidFill>
                  <a:srgbClr val="002060"/>
                </a:solidFill>
                <a:cs typeface="B Titr" pitchFamily="2" charset="-78"/>
              </a:rPr>
              <a:t>نظری ، رضا، گذري برروشهاي تربیتی آموزشي (به انضمام مهارتهای چهارگانه ارتباط کلامی) ، انتشارات تحسین،  1389</a:t>
            </a:r>
            <a:r>
              <a:rPr lang="fa-IR" sz="2900" b="1" dirty="0" smtClean="0">
                <a:solidFill>
                  <a:srgbClr val="002060"/>
                </a:solidFill>
                <a:cs typeface="B Nazanin" pitchFamily="2" charset="-78"/>
              </a:rPr>
              <a:t>  </a:t>
            </a:r>
          </a:p>
          <a:p>
            <a:pPr algn="just" rtl="1">
              <a:buNone/>
            </a:pPr>
            <a:r>
              <a:rPr lang="fa-IR" b="1" dirty="0" smtClean="0">
                <a:solidFill>
                  <a:srgbClr val="002060"/>
                </a:solidFill>
                <a:cs typeface="B Nazanin" pitchFamily="2" charset="-78"/>
              </a:rPr>
              <a:t> </a:t>
            </a:r>
          </a:p>
          <a:p>
            <a:pPr algn="just" rtl="1">
              <a:buNone/>
            </a:pPr>
            <a:r>
              <a:rPr lang="fa-IR" b="1" dirty="0" smtClean="0">
                <a:solidFill>
                  <a:srgbClr val="002060"/>
                </a:solidFill>
                <a:cs typeface="B Nazanin" pitchFamily="2" charset="-78"/>
              </a:rPr>
              <a:t> </a:t>
            </a:r>
          </a:p>
          <a:p>
            <a:pPr algn="just"/>
            <a:endParaRPr lang="en-US" sz="2800" b="1" dirty="0" smtClean="0">
              <a:cs typeface="B Nazanin" pitchFamily="2" charset="-78"/>
            </a:endParaRPr>
          </a:p>
          <a:p>
            <a:endParaRPr lang="en-US" dirty="0" smtClean="0"/>
          </a:p>
          <a:p>
            <a:endParaRPr lang="en-US" dirty="0"/>
          </a:p>
        </p:txBody>
      </p:sp>
    </p:spTree>
  </p:cSld>
  <p:clrMapOvr>
    <a:masterClrMapping/>
  </p:clrMapOvr>
  <p:transition spd="slow">
    <p:pull dir="rd"/>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Puls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Pulse.pot">
      <a:majorFont>
        <a:latin typeface="Times New Roman"/>
        <a:ea typeface=""/>
        <a:cs typeface=""/>
      </a:majorFont>
      <a:minorFont>
        <a:latin typeface="Times New Roman"/>
        <a:ea typeface=""/>
        <a:cs typeface=""/>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Pulse.pot 1">
        <a:dk1>
          <a:srgbClr val="000000"/>
        </a:dk1>
        <a:lt1>
          <a:srgbClr val="CCECFF"/>
        </a:lt1>
        <a:dk2>
          <a:srgbClr val="000066"/>
        </a:dk2>
        <a:lt2>
          <a:srgbClr val="6699FF"/>
        </a:lt2>
        <a:accent1>
          <a:srgbClr val="33CCCC"/>
        </a:accent1>
        <a:accent2>
          <a:srgbClr val="0099FF"/>
        </a:accent2>
        <a:accent3>
          <a:srgbClr val="E2F4FF"/>
        </a:accent3>
        <a:accent4>
          <a:srgbClr val="000000"/>
        </a:accent4>
        <a:accent5>
          <a:srgbClr val="ADE2E2"/>
        </a:accent5>
        <a:accent6>
          <a:srgbClr val="008AE7"/>
        </a:accent6>
        <a:hlink>
          <a:srgbClr val="FFFFFF"/>
        </a:hlink>
        <a:folHlink>
          <a:srgbClr val="3366FF"/>
        </a:folHlink>
      </a:clrScheme>
      <a:clrMap bg1="lt1" tx1="dk1" bg2="lt2" tx2="dk2" accent1="accent1" accent2="accent2" accent3="accent3" accent4="accent4" accent5="accent5" accent6="accent6" hlink="hlink" folHlink="folHlink"/>
    </a:extraClrScheme>
    <a:extraClrScheme>
      <a:clrScheme name="Pulse.pot 2">
        <a:dk1>
          <a:srgbClr val="000000"/>
        </a:dk1>
        <a:lt1>
          <a:srgbClr val="FFFFFF"/>
        </a:lt1>
        <a:dk2>
          <a:srgbClr val="000066"/>
        </a:dk2>
        <a:lt2>
          <a:srgbClr val="FFCC66"/>
        </a:lt2>
        <a:accent1>
          <a:srgbClr val="FF9900"/>
        </a:accent1>
        <a:accent2>
          <a:srgbClr val="000044"/>
        </a:accent2>
        <a:accent3>
          <a:srgbClr val="AAAAB8"/>
        </a:accent3>
        <a:accent4>
          <a:srgbClr val="DADADA"/>
        </a:accent4>
        <a:accent5>
          <a:srgbClr val="FFCAAA"/>
        </a:accent5>
        <a:accent6>
          <a:srgbClr val="00003D"/>
        </a:accent6>
        <a:hlink>
          <a:srgbClr val="3366FF"/>
        </a:hlink>
        <a:folHlink>
          <a:srgbClr val="FFFF00"/>
        </a:folHlink>
      </a:clrScheme>
      <a:clrMap bg1="dk2" tx1="lt1" bg2="dk1" tx2="lt2" accent1="accent1" accent2="accent2" accent3="accent3" accent4="accent4" accent5="accent5" accent6="accent6" hlink="hlink" folHlink="folHlink"/>
    </a:extraClrScheme>
    <a:extraClrScheme>
      <a:clrScheme name="Pulse.pot 3">
        <a:dk1>
          <a:srgbClr val="000000"/>
        </a:dk1>
        <a:lt1>
          <a:srgbClr val="FFFFFF"/>
        </a:lt1>
        <a:dk2>
          <a:srgbClr val="000000"/>
        </a:dk2>
        <a:lt2>
          <a:srgbClr val="DDDDDD"/>
        </a:lt2>
        <a:accent1>
          <a:srgbClr val="CBCBCB"/>
        </a:accent1>
        <a:accent2>
          <a:srgbClr val="C0C0C0"/>
        </a:accent2>
        <a:accent3>
          <a:srgbClr val="FFFFFF"/>
        </a:accent3>
        <a:accent4>
          <a:srgbClr val="000000"/>
        </a:accent4>
        <a:accent5>
          <a:srgbClr val="E2E2E2"/>
        </a:accent5>
        <a:accent6>
          <a:srgbClr val="AEAEAE"/>
        </a:accent6>
        <a:hlink>
          <a:srgbClr val="4D4D4D"/>
        </a:hlink>
        <a:folHlink>
          <a:srgbClr val="868686"/>
        </a:folHlink>
      </a:clrScheme>
      <a:clrMap bg1="lt1" tx1="dk1" bg2="lt2" tx2="dk2" accent1="accent1" accent2="accent2" accent3="accent3" accent4="accent4" accent5="accent5" accent6="accent6" hlink="hlink" folHlink="folHlink"/>
    </a:extraClrScheme>
    <a:extraClrScheme>
      <a:clrScheme name="Pulse.pot 4">
        <a:dk1>
          <a:srgbClr val="000000"/>
        </a:dk1>
        <a:lt1>
          <a:srgbClr val="FFFFFF"/>
        </a:lt1>
        <a:dk2>
          <a:srgbClr val="660033"/>
        </a:dk2>
        <a:lt2>
          <a:srgbClr val="FFCC66"/>
        </a:lt2>
        <a:accent1>
          <a:srgbClr val="FF9900"/>
        </a:accent1>
        <a:accent2>
          <a:srgbClr val="440022"/>
        </a:accent2>
        <a:accent3>
          <a:srgbClr val="B8AAAD"/>
        </a:accent3>
        <a:accent4>
          <a:srgbClr val="DADADA"/>
        </a:accent4>
        <a:accent5>
          <a:srgbClr val="FFCAAA"/>
        </a:accent5>
        <a:accent6>
          <a:srgbClr val="3D001E"/>
        </a:accent6>
        <a:hlink>
          <a:srgbClr val="B20059"/>
        </a:hlink>
        <a:folHlink>
          <a:srgbClr val="FF6699"/>
        </a:folHlink>
      </a:clrScheme>
      <a:clrMap bg1="dk2" tx1="lt1" bg2="dk1" tx2="lt2" accent1="accent1" accent2="accent2" accent3="accent3" accent4="accent4" accent5="accent5" accent6="accent6" hlink="hlink" folHlink="folHlink"/>
    </a:extraClrScheme>
    <a:extraClrScheme>
      <a:clrScheme name="Pulse.pot 5">
        <a:dk1>
          <a:srgbClr val="000000"/>
        </a:dk1>
        <a:lt1>
          <a:srgbClr val="FFFFFF"/>
        </a:lt1>
        <a:dk2>
          <a:srgbClr val="663300"/>
        </a:dk2>
        <a:lt2>
          <a:srgbClr val="FFCC66"/>
        </a:lt2>
        <a:accent1>
          <a:srgbClr val="FF9900"/>
        </a:accent1>
        <a:accent2>
          <a:srgbClr val="361B00"/>
        </a:accent2>
        <a:accent3>
          <a:srgbClr val="B8ADAA"/>
        </a:accent3>
        <a:accent4>
          <a:srgbClr val="DADADA"/>
        </a:accent4>
        <a:accent5>
          <a:srgbClr val="FFCAAA"/>
        </a:accent5>
        <a:accent6>
          <a:srgbClr val="301700"/>
        </a:accent6>
        <a:hlink>
          <a:srgbClr val="996633"/>
        </a:hlink>
        <a:folHlink>
          <a:srgbClr val="FF6699"/>
        </a:folHlink>
      </a:clrScheme>
      <a:clrMap bg1="dk2" tx1="lt1" bg2="dk1" tx2="lt2" accent1="accent1" accent2="accent2" accent3="accent3" accent4="accent4" accent5="accent5" accent6="accent6" hlink="hlink" folHlink="folHlink"/>
    </a:extraClrScheme>
    <a:extraClrScheme>
      <a:clrScheme name="Pulse.pot 6">
        <a:dk1>
          <a:srgbClr val="000000"/>
        </a:dk1>
        <a:lt1>
          <a:srgbClr val="FFFFFF"/>
        </a:lt1>
        <a:dk2>
          <a:srgbClr val="003300"/>
        </a:dk2>
        <a:lt2>
          <a:srgbClr val="FFCC66"/>
        </a:lt2>
        <a:accent1>
          <a:srgbClr val="CC9900"/>
        </a:accent1>
        <a:accent2>
          <a:srgbClr val="001600"/>
        </a:accent2>
        <a:accent3>
          <a:srgbClr val="AAADAA"/>
        </a:accent3>
        <a:accent4>
          <a:srgbClr val="DADADA"/>
        </a:accent4>
        <a:accent5>
          <a:srgbClr val="E2CAAA"/>
        </a:accent5>
        <a:accent6>
          <a:srgbClr val="001300"/>
        </a:accent6>
        <a:hlink>
          <a:srgbClr val="006600"/>
        </a:hlink>
        <a:folHlink>
          <a:srgbClr val="009999"/>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4.xml><?xml version="1.0" encoding="utf-8"?>
<a:theme xmlns:a="http://schemas.openxmlformats.org/drawingml/2006/main" name="1_Flow">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657</TotalTime>
  <Words>6273</Words>
  <Application>Microsoft Office PowerPoint</Application>
  <PresentationFormat>On-screen Show (4:3)</PresentationFormat>
  <Paragraphs>440</Paragraphs>
  <Slides>65</Slides>
  <Notes>0</Notes>
  <HiddenSlides>0</HiddenSlides>
  <MMClips>0</MMClips>
  <ScaleCrop>false</ScaleCrop>
  <HeadingPairs>
    <vt:vector size="6" baseType="variant">
      <vt:variant>
        <vt:lpstr>Fonts Used</vt:lpstr>
      </vt:variant>
      <vt:variant>
        <vt:i4>17</vt:i4>
      </vt:variant>
      <vt:variant>
        <vt:lpstr>Theme</vt:lpstr>
      </vt:variant>
      <vt:variant>
        <vt:i4>4</vt:i4>
      </vt:variant>
      <vt:variant>
        <vt:lpstr>Slide Titles</vt:lpstr>
      </vt:variant>
      <vt:variant>
        <vt:i4>65</vt:i4>
      </vt:variant>
    </vt:vector>
  </HeadingPairs>
  <TitlesOfParts>
    <vt:vector size="86" baseType="lpstr">
      <vt:lpstr>Arial</vt:lpstr>
      <vt:lpstr>B</vt:lpstr>
      <vt:lpstr>B Homa</vt:lpstr>
      <vt:lpstr>B Jadid</vt:lpstr>
      <vt:lpstr>B Mitra</vt:lpstr>
      <vt:lpstr>B Nazanin</vt:lpstr>
      <vt:lpstr>B Titr</vt:lpstr>
      <vt:lpstr>Calibri</vt:lpstr>
      <vt:lpstr>Constantia</vt:lpstr>
      <vt:lpstr>Corbel</vt:lpstr>
      <vt:lpstr>Majalla UI</vt:lpstr>
      <vt:lpstr>Tahoma</vt:lpstr>
      <vt:lpstr>Times New Roman</vt:lpstr>
      <vt:lpstr>Traditional Arabic</vt:lpstr>
      <vt:lpstr>Wingdings</vt:lpstr>
      <vt:lpstr>Wingdings 2</vt:lpstr>
      <vt:lpstr>Wingdings 3</vt:lpstr>
      <vt:lpstr>Flow</vt:lpstr>
      <vt:lpstr>Pulse</vt:lpstr>
      <vt:lpstr>Module</vt:lpstr>
      <vt:lpstr>1_Flow</vt:lpstr>
      <vt:lpstr>PowerPoint Presentation</vt:lpstr>
      <vt:lpstr>PowerPoint Presentation</vt:lpstr>
      <vt:lpstr>PowerPoint Presentation</vt:lpstr>
      <vt:lpstr>PowerPoint Presentation</vt:lpstr>
      <vt:lpstr>تعريف تعلیم وآموزش</vt:lpstr>
      <vt:lpstr>تعريف تربيت</vt:lpstr>
      <vt:lpstr>تعريف تربيت</vt:lpstr>
      <vt:lpstr>تعریف تربیت دینی </vt:lpstr>
      <vt:lpstr>تعریف آموزش تربیت محور</vt:lpstr>
      <vt:lpstr>تعريف مربی تربيت محور</vt:lpstr>
      <vt:lpstr>تعريف مباني</vt:lpstr>
      <vt:lpstr>تعريف اصول</vt:lpstr>
      <vt:lpstr>مباني تعلیم و تربیت اسلامی</vt:lpstr>
      <vt:lpstr>PowerPoint Presentation</vt:lpstr>
      <vt:lpstr>PowerPoint Presentation</vt:lpstr>
      <vt:lpstr>PowerPoint Presentation</vt:lpstr>
      <vt:lpstr>PowerPoint Presentation</vt:lpstr>
      <vt:lpstr>اصول حاكم بر تربيت اسلامي</vt:lpstr>
      <vt:lpstr>PowerPoint Presentation</vt:lpstr>
      <vt:lpstr>PowerPoint Presentation</vt:lpstr>
      <vt:lpstr>مبانى نظرى و اصول عملى تعليم و تربيت در اسلام  از دیدگاه استاد محمدتقى مصباح يزدى</vt:lpstr>
      <vt:lpstr>PowerPoint Presentation</vt:lpstr>
      <vt:lpstr>PowerPoint Presentation</vt:lpstr>
      <vt:lpstr>PowerPoint Presentation</vt:lpstr>
      <vt:lpstr>PowerPoint Presentation</vt:lpstr>
      <vt:lpstr>PowerPoint Presentation</vt:lpstr>
      <vt:lpstr>اصول عملى تعليم و تربيت</vt:lpstr>
      <vt:lpstr>PowerPoint Presentation</vt:lpstr>
      <vt:lpstr>PowerPoint Presentation</vt:lpstr>
      <vt:lpstr>PowerPoint Presentation</vt:lpstr>
      <vt:lpstr>PowerPoint Presentation</vt:lpstr>
      <vt:lpstr>PowerPoint Presentation</vt:lpstr>
      <vt:lpstr>تربیت چه چیز نیست؟ </vt:lpstr>
      <vt:lpstr>PowerPoint Presentation</vt:lpstr>
      <vt:lpstr>چگونه تربیت «نكنیم»!</vt:lpstr>
      <vt:lpstr>PowerPoint Presentation</vt:lpstr>
      <vt:lpstr>PowerPoint Presentation</vt:lpstr>
      <vt:lpstr>PowerPoint Presentation</vt:lpstr>
      <vt:lpstr>جايگاه  ممتاز و نقش تربیتی معلم ومربی </vt:lpstr>
      <vt:lpstr>نقش معلم در تربیت دینی</vt:lpstr>
      <vt:lpstr>الف. نقش معلم در شناسایی معارف دین</vt:lpstr>
      <vt:lpstr>PowerPoint Presentation</vt:lpstr>
      <vt:lpstr>ب. نقش معلم در ایمان‌آفرینی</vt:lpstr>
      <vt:lpstr>PowerPoint Presentation</vt:lpstr>
      <vt:lpstr>ج. نقش معلم در رفتار شاگردان</vt:lpstr>
      <vt:lpstr>PowerPoint Presentation</vt:lpstr>
      <vt:lpstr>ویژگی ها ی رویکرد تربيت دینی- انقلابی   درنظام تربیت وآموزش عقيدتي سياسي سپاه </vt:lpstr>
      <vt:lpstr>PowerPoint Presentation</vt:lpstr>
      <vt:lpstr>ويژگيهای مربيان تربيت محور</vt:lpstr>
      <vt:lpstr>الف: ويژگيهای شخصيتی و اخلاقی مربيان</vt:lpstr>
      <vt:lpstr>PowerPoint Presentation</vt:lpstr>
      <vt:lpstr>PowerPoint Presentation</vt:lpstr>
      <vt:lpstr>ب) ويژگيهای مهارتي ـ تخصصی مربيان</vt:lpstr>
      <vt:lpstr>PowerPoint Presentation</vt:lpstr>
      <vt:lpstr>روش های تربیتی آموزشی </vt:lpstr>
      <vt:lpstr>PowerPoint Presentation</vt:lpstr>
      <vt:lpstr>PowerPoint Presentation</vt:lpstr>
      <vt:lpstr>PowerPoint Presentation</vt:lpstr>
      <vt:lpstr>PowerPoint Presentation</vt:lpstr>
      <vt:lpstr>نکته های کاربردی برای تربیت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DadeFam-43262657</cp:lastModifiedBy>
  <cp:revision>107</cp:revision>
  <dcterms:created xsi:type="dcterms:W3CDTF">2012-04-10T07:28:55Z</dcterms:created>
  <dcterms:modified xsi:type="dcterms:W3CDTF">2023-08-26T17:09:33Z</dcterms:modified>
</cp:coreProperties>
</file>