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75" r:id="rId2"/>
    <p:sldId id="256"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871" autoAdjust="0"/>
    <p:restoredTop sz="94660"/>
  </p:normalViewPr>
  <p:slideViewPr>
    <p:cSldViewPr>
      <p:cViewPr varScale="1">
        <p:scale>
          <a:sx n="66" d="100"/>
          <a:sy n="66" d="100"/>
        </p:scale>
        <p:origin x="-156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254681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3114488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1040885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1785807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2298789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1608067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689220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9880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2772873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671271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138516-AF44-4E69-AAA4-9805748E2607}" type="datetimeFigureOut">
              <a:rPr lang="en-US" smtClean="0"/>
              <a:t>6/19/2018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CE15936-2E38-4398-AE2D-ED03AFC3A146}" type="slidenum">
              <a:rPr lang="en-US" smtClean="0"/>
              <a:t>‹#›</a:t>
            </a:fld>
            <a:endParaRPr lang="en-US" dirty="0"/>
          </a:p>
        </p:txBody>
      </p:sp>
    </p:spTree>
    <p:extLst>
      <p:ext uri="{BB962C8B-B14F-4D97-AF65-F5344CB8AC3E}">
        <p14:creationId xmlns:p14="http://schemas.microsoft.com/office/powerpoint/2010/main" val="164237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138516-AF44-4E69-AAA4-9805748E2607}" type="datetimeFigureOut">
              <a:rPr lang="en-US" smtClean="0"/>
              <a:t>6/19/2018</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E15936-2E38-4398-AE2D-ED03AFC3A146}" type="slidenum">
              <a:rPr lang="en-US" smtClean="0"/>
              <a:t>‹#›</a:t>
            </a:fld>
            <a:endParaRPr lang="en-US" dirty="0"/>
          </a:p>
        </p:txBody>
      </p:sp>
    </p:spTree>
    <p:extLst>
      <p:ext uri="{BB962C8B-B14F-4D97-AF65-F5344CB8AC3E}">
        <p14:creationId xmlns:p14="http://schemas.microsoft.com/office/powerpoint/2010/main" val="26949060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1295400" y="1600200"/>
            <a:ext cx="7010400" cy="990599"/>
          </a:xfrm>
        </p:spPr>
        <p:txBody>
          <a:bodyPr>
            <a:normAutofit fontScale="25000" lnSpcReduction="20000"/>
          </a:bodyPr>
          <a:lstStyle/>
          <a:p>
            <a:pPr marL="0" marR="0" algn="ctr" rtl="1">
              <a:lnSpc>
                <a:spcPct val="115000"/>
              </a:lnSpc>
              <a:spcBef>
                <a:spcPts val="0"/>
              </a:spcBef>
              <a:spcAft>
                <a:spcPts val="1000"/>
              </a:spcAft>
            </a:pPr>
            <a:endParaRPr lang="en-US" sz="2400" dirty="0">
              <a:ea typeface="Calibri"/>
              <a:cs typeface="Arial"/>
            </a:endParaRPr>
          </a:p>
          <a:p>
            <a:pPr marL="0" marR="0" indent="0" algn="ctr" rtl="1">
              <a:lnSpc>
                <a:spcPct val="115000"/>
              </a:lnSpc>
              <a:spcBef>
                <a:spcPts val="0"/>
              </a:spcBef>
              <a:spcAft>
                <a:spcPts val="1000"/>
              </a:spcAft>
              <a:buNone/>
            </a:pPr>
            <a:r>
              <a:rPr lang="fa-IR" sz="14400" b="1" dirty="0" smtClean="0">
                <a:ea typeface="Calibri"/>
                <a:cs typeface="B Nazanin"/>
              </a:rPr>
              <a:t>مبانی سیستم های اطلاعات مدیریت </a:t>
            </a:r>
            <a:r>
              <a:rPr lang="fa-IR" sz="14400" b="1" dirty="0">
                <a:ea typeface="Calibri"/>
                <a:cs typeface="B Nazanin"/>
              </a:rPr>
              <a:t> </a:t>
            </a:r>
            <a:endParaRPr lang="en-US" sz="9600" b="1" dirty="0">
              <a:ea typeface="Calibri"/>
              <a:cs typeface="Arial"/>
            </a:endParaRPr>
          </a:p>
          <a:p>
            <a:pPr algn="r" rtl="1"/>
            <a:endParaRPr lang="en-US" dirty="0"/>
          </a:p>
        </p:txBody>
      </p:sp>
    </p:spTree>
    <p:extLst>
      <p:ext uri="{BB962C8B-B14F-4D97-AF65-F5344CB8AC3E}">
        <p14:creationId xmlns:p14="http://schemas.microsoft.com/office/powerpoint/2010/main" val="42763148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47800" y="1447800"/>
            <a:ext cx="6400800" cy="1752600"/>
          </a:xfrm>
        </p:spPr>
        <p:txBody>
          <a:bodyPr>
            <a:normAutofit fontScale="85000" lnSpcReduction="20000"/>
          </a:bodyPr>
          <a:lstStyle/>
          <a:p>
            <a:endParaRPr lang="fa-IR" dirty="0" smtClean="0">
              <a:solidFill>
                <a:srgbClr val="C00000"/>
              </a:solidFill>
            </a:endParaRPr>
          </a:p>
          <a:p>
            <a:endParaRPr lang="fa-IR" dirty="0">
              <a:solidFill>
                <a:srgbClr val="C00000"/>
              </a:solidFill>
            </a:endParaRPr>
          </a:p>
          <a:p>
            <a:r>
              <a:rPr lang="fa-IR" sz="7100" dirty="0" smtClean="0">
                <a:solidFill>
                  <a:srgbClr val="C00000"/>
                </a:solidFill>
              </a:rPr>
              <a:t>مدیریت منابع داده ها </a:t>
            </a:r>
          </a:p>
          <a:p>
            <a:endParaRPr lang="fa-IR" dirty="0" smtClean="0">
              <a:solidFill>
                <a:srgbClr val="C00000"/>
              </a:solidFill>
            </a:endParaRPr>
          </a:p>
          <a:p>
            <a:endParaRPr lang="fa-IR" dirty="0">
              <a:solidFill>
                <a:srgbClr val="C00000"/>
              </a:solidFill>
            </a:endParaRPr>
          </a:p>
          <a:p>
            <a:endParaRPr lang="en-US" dirty="0">
              <a:solidFill>
                <a:srgbClr val="C00000"/>
              </a:solidFill>
            </a:endParaRPr>
          </a:p>
        </p:txBody>
      </p:sp>
    </p:spTree>
    <p:extLst>
      <p:ext uri="{BB962C8B-B14F-4D97-AF65-F5344CB8AC3E}">
        <p14:creationId xmlns:p14="http://schemas.microsoft.com/office/powerpoint/2010/main" val="339785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4636"/>
            <a:ext cx="8229600" cy="1143000"/>
          </a:xfrm>
        </p:spPr>
        <p:txBody>
          <a:bodyPr/>
          <a:lstStyle/>
          <a:p>
            <a:r>
              <a:rPr lang="fa-IR" b="1" dirty="0" smtClean="0">
                <a:cs typeface="B Nazanin" pitchFamily="2" charset="-78"/>
              </a:rPr>
              <a:t>مدیریت منابع داده ها </a:t>
            </a:r>
            <a:endParaRPr lang="en-US" b="1" dirty="0">
              <a:cs typeface="B Nazanin" pitchFamily="2" charset="-78"/>
            </a:endParaRPr>
          </a:p>
        </p:txBody>
      </p:sp>
      <p:sp>
        <p:nvSpPr>
          <p:cNvPr id="5" name="Content Placeholder 4"/>
          <p:cNvSpPr>
            <a:spLocks noGrp="1"/>
          </p:cNvSpPr>
          <p:nvPr>
            <p:ph idx="1"/>
          </p:nvPr>
        </p:nvSpPr>
        <p:spPr>
          <a:xfrm>
            <a:off x="533400" y="1066800"/>
            <a:ext cx="8229600" cy="4525963"/>
          </a:xfrm>
        </p:spPr>
        <p:txBody>
          <a:bodyPr>
            <a:normAutofit/>
          </a:bodyPr>
          <a:lstStyle/>
          <a:p>
            <a:pPr algn="r" rtl="1">
              <a:buClr>
                <a:schemeClr val="accent1">
                  <a:lumMod val="75000"/>
                </a:schemeClr>
              </a:buClr>
              <a:buFont typeface="Wingdings" pitchFamily="2" charset="2"/>
              <a:buChar char="§"/>
            </a:pPr>
            <a:r>
              <a:rPr lang="fa-IR" sz="2800" dirty="0" smtClean="0">
                <a:cs typeface="B Nazanin" pitchFamily="2" charset="-78"/>
              </a:rPr>
              <a:t>داده ها یکی از منابع </a:t>
            </a:r>
            <a:r>
              <a:rPr lang="fa-IR" sz="2800" dirty="0" smtClean="0">
                <a:solidFill>
                  <a:srgbClr val="C00000"/>
                </a:solidFill>
                <a:cs typeface="B Nazanin" pitchFamily="2" charset="-78"/>
              </a:rPr>
              <a:t>حیاتی</a:t>
            </a:r>
            <a:r>
              <a:rPr lang="fa-IR" sz="2800" dirty="0" smtClean="0">
                <a:cs typeface="B Nazanin" pitchFamily="2" charset="-78"/>
              </a:rPr>
              <a:t> سازمان هستند . </a:t>
            </a:r>
          </a:p>
          <a:p>
            <a:pPr algn="r" rtl="1">
              <a:buClr>
                <a:schemeClr val="accent1">
                  <a:lumMod val="75000"/>
                </a:schemeClr>
              </a:buClr>
              <a:buFont typeface="Wingdings" pitchFamily="2" charset="2"/>
              <a:buChar char="§"/>
            </a:pPr>
            <a:r>
              <a:rPr lang="fa-IR" sz="2800" dirty="0" smtClean="0">
                <a:cs typeface="B Nazanin" pitchFamily="2" charset="-78"/>
              </a:rPr>
              <a:t>سازمانهاي کسب و کار امروزي بدون </a:t>
            </a:r>
            <a:r>
              <a:rPr lang="fa-IR" sz="2800" b="1" u="sng" dirty="0" smtClean="0">
                <a:cs typeface="B Nazanin" pitchFamily="2" charset="-78"/>
              </a:rPr>
              <a:t>داده هاي باکيفيت </a:t>
            </a:r>
            <a:r>
              <a:rPr lang="fa-IR" sz="2800" dirty="0" smtClean="0">
                <a:cs typeface="B Nazanin" pitchFamily="2" charset="-78"/>
              </a:rPr>
              <a:t>قادر به بقا يا موفقيت نمي شوند.</a:t>
            </a:r>
          </a:p>
          <a:p>
            <a:pPr marL="0" indent="0" algn="r" rtl="1">
              <a:buNone/>
            </a:pPr>
            <a:r>
              <a:rPr lang="fa-IR" sz="2800" b="1" dirty="0" smtClean="0">
                <a:solidFill>
                  <a:schemeClr val="bg1">
                    <a:lumMod val="25000"/>
                  </a:schemeClr>
                </a:solidFill>
                <a:cs typeface="B Nazanin" pitchFamily="2" charset="-78"/>
              </a:rPr>
              <a:t>مديريت منابع داده (</a:t>
            </a:r>
            <a:r>
              <a:rPr lang="en-US" sz="2000" b="1" dirty="0" smtClean="0">
                <a:solidFill>
                  <a:schemeClr val="bg1">
                    <a:lumMod val="25000"/>
                  </a:schemeClr>
                </a:solidFill>
                <a:cs typeface="B Nazanin" pitchFamily="2" charset="-78"/>
              </a:rPr>
              <a:t>Data Resource Management</a:t>
            </a:r>
            <a:r>
              <a:rPr lang="fa-IR" sz="2800" b="1" dirty="0" smtClean="0">
                <a:solidFill>
                  <a:schemeClr val="bg1">
                    <a:lumMod val="25000"/>
                  </a:schemeClr>
                </a:solidFill>
                <a:cs typeface="B Nazanin" pitchFamily="2" charset="-78"/>
              </a:rPr>
              <a:t>)</a:t>
            </a:r>
          </a:p>
          <a:p>
            <a:pPr marL="0" indent="0" algn="r" rtl="1">
              <a:buNone/>
            </a:pPr>
            <a:r>
              <a:rPr lang="fa-IR" sz="2800" b="1" dirty="0" smtClean="0">
                <a:solidFill>
                  <a:schemeClr val="bg1">
                    <a:lumMod val="25000"/>
                  </a:schemeClr>
                </a:solidFill>
                <a:cs typeface="B Nazanin" pitchFamily="2" charset="-78"/>
              </a:rPr>
              <a:t> </a:t>
            </a:r>
            <a:r>
              <a:rPr lang="fa-IR" sz="2800" dirty="0" smtClean="0">
                <a:cs typeface="B Nazanin" pitchFamily="2" charset="-78"/>
              </a:rPr>
              <a:t>فعاليتي مديريتي است که از فناوري اطلاعاتی و ابزارهاي نرم افزاري براي مديريت منابع داده هاي يک سازمان استفاده ميکند تا نيازهاي اطلاعاتي ذي نفعان را برآورده سازد.</a:t>
            </a:r>
            <a:endParaRPr lang="en-US" sz="2800" dirty="0" smtClean="0">
              <a:cs typeface="B Nazanin" pitchFamily="2" charset="-78"/>
            </a:endParaRPr>
          </a:p>
          <a:p>
            <a:pPr marL="0" indent="0" algn="r" rtl="1">
              <a:buClr>
                <a:schemeClr val="accent1">
                  <a:lumMod val="75000"/>
                </a:schemeClr>
              </a:buClr>
              <a:buNone/>
            </a:pPr>
            <a:endParaRPr lang="en-US" sz="2800" dirty="0">
              <a:cs typeface="B Nazanin" pitchFamily="2" charset="-78"/>
            </a:endParaRPr>
          </a:p>
        </p:txBody>
      </p:sp>
    </p:spTree>
    <p:extLst>
      <p:ext uri="{BB962C8B-B14F-4D97-AF65-F5344CB8AC3E}">
        <p14:creationId xmlns:p14="http://schemas.microsoft.com/office/powerpoint/2010/main" val="1419929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Nazanin" pitchFamily="2" charset="-78"/>
              </a:rPr>
              <a:t>انواع پایگاه داده ها </a:t>
            </a:r>
            <a:endParaRPr lang="en-US" dirty="0">
              <a:cs typeface="B Nazanin" pitchFamily="2" charset="-78"/>
            </a:endParaRPr>
          </a:p>
        </p:txBody>
      </p:sp>
      <p:sp>
        <p:nvSpPr>
          <p:cNvPr id="3" name="Content Placeholder 2"/>
          <p:cNvSpPr>
            <a:spLocks noGrp="1"/>
          </p:cNvSpPr>
          <p:nvPr>
            <p:ph idx="1"/>
          </p:nvPr>
        </p:nvSpPr>
        <p:spPr>
          <a:xfrm>
            <a:off x="457200" y="1295400"/>
            <a:ext cx="8229600" cy="4525963"/>
          </a:xfrm>
        </p:spPr>
        <p:txBody>
          <a:bodyPr>
            <a:normAutofit/>
          </a:bodyPr>
          <a:lstStyle/>
          <a:p>
            <a:pPr algn="r" rtl="1"/>
            <a:r>
              <a:rPr lang="fa-IR" sz="2800" b="1" dirty="0" smtClean="0">
                <a:solidFill>
                  <a:schemeClr val="accent3">
                    <a:lumMod val="25000"/>
                  </a:schemeClr>
                </a:solidFill>
                <a:cs typeface="B Nazanin" pitchFamily="2" charset="-78"/>
              </a:rPr>
              <a:t>پايگاده داده هاي عملياتي (</a:t>
            </a:r>
            <a:r>
              <a:rPr lang="en-US" sz="2800" b="1" dirty="0" smtClean="0">
                <a:solidFill>
                  <a:schemeClr val="accent3">
                    <a:lumMod val="25000"/>
                  </a:schemeClr>
                </a:solidFill>
                <a:cs typeface="B Nazanin" pitchFamily="2" charset="-78"/>
              </a:rPr>
              <a:t>Operational Database</a:t>
            </a:r>
            <a:r>
              <a:rPr lang="fa-IR" sz="2800" b="1" dirty="0" smtClean="0">
                <a:solidFill>
                  <a:schemeClr val="accent3">
                    <a:lumMod val="25000"/>
                  </a:schemeClr>
                </a:solidFill>
                <a:cs typeface="B Nazanin" pitchFamily="2" charset="-78"/>
              </a:rPr>
              <a:t>)</a:t>
            </a:r>
          </a:p>
          <a:p>
            <a:pPr algn="r" rtl="1"/>
            <a:endParaRPr lang="fa-IR" sz="2800" b="1" dirty="0" smtClean="0">
              <a:solidFill>
                <a:schemeClr val="accent3">
                  <a:lumMod val="25000"/>
                </a:schemeClr>
              </a:solidFill>
              <a:cs typeface="B Nazanin" pitchFamily="2" charset="-78"/>
            </a:endParaRPr>
          </a:p>
          <a:p>
            <a:pPr algn="r" rtl="1"/>
            <a:r>
              <a:rPr lang="fa-IR" sz="2800" b="1" dirty="0" smtClean="0">
                <a:solidFill>
                  <a:schemeClr val="accent3">
                    <a:lumMod val="25000"/>
                  </a:schemeClr>
                </a:solidFill>
                <a:cs typeface="B Nazanin" pitchFamily="2" charset="-78"/>
              </a:rPr>
              <a:t>پايگاه داده توزيعي (</a:t>
            </a:r>
            <a:r>
              <a:rPr lang="en-US" sz="2800" b="1" dirty="0" smtClean="0">
                <a:solidFill>
                  <a:schemeClr val="accent3">
                    <a:lumMod val="25000"/>
                  </a:schemeClr>
                </a:solidFill>
                <a:cs typeface="B Nazanin" pitchFamily="2" charset="-78"/>
              </a:rPr>
              <a:t>Distributed Database</a:t>
            </a:r>
            <a:r>
              <a:rPr lang="fa-IR" sz="2800" b="1" dirty="0" smtClean="0">
                <a:solidFill>
                  <a:schemeClr val="accent3">
                    <a:lumMod val="25000"/>
                  </a:schemeClr>
                </a:solidFill>
                <a:cs typeface="B Nazanin" pitchFamily="2" charset="-78"/>
              </a:rPr>
              <a:t>)</a:t>
            </a:r>
          </a:p>
          <a:p>
            <a:pPr marL="0" indent="0" algn="r" rtl="1">
              <a:buNone/>
            </a:pPr>
            <a:endParaRPr lang="fa-IR" sz="2800" b="1" dirty="0" smtClean="0">
              <a:solidFill>
                <a:schemeClr val="accent3">
                  <a:lumMod val="25000"/>
                </a:schemeClr>
              </a:solidFill>
              <a:cs typeface="B Nazanin" pitchFamily="2" charset="-78"/>
            </a:endParaRPr>
          </a:p>
          <a:p>
            <a:pPr algn="r" rtl="1"/>
            <a:r>
              <a:rPr lang="fa-IR" sz="2800" b="1" dirty="0" smtClean="0">
                <a:solidFill>
                  <a:schemeClr val="bg1">
                    <a:lumMod val="25000"/>
                  </a:schemeClr>
                </a:solidFill>
                <a:cs typeface="B Nazanin" pitchFamily="2" charset="-78"/>
              </a:rPr>
              <a:t>پايگاه داده هاي خارجي (</a:t>
            </a:r>
            <a:r>
              <a:rPr lang="en-US" sz="2800" b="1" dirty="0" smtClean="0">
                <a:solidFill>
                  <a:schemeClr val="bg1">
                    <a:lumMod val="25000"/>
                  </a:schemeClr>
                </a:solidFill>
                <a:cs typeface="B Nazanin" pitchFamily="2" charset="-78"/>
              </a:rPr>
              <a:t>External Database</a:t>
            </a:r>
            <a:r>
              <a:rPr lang="fa-IR" sz="2800" b="1" dirty="0" smtClean="0">
                <a:solidFill>
                  <a:schemeClr val="bg1">
                    <a:lumMod val="25000"/>
                  </a:schemeClr>
                </a:solidFill>
                <a:cs typeface="B Nazanin" pitchFamily="2" charset="-78"/>
              </a:rPr>
              <a:t>)</a:t>
            </a:r>
          </a:p>
          <a:p>
            <a:pPr algn="r" rtl="1"/>
            <a:endParaRPr lang="fa-IR" sz="2800" b="1" dirty="0" smtClean="0">
              <a:solidFill>
                <a:schemeClr val="bg1">
                  <a:lumMod val="25000"/>
                </a:schemeClr>
              </a:solidFill>
              <a:cs typeface="B Nazanin" pitchFamily="2" charset="-78"/>
            </a:endParaRPr>
          </a:p>
          <a:p>
            <a:pPr algn="r" rtl="1"/>
            <a:r>
              <a:rPr lang="fa-IR" sz="2800" b="1" dirty="0" smtClean="0">
                <a:solidFill>
                  <a:schemeClr val="bg1">
                    <a:lumMod val="25000"/>
                  </a:schemeClr>
                </a:solidFill>
                <a:cs typeface="B Nazanin" pitchFamily="2" charset="-78"/>
              </a:rPr>
              <a:t>پايگاه داده فوق رسانه اي (</a:t>
            </a:r>
            <a:r>
              <a:rPr lang="en-US" sz="2800" b="1" dirty="0" smtClean="0">
                <a:solidFill>
                  <a:schemeClr val="bg1">
                    <a:lumMod val="25000"/>
                  </a:schemeClr>
                </a:solidFill>
                <a:cs typeface="B Nazanin" pitchFamily="2" charset="-78"/>
              </a:rPr>
              <a:t>Hypermedia Database</a:t>
            </a:r>
            <a:r>
              <a:rPr lang="fa-IR" sz="2800" b="1" dirty="0" smtClean="0">
                <a:solidFill>
                  <a:schemeClr val="bg1">
                    <a:lumMod val="25000"/>
                  </a:schemeClr>
                </a:solidFill>
                <a:cs typeface="B Nazanin" pitchFamily="2" charset="-78"/>
              </a:rPr>
              <a:t>)</a:t>
            </a:r>
          </a:p>
          <a:p>
            <a:pPr algn="r" rtl="1"/>
            <a:endParaRPr lang="fa-IR" sz="2800" b="1" dirty="0" smtClean="0">
              <a:solidFill>
                <a:schemeClr val="bg1">
                  <a:lumMod val="25000"/>
                </a:schemeClr>
              </a:solidFill>
              <a:cs typeface="B Nazanin" pitchFamily="2" charset="-78"/>
            </a:endParaRPr>
          </a:p>
          <a:p>
            <a:pPr algn="r" rtl="1"/>
            <a:endParaRPr lang="fa-IR" sz="2800" b="1" dirty="0" smtClean="0">
              <a:solidFill>
                <a:schemeClr val="accent3">
                  <a:lumMod val="25000"/>
                </a:schemeClr>
              </a:solidFill>
              <a:cs typeface="B Nazanin" pitchFamily="2" charset="-78"/>
            </a:endParaRPr>
          </a:p>
          <a:p>
            <a:pPr algn="r" rtl="1"/>
            <a:endParaRPr lang="en-US" sz="2800" dirty="0">
              <a:cs typeface="B Nazanin" pitchFamily="2" charset="-78"/>
            </a:endParaRPr>
          </a:p>
        </p:txBody>
      </p:sp>
    </p:spTree>
    <p:extLst>
      <p:ext uri="{BB962C8B-B14F-4D97-AF65-F5344CB8AC3E}">
        <p14:creationId xmlns:p14="http://schemas.microsoft.com/office/powerpoint/2010/main" val="61610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52400"/>
            <a:ext cx="8229600" cy="4724400"/>
          </a:xfrm>
        </p:spPr>
        <p:txBody>
          <a:bodyPr>
            <a:normAutofit lnSpcReduction="10000"/>
          </a:bodyPr>
          <a:lstStyle/>
          <a:p>
            <a:pPr marL="0" indent="0" algn="r" rtl="1">
              <a:buNone/>
            </a:pPr>
            <a:r>
              <a:rPr lang="fa-IR" sz="2800" b="1" dirty="0" smtClean="0">
                <a:solidFill>
                  <a:schemeClr val="accent3">
                    <a:lumMod val="25000"/>
                  </a:schemeClr>
                </a:solidFill>
                <a:cs typeface="B Nazanin" pitchFamily="2" charset="-78"/>
              </a:rPr>
              <a:t> پايگاده داده هاي عملياتي </a:t>
            </a:r>
          </a:p>
          <a:p>
            <a:pPr marL="0" indent="0" algn="r" rtl="1">
              <a:buNone/>
            </a:pPr>
            <a:r>
              <a:rPr lang="fa-IR" sz="2400" dirty="0" smtClean="0">
                <a:cs typeface="B Nazanin" pitchFamily="2" charset="-78"/>
              </a:rPr>
              <a:t>جزييات داده هاي مورد نياز براي پشتيباني از فرايندهاي کسب و کار و عمليات شرکت را ذخيره مي کنند. مانند: پايگاه داده منابع انساني يا پايگاه داده مشتريان</a:t>
            </a:r>
          </a:p>
          <a:p>
            <a:pPr marL="0" indent="0" algn="r" rtl="1">
              <a:buNone/>
            </a:pPr>
            <a:endParaRPr lang="fa-IR" sz="2400" dirty="0" smtClean="0">
              <a:cs typeface="B Nazanin" pitchFamily="2" charset="-78"/>
            </a:endParaRPr>
          </a:p>
          <a:p>
            <a:pPr marL="0" indent="0" algn="r" rtl="1">
              <a:buNone/>
            </a:pPr>
            <a:r>
              <a:rPr lang="fa-IR" sz="2800" b="1" dirty="0" smtClean="0">
                <a:solidFill>
                  <a:schemeClr val="accent3">
                    <a:lumMod val="25000"/>
                  </a:schemeClr>
                </a:solidFill>
                <a:cs typeface="B Nazanin" pitchFamily="2" charset="-78"/>
              </a:rPr>
              <a:t> پايگاه داده توزيعي </a:t>
            </a:r>
          </a:p>
          <a:p>
            <a:pPr marL="0" indent="0" algn="r" rtl="1">
              <a:buNone/>
            </a:pPr>
            <a:r>
              <a:rPr lang="fa-IR" sz="2400" dirty="0" smtClean="0">
                <a:cs typeface="B Nazanin" pitchFamily="2" charset="-78"/>
              </a:rPr>
              <a:t>بسياري از سازمان ها کپي يا بخشهايي از پايگاه داده هاي خود (پايگاه داده عملياتي، فوق رسانه اي و....) را بر روي شبكه سايت هاي گوناگون قرار مي دهند.</a:t>
            </a:r>
          </a:p>
          <a:p>
            <a:pPr marL="0" indent="0" algn="r" rtl="1">
              <a:buNone/>
            </a:pPr>
            <a:endParaRPr lang="fa-IR" sz="2400" dirty="0" smtClean="0">
              <a:cs typeface="B Nazanin" pitchFamily="2" charset="-78"/>
            </a:endParaRPr>
          </a:p>
          <a:p>
            <a:pPr marL="0" indent="0" algn="r" rtl="1">
              <a:buNone/>
              <a:defRPr/>
            </a:pPr>
            <a:r>
              <a:rPr lang="fa-IR" sz="2200" b="1" dirty="0" smtClean="0">
                <a:solidFill>
                  <a:schemeClr val="bg1">
                    <a:lumMod val="25000"/>
                  </a:schemeClr>
                </a:solidFill>
              </a:rPr>
              <a:t>             مزيت</a:t>
            </a:r>
            <a:r>
              <a:rPr lang="fa-IR" sz="2200" b="1" dirty="0">
                <a:solidFill>
                  <a:schemeClr val="bg1">
                    <a:lumMod val="25000"/>
                  </a:schemeClr>
                </a:solidFill>
              </a:rPr>
              <a:t>: </a:t>
            </a:r>
          </a:p>
          <a:p>
            <a:pPr lvl="2" algn="r" rtl="1">
              <a:defRPr/>
            </a:pPr>
            <a:r>
              <a:rPr lang="fa-IR" sz="2200" dirty="0"/>
              <a:t>بهبود عملکرد ايستگاه هاي کاري کاربران نهايي</a:t>
            </a:r>
          </a:p>
          <a:p>
            <a:pPr lvl="2" algn="r" rtl="1">
              <a:defRPr/>
            </a:pPr>
            <a:r>
              <a:rPr lang="fa-IR" sz="2200" dirty="0"/>
              <a:t>الزامات ذخيره سازي آنها زيرا هر شبکه مسئول کنترل داده هاي خودش مي باشد.</a:t>
            </a:r>
          </a:p>
          <a:p>
            <a:pPr marL="0" indent="0" algn="r" rtl="1">
              <a:buNone/>
            </a:pPr>
            <a:endParaRPr lang="en-US" dirty="0">
              <a:cs typeface="B Nazanin" pitchFamily="2" charset="-78"/>
            </a:endParaRPr>
          </a:p>
        </p:txBody>
      </p:sp>
      <p:sp>
        <p:nvSpPr>
          <p:cNvPr id="4" name="Left Arrow 3"/>
          <p:cNvSpPr/>
          <p:nvPr/>
        </p:nvSpPr>
        <p:spPr>
          <a:xfrm>
            <a:off x="7848600" y="3352800"/>
            <a:ext cx="825500" cy="3810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Tree>
    <p:extLst>
      <p:ext uri="{BB962C8B-B14F-4D97-AF65-F5344CB8AC3E}">
        <p14:creationId xmlns:p14="http://schemas.microsoft.com/office/powerpoint/2010/main" val="1253563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7" presetID="22" presetClass="entr" presetSubtype="4"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00"/>
                                        <p:tgtEl>
                                          <p:spTgt spid="3">
                                            <p:txEl>
                                              <p:pRg st="6" end="6"/>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ipe(down)">
                                      <p:cBhvr>
                                        <p:cTn id="32" dur="500"/>
                                        <p:tgtEl>
                                          <p:spTgt spid="3">
                                            <p:txEl>
                                              <p:pRg st="7" end="7"/>
                                            </p:txEl>
                                          </p:spTgt>
                                        </p:tgtEl>
                                      </p:cBhvr>
                                    </p:animEffect>
                                  </p:childTnLst>
                                </p:cTn>
                              </p:par>
                              <p:par>
                                <p:cTn id="33" presetID="22" presetClass="entr" presetSubtype="4"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wipe(down)">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2"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1+#ppt_w/2"/>
                                          </p:val>
                                        </p:tav>
                                        <p:tav tm="100000">
                                          <p:val>
                                            <p:strVal val="#ppt_x"/>
                                          </p:val>
                                        </p:tav>
                                      </p:tavLst>
                                    </p:anim>
                                    <p:anim calcmode="lin" valueType="num">
                                      <p:cBhvr additive="base">
                                        <p:cTn id="41"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457200" y="228600"/>
            <a:ext cx="8229600" cy="5897563"/>
          </a:xfrm>
        </p:spPr>
        <p:txBody>
          <a:bodyPr/>
          <a:lstStyle/>
          <a:p>
            <a:pPr marL="0" indent="0" algn="r" rtl="1">
              <a:buNone/>
              <a:defRPr/>
            </a:pPr>
            <a:r>
              <a:rPr lang="fa-IR" sz="2200" b="1" dirty="0" smtClean="0">
                <a:solidFill>
                  <a:schemeClr val="bg1">
                    <a:lumMod val="25000"/>
                  </a:schemeClr>
                </a:solidFill>
              </a:rPr>
              <a:t>              چالش های پایگاه داده های توزیعی : </a:t>
            </a:r>
            <a:endParaRPr lang="fa-IR" sz="2200" b="1" dirty="0">
              <a:solidFill>
                <a:schemeClr val="bg1">
                  <a:lumMod val="25000"/>
                </a:schemeClr>
              </a:solidFill>
            </a:endParaRPr>
          </a:p>
          <a:p>
            <a:pPr lvl="2" algn="r" rtl="1">
              <a:defRPr/>
            </a:pPr>
            <a:r>
              <a:rPr lang="fa-IR" sz="2200" dirty="0"/>
              <a:t>اطمينان از بروزرساني هميشگي و همزمان با پايگاه داده اصلي(حفظ صحت داده ها): که با دو روش تعديل و تکرار انجام مي شود</a:t>
            </a:r>
            <a:endParaRPr lang="en-US" sz="2200" dirty="0"/>
          </a:p>
          <a:p>
            <a:pPr lvl="2" algn="r" rtl="1">
              <a:defRPr/>
            </a:pPr>
            <a:r>
              <a:rPr lang="fa-IR" sz="2200" dirty="0"/>
              <a:t>نياز به قدرت رايانه اي و پهناي باند بيشتر </a:t>
            </a:r>
            <a:endParaRPr lang="fa-IR" sz="2200" dirty="0" smtClean="0"/>
          </a:p>
          <a:p>
            <a:pPr marL="914400" lvl="2" indent="0" algn="r" rtl="1">
              <a:buNone/>
              <a:defRPr/>
            </a:pPr>
            <a:endParaRPr lang="fa-IR" sz="2200" dirty="0"/>
          </a:p>
          <a:p>
            <a:pPr algn="r" rtl="1">
              <a:buClr>
                <a:schemeClr val="tx2"/>
              </a:buClr>
              <a:buFont typeface="Wingdings" pitchFamily="2" charset="2"/>
              <a:buChar char="v"/>
            </a:pPr>
            <a:r>
              <a:rPr lang="fa-IR" sz="2400" dirty="0" smtClean="0">
                <a:cs typeface="B Nazanin" pitchFamily="2" charset="-78"/>
              </a:rPr>
              <a:t> </a:t>
            </a:r>
            <a:r>
              <a:rPr lang="fa-IR" sz="2400" b="1" dirty="0" smtClean="0">
                <a:cs typeface="B Nazanin" pitchFamily="2" charset="-78"/>
              </a:rPr>
              <a:t>تعدیل</a:t>
            </a:r>
            <a:r>
              <a:rPr lang="fa-IR" sz="2400" dirty="0" smtClean="0">
                <a:cs typeface="B Nazanin" pitchFamily="2" charset="-78"/>
              </a:rPr>
              <a:t>:  یک نرم افزار تخصصی که هر پایگاه داده را بررسی می کند و تغییرات آنها را شناسایی می کند سپس با اعمال تغییرات لازم تمام پایگاه ها شبیه هم می کند.</a:t>
            </a:r>
          </a:p>
          <a:p>
            <a:pPr marL="0" indent="0" algn="r" rtl="1">
              <a:buNone/>
            </a:pPr>
            <a:endParaRPr lang="fa-IR" sz="2400" dirty="0" smtClean="0">
              <a:cs typeface="B Nazanin" pitchFamily="2" charset="-78"/>
            </a:endParaRPr>
          </a:p>
          <a:p>
            <a:pPr algn="r" rtl="1">
              <a:buClr>
                <a:schemeClr val="tx2"/>
              </a:buClr>
              <a:buFont typeface="Wingdings" pitchFamily="2" charset="2"/>
              <a:buChar char="v"/>
            </a:pPr>
            <a:r>
              <a:rPr lang="fa-IR" sz="2400" b="1" dirty="0" smtClean="0">
                <a:cs typeface="B Nazanin" pitchFamily="2" charset="-78"/>
              </a:rPr>
              <a:t>تکرار</a:t>
            </a:r>
            <a:r>
              <a:rPr lang="fa-IR" sz="2400" dirty="0" smtClean="0">
                <a:cs typeface="B Nazanin" pitchFamily="2" charset="-78"/>
              </a:rPr>
              <a:t> : یک پایگاه داده به عنوان مرجع شناسایی می شود و طی دوره های مشخص پایگاه داده مرجع را روی تمام سایر پایگاه داده تکرار می کند تا همه شبیه هم شوند </a:t>
            </a:r>
          </a:p>
        </p:txBody>
      </p:sp>
      <p:sp>
        <p:nvSpPr>
          <p:cNvPr id="6" name="Left Arrow 5"/>
          <p:cNvSpPr/>
          <p:nvPr/>
        </p:nvSpPr>
        <p:spPr>
          <a:xfrm>
            <a:off x="7772400" y="304800"/>
            <a:ext cx="825500" cy="3810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Tree>
    <p:extLst>
      <p:ext uri="{BB962C8B-B14F-4D97-AF65-F5344CB8AC3E}">
        <p14:creationId xmlns:p14="http://schemas.microsoft.com/office/powerpoint/2010/main" val="275937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fade">
                                      <p:cBhvr>
                                        <p:cTn id="21" dur="500"/>
                                        <p:tgtEl>
                                          <p:spTgt spid="5">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
                                            <p:txEl>
                                              <p:pRg st="6" end="6"/>
                                            </p:txEl>
                                          </p:spTgt>
                                        </p:tgtEl>
                                        <p:attrNameLst>
                                          <p:attrName>style.visibility</p:attrName>
                                        </p:attrNameLst>
                                      </p:cBhvr>
                                      <p:to>
                                        <p:strVal val="visible"/>
                                      </p:to>
                                    </p:set>
                                    <p:animEffect transition="in" filter="fade">
                                      <p:cBhvr>
                                        <p:cTn id="26"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52400"/>
            <a:ext cx="8153400" cy="5973763"/>
          </a:xfrm>
        </p:spPr>
        <p:txBody>
          <a:bodyPr>
            <a:normAutofit/>
          </a:bodyPr>
          <a:lstStyle/>
          <a:p>
            <a:pPr marL="0" indent="0" algn="r" rtl="1">
              <a:buNone/>
            </a:pPr>
            <a:r>
              <a:rPr lang="fa-IR" sz="2800" b="1" dirty="0" smtClean="0">
                <a:cs typeface="B Nazanin" pitchFamily="2" charset="-78"/>
              </a:rPr>
              <a:t>پایگاه داده های خارجی</a:t>
            </a:r>
          </a:p>
          <a:p>
            <a:pPr marL="0" indent="0" algn="r" rtl="1">
              <a:buNone/>
            </a:pPr>
            <a:endParaRPr lang="fa-IR" sz="2800" b="1" dirty="0" smtClean="0">
              <a:cs typeface="B Nazanin" pitchFamily="2" charset="-78"/>
            </a:endParaRPr>
          </a:p>
          <a:p>
            <a:pPr marL="0" indent="0" algn="r" rtl="1">
              <a:buNone/>
              <a:defRPr/>
            </a:pPr>
            <a:r>
              <a:rPr lang="fa-IR" sz="2200" dirty="0">
                <a:cs typeface="B Nazanin" pitchFamily="2" charset="-78"/>
              </a:rPr>
              <a:t>دسترسي به اطلاعات پايگاه داده هاي خارج از سازمان </a:t>
            </a:r>
            <a:r>
              <a:rPr lang="fa-IR" sz="2200" dirty="0" smtClean="0">
                <a:cs typeface="B Nazanin" pitchFamily="2" charset="-78"/>
              </a:rPr>
              <a:t>است :</a:t>
            </a:r>
            <a:endParaRPr lang="fa-IR" sz="2200" dirty="0">
              <a:cs typeface="B Nazanin" pitchFamily="2" charset="-78"/>
            </a:endParaRPr>
          </a:p>
          <a:p>
            <a:pPr lvl="1" algn="r" rtl="1">
              <a:buFont typeface="Wingdings" pitchFamily="2" charset="2"/>
              <a:buChar char="ü"/>
              <a:defRPr/>
            </a:pPr>
            <a:r>
              <a:rPr lang="fa-IR" sz="2200" dirty="0" smtClean="0">
                <a:cs typeface="B Nazanin" pitchFamily="2" charset="-78"/>
              </a:rPr>
              <a:t>از </a:t>
            </a:r>
            <a:r>
              <a:rPr lang="fa-IR" sz="2200" dirty="0">
                <a:cs typeface="B Nazanin" pitchFamily="2" charset="-78"/>
              </a:rPr>
              <a:t>طرف شرکت هاي خدمات تجاري در مقابل </a:t>
            </a:r>
            <a:r>
              <a:rPr lang="fa-IR" sz="2200" dirty="0" smtClean="0">
                <a:cs typeface="B Nazanin" pitchFamily="2" charset="-78"/>
              </a:rPr>
              <a:t>کارمزد</a:t>
            </a:r>
            <a:endParaRPr lang="fa-IR" sz="2200" dirty="0">
              <a:cs typeface="B Nazanin" pitchFamily="2" charset="-78"/>
            </a:endParaRPr>
          </a:p>
          <a:p>
            <a:pPr lvl="1" algn="r" rtl="1">
              <a:buFont typeface="Wingdings" pitchFamily="2" charset="2"/>
              <a:buChar char="ü"/>
              <a:defRPr/>
            </a:pPr>
            <a:r>
              <a:rPr lang="fa-IR" sz="2200" dirty="0" smtClean="0">
                <a:cs typeface="B Nazanin" pitchFamily="2" charset="-78"/>
              </a:rPr>
              <a:t>از </a:t>
            </a:r>
            <a:r>
              <a:rPr lang="fa-IR" sz="2200" dirty="0">
                <a:cs typeface="B Nazanin" pitchFamily="2" charset="-78"/>
              </a:rPr>
              <a:t>طرف منابع فراوان بر روي وب جهاني با هزينه يا بدون </a:t>
            </a:r>
            <a:r>
              <a:rPr lang="fa-IR" sz="2200" dirty="0" smtClean="0">
                <a:cs typeface="B Nazanin" pitchFamily="2" charset="-78"/>
              </a:rPr>
              <a:t>هزينه</a:t>
            </a:r>
          </a:p>
          <a:p>
            <a:pPr marL="457200" lvl="1" indent="0" algn="r" rtl="1">
              <a:buNone/>
              <a:defRPr/>
            </a:pPr>
            <a:endParaRPr lang="fa-IR" sz="2200" dirty="0">
              <a:cs typeface="B Nazanin" pitchFamily="2" charset="-78"/>
            </a:endParaRPr>
          </a:p>
          <a:p>
            <a:pPr marL="0" indent="0" algn="r" rtl="1">
              <a:buNone/>
            </a:pPr>
            <a:r>
              <a:rPr lang="fa-IR" sz="2400" dirty="0" smtClean="0">
                <a:cs typeface="B Nazanin" pitchFamily="2" charset="-78"/>
              </a:rPr>
              <a:t>داده ها به شکل آمار اقتصادي و فعاليت هاي جمعيت شناسي توسط بانکهاي داده آماري ارایه داده می شوند .</a:t>
            </a:r>
          </a:p>
          <a:p>
            <a:pPr marL="0" indent="0" algn="r" rtl="1">
              <a:buNone/>
            </a:pPr>
            <a:endParaRPr lang="fa-IR" sz="2400" dirty="0">
              <a:cs typeface="B Nazanin" pitchFamily="2" charset="-78"/>
            </a:endParaRPr>
          </a:p>
          <a:p>
            <a:pPr marL="0" indent="0" algn="r" rtl="1">
              <a:buNone/>
            </a:pPr>
            <a:endParaRPr lang="en-US" sz="2800" b="1" dirty="0">
              <a:cs typeface="B Nazanin" pitchFamily="2" charset="-78"/>
            </a:endParaRPr>
          </a:p>
        </p:txBody>
      </p:sp>
    </p:spTree>
    <p:extLst>
      <p:ext uri="{BB962C8B-B14F-4D97-AF65-F5344CB8AC3E}">
        <p14:creationId xmlns:p14="http://schemas.microsoft.com/office/powerpoint/2010/main" val="582952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52400"/>
            <a:ext cx="8153400" cy="5973763"/>
          </a:xfrm>
        </p:spPr>
        <p:txBody>
          <a:bodyPr>
            <a:normAutofit/>
          </a:bodyPr>
          <a:lstStyle/>
          <a:p>
            <a:pPr marL="0" indent="0" algn="r" rtl="1">
              <a:buNone/>
              <a:defRPr/>
            </a:pPr>
            <a:r>
              <a:rPr lang="fa-IR" sz="2800" b="1" dirty="0" smtClean="0">
                <a:cs typeface="B Nazanin" pitchFamily="2" charset="-78"/>
              </a:rPr>
              <a:t>پایگاه داده های فوق رسانه ای </a:t>
            </a:r>
          </a:p>
          <a:p>
            <a:pPr algn="r" rtl="1">
              <a:defRPr/>
            </a:pPr>
            <a:r>
              <a:rPr lang="fa-IR" sz="2000" dirty="0" smtClean="0">
                <a:cs typeface="B Nazanin" pitchFamily="2" charset="-78"/>
              </a:rPr>
              <a:t>رشد </a:t>
            </a:r>
            <a:r>
              <a:rPr lang="fa-IR" sz="2000" dirty="0">
                <a:cs typeface="B Nazanin" pitchFamily="2" charset="-78"/>
              </a:rPr>
              <a:t>سريع وب سايت ها، عامل افزايش بکارگيري پايگاه داده هاي فوق رسانه اي است.</a:t>
            </a:r>
          </a:p>
          <a:p>
            <a:pPr algn="r" rtl="1">
              <a:defRPr/>
            </a:pPr>
            <a:r>
              <a:rPr lang="fa-IR" sz="2000" dirty="0">
                <a:cs typeface="B Nazanin" pitchFamily="2" charset="-78"/>
              </a:rPr>
              <a:t>در شکل، مرورگر وب در رايانه شخصي شما (مثلا </a:t>
            </a:r>
            <a:r>
              <a:rPr lang="en-US" sz="2000" dirty="0">
                <a:cs typeface="B Nazanin" pitchFamily="2" charset="-78"/>
              </a:rPr>
              <a:t>Internet Explorer</a:t>
            </a:r>
            <a:r>
              <a:rPr lang="fa-IR" sz="2000" dirty="0">
                <a:cs typeface="B Nazanin" pitchFamily="2" charset="-78"/>
              </a:rPr>
              <a:t>)، به سرويس دهنده شبکه که متعلق به سازمان موردنظر است، متصل شده و نرم افزار سرويس دهنده وب را اجرا نموده و صفحات موردنظر شما را </a:t>
            </a:r>
            <a:r>
              <a:rPr lang="fa-IR" sz="2000" dirty="0" smtClean="0">
                <a:cs typeface="B Nazanin" pitchFamily="2" charset="-78"/>
              </a:rPr>
              <a:t> از پایگاه داده های فوق رسانه ای بازيابي </a:t>
            </a:r>
            <a:r>
              <a:rPr lang="fa-IR" sz="2000" dirty="0">
                <a:cs typeface="B Nazanin" pitchFamily="2" charset="-78"/>
              </a:rPr>
              <a:t>نموده و آنها را به رايانه شما منتقل مي نمايد</a:t>
            </a:r>
            <a:r>
              <a:rPr lang="fa-IR" sz="2000" dirty="0" smtClean="0">
                <a:cs typeface="B Nazanin" pitchFamily="2" charset="-78"/>
              </a:rPr>
              <a:t>.</a:t>
            </a:r>
            <a:r>
              <a:rPr lang="fa-IR" sz="2000" dirty="0">
                <a:cs typeface="B Nazanin" pitchFamily="2" charset="-78"/>
              </a:rPr>
              <a:t> </a:t>
            </a:r>
            <a:endParaRPr lang="fa-IR" sz="2000" dirty="0" smtClean="0">
              <a:cs typeface="B Nazanin" pitchFamily="2" charset="-78"/>
            </a:endParaRPr>
          </a:p>
          <a:p>
            <a:pPr algn="r" rtl="1">
              <a:defRPr/>
            </a:pPr>
            <a:r>
              <a:rPr lang="fa-IR" sz="2000" dirty="0" smtClean="0">
                <a:cs typeface="B Nazanin" pitchFamily="2" charset="-78"/>
              </a:rPr>
              <a:t>نرم </a:t>
            </a:r>
            <a:r>
              <a:rPr lang="fa-IR" sz="2000" dirty="0">
                <a:cs typeface="B Nazanin" pitchFamily="2" charset="-78"/>
              </a:rPr>
              <a:t>افزار سرويس دهنده وب همانند يک سيستم مديريت پايگاه داده عمل مي </a:t>
            </a:r>
            <a:r>
              <a:rPr lang="fa-IR" sz="2000" dirty="0" smtClean="0">
                <a:cs typeface="B Nazanin" pitchFamily="2" charset="-78"/>
              </a:rPr>
              <a:t>کند</a:t>
            </a:r>
          </a:p>
          <a:p>
            <a:pPr marL="0" indent="0" algn="r" rtl="1">
              <a:buNone/>
              <a:defRPr/>
            </a:pPr>
            <a:endParaRPr lang="fa-IR" sz="2000" dirty="0" smtClean="0">
              <a:cs typeface="B Nazanin" pitchFamily="2" charset="-78"/>
            </a:endParaRPr>
          </a:p>
          <a:p>
            <a:pPr marL="0" indent="0" algn="r" rtl="1">
              <a:buNone/>
              <a:defRPr/>
            </a:pPr>
            <a:endParaRPr lang="fa-IR" sz="2000" dirty="0">
              <a:cs typeface="B Nazanin" pitchFamily="2" charset="-78"/>
            </a:endParaRPr>
          </a:p>
          <a:p>
            <a:pPr algn="r" rtl="1"/>
            <a:endParaRPr lang="fa-IR" sz="2000" dirty="0" smtClean="0">
              <a:cs typeface="B Nazanin" pitchFamily="2" charset="-78"/>
            </a:endParaRPr>
          </a:p>
          <a:p>
            <a:pPr algn="r" rtl="1"/>
            <a:endParaRPr lang="fa-IR" sz="2000" dirty="0">
              <a:cs typeface="B Nazanin" pitchFamily="2" charset="-78"/>
            </a:endParaRPr>
          </a:p>
          <a:p>
            <a:pPr algn="r" rtl="1"/>
            <a:endParaRPr lang="fa-IR" sz="2000" dirty="0" smtClean="0">
              <a:cs typeface="B Nazanin" pitchFamily="2" charset="-78"/>
            </a:endParaRPr>
          </a:p>
          <a:p>
            <a:pPr algn="r" rtl="1"/>
            <a:endParaRPr lang="fa-IR" sz="2000" dirty="0">
              <a:cs typeface="B Nazanin" pitchFamily="2" charset="-78"/>
            </a:endParaRPr>
          </a:p>
          <a:p>
            <a:pPr algn="r" rtl="1"/>
            <a:endParaRPr lang="fa-IR" sz="2000" dirty="0" smtClean="0">
              <a:cs typeface="B Nazanin" pitchFamily="2" charset="-78"/>
            </a:endParaRPr>
          </a:p>
          <a:p>
            <a:pPr marL="0" indent="0" algn="r" rtl="1">
              <a:buNone/>
            </a:pPr>
            <a:endParaRPr lang="fa-IR" sz="2000" dirty="0">
              <a:cs typeface="B Nazanin" pitchFamily="2" charset="-78"/>
            </a:endParaRPr>
          </a:p>
        </p:txBody>
      </p:sp>
      <p:pic>
        <p:nvPicPr>
          <p:cNvPr id="5" name="Picture 4" descr="BD18252_.WMF"/>
          <p:cNvPicPr>
            <a:picLocks noChangeAspect="1"/>
          </p:cNvPicPr>
          <p:nvPr/>
        </p:nvPicPr>
        <p:blipFill>
          <a:blip r:embed="rId2"/>
          <a:srcRect/>
          <a:stretch>
            <a:fillRect/>
          </a:stretch>
        </p:blipFill>
        <p:spPr bwMode="auto">
          <a:xfrm>
            <a:off x="4191000" y="2667000"/>
            <a:ext cx="1524000" cy="1905000"/>
          </a:xfrm>
          <a:prstGeom prst="rect">
            <a:avLst/>
          </a:prstGeom>
          <a:noFill/>
          <a:ln w="9525">
            <a:noFill/>
            <a:miter lim="800000"/>
            <a:headEnd/>
            <a:tailEnd/>
          </a:ln>
        </p:spPr>
      </p:pic>
      <p:sp>
        <p:nvSpPr>
          <p:cNvPr id="6" name="TextBox 6"/>
          <p:cNvSpPr txBox="1">
            <a:spLocks noChangeArrowheads="1"/>
          </p:cNvSpPr>
          <p:nvPr/>
        </p:nvSpPr>
        <p:spPr bwMode="auto">
          <a:xfrm>
            <a:off x="4191000" y="3397250"/>
            <a:ext cx="1066800" cy="717550"/>
          </a:xfrm>
          <a:prstGeom prst="rect">
            <a:avLst/>
          </a:prstGeom>
          <a:noFill/>
          <a:ln w="9525">
            <a:noFill/>
            <a:miter lim="800000"/>
            <a:headEnd/>
            <a:tailEnd/>
          </a:ln>
        </p:spPr>
        <p:txBody>
          <a:bodyPr>
            <a:spAutoFit/>
          </a:bodyPr>
          <a:lstStyle/>
          <a:p>
            <a:pPr algn="ctr">
              <a:lnSpc>
                <a:spcPts val="1600"/>
              </a:lnSpc>
            </a:pPr>
            <a:r>
              <a:rPr lang="fa-IR" sz="1600" b="1" dirty="0">
                <a:cs typeface="Nazanin" pitchFamily="2" charset="-78"/>
              </a:rPr>
              <a:t>نرم افزار سرويس دهنده وب</a:t>
            </a:r>
            <a:endParaRPr lang="en-US" sz="1600" b="1" dirty="0">
              <a:cs typeface="Nazanin" pitchFamily="2" charset="-78"/>
            </a:endParaRPr>
          </a:p>
        </p:txBody>
      </p:sp>
      <p:sp>
        <p:nvSpPr>
          <p:cNvPr id="7" name="Rectangle 6"/>
          <p:cNvSpPr/>
          <p:nvPr/>
        </p:nvSpPr>
        <p:spPr>
          <a:xfrm>
            <a:off x="4343400" y="3962400"/>
            <a:ext cx="762000" cy="304800"/>
          </a:xfrm>
          <a:prstGeom prst="rect">
            <a:avLst/>
          </a:prstGeom>
          <a:solidFill>
            <a:schemeClr val="accent3">
              <a:alpha val="0"/>
            </a:schemeClr>
          </a:solidFill>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rtl="0">
              <a:defRPr/>
            </a:pPr>
            <a:endParaRPr lang="en-US"/>
          </a:p>
        </p:txBody>
      </p:sp>
      <p:pic>
        <p:nvPicPr>
          <p:cNvPr id="8" name="Picture 2" descr="C:\Program Files\Microsoft Office\MEDIA\CAGCAT10\j0292982.wmf"/>
          <p:cNvPicPr>
            <a:picLocks noChangeAspect="1" noChangeArrowheads="1"/>
          </p:cNvPicPr>
          <p:nvPr/>
        </p:nvPicPr>
        <p:blipFill>
          <a:blip r:embed="rId3"/>
          <a:srcRect/>
          <a:stretch>
            <a:fillRect/>
          </a:stretch>
        </p:blipFill>
        <p:spPr bwMode="auto">
          <a:xfrm>
            <a:off x="7000875" y="2819400"/>
            <a:ext cx="2143125" cy="1371600"/>
          </a:xfrm>
          <a:prstGeom prst="rect">
            <a:avLst/>
          </a:prstGeom>
          <a:noFill/>
          <a:ln w="9525">
            <a:noFill/>
            <a:miter lim="800000"/>
            <a:headEnd/>
            <a:tailEnd/>
          </a:ln>
        </p:spPr>
      </p:pic>
      <p:sp>
        <p:nvSpPr>
          <p:cNvPr id="9" name="TextBox 9"/>
          <p:cNvSpPr txBox="1">
            <a:spLocks noChangeArrowheads="1"/>
          </p:cNvSpPr>
          <p:nvPr/>
        </p:nvSpPr>
        <p:spPr bwMode="auto">
          <a:xfrm>
            <a:off x="7610475" y="3001963"/>
            <a:ext cx="838200" cy="503237"/>
          </a:xfrm>
          <a:prstGeom prst="rect">
            <a:avLst/>
          </a:prstGeom>
          <a:noFill/>
          <a:ln w="9525">
            <a:noFill/>
            <a:miter lim="800000"/>
            <a:headEnd/>
            <a:tailEnd/>
          </a:ln>
        </p:spPr>
        <p:txBody>
          <a:bodyPr>
            <a:spAutoFit/>
          </a:bodyPr>
          <a:lstStyle/>
          <a:p>
            <a:pPr algn="ctr">
              <a:lnSpc>
                <a:spcPts val="1600"/>
              </a:lnSpc>
            </a:pPr>
            <a:r>
              <a:rPr lang="fa-IR" sz="1600" b="1">
                <a:cs typeface="Nazanin" pitchFamily="2" charset="-78"/>
              </a:rPr>
              <a:t>مرورگر وب</a:t>
            </a:r>
            <a:endParaRPr lang="en-US" sz="1600" b="1">
              <a:cs typeface="Nazanin" pitchFamily="2" charset="-78"/>
            </a:endParaRPr>
          </a:p>
        </p:txBody>
      </p:sp>
      <p:sp>
        <p:nvSpPr>
          <p:cNvPr id="10" name="Flowchart: Magnetic Disk 9"/>
          <p:cNvSpPr/>
          <p:nvPr/>
        </p:nvSpPr>
        <p:spPr>
          <a:xfrm>
            <a:off x="1752600" y="2819400"/>
            <a:ext cx="1295400" cy="129540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b="1" dirty="0">
              <a:cs typeface="Nazanin" pitchFamily="2" charset="-78"/>
            </a:endParaRPr>
          </a:p>
        </p:txBody>
      </p:sp>
      <p:pic>
        <p:nvPicPr>
          <p:cNvPr id="11" name="Picture 11" descr="BD18220_.WMF"/>
          <p:cNvPicPr>
            <a:picLocks noChangeAspect="1"/>
          </p:cNvPicPr>
          <p:nvPr/>
        </p:nvPicPr>
        <p:blipFill>
          <a:blip r:embed="rId4"/>
          <a:srcRect/>
          <a:stretch>
            <a:fillRect/>
          </a:stretch>
        </p:blipFill>
        <p:spPr bwMode="auto">
          <a:xfrm>
            <a:off x="1923288" y="3276600"/>
            <a:ext cx="896112" cy="800100"/>
          </a:xfrm>
          <a:prstGeom prst="rect">
            <a:avLst/>
          </a:prstGeom>
          <a:noFill/>
          <a:ln w="9525">
            <a:noFill/>
            <a:miter lim="800000"/>
            <a:headEnd/>
            <a:tailEnd/>
          </a:ln>
        </p:spPr>
      </p:pic>
      <p:sp>
        <p:nvSpPr>
          <p:cNvPr id="12" name="Rectangle 12"/>
          <p:cNvSpPr>
            <a:spLocks noChangeArrowheads="1"/>
          </p:cNvSpPr>
          <p:nvPr/>
        </p:nvSpPr>
        <p:spPr bwMode="auto">
          <a:xfrm>
            <a:off x="1295400" y="4114800"/>
            <a:ext cx="2209800" cy="304800"/>
          </a:xfrm>
          <a:prstGeom prst="rect">
            <a:avLst/>
          </a:prstGeom>
          <a:noFill/>
          <a:ln w="9525">
            <a:noFill/>
            <a:miter lim="800000"/>
            <a:headEnd/>
            <a:tailEnd/>
          </a:ln>
        </p:spPr>
        <p:txBody>
          <a:bodyPr>
            <a:spAutoFit/>
          </a:bodyPr>
          <a:lstStyle/>
          <a:p>
            <a:pPr algn="ctr"/>
            <a:r>
              <a:rPr lang="fa-IR" sz="1400" b="1" dirty="0">
                <a:cs typeface="Nazanin" pitchFamily="2" charset="-78"/>
              </a:rPr>
              <a:t>پايگاه داده هاي فوق رسانه اي</a:t>
            </a:r>
            <a:endParaRPr lang="en-US" sz="1400" b="1" dirty="0">
              <a:cs typeface="Nazanin" pitchFamily="2" charset="-78"/>
            </a:endParaRPr>
          </a:p>
        </p:txBody>
      </p:sp>
      <p:sp>
        <p:nvSpPr>
          <p:cNvPr id="13" name="Rectangle 13"/>
          <p:cNvSpPr>
            <a:spLocks noChangeArrowheads="1"/>
          </p:cNvSpPr>
          <p:nvPr/>
        </p:nvSpPr>
        <p:spPr bwMode="auto">
          <a:xfrm>
            <a:off x="7381875" y="4191000"/>
            <a:ext cx="1600200" cy="307975"/>
          </a:xfrm>
          <a:prstGeom prst="rect">
            <a:avLst/>
          </a:prstGeom>
          <a:noFill/>
          <a:ln w="9525">
            <a:noFill/>
            <a:miter lim="800000"/>
            <a:headEnd/>
            <a:tailEnd/>
          </a:ln>
        </p:spPr>
        <p:txBody>
          <a:bodyPr>
            <a:spAutoFit/>
          </a:bodyPr>
          <a:lstStyle/>
          <a:p>
            <a:pPr algn="ctr"/>
            <a:r>
              <a:rPr lang="fa-IR" sz="1400" b="1">
                <a:cs typeface="Nazanin" pitchFamily="2" charset="-78"/>
              </a:rPr>
              <a:t>رايانه شخصي</a:t>
            </a:r>
          </a:p>
        </p:txBody>
      </p:sp>
      <p:sp>
        <p:nvSpPr>
          <p:cNvPr id="14" name="Rectangle 15"/>
          <p:cNvSpPr>
            <a:spLocks noChangeArrowheads="1"/>
          </p:cNvSpPr>
          <p:nvPr/>
        </p:nvSpPr>
        <p:spPr bwMode="auto">
          <a:xfrm>
            <a:off x="5867400" y="3657600"/>
            <a:ext cx="1066800" cy="738188"/>
          </a:xfrm>
          <a:prstGeom prst="rect">
            <a:avLst/>
          </a:prstGeom>
          <a:noFill/>
          <a:ln w="9525">
            <a:noFill/>
            <a:miter lim="800000"/>
            <a:headEnd/>
            <a:tailEnd/>
          </a:ln>
        </p:spPr>
        <p:txBody>
          <a:bodyPr>
            <a:spAutoFit/>
          </a:bodyPr>
          <a:lstStyle/>
          <a:p>
            <a:r>
              <a:rPr lang="fa-IR" sz="1400" b="1">
                <a:cs typeface="Nazanin" pitchFamily="2" charset="-78"/>
              </a:rPr>
              <a:t>اينترنت</a:t>
            </a:r>
          </a:p>
          <a:p>
            <a:r>
              <a:rPr lang="fa-IR" sz="1400" b="1">
                <a:cs typeface="Nazanin" pitchFamily="2" charset="-78"/>
              </a:rPr>
              <a:t>اينترانت ها و</a:t>
            </a:r>
          </a:p>
          <a:p>
            <a:r>
              <a:rPr lang="fa-IR" sz="1400" b="1">
                <a:cs typeface="Nazanin" pitchFamily="2" charset="-78"/>
              </a:rPr>
              <a:t>اکسترانت ها</a:t>
            </a:r>
            <a:endParaRPr lang="en-US" sz="1400" b="1">
              <a:cs typeface="Nazanin" pitchFamily="2" charset="-78"/>
            </a:endParaRPr>
          </a:p>
        </p:txBody>
      </p:sp>
      <p:grpSp>
        <p:nvGrpSpPr>
          <p:cNvPr id="15" name="Group 28"/>
          <p:cNvGrpSpPr>
            <a:grpSpLocks/>
          </p:cNvGrpSpPr>
          <p:nvPr/>
        </p:nvGrpSpPr>
        <p:grpSpPr bwMode="auto">
          <a:xfrm>
            <a:off x="5638800" y="3427413"/>
            <a:ext cx="1447800" cy="230187"/>
            <a:chOff x="5562600" y="4876800"/>
            <a:chExt cx="1447800" cy="230188"/>
          </a:xfrm>
        </p:grpSpPr>
        <p:cxnSp>
          <p:nvCxnSpPr>
            <p:cNvPr id="16" name="Straight Connector 15"/>
            <p:cNvCxnSpPr/>
            <p:nvPr/>
          </p:nvCxnSpPr>
          <p:spPr>
            <a:xfrm>
              <a:off x="5562600" y="4876800"/>
              <a:ext cx="914400" cy="1587"/>
            </a:xfrm>
            <a:prstGeom prst="line">
              <a:avLst/>
            </a:prstGeom>
          </p:spPr>
          <p:style>
            <a:lnRef idx="2">
              <a:schemeClr val="accent4"/>
            </a:lnRef>
            <a:fillRef idx="0">
              <a:schemeClr val="accent4"/>
            </a:fillRef>
            <a:effectRef idx="1">
              <a:schemeClr val="accent4"/>
            </a:effectRef>
            <a:fontRef idx="minor">
              <a:schemeClr val="tx1"/>
            </a:fontRef>
          </p:style>
        </p:cxnSp>
        <p:cxnSp>
          <p:nvCxnSpPr>
            <p:cNvPr id="17" name="Straight Connector 16"/>
            <p:cNvCxnSpPr/>
            <p:nvPr/>
          </p:nvCxnSpPr>
          <p:spPr>
            <a:xfrm rot="10800000" flipV="1">
              <a:off x="6172200" y="4876800"/>
              <a:ext cx="304800" cy="228601"/>
            </a:xfrm>
            <a:prstGeom prst="line">
              <a:avLst/>
            </a:prstGeom>
          </p:spPr>
          <p:style>
            <a:lnRef idx="2">
              <a:schemeClr val="accent4"/>
            </a:lnRef>
            <a:fillRef idx="0">
              <a:schemeClr val="accent4"/>
            </a:fillRef>
            <a:effectRef idx="1">
              <a:schemeClr val="accent4"/>
            </a:effectRef>
            <a:fontRef idx="minor">
              <a:schemeClr val="tx1"/>
            </a:fontRef>
          </p:style>
        </p:cxnSp>
        <p:cxnSp>
          <p:nvCxnSpPr>
            <p:cNvPr id="18" name="Straight Connector 17"/>
            <p:cNvCxnSpPr/>
            <p:nvPr/>
          </p:nvCxnSpPr>
          <p:spPr>
            <a:xfrm>
              <a:off x="6172200" y="5105401"/>
              <a:ext cx="838200" cy="1587"/>
            </a:xfrm>
            <a:prstGeom prst="line">
              <a:avLst/>
            </a:prstGeom>
          </p:spPr>
          <p:style>
            <a:lnRef idx="2">
              <a:schemeClr val="accent4"/>
            </a:lnRef>
            <a:fillRef idx="0">
              <a:schemeClr val="accent4"/>
            </a:fillRef>
            <a:effectRef idx="1">
              <a:schemeClr val="accent4"/>
            </a:effectRef>
            <a:fontRef idx="minor">
              <a:schemeClr val="tx1"/>
            </a:fontRef>
          </p:style>
        </p:cxnSp>
      </p:grpSp>
      <p:grpSp>
        <p:nvGrpSpPr>
          <p:cNvPr id="19" name="Group 29"/>
          <p:cNvGrpSpPr>
            <a:grpSpLocks/>
          </p:cNvGrpSpPr>
          <p:nvPr/>
        </p:nvGrpSpPr>
        <p:grpSpPr bwMode="auto">
          <a:xfrm>
            <a:off x="3048000" y="3200400"/>
            <a:ext cx="1219200" cy="230188"/>
            <a:chOff x="5638800" y="4876800"/>
            <a:chExt cx="1219200" cy="230188"/>
          </a:xfrm>
        </p:grpSpPr>
        <p:cxnSp>
          <p:nvCxnSpPr>
            <p:cNvPr id="20" name="Straight Connector 19"/>
            <p:cNvCxnSpPr/>
            <p:nvPr/>
          </p:nvCxnSpPr>
          <p:spPr>
            <a:xfrm>
              <a:off x="5638800" y="4876800"/>
              <a:ext cx="838200" cy="1588"/>
            </a:xfrm>
            <a:prstGeom prst="line">
              <a:avLst/>
            </a:prstGeom>
          </p:spPr>
          <p:style>
            <a:lnRef idx="2">
              <a:schemeClr val="accent4"/>
            </a:lnRef>
            <a:fillRef idx="0">
              <a:schemeClr val="accent4"/>
            </a:fillRef>
            <a:effectRef idx="1">
              <a:schemeClr val="accent4"/>
            </a:effectRef>
            <a:fontRef idx="minor">
              <a:schemeClr val="tx1"/>
            </a:fontRef>
          </p:style>
        </p:cxnSp>
        <p:cxnSp>
          <p:nvCxnSpPr>
            <p:cNvPr id="21" name="Straight Connector 20"/>
            <p:cNvCxnSpPr/>
            <p:nvPr/>
          </p:nvCxnSpPr>
          <p:spPr>
            <a:xfrm rot="10800000" flipV="1">
              <a:off x="6172200" y="4876800"/>
              <a:ext cx="304800" cy="228600"/>
            </a:xfrm>
            <a:prstGeom prst="line">
              <a:avLst/>
            </a:prstGeom>
          </p:spPr>
          <p:style>
            <a:lnRef idx="2">
              <a:schemeClr val="accent4"/>
            </a:lnRef>
            <a:fillRef idx="0">
              <a:schemeClr val="accent4"/>
            </a:fillRef>
            <a:effectRef idx="1">
              <a:schemeClr val="accent4"/>
            </a:effectRef>
            <a:fontRef idx="minor">
              <a:schemeClr val="tx1"/>
            </a:fontRef>
          </p:style>
        </p:cxnSp>
        <p:cxnSp>
          <p:nvCxnSpPr>
            <p:cNvPr id="22" name="Straight Connector 21"/>
            <p:cNvCxnSpPr/>
            <p:nvPr/>
          </p:nvCxnSpPr>
          <p:spPr>
            <a:xfrm>
              <a:off x="6172200" y="5105400"/>
              <a:ext cx="685800" cy="1588"/>
            </a:xfrm>
            <a:prstGeom prst="line">
              <a:avLst/>
            </a:prstGeom>
          </p:spPr>
          <p:style>
            <a:lnRef idx="2">
              <a:schemeClr val="accent4"/>
            </a:lnRef>
            <a:fillRef idx="0">
              <a:schemeClr val="accent4"/>
            </a:fillRef>
            <a:effectRef idx="1">
              <a:schemeClr val="accent4"/>
            </a:effectRef>
            <a:fontRef idx="minor">
              <a:schemeClr val="tx1"/>
            </a:fontRef>
          </p:style>
        </p:cxnSp>
      </p:grpSp>
      <p:sp>
        <p:nvSpPr>
          <p:cNvPr id="23" name="Rectangle 22"/>
          <p:cNvSpPr/>
          <p:nvPr/>
        </p:nvSpPr>
        <p:spPr>
          <a:xfrm>
            <a:off x="685800" y="2828836"/>
            <a:ext cx="1295399" cy="1200329"/>
          </a:xfrm>
          <a:prstGeom prst="rect">
            <a:avLst/>
          </a:prstGeom>
        </p:spPr>
        <p:txBody>
          <a:bodyPr wrap="square">
            <a:spAutoFit/>
          </a:bodyPr>
          <a:lstStyle/>
          <a:p>
            <a:r>
              <a:rPr lang="fa-IR" b="1" dirty="0" smtClean="0">
                <a:cs typeface="Nazanin" pitchFamily="2" charset="-78"/>
              </a:rPr>
              <a:t>صفحات وب</a:t>
            </a:r>
          </a:p>
          <a:p>
            <a:r>
              <a:rPr lang="fa-IR" b="1" dirty="0" smtClean="0">
                <a:cs typeface="Nazanin" pitchFamily="2" charset="-78"/>
              </a:rPr>
              <a:t>فايلهاي تصويري</a:t>
            </a:r>
          </a:p>
          <a:p>
            <a:r>
              <a:rPr lang="fa-IR" b="1" dirty="0" smtClean="0">
                <a:cs typeface="Nazanin" pitchFamily="2" charset="-78"/>
              </a:rPr>
              <a:t>فايلهاي ويديويي</a:t>
            </a:r>
          </a:p>
          <a:p>
            <a:r>
              <a:rPr lang="fa-IR" b="1" dirty="0" smtClean="0">
                <a:cs typeface="Nazanin" pitchFamily="2" charset="-78"/>
              </a:rPr>
              <a:t>فايلهاي صوتي</a:t>
            </a:r>
            <a:endParaRPr lang="en-US" b="1" dirty="0">
              <a:cs typeface="Nazanin" pitchFamily="2" charset="-78"/>
            </a:endParaRPr>
          </a:p>
        </p:txBody>
      </p:sp>
      <p:sp>
        <p:nvSpPr>
          <p:cNvPr id="43" name="Rectangle 14"/>
          <p:cNvSpPr>
            <a:spLocks noChangeArrowheads="1"/>
          </p:cNvSpPr>
          <p:nvPr/>
        </p:nvSpPr>
        <p:spPr bwMode="auto">
          <a:xfrm>
            <a:off x="3810000" y="4572000"/>
            <a:ext cx="1752600" cy="304800"/>
          </a:xfrm>
          <a:prstGeom prst="rect">
            <a:avLst/>
          </a:prstGeom>
          <a:noFill/>
          <a:ln w="9525">
            <a:noFill/>
            <a:miter lim="800000"/>
            <a:headEnd/>
            <a:tailEnd/>
          </a:ln>
        </p:spPr>
        <p:txBody>
          <a:bodyPr>
            <a:spAutoFit/>
          </a:bodyPr>
          <a:lstStyle/>
          <a:p>
            <a:pPr algn="ctr"/>
            <a:r>
              <a:rPr lang="fa-IR" sz="1400" b="1" dirty="0">
                <a:cs typeface="Nazanin" pitchFamily="2" charset="-78"/>
              </a:rPr>
              <a:t>سرويس دهنده شبکه</a:t>
            </a:r>
            <a:endParaRPr lang="en-US" sz="1400" b="1" dirty="0">
              <a:cs typeface="Nazanin" pitchFamily="2" charset="-78"/>
            </a:endParaRPr>
          </a:p>
        </p:txBody>
      </p:sp>
    </p:spTree>
    <p:extLst>
      <p:ext uri="{BB962C8B-B14F-4D97-AF65-F5344CB8AC3E}">
        <p14:creationId xmlns:p14="http://schemas.microsoft.com/office/powerpoint/2010/main" val="1335217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13855"/>
            <a:ext cx="8229600" cy="1143000"/>
          </a:xfrm>
        </p:spPr>
        <p:txBody>
          <a:bodyPr>
            <a:normAutofit/>
          </a:bodyPr>
          <a:lstStyle/>
          <a:p>
            <a:pPr algn="r" rtl="1"/>
            <a:r>
              <a:rPr lang="fa-IR" sz="2800" b="1" dirty="0" smtClean="0">
                <a:cs typeface="B Nazanin" pitchFamily="2" charset="-78"/>
              </a:rPr>
              <a:t>انبارداده و داده کاوی</a:t>
            </a:r>
            <a:endParaRPr lang="en-US" sz="2800" b="1" dirty="0">
              <a:cs typeface="B Nazanin" pitchFamily="2" charset="-78"/>
            </a:endParaRPr>
          </a:p>
        </p:txBody>
      </p:sp>
      <p:sp>
        <p:nvSpPr>
          <p:cNvPr id="3" name="Content Placeholder 2"/>
          <p:cNvSpPr>
            <a:spLocks noGrp="1"/>
          </p:cNvSpPr>
          <p:nvPr>
            <p:ph idx="1"/>
          </p:nvPr>
        </p:nvSpPr>
        <p:spPr>
          <a:xfrm>
            <a:off x="533400" y="914400"/>
            <a:ext cx="8229600" cy="4525963"/>
          </a:xfrm>
        </p:spPr>
        <p:txBody>
          <a:bodyPr/>
          <a:lstStyle/>
          <a:p>
            <a:pPr marL="0" indent="0" algn="r" rtl="1">
              <a:buNone/>
            </a:pPr>
            <a:r>
              <a:rPr lang="fa-IR" sz="2400" b="1" dirty="0" smtClean="0">
                <a:solidFill>
                  <a:schemeClr val="bg1">
                    <a:lumMod val="25000"/>
                  </a:schemeClr>
                </a:solidFill>
                <a:cs typeface="B Nazanin" pitchFamily="2" charset="-78"/>
              </a:rPr>
              <a:t>انبار داده (</a:t>
            </a:r>
            <a:r>
              <a:rPr lang="en-US" sz="2400" b="1" dirty="0" smtClean="0">
                <a:solidFill>
                  <a:schemeClr val="bg1">
                    <a:lumMod val="25000"/>
                  </a:schemeClr>
                </a:solidFill>
                <a:cs typeface="B Nazanin" pitchFamily="2" charset="-78"/>
              </a:rPr>
              <a:t>Data Warehouse</a:t>
            </a:r>
            <a:r>
              <a:rPr lang="fa-IR" sz="2400" b="1" dirty="0" smtClean="0">
                <a:solidFill>
                  <a:schemeClr val="bg1">
                    <a:lumMod val="25000"/>
                  </a:schemeClr>
                </a:solidFill>
                <a:cs typeface="B Nazanin" pitchFamily="2" charset="-78"/>
              </a:rPr>
              <a:t>)</a:t>
            </a:r>
          </a:p>
          <a:p>
            <a:pPr marL="0" indent="0" algn="r" rtl="1">
              <a:buNone/>
            </a:pPr>
            <a:r>
              <a:rPr lang="fa-IR" sz="2400" b="1" dirty="0" smtClean="0">
                <a:solidFill>
                  <a:schemeClr val="bg1">
                    <a:lumMod val="25000"/>
                  </a:schemeClr>
                </a:solidFill>
                <a:cs typeface="B Nazanin" pitchFamily="2" charset="-78"/>
              </a:rPr>
              <a:t> </a:t>
            </a:r>
            <a:r>
              <a:rPr lang="fa-IR" sz="2400" dirty="0" smtClean="0">
                <a:cs typeface="B Nazanin" pitchFamily="2" charset="-78"/>
              </a:rPr>
              <a:t>داده هايي که از پايگاه داده هاي عملياتي، خارجي و ساير پايگاه داده هاي سازمان كسب مي شوند، را ذخيره مي نمايد.</a:t>
            </a:r>
          </a:p>
          <a:p>
            <a:pPr marL="0" indent="0" algn="r" rtl="1">
              <a:buNone/>
            </a:pPr>
            <a:r>
              <a:rPr lang="fa-IR" sz="2400" dirty="0" smtClean="0">
                <a:cs typeface="B Nazanin" pitchFamily="2" charset="-78"/>
              </a:rPr>
              <a:t>درواقع پس از کسب داده ها :</a:t>
            </a:r>
          </a:p>
          <a:p>
            <a:pPr algn="r" rtl="1">
              <a:buFont typeface="Wingdings" pitchFamily="2" charset="2"/>
              <a:buChar char="q"/>
            </a:pPr>
            <a:r>
              <a:rPr lang="fa-IR" sz="2400" dirty="0" smtClean="0">
                <a:cs typeface="B Nazanin" pitchFamily="2" charset="-78"/>
              </a:rPr>
              <a:t> پاکسازي و تبديل داده ها انجام مي شود و داده هاي حاصل، در انبار داده ها ذخيره مي گردند </a:t>
            </a:r>
            <a:r>
              <a:rPr lang="fa-IR" sz="2000" dirty="0" smtClean="0">
                <a:cs typeface="B Nazanin" pitchFamily="2" charset="-78"/>
              </a:rPr>
              <a:t>( مدیران و سایر اهالی کسب و کار       پردازش ، تجزیه و تحلیل ، پشتیبانی، ... )</a:t>
            </a:r>
          </a:p>
          <a:p>
            <a:pPr algn="r" rtl="1">
              <a:buFont typeface="Wingdings" pitchFamily="2" charset="2"/>
              <a:buChar char="q"/>
            </a:pPr>
            <a:r>
              <a:rPr lang="fa-IR" sz="2400" dirty="0" smtClean="0">
                <a:cs typeface="B Nazanin" pitchFamily="2" charset="-78"/>
              </a:rPr>
              <a:t>پردازشهاي مختلف توسط نرم افزارهاي تحليلي بر روي انبار داده ها انجام شده </a:t>
            </a:r>
          </a:p>
          <a:p>
            <a:pPr marL="0" indent="0" algn="r" rtl="1">
              <a:buNone/>
            </a:pPr>
            <a:r>
              <a:rPr lang="fa-IR" sz="2000" dirty="0" smtClean="0">
                <a:cs typeface="B Nazanin" pitchFamily="2" charset="-78"/>
              </a:rPr>
              <a:t>(فیلتر کردن داده ها ، تصحیح داده ها ، .... )</a:t>
            </a:r>
          </a:p>
          <a:p>
            <a:pPr algn="r" rtl="1">
              <a:buFont typeface="Wingdings" pitchFamily="2" charset="2"/>
              <a:buChar char="q"/>
            </a:pPr>
            <a:r>
              <a:rPr lang="fa-IR" sz="2400" dirty="0" smtClean="0">
                <a:cs typeface="B Nazanin" pitchFamily="2" charset="-78"/>
              </a:rPr>
              <a:t> نتيجه آن به کاربران نهايي کسب و کار ارايه مي شود.</a:t>
            </a:r>
          </a:p>
          <a:p>
            <a:pPr marL="0" indent="0" algn="r" rtl="1">
              <a:buNone/>
            </a:pPr>
            <a:endParaRPr lang="en-US" dirty="0"/>
          </a:p>
        </p:txBody>
      </p:sp>
      <p:cxnSp>
        <p:nvCxnSpPr>
          <p:cNvPr id="5" name="Straight Arrow Connector 4"/>
          <p:cNvCxnSpPr/>
          <p:nvPr/>
        </p:nvCxnSpPr>
        <p:spPr>
          <a:xfrm flipH="1">
            <a:off x="4343400" y="3200400"/>
            <a:ext cx="3810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596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barn(inVertical)">
                                      <p:cBhvr>
                                        <p:cTn id="25" dur="500"/>
                                        <p:tgtEl>
                                          <p:spTgt spid="3">
                                            <p:txEl>
                                              <p:pRg st="4" end="4"/>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barn(inVertical)">
                                      <p:cBhvr>
                                        <p:cTn id="28" dur="500"/>
                                        <p:tgtEl>
                                          <p:spTgt spid="3">
                                            <p:txEl>
                                              <p:pRg st="5" end="5"/>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52400"/>
            <a:ext cx="8077200" cy="5973763"/>
          </a:xfrm>
        </p:spPr>
        <p:txBody>
          <a:bodyPr>
            <a:normAutofit/>
          </a:bodyPr>
          <a:lstStyle/>
          <a:p>
            <a:pPr marL="0" indent="0" algn="r" rtl="1">
              <a:buNone/>
            </a:pPr>
            <a:r>
              <a:rPr lang="fa-IR" sz="2800" b="1" dirty="0" smtClean="0">
                <a:cs typeface="B Nazanin" pitchFamily="2" charset="-78"/>
              </a:rPr>
              <a:t>داده کاوی </a:t>
            </a:r>
          </a:p>
          <a:p>
            <a:pPr marL="0" indent="0" algn="r" rtl="1">
              <a:buNone/>
            </a:pPr>
            <a:r>
              <a:rPr lang="fa-IR" sz="2800" dirty="0" smtClean="0">
                <a:cs typeface="B Nazanin" pitchFamily="2" charset="-78"/>
              </a:rPr>
              <a:t>يکي از کاربردهاي اصلي پايگاه داده هاي انبار داده هاست.</a:t>
            </a:r>
          </a:p>
          <a:p>
            <a:pPr marL="0" indent="0" algn="r" rtl="1">
              <a:buNone/>
            </a:pPr>
            <a:r>
              <a:rPr lang="fa-IR" sz="2800" dirty="0" smtClean="0">
                <a:cs typeface="B Nazanin" pitchFamily="2" charset="-78"/>
              </a:rPr>
              <a:t> نرم افزارهاي داده کاوي، حجم عظيمي از داده ها را بررسي و غربال کرده و اطلاعات استراتژيک کسب و کار که قبلا ناشناخته بودند را آشکار مي سازد.</a:t>
            </a:r>
          </a:p>
          <a:p>
            <a:pPr marL="0" indent="0" algn="r" rtl="1">
              <a:buNone/>
            </a:pPr>
            <a:r>
              <a:rPr lang="fa-IR" sz="2400" dirty="0" smtClean="0">
                <a:cs typeface="B Nazanin" pitchFamily="2" charset="-78"/>
              </a:rPr>
              <a:t>خروجي سيستمهاي داده کاوي، يکسري الگوهاست که منجر به توليد دانش کسب و کار و اخذ تصميم هاي استراتژيک در يک سازمان مي شود.</a:t>
            </a:r>
            <a:endParaRPr lang="en-US" sz="2400" dirty="0" smtClean="0">
              <a:cs typeface="B Nazanin" pitchFamily="2" charset="-78"/>
            </a:endParaRPr>
          </a:p>
          <a:p>
            <a:pPr marL="0" indent="0" algn="r" rtl="1">
              <a:buNone/>
            </a:pPr>
            <a:endParaRPr lang="en-US" sz="2800" b="1" dirty="0">
              <a:cs typeface="B Nazanin" pitchFamily="2" charset="-78"/>
            </a:endParaRPr>
          </a:p>
        </p:txBody>
      </p:sp>
      <p:grpSp>
        <p:nvGrpSpPr>
          <p:cNvPr id="4" name="Group 3"/>
          <p:cNvGrpSpPr>
            <a:grpSpLocks/>
          </p:cNvGrpSpPr>
          <p:nvPr/>
        </p:nvGrpSpPr>
        <p:grpSpPr bwMode="auto">
          <a:xfrm>
            <a:off x="5322888" y="3579812"/>
            <a:ext cx="773112" cy="838200"/>
            <a:chOff x="5169876" y="4343398"/>
            <a:chExt cx="773723" cy="838204"/>
          </a:xfrm>
        </p:grpSpPr>
        <p:sp>
          <p:nvSpPr>
            <p:cNvPr id="5" name="Flowchart: Magnetic Disk 4"/>
            <p:cNvSpPr/>
            <p:nvPr/>
          </p:nvSpPr>
          <p:spPr>
            <a:xfrm>
              <a:off x="5409777" y="4343398"/>
              <a:ext cx="468683" cy="609603"/>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6" name="Flowchart: Magnetic Disk 5"/>
            <p:cNvSpPr/>
            <p:nvPr/>
          </p:nvSpPr>
          <p:spPr>
            <a:xfrm>
              <a:off x="5169876" y="4419598"/>
              <a:ext cx="468682" cy="609603"/>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7" name="Flowchart: Magnetic Disk 6"/>
            <p:cNvSpPr/>
            <p:nvPr/>
          </p:nvSpPr>
          <p:spPr>
            <a:xfrm>
              <a:off x="5474917" y="4571999"/>
              <a:ext cx="468682" cy="609603"/>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grpSp>
      <p:sp>
        <p:nvSpPr>
          <p:cNvPr id="8" name="Flowchart: Magnetic Disk 7"/>
          <p:cNvSpPr/>
          <p:nvPr/>
        </p:nvSpPr>
        <p:spPr>
          <a:xfrm>
            <a:off x="3733800" y="3732212"/>
            <a:ext cx="762000" cy="60960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pic>
        <p:nvPicPr>
          <p:cNvPr id="9" name="Picture 8" descr="HH00546_.WMF"/>
          <p:cNvPicPr>
            <a:picLocks noChangeAspect="1"/>
          </p:cNvPicPr>
          <p:nvPr/>
        </p:nvPicPr>
        <p:blipFill>
          <a:blip r:embed="rId2"/>
          <a:srcRect/>
          <a:stretch>
            <a:fillRect/>
          </a:stretch>
        </p:blipFill>
        <p:spPr bwMode="auto">
          <a:xfrm>
            <a:off x="782638" y="3427412"/>
            <a:ext cx="969962" cy="990600"/>
          </a:xfrm>
          <a:prstGeom prst="rect">
            <a:avLst/>
          </a:prstGeom>
          <a:noFill/>
          <a:ln w="9525">
            <a:noFill/>
            <a:miter lim="800000"/>
            <a:headEnd/>
            <a:tailEnd/>
          </a:ln>
        </p:spPr>
      </p:pic>
      <p:grpSp>
        <p:nvGrpSpPr>
          <p:cNvPr id="10" name="Group 9"/>
          <p:cNvGrpSpPr>
            <a:grpSpLocks/>
          </p:cNvGrpSpPr>
          <p:nvPr/>
        </p:nvGrpSpPr>
        <p:grpSpPr bwMode="auto">
          <a:xfrm>
            <a:off x="2330450" y="3625850"/>
            <a:ext cx="738188" cy="474662"/>
            <a:chOff x="2178555" y="4388702"/>
            <a:chExt cx="737969" cy="474825"/>
          </a:xfrm>
        </p:grpSpPr>
        <p:sp>
          <p:nvSpPr>
            <p:cNvPr id="11" name="Flowchart: Process 10"/>
            <p:cNvSpPr/>
            <p:nvPr/>
          </p:nvSpPr>
          <p:spPr>
            <a:xfrm rot="2439415">
              <a:off x="2349954" y="4406170"/>
              <a:ext cx="566570" cy="379543"/>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12" name="Quad Arrow 11"/>
            <p:cNvSpPr/>
            <p:nvPr/>
          </p:nvSpPr>
          <p:spPr>
            <a:xfrm>
              <a:off x="2334084" y="4388702"/>
              <a:ext cx="498327" cy="301729"/>
            </a:xfrm>
            <a:prstGeom prst="quadArrow">
              <a:avLst/>
            </a:prstGeom>
          </p:spPr>
          <p:style>
            <a:lnRef idx="1">
              <a:schemeClr val="accent4"/>
            </a:lnRef>
            <a:fillRef idx="2">
              <a:schemeClr val="accent4"/>
            </a:fillRef>
            <a:effectRef idx="1">
              <a:schemeClr val="accent4"/>
            </a:effectRef>
            <a:fontRef idx="minor">
              <a:schemeClr val="dk1"/>
            </a:fontRef>
          </p:style>
          <p:txBody>
            <a:bodyPr anchor="ctr"/>
            <a:lstStyle/>
            <a:p>
              <a:pPr algn="ctr" rtl="0">
                <a:defRPr/>
              </a:pPr>
              <a:endParaRPr lang="en-US"/>
            </a:p>
          </p:txBody>
        </p:sp>
        <p:sp>
          <p:nvSpPr>
            <p:cNvPr id="13" name="Frame 12"/>
            <p:cNvSpPr/>
            <p:nvPr/>
          </p:nvSpPr>
          <p:spPr>
            <a:xfrm rot="2629265">
              <a:off x="2178555" y="4506217"/>
              <a:ext cx="566570" cy="35731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solidFill>
                  <a:schemeClr val="tx1"/>
                </a:solidFill>
              </a:endParaRPr>
            </a:p>
          </p:txBody>
        </p:sp>
      </p:grpSp>
      <p:grpSp>
        <p:nvGrpSpPr>
          <p:cNvPr id="14" name="Group 13"/>
          <p:cNvGrpSpPr>
            <a:grpSpLocks/>
          </p:cNvGrpSpPr>
          <p:nvPr/>
        </p:nvGrpSpPr>
        <p:grpSpPr bwMode="auto">
          <a:xfrm>
            <a:off x="7162800" y="3411537"/>
            <a:ext cx="1905000" cy="1344613"/>
            <a:chOff x="7010401" y="4175760"/>
            <a:chExt cx="1904999" cy="1344394"/>
          </a:xfrm>
        </p:grpSpPr>
        <p:sp>
          <p:nvSpPr>
            <p:cNvPr id="15" name="Flowchart: Magnetic Disk 14"/>
            <p:cNvSpPr/>
            <p:nvPr/>
          </p:nvSpPr>
          <p:spPr>
            <a:xfrm>
              <a:off x="8159750" y="4175760"/>
              <a:ext cx="527050" cy="549186"/>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16" name="Flowchart: Magnetic Disk 15"/>
            <p:cNvSpPr/>
            <p:nvPr/>
          </p:nvSpPr>
          <p:spPr>
            <a:xfrm>
              <a:off x="7227889" y="4191632"/>
              <a:ext cx="468312" cy="609501"/>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17" name="Flowchart: Magnetic Disk 16"/>
            <p:cNvSpPr/>
            <p:nvPr/>
          </p:nvSpPr>
          <p:spPr>
            <a:xfrm>
              <a:off x="7380289" y="4344008"/>
              <a:ext cx="468312" cy="609501"/>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18" name="Flowchart: Magnetic Disk 17"/>
            <p:cNvSpPr/>
            <p:nvPr/>
          </p:nvSpPr>
          <p:spPr>
            <a:xfrm>
              <a:off x="7761289" y="4191632"/>
              <a:ext cx="468312" cy="609501"/>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19" name="Flowchart: Magnetic Disk 18"/>
            <p:cNvSpPr/>
            <p:nvPr/>
          </p:nvSpPr>
          <p:spPr>
            <a:xfrm>
              <a:off x="7913689" y="4344008"/>
              <a:ext cx="468312" cy="609501"/>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20" name="Flowchart: Magnetic Disk 19"/>
            <p:cNvSpPr/>
            <p:nvPr/>
          </p:nvSpPr>
          <p:spPr>
            <a:xfrm>
              <a:off x="7532689" y="4496383"/>
              <a:ext cx="468312" cy="609501"/>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21" name="Left Brace 20"/>
            <p:cNvSpPr/>
            <p:nvPr/>
          </p:nvSpPr>
          <p:spPr>
            <a:xfrm>
              <a:off x="7010401" y="4183697"/>
              <a:ext cx="304800" cy="1074562"/>
            </a:xfrm>
            <a:prstGeom prst="leftBrace">
              <a:avLst/>
            </a:prstGeom>
          </p:spPr>
          <p:style>
            <a:lnRef idx="2">
              <a:schemeClr val="accent4"/>
            </a:lnRef>
            <a:fillRef idx="0">
              <a:schemeClr val="accent4"/>
            </a:fillRef>
            <a:effectRef idx="1">
              <a:schemeClr val="accent4"/>
            </a:effectRef>
            <a:fontRef idx="minor">
              <a:schemeClr val="tx1"/>
            </a:fontRef>
          </p:style>
          <p:txBody>
            <a:bodyPr anchor="ctr"/>
            <a:lstStyle/>
            <a:p>
              <a:pPr algn="ctr" rtl="0">
                <a:defRPr/>
              </a:pPr>
              <a:endParaRPr lang="en-US"/>
            </a:p>
          </p:txBody>
        </p:sp>
        <p:sp>
          <p:nvSpPr>
            <p:cNvPr id="22" name="Left Brace 21"/>
            <p:cNvSpPr/>
            <p:nvPr/>
          </p:nvSpPr>
          <p:spPr>
            <a:xfrm rot="10800000">
              <a:off x="8610600" y="4205918"/>
              <a:ext cx="304800" cy="1128528"/>
            </a:xfrm>
            <a:prstGeom prst="leftBrace">
              <a:avLst/>
            </a:prstGeom>
          </p:spPr>
          <p:style>
            <a:lnRef idx="2">
              <a:schemeClr val="accent4"/>
            </a:lnRef>
            <a:fillRef idx="0">
              <a:schemeClr val="accent4"/>
            </a:fillRef>
            <a:effectRef idx="1">
              <a:schemeClr val="accent4"/>
            </a:effectRef>
            <a:fontRef idx="minor">
              <a:schemeClr val="tx1"/>
            </a:fontRef>
          </p:style>
          <p:txBody>
            <a:bodyPr anchor="ctr"/>
            <a:lstStyle/>
            <a:p>
              <a:pPr algn="ctr" rtl="0">
                <a:defRPr/>
              </a:pPr>
              <a:endParaRPr lang="en-US"/>
            </a:p>
          </p:txBody>
        </p:sp>
        <p:sp>
          <p:nvSpPr>
            <p:cNvPr id="23" name="Rectangle 27"/>
            <p:cNvSpPr>
              <a:spLocks noChangeArrowheads="1"/>
            </p:cNvSpPr>
            <p:nvPr/>
          </p:nvSpPr>
          <p:spPr bwMode="auto">
            <a:xfrm>
              <a:off x="7315200" y="5181600"/>
              <a:ext cx="1143000" cy="338554"/>
            </a:xfrm>
            <a:prstGeom prst="rect">
              <a:avLst/>
            </a:prstGeom>
            <a:noFill/>
            <a:ln w="9525">
              <a:noFill/>
              <a:miter lim="800000"/>
              <a:headEnd/>
              <a:tailEnd/>
            </a:ln>
          </p:spPr>
          <p:txBody>
            <a:bodyPr>
              <a:spAutoFit/>
            </a:bodyPr>
            <a:lstStyle/>
            <a:p>
              <a:r>
                <a:rPr lang="fa-IR" sz="1600" b="1">
                  <a:cs typeface="Nazanin" pitchFamily="2" charset="-78"/>
                </a:rPr>
                <a:t>پايگاه داده ها</a:t>
              </a:r>
              <a:endParaRPr lang="en-US" sz="1600" b="1">
                <a:cs typeface="Nazanin" pitchFamily="2" charset="-78"/>
              </a:endParaRPr>
            </a:p>
          </p:txBody>
        </p:sp>
      </p:grpSp>
      <p:sp>
        <p:nvSpPr>
          <p:cNvPr id="24" name="Left Arrow 23"/>
          <p:cNvSpPr/>
          <p:nvPr/>
        </p:nvSpPr>
        <p:spPr>
          <a:xfrm>
            <a:off x="6172200" y="3884612"/>
            <a:ext cx="914400" cy="228600"/>
          </a:xfrm>
          <a:prstGeom prst="leftArrow">
            <a:avLst/>
          </a:prstGeom>
        </p:spPr>
        <p:style>
          <a:lnRef idx="1">
            <a:schemeClr val="accent4"/>
          </a:lnRef>
          <a:fillRef idx="2">
            <a:schemeClr val="accent4"/>
          </a:fillRef>
          <a:effectRef idx="1">
            <a:schemeClr val="accent4"/>
          </a:effectRef>
          <a:fontRef idx="minor">
            <a:schemeClr val="dk1"/>
          </a:fontRef>
        </p:style>
        <p:txBody>
          <a:bodyPr anchor="ctr"/>
          <a:lstStyle/>
          <a:p>
            <a:pPr algn="ctr" rtl="0">
              <a:defRPr/>
            </a:pPr>
            <a:endParaRPr lang="en-US"/>
          </a:p>
        </p:txBody>
      </p:sp>
      <p:sp>
        <p:nvSpPr>
          <p:cNvPr id="25" name="Left Arrow 24"/>
          <p:cNvSpPr/>
          <p:nvPr/>
        </p:nvSpPr>
        <p:spPr>
          <a:xfrm>
            <a:off x="4572000" y="3884612"/>
            <a:ext cx="685800" cy="228600"/>
          </a:xfrm>
          <a:prstGeom prst="leftArrow">
            <a:avLst/>
          </a:prstGeom>
        </p:spPr>
        <p:style>
          <a:lnRef idx="1">
            <a:schemeClr val="accent4"/>
          </a:lnRef>
          <a:fillRef idx="2">
            <a:schemeClr val="accent4"/>
          </a:fillRef>
          <a:effectRef idx="1">
            <a:schemeClr val="accent4"/>
          </a:effectRef>
          <a:fontRef idx="minor">
            <a:schemeClr val="dk1"/>
          </a:fontRef>
        </p:style>
        <p:txBody>
          <a:bodyPr anchor="ctr"/>
          <a:lstStyle/>
          <a:p>
            <a:pPr algn="ctr" rtl="0">
              <a:defRPr/>
            </a:pPr>
            <a:endParaRPr lang="en-US"/>
          </a:p>
        </p:txBody>
      </p:sp>
      <p:sp>
        <p:nvSpPr>
          <p:cNvPr id="26" name="Left Arrow 25"/>
          <p:cNvSpPr/>
          <p:nvPr/>
        </p:nvSpPr>
        <p:spPr>
          <a:xfrm>
            <a:off x="3048000" y="3884612"/>
            <a:ext cx="609600" cy="228600"/>
          </a:xfrm>
          <a:prstGeom prst="leftArrow">
            <a:avLst/>
          </a:prstGeom>
        </p:spPr>
        <p:style>
          <a:lnRef idx="1">
            <a:schemeClr val="accent4"/>
          </a:lnRef>
          <a:fillRef idx="2">
            <a:schemeClr val="accent4"/>
          </a:fillRef>
          <a:effectRef idx="1">
            <a:schemeClr val="accent4"/>
          </a:effectRef>
          <a:fontRef idx="minor">
            <a:schemeClr val="dk1"/>
          </a:fontRef>
        </p:style>
        <p:txBody>
          <a:bodyPr anchor="ctr"/>
          <a:lstStyle/>
          <a:p>
            <a:pPr algn="ctr" rtl="0">
              <a:defRPr/>
            </a:pPr>
            <a:endParaRPr lang="en-US"/>
          </a:p>
        </p:txBody>
      </p:sp>
      <p:sp>
        <p:nvSpPr>
          <p:cNvPr id="27" name="Left Arrow 26"/>
          <p:cNvSpPr/>
          <p:nvPr/>
        </p:nvSpPr>
        <p:spPr>
          <a:xfrm>
            <a:off x="1676400" y="3884612"/>
            <a:ext cx="609600" cy="228600"/>
          </a:xfrm>
          <a:prstGeom prst="leftArrow">
            <a:avLst/>
          </a:prstGeom>
        </p:spPr>
        <p:style>
          <a:lnRef idx="1">
            <a:schemeClr val="accent4"/>
          </a:lnRef>
          <a:fillRef idx="2">
            <a:schemeClr val="accent4"/>
          </a:fillRef>
          <a:effectRef idx="1">
            <a:schemeClr val="accent4"/>
          </a:effectRef>
          <a:fontRef idx="minor">
            <a:schemeClr val="dk1"/>
          </a:fontRef>
        </p:style>
        <p:txBody>
          <a:bodyPr anchor="ctr"/>
          <a:lstStyle/>
          <a:p>
            <a:pPr algn="ctr" rtl="0">
              <a:defRPr/>
            </a:pPr>
            <a:endParaRPr lang="en-US"/>
          </a:p>
        </p:txBody>
      </p:sp>
      <p:grpSp>
        <p:nvGrpSpPr>
          <p:cNvPr id="28" name="Group 27"/>
          <p:cNvGrpSpPr>
            <a:grpSpLocks/>
          </p:cNvGrpSpPr>
          <p:nvPr/>
        </p:nvGrpSpPr>
        <p:grpSpPr bwMode="auto">
          <a:xfrm>
            <a:off x="1981200" y="4189412"/>
            <a:ext cx="4725988" cy="1144588"/>
            <a:chOff x="1828800" y="4953000"/>
            <a:chExt cx="4725194" cy="1144588"/>
          </a:xfrm>
        </p:grpSpPr>
        <p:cxnSp>
          <p:nvCxnSpPr>
            <p:cNvPr id="29" name="Straight Arrow Connector 28"/>
            <p:cNvCxnSpPr/>
            <p:nvPr/>
          </p:nvCxnSpPr>
          <p:spPr>
            <a:xfrm rot="5400000">
              <a:off x="1373175" y="5486400"/>
              <a:ext cx="1065212" cy="1588"/>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30" name="Straight Arrow Connector 29"/>
            <p:cNvCxnSpPr/>
            <p:nvPr/>
          </p:nvCxnSpPr>
          <p:spPr>
            <a:xfrm rot="5400000">
              <a:off x="6020594" y="5486400"/>
              <a:ext cx="1065212" cy="1588"/>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31" name="Straight Arrow Connector 30"/>
            <p:cNvCxnSpPr/>
            <p:nvPr/>
          </p:nvCxnSpPr>
          <p:spPr>
            <a:xfrm rot="5400000">
              <a:off x="4268289" y="5486400"/>
              <a:ext cx="1065212" cy="1588"/>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32" name="Straight Arrow Connector 31"/>
            <p:cNvCxnSpPr/>
            <p:nvPr/>
          </p:nvCxnSpPr>
          <p:spPr>
            <a:xfrm rot="5400000">
              <a:off x="2743750" y="5485607"/>
              <a:ext cx="1065213" cy="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33" name="Straight Arrow Connector 32"/>
            <p:cNvCxnSpPr/>
            <p:nvPr/>
          </p:nvCxnSpPr>
          <p:spPr>
            <a:xfrm>
              <a:off x="1828800" y="6096000"/>
              <a:ext cx="4723606" cy="1588"/>
            </a:xfrm>
            <a:prstGeom prst="straightConnector1">
              <a:avLst/>
            </a:prstGeom>
            <a:ln>
              <a:headEnd type="arrow"/>
              <a:tailEnd type="arrow"/>
            </a:ln>
          </p:spPr>
          <p:style>
            <a:lnRef idx="2">
              <a:schemeClr val="accent4"/>
            </a:lnRef>
            <a:fillRef idx="0">
              <a:schemeClr val="accent4"/>
            </a:fillRef>
            <a:effectRef idx="1">
              <a:schemeClr val="accent4"/>
            </a:effectRef>
            <a:fontRef idx="minor">
              <a:schemeClr val="tx1"/>
            </a:fontRef>
          </p:style>
        </p:cxnSp>
      </p:grpSp>
      <p:sp>
        <p:nvSpPr>
          <p:cNvPr id="34" name="Rectangle 33"/>
          <p:cNvSpPr>
            <a:spLocks noChangeArrowheads="1"/>
          </p:cNvSpPr>
          <p:nvPr/>
        </p:nvSpPr>
        <p:spPr bwMode="auto">
          <a:xfrm>
            <a:off x="6324600" y="3546475"/>
            <a:ext cx="685800" cy="338137"/>
          </a:xfrm>
          <a:prstGeom prst="rect">
            <a:avLst/>
          </a:prstGeom>
          <a:noFill/>
          <a:ln w="9525">
            <a:noFill/>
            <a:miter lim="800000"/>
            <a:headEnd/>
            <a:tailEnd/>
          </a:ln>
        </p:spPr>
        <p:txBody>
          <a:bodyPr>
            <a:spAutoFit/>
          </a:bodyPr>
          <a:lstStyle/>
          <a:p>
            <a:r>
              <a:rPr lang="fa-IR" sz="1600" b="1">
                <a:cs typeface="Nazanin" pitchFamily="2" charset="-78"/>
              </a:rPr>
              <a:t>گزينش </a:t>
            </a:r>
            <a:endParaRPr lang="en-US" sz="1600" b="1">
              <a:cs typeface="Nazanin" pitchFamily="2" charset="-78"/>
            </a:endParaRPr>
          </a:p>
        </p:txBody>
      </p:sp>
      <p:sp>
        <p:nvSpPr>
          <p:cNvPr id="35" name="Rectangle 34"/>
          <p:cNvSpPr>
            <a:spLocks noChangeArrowheads="1"/>
          </p:cNvSpPr>
          <p:nvPr/>
        </p:nvSpPr>
        <p:spPr bwMode="auto">
          <a:xfrm>
            <a:off x="5181600" y="4384675"/>
            <a:ext cx="1257300" cy="338137"/>
          </a:xfrm>
          <a:prstGeom prst="rect">
            <a:avLst/>
          </a:prstGeom>
          <a:noFill/>
          <a:ln w="9525">
            <a:noFill/>
            <a:miter lim="800000"/>
            <a:headEnd/>
            <a:tailEnd/>
          </a:ln>
        </p:spPr>
        <p:txBody>
          <a:bodyPr wrap="none">
            <a:spAutoFit/>
          </a:bodyPr>
          <a:lstStyle/>
          <a:p>
            <a:pPr algn="l" rtl="0"/>
            <a:r>
              <a:rPr lang="fa-IR" sz="1600" b="1">
                <a:cs typeface="Nazanin" pitchFamily="2" charset="-78"/>
              </a:rPr>
              <a:t>داده هاي هدف </a:t>
            </a:r>
            <a:endParaRPr lang="en-US" sz="1600"/>
          </a:p>
        </p:txBody>
      </p:sp>
      <p:sp>
        <p:nvSpPr>
          <p:cNvPr id="36" name="Rectangle 35"/>
          <p:cNvSpPr>
            <a:spLocks noChangeArrowheads="1"/>
          </p:cNvSpPr>
          <p:nvPr/>
        </p:nvSpPr>
        <p:spPr bwMode="auto">
          <a:xfrm>
            <a:off x="3657600" y="4341812"/>
            <a:ext cx="1001713" cy="338138"/>
          </a:xfrm>
          <a:prstGeom prst="rect">
            <a:avLst/>
          </a:prstGeom>
          <a:noFill/>
          <a:ln w="9525">
            <a:noFill/>
            <a:miter lim="800000"/>
            <a:headEnd/>
            <a:tailEnd/>
          </a:ln>
        </p:spPr>
        <p:txBody>
          <a:bodyPr wrap="none">
            <a:spAutoFit/>
          </a:bodyPr>
          <a:lstStyle/>
          <a:p>
            <a:pPr algn="l" rtl="0"/>
            <a:r>
              <a:rPr lang="fa-IR" sz="1600" b="1">
                <a:cs typeface="Nazanin" pitchFamily="2" charset="-78"/>
              </a:rPr>
              <a:t>انبار داده ها</a:t>
            </a:r>
            <a:endParaRPr lang="en-US" sz="1600"/>
          </a:p>
        </p:txBody>
      </p:sp>
      <p:sp>
        <p:nvSpPr>
          <p:cNvPr id="37" name="Rectangle 36"/>
          <p:cNvSpPr>
            <a:spLocks noChangeArrowheads="1"/>
          </p:cNvSpPr>
          <p:nvPr/>
        </p:nvSpPr>
        <p:spPr bwMode="auto">
          <a:xfrm>
            <a:off x="2397125" y="4232275"/>
            <a:ext cx="650875" cy="338137"/>
          </a:xfrm>
          <a:prstGeom prst="rect">
            <a:avLst/>
          </a:prstGeom>
          <a:noFill/>
          <a:ln w="9525">
            <a:noFill/>
            <a:miter lim="800000"/>
            <a:headEnd/>
            <a:tailEnd/>
          </a:ln>
        </p:spPr>
        <p:txBody>
          <a:bodyPr wrap="none">
            <a:spAutoFit/>
          </a:bodyPr>
          <a:lstStyle/>
          <a:p>
            <a:pPr algn="l" rtl="0"/>
            <a:r>
              <a:rPr lang="fa-IR" sz="1600" b="1">
                <a:cs typeface="Nazanin" pitchFamily="2" charset="-78"/>
              </a:rPr>
              <a:t>الگوها </a:t>
            </a:r>
            <a:endParaRPr lang="en-US" sz="1600"/>
          </a:p>
        </p:txBody>
      </p:sp>
      <p:sp>
        <p:nvSpPr>
          <p:cNvPr id="38" name="Rectangle 37"/>
          <p:cNvSpPr>
            <a:spLocks noChangeArrowheads="1"/>
          </p:cNvSpPr>
          <p:nvPr/>
        </p:nvSpPr>
        <p:spPr bwMode="auto">
          <a:xfrm>
            <a:off x="533400" y="4418012"/>
            <a:ext cx="1382713" cy="338138"/>
          </a:xfrm>
          <a:prstGeom prst="rect">
            <a:avLst/>
          </a:prstGeom>
          <a:noFill/>
          <a:ln w="9525">
            <a:noFill/>
            <a:miter lim="800000"/>
            <a:headEnd/>
            <a:tailEnd/>
          </a:ln>
        </p:spPr>
        <p:txBody>
          <a:bodyPr wrap="none">
            <a:spAutoFit/>
          </a:bodyPr>
          <a:lstStyle/>
          <a:p>
            <a:pPr algn="l" rtl="0"/>
            <a:r>
              <a:rPr lang="fa-IR" sz="1600" b="1">
                <a:cs typeface="Nazanin" pitchFamily="2" charset="-78"/>
              </a:rPr>
              <a:t>دانش کسب و کار</a:t>
            </a:r>
            <a:endParaRPr lang="en-US" sz="1600"/>
          </a:p>
        </p:txBody>
      </p:sp>
      <p:sp>
        <p:nvSpPr>
          <p:cNvPr id="39" name="Rectangle 38"/>
          <p:cNvSpPr>
            <a:spLocks noChangeArrowheads="1"/>
          </p:cNvSpPr>
          <p:nvPr/>
        </p:nvSpPr>
        <p:spPr bwMode="auto">
          <a:xfrm>
            <a:off x="4572000" y="3427412"/>
            <a:ext cx="762000" cy="584200"/>
          </a:xfrm>
          <a:prstGeom prst="rect">
            <a:avLst/>
          </a:prstGeom>
          <a:noFill/>
          <a:ln w="9525">
            <a:noFill/>
            <a:miter lim="800000"/>
            <a:headEnd/>
            <a:tailEnd/>
          </a:ln>
        </p:spPr>
        <p:txBody>
          <a:bodyPr>
            <a:spAutoFit/>
          </a:bodyPr>
          <a:lstStyle/>
          <a:p>
            <a:pPr algn="ctr"/>
            <a:r>
              <a:rPr lang="fa-IR" sz="1600" b="1">
                <a:cs typeface="Nazanin" pitchFamily="2" charset="-78"/>
              </a:rPr>
              <a:t>تبديل </a:t>
            </a:r>
          </a:p>
          <a:p>
            <a:pPr algn="ctr"/>
            <a:r>
              <a:rPr lang="fa-IR" sz="1600" b="1">
                <a:cs typeface="Nazanin" pitchFamily="2" charset="-78"/>
              </a:rPr>
              <a:t>داده ها</a:t>
            </a:r>
            <a:endParaRPr lang="en-US" sz="1600" b="1">
              <a:cs typeface="Nazanin" pitchFamily="2" charset="-78"/>
            </a:endParaRPr>
          </a:p>
        </p:txBody>
      </p:sp>
      <p:sp>
        <p:nvSpPr>
          <p:cNvPr id="40" name="Rectangle 39"/>
          <p:cNvSpPr>
            <a:spLocks noChangeArrowheads="1"/>
          </p:cNvSpPr>
          <p:nvPr/>
        </p:nvSpPr>
        <p:spPr bwMode="auto">
          <a:xfrm>
            <a:off x="3048000" y="3503612"/>
            <a:ext cx="914400" cy="338138"/>
          </a:xfrm>
          <a:prstGeom prst="rect">
            <a:avLst/>
          </a:prstGeom>
          <a:noFill/>
          <a:ln w="9525">
            <a:noFill/>
            <a:miter lim="800000"/>
            <a:headEnd/>
            <a:tailEnd/>
          </a:ln>
        </p:spPr>
        <p:txBody>
          <a:bodyPr>
            <a:spAutoFit/>
          </a:bodyPr>
          <a:lstStyle/>
          <a:p>
            <a:r>
              <a:rPr lang="fa-IR" sz="1600" b="1" dirty="0">
                <a:cs typeface="Nazanin" pitchFamily="2" charset="-78"/>
              </a:rPr>
              <a:t>داده کاوي</a:t>
            </a:r>
            <a:endParaRPr lang="en-US" sz="1600" b="1" dirty="0">
              <a:cs typeface="Nazanin" pitchFamily="2" charset="-78"/>
            </a:endParaRPr>
          </a:p>
        </p:txBody>
      </p:sp>
      <p:sp>
        <p:nvSpPr>
          <p:cNvPr id="41" name="Rectangle 40"/>
          <p:cNvSpPr>
            <a:spLocks noChangeArrowheads="1"/>
          </p:cNvSpPr>
          <p:nvPr/>
        </p:nvSpPr>
        <p:spPr bwMode="auto">
          <a:xfrm>
            <a:off x="1752600" y="3351212"/>
            <a:ext cx="762000" cy="584200"/>
          </a:xfrm>
          <a:prstGeom prst="rect">
            <a:avLst/>
          </a:prstGeom>
          <a:noFill/>
          <a:ln w="9525">
            <a:noFill/>
            <a:miter lim="800000"/>
            <a:headEnd/>
            <a:tailEnd/>
          </a:ln>
        </p:spPr>
        <p:txBody>
          <a:bodyPr>
            <a:spAutoFit/>
          </a:bodyPr>
          <a:lstStyle/>
          <a:p>
            <a:r>
              <a:rPr lang="fa-IR" sz="1600" b="1" dirty="0">
                <a:cs typeface="Nazanin" pitchFamily="2" charset="-78"/>
              </a:rPr>
              <a:t>تفسير/ ارزيابي</a:t>
            </a:r>
            <a:endParaRPr lang="en-US" sz="1600" b="1" dirty="0">
              <a:cs typeface="Nazanin" pitchFamily="2" charset="-78"/>
            </a:endParaRPr>
          </a:p>
        </p:txBody>
      </p:sp>
    </p:spTree>
    <p:extLst>
      <p:ext uri="{BB962C8B-B14F-4D97-AF65-F5344CB8AC3E}">
        <p14:creationId xmlns:p14="http://schemas.microsoft.com/office/powerpoint/2010/main" val="356511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پردازش فایل سنتی </a:t>
            </a:r>
            <a:endParaRPr lang="en-US" dirty="0"/>
          </a:p>
        </p:txBody>
      </p:sp>
      <p:sp>
        <p:nvSpPr>
          <p:cNvPr id="3" name="Content Placeholder 2"/>
          <p:cNvSpPr>
            <a:spLocks noGrp="1"/>
          </p:cNvSpPr>
          <p:nvPr>
            <p:ph idx="1"/>
          </p:nvPr>
        </p:nvSpPr>
        <p:spPr>
          <a:xfrm>
            <a:off x="685800" y="1219200"/>
            <a:ext cx="8229600" cy="4525963"/>
          </a:xfrm>
        </p:spPr>
        <p:txBody>
          <a:bodyPr>
            <a:normAutofit/>
          </a:bodyPr>
          <a:lstStyle/>
          <a:p>
            <a:pPr marL="0" indent="0" algn="r" rtl="1">
              <a:buNone/>
            </a:pPr>
            <a:r>
              <a:rPr lang="fa-IR" sz="2400" dirty="0" smtClean="0">
                <a:latin typeface="Abo-thar" pitchFamily="2" charset="2"/>
                <a:cs typeface="B Nazanin" pitchFamily="2" charset="-78"/>
              </a:rPr>
              <a:t>چه احساسي پيدا مي کرديد اگر شما مديراجرايي يک شرکت بوديد و به شما گفته    مي شد بدست اوردن اطلاعات موردنظرتان درباره کارکنان بسيار دشوار و پرهزينه است؟</a:t>
            </a:r>
          </a:p>
          <a:p>
            <a:pPr marL="0" indent="0" algn="r" rtl="1">
              <a:buNone/>
            </a:pPr>
            <a:endParaRPr lang="fa-IR" sz="2400" dirty="0">
              <a:latin typeface="Abo-thar" pitchFamily="2" charset="2"/>
              <a:cs typeface="B Nazanin" pitchFamily="2" charset="-78"/>
            </a:endParaRPr>
          </a:p>
          <a:p>
            <a:pPr marL="0" indent="0" algn="r" rtl="1">
              <a:buNone/>
            </a:pPr>
            <a:r>
              <a:rPr lang="fa-IR" sz="2400" dirty="0" smtClean="0">
                <a:latin typeface="Abo-thar" pitchFamily="2" charset="2"/>
                <a:cs typeface="B Nazanin" pitchFamily="2" charset="-78"/>
              </a:rPr>
              <a:t>رویکرد پردازش فایل سنتی :</a:t>
            </a:r>
          </a:p>
          <a:p>
            <a:pPr marL="0" indent="0" algn="r" rtl="1">
              <a:buNone/>
            </a:pPr>
            <a:r>
              <a:rPr lang="fa-IR" sz="2400" dirty="0" smtClean="0">
                <a:latin typeface="Abo-thar" pitchFamily="2" charset="2"/>
                <a:cs typeface="B Nazanin" pitchFamily="2" charset="-78"/>
              </a:rPr>
              <a:t>هر نرم افزار کسب و کار به گونه ای طراحی شده بود که فقط یک یا دو فایل بخصوص از داده را بکار ببرد که فقط شامل انواع خاصی از رکوردهای داده می شد .</a:t>
            </a:r>
          </a:p>
          <a:p>
            <a:pPr marL="0" indent="0" algn="r" rtl="1">
              <a:buNone/>
            </a:pPr>
            <a:r>
              <a:rPr lang="fa-IR" sz="2400" dirty="0" smtClean="0">
                <a:latin typeface="Abo-thar" pitchFamily="2" charset="2"/>
                <a:cs typeface="B Nazanin" pitchFamily="2" charset="-78"/>
              </a:rPr>
              <a:t>مثال : پردازش حساب های جاری ، پردازش وام اقساطی بانک </a:t>
            </a:r>
          </a:p>
        </p:txBody>
      </p:sp>
    </p:spTree>
    <p:extLst>
      <p:ext uri="{BB962C8B-B14F-4D97-AF65-F5344CB8AC3E}">
        <p14:creationId xmlns:p14="http://schemas.microsoft.com/office/powerpoint/2010/main" val="3100963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76200"/>
            <a:ext cx="8229600" cy="6049963"/>
          </a:xfrm>
        </p:spPr>
        <p:txBody>
          <a:bodyPr/>
          <a:lstStyle/>
          <a:p>
            <a:pPr marL="0" indent="0" algn="r" rtl="1">
              <a:buNone/>
              <a:defRPr/>
            </a:pPr>
            <a:r>
              <a:rPr lang="fa-IR" sz="2000" b="1" dirty="0"/>
              <a:t>مشکلات رويکرد پردازش </a:t>
            </a:r>
            <a:r>
              <a:rPr lang="fa-IR" sz="2000" b="1" dirty="0" smtClean="0"/>
              <a:t>فايل</a:t>
            </a:r>
          </a:p>
          <a:p>
            <a:pPr marL="0" indent="0" algn="r" rtl="1">
              <a:buNone/>
              <a:defRPr/>
            </a:pPr>
            <a:r>
              <a:rPr lang="fa-IR" sz="2000" b="1" dirty="0">
                <a:cs typeface="B Nazanin" pitchFamily="2" charset="-78"/>
              </a:rPr>
              <a:t>1</a:t>
            </a:r>
            <a:r>
              <a:rPr lang="fa-IR" sz="2200" b="1" dirty="0" smtClean="0">
                <a:cs typeface="B Nazanin" pitchFamily="2" charset="-78"/>
              </a:rPr>
              <a:t>- </a:t>
            </a:r>
            <a:r>
              <a:rPr lang="fa-IR" sz="2200" b="1" dirty="0">
                <a:cs typeface="B Nazanin" pitchFamily="2" charset="-78"/>
              </a:rPr>
              <a:t>تکرار داده ها (</a:t>
            </a:r>
            <a:r>
              <a:rPr lang="en-US" sz="1800" b="1" dirty="0">
                <a:cs typeface="B Nazanin" pitchFamily="2" charset="-78"/>
              </a:rPr>
              <a:t>Data Redundancy</a:t>
            </a:r>
            <a:r>
              <a:rPr lang="fa-IR" sz="2200" b="1" dirty="0">
                <a:cs typeface="B Nazanin" pitchFamily="2" charset="-78"/>
              </a:rPr>
              <a:t>): </a:t>
            </a:r>
          </a:p>
          <a:p>
            <a:pPr algn="r" rtl="1">
              <a:defRPr/>
            </a:pPr>
            <a:r>
              <a:rPr lang="fa-IR" sz="2000" dirty="0">
                <a:cs typeface="B Nazanin" pitchFamily="2" charset="-78"/>
              </a:rPr>
              <a:t>فايل هاي مستقل مقدار زيادي داده هاي همسان دارند و بروزرساني را مشکل مي نمايند.</a:t>
            </a:r>
          </a:p>
          <a:p>
            <a:pPr marL="0" indent="0" algn="r" rtl="1">
              <a:buNone/>
              <a:defRPr/>
            </a:pPr>
            <a:r>
              <a:rPr lang="fa-IR" sz="2000" b="1" dirty="0">
                <a:cs typeface="B Nazanin" pitchFamily="2" charset="-78"/>
              </a:rPr>
              <a:t>2- فقدان يکپارچگي داده ها: </a:t>
            </a:r>
          </a:p>
          <a:p>
            <a:pPr algn="r" rtl="1">
              <a:defRPr/>
            </a:pPr>
            <a:r>
              <a:rPr lang="fa-IR" sz="2000" dirty="0">
                <a:cs typeface="B Nazanin" pitchFamily="2" charset="-78"/>
              </a:rPr>
              <a:t>بدليل نگهداري داده ها در فايل هاي مستقل، فراهم کردن اطلاعات فوري که نيازمند دسترسي به داده هاي چندين فايل مختلف باشد، زمانبر و پرهزينه است.</a:t>
            </a:r>
          </a:p>
          <a:p>
            <a:pPr algn="r" rtl="1">
              <a:defRPr/>
            </a:pPr>
            <a:r>
              <a:rPr lang="fa-IR" sz="2000" dirty="0">
                <a:cs typeface="B Nazanin" pitchFamily="2" charset="-78"/>
              </a:rPr>
              <a:t>در موارد ضروري، حتي کاربر بايد بصورت دستي گزارشات مورد نظر مديريت را اماده نمايد</a:t>
            </a:r>
            <a:r>
              <a:rPr lang="fa-IR" sz="2000" dirty="0" smtClean="0">
                <a:cs typeface="B Nazanin" pitchFamily="2" charset="-78"/>
              </a:rPr>
              <a:t>.</a:t>
            </a:r>
          </a:p>
          <a:p>
            <a:pPr marL="0" indent="0" algn="r" rtl="1">
              <a:buNone/>
              <a:defRPr/>
            </a:pPr>
            <a:r>
              <a:rPr lang="fa-IR" sz="2000" b="1" dirty="0" smtClean="0">
                <a:cs typeface="B Nazanin" pitchFamily="2" charset="-78"/>
              </a:rPr>
              <a:t>3- </a:t>
            </a:r>
            <a:r>
              <a:rPr lang="fa-IR" sz="2000" b="1" dirty="0">
                <a:cs typeface="B Nazanin" pitchFamily="2" charset="-78"/>
              </a:rPr>
              <a:t>عدم استقلال داده ها: </a:t>
            </a:r>
          </a:p>
          <a:p>
            <a:pPr algn="r" rtl="1">
              <a:defRPr/>
            </a:pPr>
            <a:r>
              <a:rPr lang="fa-IR" sz="2000" dirty="0">
                <a:cs typeface="B Nazanin" pitchFamily="2" charset="-78"/>
              </a:rPr>
              <a:t>در سيستم فايلي اجزا اصلي مثل سخت افزار و نرم افزار کاربردي بشدت به يکديگر وابسته اند.مثلا با تغيير در قالب و ساختار داده ها در يک فايل، تمام برنامه هايي که از اين فايل استفاده مي نمايند نيز بايد تغيير کنند. اين موضوع منجر به ناسازگاريهاي بسياري در سيستمهاي فايلي مي شود</a:t>
            </a:r>
            <a:r>
              <a:rPr lang="fa-IR" sz="2000" dirty="0" smtClean="0">
                <a:cs typeface="B Nazanin" pitchFamily="2" charset="-78"/>
              </a:rPr>
              <a:t>.</a:t>
            </a:r>
            <a:endParaRPr lang="fa-IR" sz="2000" dirty="0">
              <a:cs typeface="B Nazanin" pitchFamily="2" charset="-78"/>
            </a:endParaRPr>
          </a:p>
          <a:p>
            <a:pPr marL="0" indent="0" algn="r" rtl="1">
              <a:buNone/>
              <a:defRPr/>
            </a:pPr>
            <a:r>
              <a:rPr lang="fa-IR" sz="2000" b="1" dirty="0" smtClean="0">
                <a:cs typeface="B Nazanin" pitchFamily="2" charset="-78"/>
              </a:rPr>
              <a:t>4- </a:t>
            </a:r>
            <a:r>
              <a:rPr lang="fa-IR" sz="2000" b="1" dirty="0">
                <a:cs typeface="B Nazanin" pitchFamily="2" charset="-78"/>
              </a:rPr>
              <a:t>فقدان درستي يا استانداردسازي داده ها: </a:t>
            </a:r>
          </a:p>
          <a:p>
            <a:pPr algn="r" rtl="1">
              <a:defRPr/>
            </a:pPr>
            <a:r>
              <a:rPr lang="fa-IR" sz="2000" dirty="0">
                <a:cs typeface="B Nazanin" pitchFamily="2" charset="-78"/>
              </a:rPr>
              <a:t>عناصر داده ها در کاربردهاي مختلف به شکلهاي متفاوتي تعريف مي شود و درستي (صحت و کامل بودن) داده ها مورد اطمينان نيست.</a:t>
            </a:r>
          </a:p>
          <a:p>
            <a:pPr algn="r" rtl="1">
              <a:defRPr/>
            </a:pPr>
            <a:endParaRPr lang="fa-IR" sz="2000" dirty="0"/>
          </a:p>
          <a:p>
            <a:pPr marL="0" indent="0" algn="r" rtl="1">
              <a:buNone/>
              <a:defRPr/>
            </a:pPr>
            <a:endParaRPr lang="fa-IR" sz="2000" dirty="0"/>
          </a:p>
        </p:txBody>
      </p:sp>
    </p:spTree>
    <p:extLst>
      <p:ext uri="{BB962C8B-B14F-4D97-AF65-F5344CB8AC3E}">
        <p14:creationId xmlns:p14="http://schemas.microsoft.com/office/powerpoint/2010/main" val="205528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1" end="1"/>
                                            </p:txEl>
                                          </p:spTgt>
                                        </p:tgtEl>
                                      </p:cBhvr>
                                    </p:animEffect>
                                    <p:animScale>
                                      <p:cBhvr>
                                        <p:cTn id="7" dur="250" autoRev="1" fill="hold"/>
                                        <p:tgtEl>
                                          <p:spTgt spid="3">
                                            <p:txEl>
                                              <p:pRg st="1" end="1"/>
                                            </p:txEl>
                                          </p:spTgt>
                                        </p:tgtEl>
                                      </p:cBhvr>
                                      <p:by x="105000" y="105000"/>
                                    </p:animScale>
                                  </p:childTnLst>
                                </p:cTn>
                              </p:par>
                              <p:par>
                                <p:cTn id="8" presetID="26" presetClass="emph" presetSubtype="0" fill="hold" nodeType="withEffect">
                                  <p:stCondLst>
                                    <p:cond delay="0"/>
                                  </p:stCondLst>
                                  <p:childTnLst>
                                    <p:animEffect transition="out" filter="fade">
                                      <p:cBhvr>
                                        <p:cTn id="9" dur="500" tmFilter="0, 0; .2, .5; .8, .5; 1, 0"/>
                                        <p:tgtEl>
                                          <p:spTgt spid="3">
                                            <p:txEl>
                                              <p:pRg st="2" end="2"/>
                                            </p:txEl>
                                          </p:spTgt>
                                        </p:tgtEl>
                                      </p:cBhvr>
                                    </p:animEffect>
                                    <p:animScale>
                                      <p:cBhvr>
                                        <p:cTn id="10" dur="250" autoRev="1" fill="hold"/>
                                        <p:tgtEl>
                                          <p:spTgt spid="3">
                                            <p:txEl>
                                              <p:pRg st="2" end="2"/>
                                            </p:txEl>
                                          </p:spTgt>
                                        </p:tgtEl>
                                      </p:cBhvr>
                                      <p:by x="105000" y="105000"/>
                                    </p:animScale>
                                  </p:childTnLst>
                                </p:cTn>
                              </p:par>
                            </p:childTnLst>
                          </p:cTn>
                        </p:par>
                      </p:childTnLst>
                    </p:cTn>
                  </p:par>
                  <p:par>
                    <p:cTn id="11" fill="hold">
                      <p:stCondLst>
                        <p:cond delay="indefinite"/>
                      </p:stCondLst>
                      <p:childTnLst>
                        <p:par>
                          <p:cTn id="12" fill="hold">
                            <p:stCondLst>
                              <p:cond delay="0"/>
                            </p:stCondLst>
                            <p:childTnLst>
                              <p:par>
                                <p:cTn id="13" presetID="26" presetClass="emph" presetSubtype="0" fill="hold" nodeType="clickEffect">
                                  <p:stCondLst>
                                    <p:cond delay="0"/>
                                  </p:stCondLst>
                                  <p:childTnLst>
                                    <p:animEffect transition="out" filter="fade">
                                      <p:cBhvr>
                                        <p:cTn id="14" dur="500" tmFilter="0, 0; .2, .5; .8, .5; 1, 0"/>
                                        <p:tgtEl>
                                          <p:spTgt spid="3">
                                            <p:txEl>
                                              <p:pRg st="3" end="3"/>
                                            </p:txEl>
                                          </p:spTgt>
                                        </p:tgtEl>
                                      </p:cBhvr>
                                    </p:animEffect>
                                    <p:animScale>
                                      <p:cBhvr>
                                        <p:cTn id="15" dur="250" autoRev="1" fill="hold"/>
                                        <p:tgtEl>
                                          <p:spTgt spid="3">
                                            <p:txEl>
                                              <p:pRg st="3" end="3"/>
                                            </p:txEl>
                                          </p:spTgt>
                                        </p:tgtEl>
                                      </p:cBhvr>
                                      <p:by x="105000" y="105000"/>
                                    </p:animScale>
                                  </p:childTnLst>
                                </p:cTn>
                              </p:par>
                              <p:par>
                                <p:cTn id="16" presetID="26" presetClass="emph" presetSubtype="0" fill="hold" nodeType="withEffect">
                                  <p:stCondLst>
                                    <p:cond delay="0"/>
                                  </p:stCondLst>
                                  <p:childTnLst>
                                    <p:animEffect transition="out" filter="fade">
                                      <p:cBhvr>
                                        <p:cTn id="17" dur="500" tmFilter="0, 0; .2, .5; .8, .5; 1, 0"/>
                                        <p:tgtEl>
                                          <p:spTgt spid="3">
                                            <p:txEl>
                                              <p:pRg st="4" end="4"/>
                                            </p:txEl>
                                          </p:spTgt>
                                        </p:tgtEl>
                                      </p:cBhvr>
                                    </p:animEffect>
                                    <p:animScale>
                                      <p:cBhvr>
                                        <p:cTn id="18" dur="250" autoRev="1" fill="hold"/>
                                        <p:tgtEl>
                                          <p:spTgt spid="3">
                                            <p:txEl>
                                              <p:pRg st="4" end="4"/>
                                            </p:txEl>
                                          </p:spTgt>
                                        </p:tgtEl>
                                      </p:cBhvr>
                                      <p:by x="105000" y="105000"/>
                                    </p:animScale>
                                  </p:childTnLst>
                                </p:cTn>
                              </p:par>
                              <p:par>
                                <p:cTn id="19" presetID="26" presetClass="emph" presetSubtype="0" fill="hold" nodeType="withEffect">
                                  <p:stCondLst>
                                    <p:cond delay="0"/>
                                  </p:stCondLst>
                                  <p:childTnLst>
                                    <p:animEffect transition="out" filter="fade">
                                      <p:cBhvr>
                                        <p:cTn id="20" dur="500" tmFilter="0, 0; .2, .5; .8, .5; 1, 0"/>
                                        <p:tgtEl>
                                          <p:spTgt spid="3">
                                            <p:txEl>
                                              <p:pRg st="5" end="5"/>
                                            </p:txEl>
                                          </p:spTgt>
                                        </p:tgtEl>
                                      </p:cBhvr>
                                    </p:animEffect>
                                    <p:animScale>
                                      <p:cBhvr>
                                        <p:cTn id="21" dur="250" autoRev="1" fill="hold"/>
                                        <p:tgtEl>
                                          <p:spTgt spid="3">
                                            <p:txEl>
                                              <p:pRg st="5" end="5"/>
                                            </p:txEl>
                                          </p:spTgt>
                                        </p:tgtEl>
                                      </p:cBhvr>
                                      <p:by x="105000" y="105000"/>
                                    </p:animScale>
                                  </p:childTnLst>
                                </p:cTn>
                              </p:par>
                            </p:childTnLst>
                          </p:cTn>
                        </p:par>
                      </p:childTnLst>
                    </p:cTn>
                  </p:par>
                  <p:par>
                    <p:cTn id="22" fill="hold">
                      <p:stCondLst>
                        <p:cond delay="indefinite"/>
                      </p:stCondLst>
                      <p:childTnLst>
                        <p:par>
                          <p:cTn id="23" fill="hold">
                            <p:stCondLst>
                              <p:cond delay="0"/>
                            </p:stCondLst>
                            <p:childTnLst>
                              <p:par>
                                <p:cTn id="24" presetID="26" presetClass="emph" presetSubtype="0" fill="hold" nodeType="clickEffect">
                                  <p:stCondLst>
                                    <p:cond delay="0"/>
                                  </p:stCondLst>
                                  <p:childTnLst>
                                    <p:animEffect transition="out" filter="fade">
                                      <p:cBhvr>
                                        <p:cTn id="25" dur="500" tmFilter="0, 0; .2, .5; .8, .5; 1, 0"/>
                                        <p:tgtEl>
                                          <p:spTgt spid="3">
                                            <p:txEl>
                                              <p:pRg st="6" end="6"/>
                                            </p:txEl>
                                          </p:spTgt>
                                        </p:tgtEl>
                                      </p:cBhvr>
                                    </p:animEffect>
                                    <p:animScale>
                                      <p:cBhvr>
                                        <p:cTn id="26" dur="250" autoRev="1" fill="hold"/>
                                        <p:tgtEl>
                                          <p:spTgt spid="3">
                                            <p:txEl>
                                              <p:pRg st="6" end="6"/>
                                            </p:txEl>
                                          </p:spTgt>
                                        </p:tgtEl>
                                      </p:cBhvr>
                                      <p:by x="105000" y="105000"/>
                                    </p:animScale>
                                  </p:childTnLst>
                                </p:cTn>
                              </p:par>
                              <p:par>
                                <p:cTn id="27" presetID="26" presetClass="emph" presetSubtype="0" fill="hold" nodeType="withEffect">
                                  <p:stCondLst>
                                    <p:cond delay="0"/>
                                  </p:stCondLst>
                                  <p:childTnLst>
                                    <p:animEffect transition="out" filter="fade">
                                      <p:cBhvr>
                                        <p:cTn id="28" dur="500" tmFilter="0, 0; .2, .5; .8, .5; 1, 0"/>
                                        <p:tgtEl>
                                          <p:spTgt spid="3">
                                            <p:txEl>
                                              <p:pRg st="7" end="7"/>
                                            </p:txEl>
                                          </p:spTgt>
                                        </p:tgtEl>
                                      </p:cBhvr>
                                    </p:animEffect>
                                    <p:animScale>
                                      <p:cBhvr>
                                        <p:cTn id="29" dur="250" autoRev="1" fill="hold"/>
                                        <p:tgtEl>
                                          <p:spTgt spid="3">
                                            <p:txEl>
                                              <p:pRg st="7" end="7"/>
                                            </p:txEl>
                                          </p:spTgt>
                                        </p:tgtEl>
                                      </p:cBhvr>
                                      <p:by x="105000" y="105000"/>
                                    </p:animScale>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nodeType="clickEffect">
                                  <p:stCondLst>
                                    <p:cond delay="0"/>
                                  </p:stCondLst>
                                  <p:childTnLst>
                                    <p:animEffect transition="out" filter="fade">
                                      <p:cBhvr>
                                        <p:cTn id="33" dur="500" tmFilter="0, 0; .2, .5; .8, .5; 1, 0"/>
                                        <p:tgtEl>
                                          <p:spTgt spid="3">
                                            <p:txEl>
                                              <p:pRg st="8" end="8"/>
                                            </p:txEl>
                                          </p:spTgt>
                                        </p:tgtEl>
                                      </p:cBhvr>
                                    </p:animEffect>
                                    <p:animScale>
                                      <p:cBhvr>
                                        <p:cTn id="34" dur="250" autoRev="1" fill="hold"/>
                                        <p:tgtEl>
                                          <p:spTgt spid="3">
                                            <p:txEl>
                                              <p:pRg st="8" end="8"/>
                                            </p:txEl>
                                          </p:spTgt>
                                        </p:tgtEl>
                                      </p:cBhvr>
                                      <p:by x="105000" y="105000"/>
                                    </p:animScale>
                                  </p:childTnLst>
                                </p:cTn>
                              </p:par>
                              <p:par>
                                <p:cTn id="35" presetID="26" presetClass="emph" presetSubtype="0" fill="hold" nodeType="withEffect">
                                  <p:stCondLst>
                                    <p:cond delay="0"/>
                                  </p:stCondLst>
                                  <p:childTnLst>
                                    <p:animEffect transition="out" filter="fade">
                                      <p:cBhvr>
                                        <p:cTn id="36" dur="500" tmFilter="0, 0; .2, .5; .8, .5; 1, 0"/>
                                        <p:tgtEl>
                                          <p:spTgt spid="3">
                                            <p:txEl>
                                              <p:pRg st="9" end="9"/>
                                            </p:txEl>
                                          </p:spTgt>
                                        </p:tgtEl>
                                      </p:cBhvr>
                                    </p:animEffect>
                                    <p:animScale>
                                      <p:cBhvr>
                                        <p:cTn id="37" dur="250" autoRev="1" fill="hold"/>
                                        <p:tgtEl>
                                          <p:spTgt spid="3">
                                            <p:txEl>
                                              <p:pRg st="9" end="9"/>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5973763"/>
          </a:xfrm>
        </p:spPr>
        <p:txBody>
          <a:bodyPr/>
          <a:lstStyle/>
          <a:p>
            <a:pPr marL="0" indent="0" algn="r" rtl="1">
              <a:buNone/>
            </a:pPr>
            <a:r>
              <a:rPr lang="fa-IR" sz="2800" b="1" dirty="0">
                <a:cs typeface="B Nazanin" pitchFamily="2" charset="-78"/>
              </a:rPr>
              <a:t>رويكرد مديريت پايگاه داده </a:t>
            </a:r>
            <a:endParaRPr lang="fa-IR" sz="2800" b="1" dirty="0" smtClean="0">
              <a:cs typeface="B Nazanin" pitchFamily="2" charset="-78"/>
            </a:endParaRPr>
          </a:p>
          <a:p>
            <a:pPr marL="0" indent="0" algn="r" rtl="1">
              <a:buNone/>
            </a:pPr>
            <a:r>
              <a:rPr lang="fa-IR" sz="2800" b="1" dirty="0">
                <a:cs typeface="B Nazanin" pitchFamily="2" charset="-78"/>
              </a:rPr>
              <a:t>سيستم مديريت پايگاه داده ها</a:t>
            </a:r>
            <a:r>
              <a:rPr lang="en-US" sz="2800" b="1" dirty="0">
                <a:cs typeface="B Nazanin" pitchFamily="2" charset="-78"/>
              </a:rPr>
              <a:t>(DBMS</a:t>
            </a:r>
            <a:r>
              <a:rPr lang="en-US" sz="2800" b="1" dirty="0" smtClean="0">
                <a:cs typeface="B Nazanin" pitchFamily="2" charset="-78"/>
              </a:rPr>
              <a:t>)</a:t>
            </a:r>
            <a:r>
              <a:rPr lang="fa-IR" sz="2800" b="1" dirty="0" smtClean="0">
                <a:cs typeface="B Nazanin" pitchFamily="2" charset="-78"/>
              </a:rPr>
              <a:t>:</a:t>
            </a:r>
          </a:p>
          <a:p>
            <a:pPr marL="0" indent="0" algn="r" rtl="1">
              <a:buNone/>
            </a:pPr>
            <a:r>
              <a:rPr lang="fa-IR" sz="2800" dirty="0" smtClean="0">
                <a:cs typeface="B Nazanin" pitchFamily="2" charset="-78"/>
              </a:rPr>
              <a:t> </a:t>
            </a:r>
            <a:r>
              <a:rPr lang="fa-IR" sz="2800" dirty="0">
                <a:cs typeface="B Nazanin" pitchFamily="2" charset="-78"/>
              </a:rPr>
              <a:t>به </a:t>
            </a:r>
            <a:r>
              <a:rPr lang="fa-IR" sz="2800" dirty="0" smtClean="0">
                <a:cs typeface="B Nazanin" pitchFamily="2" charset="-78"/>
              </a:rPr>
              <a:t>عنوانِ </a:t>
            </a:r>
            <a:r>
              <a:rPr lang="fa-IR" sz="2800" dirty="0">
                <a:cs typeface="B Nazanin" pitchFamily="2" charset="-78"/>
              </a:rPr>
              <a:t>يک رابط نرم افزاری ميان کاربران و پايگاه داده عمل می کند و به کاربران در دسترسی ساده به داده های درون يک پايگاه داده کمک می کند</a:t>
            </a:r>
            <a:r>
              <a:rPr lang="fa-IR" sz="2400" dirty="0">
                <a:cs typeface="B Nazanin" pitchFamily="2" charset="-78"/>
              </a:rPr>
              <a:t>.</a:t>
            </a:r>
          </a:p>
          <a:p>
            <a:pPr marL="0" indent="0" algn="r" rtl="1">
              <a:buNone/>
            </a:pPr>
            <a:r>
              <a:rPr lang="fa-IR" sz="2800" b="1" dirty="0">
                <a:cs typeface="B Nazanin" pitchFamily="2" charset="-78"/>
              </a:rPr>
              <a:t>مديرِيت پايگاه </a:t>
            </a:r>
            <a:r>
              <a:rPr lang="fa-IR" sz="2800" b="1" dirty="0" smtClean="0">
                <a:cs typeface="B Nazanin" pitchFamily="2" charset="-78"/>
              </a:rPr>
              <a:t>داده:</a:t>
            </a:r>
          </a:p>
          <a:p>
            <a:pPr marL="0" indent="0" algn="r" rtl="1">
              <a:buNone/>
            </a:pPr>
            <a:r>
              <a:rPr lang="fa-IR" sz="2800" dirty="0" smtClean="0">
                <a:cs typeface="B Nazanin" pitchFamily="2" charset="-78"/>
              </a:rPr>
              <a:t> </a:t>
            </a:r>
            <a:r>
              <a:rPr lang="fa-IR" sz="2800" dirty="0">
                <a:cs typeface="B Nazanin" pitchFamily="2" charset="-78"/>
              </a:rPr>
              <a:t>عبارت است از بکارگيری نرم افزارهای مديريت پايگاه داده برای کنترل نحوه ايجاد ، بازرسی و نگهداری پايگاه داده ها برای فراهم کردن اطلاعات مورد نياز کاربران نهايی.</a:t>
            </a:r>
            <a:endParaRPr lang="en-US" sz="2800" dirty="0">
              <a:cs typeface="B Nazanin" pitchFamily="2" charset="-78"/>
            </a:endParaRPr>
          </a:p>
        </p:txBody>
      </p:sp>
    </p:spTree>
    <p:extLst>
      <p:ext uri="{BB962C8B-B14F-4D97-AF65-F5344CB8AC3E}">
        <p14:creationId xmlns:p14="http://schemas.microsoft.com/office/powerpoint/2010/main" val="2641664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76200"/>
            <a:ext cx="8229600" cy="6049963"/>
          </a:xfrm>
        </p:spPr>
        <p:txBody>
          <a:bodyPr/>
          <a:lstStyle/>
          <a:p>
            <a:pPr marL="0" indent="0" algn="r" rtl="1">
              <a:buNone/>
            </a:pPr>
            <a:r>
              <a:rPr lang="fa-IR" sz="2400" b="1" dirty="0" smtClean="0">
                <a:cs typeface="B Nazanin" pitchFamily="2" charset="-78"/>
              </a:rPr>
              <a:t>نرم افزار مدیریت پایگاه داده</a:t>
            </a:r>
          </a:p>
          <a:p>
            <a:pPr marL="0" indent="0" algn="r" rtl="1">
              <a:buNone/>
            </a:pPr>
            <a:r>
              <a:rPr lang="fa-IR" sz="2400" dirty="0" smtClean="0">
                <a:cs typeface="B Nazanin" pitchFamily="2" charset="-78"/>
              </a:rPr>
              <a:t>سیستم مدیریت پایگاه داده (</a:t>
            </a:r>
            <a:r>
              <a:rPr lang="en-US" sz="2400" dirty="0" smtClean="0">
                <a:cs typeface="B Nazanin" pitchFamily="2" charset="-78"/>
              </a:rPr>
              <a:t>DBM</a:t>
            </a:r>
            <a:r>
              <a:rPr lang="en-US" sz="2400" dirty="0">
                <a:cs typeface="B Nazanin" pitchFamily="2" charset="-78"/>
              </a:rPr>
              <a:t>S</a:t>
            </a:r>
            <a:r>
              <a:rPr lang="fa-IR" sz="2400" dirty="0" smtClean="0">
                <a:cs typeface="B Nazanin" pitchFamily="2" charset="-78"/>
              </a:rPr>
              <a:t>) : ابزار نرم افزاری اصلی در رویکرد داده است . زیرا ساخت ، نگهداری و استفاده از پایگاه داده های سازمان و کاربر نهایی آن را کنترل می کند . </a:t>
            </a:r>
          </a:p>
          <a:p>
            <a:pPr marL="0" indent="0" algn="r" rtl="1">
              <a:buNone/>
            </a:pPr>
            <a:r>
              <a:rPr lang="fa-IR" sz="2400" dirty="0" smtClean="0">
                <a:cs typeface="B Nazanin" pitchFamily="2" charset="-78"/>
              </a:rPr>
              <a:t>ریز رایانه ها : </a:t>
            </a:r>
            <a:r>
              <a:rPr lang="en-US" sz="2400" dirty="0" smtClean="0">
                <a:cs typeface="B Nazanin" pitchFamily="2" charset="-78"/>
              </a:rPr>
              <a:t>Microsoft Access, lotus Approach, oracle paradox</a:t>
            </a:r>
          </a:p>
          <a:p>
            <a:pPr marL="0" indent="0" algn="r" rtl="1">
              <a:buNone/>
            </a:pPr>
            <a:r>
              <a:rPr lang="fa-IR" sz="2400" dirty="0" smtClean="0">
                <a:cs typeface="B Nazanin" pitchFamily="2" charset="-78"/>
              </a:rPr>
              <a:t>رایانه بزرگ و سرور : </a:t>
            </a:r>
            <a:r>
              <a:rPr lang="en-US" sz="2400" dirty="0" smtClean="0">
                <a:cs typeface="B Nazanin" pitchFamily="2" charset="-78"/>
              </a:rPr>
              <a:t>Database Universal  DB2, oracle 10g , My SQL</a:t>
            </a:r>
          </a:p>
          <a:p>
            <a:pPr marL="0" indent="0" algn="r" rtl="1">
              <a:buNone/>
            </a:pPr>
            <a:endParaRPr lang="en-US" sz="2400" dirty="0">
              <a:cs typeface="B Nazanin" pitchFamily="2" charset="-78"/>
            </a:endParaRPr>
          </a:p>
          <a:p>
            <a:pPr marL="0" indent="0" algn="r" rtl="1">
              <a:buNone/>
            </a:pPr>
            <a:r>
              <a:rPr lang="fa-IR" sz="2400" dirty="0">
                <a:cs typeface="B Nazanin" pitchFamily="2" charset="-78"/>
              </a:rPr>
              <a:t>سه وظيفه عمده يك سيستم مديريت پايگاه </a:t>
            </a:r>
            <a:r>
              <a:rPr lang="fa-IR" sz="2400" dirty="0" smtClean="0">
                <a:cs typeface="B Nazanin" pitchFamily="2" charset="-78"/>
              </a:rPr>
              <a:t>داده</a:t>
            </a:r>
            <a:r>
              <a:rPr lang="en-US" sz="2400" dirty="0" smtClean="0">
                <a:cs typeface="B Nazanin" pitchFamily="2" charset="-78"/>
              </a:rPr>
              <a:t>:</a:t>
            </a:r>
            <a:endParaRPr lang="en-US" sz="2400" dirty="0">
              <a:cs typeface="B Nazanin" pitchFamily="2" charset="-78"/>
            </a:endParaRPr>
          </a:p>
          <a:p>
            <a:pPr marL="0" indent="0" algn="r" rtl="1">
              <a:buNone/>
            </a:pPr>
            <a:r>
              <a:rPr lang="en-US" sz="2400" dirty="0" smtClean="0">
                <a:solidFill>
                  <a:srgbClr val="C00000"/>
                </a:solidFill>
                <a:cs typeface="B Nazanin" pitchFamily="2" charset="-78"/>
              </a:rPr>
              <a:t>   </a:t>
            </a:r>
            <a:r>
              <a:rPr lang="en-US" sz="2400" dirty="0" smtClean="0">
                <a:cs typeface="B Nazanin" pitchFamily="2" charset="-78"/>
              </a:rPr>
              <a:t>-</a:t>
            </a:r>
            <a:r>
              <a:rPr lang="en-US" sz="2400" dirty="0" smtClean="0">
                <a:solidFill>
                  <a:srgbClr val="C00000"/>
                </a:solidFill>
                <a:cs typeface="B Nazanin" pitchFamily="2" charset="-78"/>
              </a:rPr>
              <a:t> </a:t>
            </a:r>
            <a:r>
              <a:rPr lang="fa-IR" sz="2400" dirty="0">
                <a:solidFill>
                  <a:srgbClr val="C00000"/>
                </a:solidFill>
                <a:cs typeface="B Nazanin" pitchFamily="2" charset="-78"/>
              </a:rPr>
              <a:t>ايجاد و توسعه </a:t>
            </a:r>
            <a:r>
              <a:rPr lang="fa-IR" sz="2400" dirty="0">
                <a:cs typeface="B Nazanin" pitchFamily="2" charset="-78"/>
              </a:rPr>
              <a:t>پايگاه داده ای جديد و کاربردهای جديد برای پايگاه داده ها</a:t>
            </a:r>
          </a:p>
          <a:p>
            <a:pPr algn="r" rtl="1">
              <a:buFontTx/>
              <a:buChar char="-"/>
            </a:pPr>
            <a:r>
              <a:rPr lang="fa-IR" sz="2400" dirty="0" smtClean="0">
                <a:solidFill>
                  <a:srgbClr val="C00000"/>
                </a:solidFill>
                <a:cs typeface="B Nazanin" pitchFamily="2" charset="-78"/>
              </a:rPr>
              <a:t>حفظ</a:t>
            </a:r>
            <a:r>
              <a:rPr lang="fa-IR" sz="2400" dirty="0" smtClean="0">
                <a:cs typeface="B Nazanin" pitchFamily="2" charset="-78"/>
              </a:rPr>
              <a:t> </a:t>
            </a:r>
            <a:r>
              <a:rPr lang="fa-IR" sz="2400" dirty="0">
                <a:cs typeface="B Nazanin" pitchFamily="2" charset="-78"/>
              </a:rPr>
              <a:t>كيفيت داده هاي درون پايگاه داده های يک </a:t>
            </a:r>
            <a:r>
              <a:rPr lang="fa-IR" sz="2400" dirty="0" smtClean="0">
                <a:cs typeface="B Nazanin" pitchFamily="2" charset="-78"/>
              </a:rPr>
              <a:t>سازمان</a:t>
            </a:r>
            <a:endParaRPr lang="en-US" sz="2400" dirty="0" smtClean="0">
              <a:cs typeface="B Nazanin" pitchFamily="2" charset="-78"/>
            </a:endParaRPr>
          </a:p>
          <a:p>
            <a:pPr algn="r" rtl="1">
              <a:buFontTx/>
              <a:buChar char="-"/>
            </a:pPr>
            <a:r>
              <a:rPr lang="fa-IR" sz="2400" dirty="0" smtClean="0">
                <a:solidFill>
                  <a:srgbClr val="C00000"/>
                </a:solidFill>
                <a:cs typeface="B Nazanin" pitchFamily="2" charset="-78"/>
              </a:rPr>
              <a:t>بكارگيري</a:t>
            </a:r>
            <a:r>
              <a:rPr lang="en-US" sz="2400" dirty="0" smtClean="0">
                <a:solidFill>
                  <a:srgbClr val="C00000"/>
                </a:solidFill>
                <a:cs typeface="B Nazanin" pitchFamily="2" charset="-78"/>
              </a:rPr>
              <a:t> </a:t>
            </a:r>
            <a:r>
              <a:rPr lang="fa-IR" sz="2400" dirty="0" smtClean="0">
                <a:cs typeface="B Nazanin" pitchFamily="2" charset="-78"/>
              </a:rPr>
              <a:t>پایگاه داده برای </a:t>
            </a:r>
            <a:r>
              <a:rPr lang="fa-IR" sz="2400" dirty="0">
                <a:cs typeface="B Nazanin" pitchFamily="2" charset="-78"/>
              </a:rPr>
              <a:t>فراهم كردن اطلاعات مورد نياز كاربردهاي نهايي سازمان</a:t>
            </a:r>
          </a:p>
          <a:p>
            <a:pPr marL="0" indent="0" algn="r" rtl="1">
              <a:buNone/>
            </a:pPr>
            <a:endParaRPr lang="en-US" sz="2400" dirty="0">
              <a:cs typeface="B Nazanin" pitchFamily="2" charset="-78"/>
            </a:endParaRPr>
          </a:p>
        </p:txBody>
      </p:sp>
    </p:spTree>
    <p:extLst>
      <p:ext uri="{BB962C8B-B14F-4D97-AF65-F5344CB8AC3E}">
        <p14:creationId xmlns:p14="http://schemas.microsoft.com/office/powerpoint/2010/main" val="3221199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heel(1)">
                                      <p:cBhvr>
                                        <p:cTn id="26" dur="2000"/>
                                        <p:tgtEl>
                                          <p:spTgt spid="3">
                                            <p:txEl>
                                              <p:pRg st="5" end="5"/>
                                            </p:txEl>
                                          </p:spTgt>
                                        </p:tgtEl>
                                      </p:cBhvr>
                                    </p:animEffect>
                                  </p:childTnLst>
                                </p:cTn>
                              </p:par>
                              <p:par>
                                <p:cTn id="27" presetID="21" presetClass="entr" presetSubtype="1"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heel(1)">
                                      <p:cBhvr>
                                        <p:cTn id="29" dur="2000"/>
                                        <p:tgtEl>
                                          <p:spTgt spid="3">
                                            <p:txEl>
                                              <p:pRg st="6" end="6"/>
                                            </p:txEl>
                                          </p:spTgt>
                                        </p:tgtEl>
                                      </p:cBhvr>
                                    </p:animEffect>
                                  </p:childTnLst>
                                </p:cTn>
                              </p:par>
                              <p:par>
                                <p:cTn id="30" presetID="21" presetClass="entr" presetSubtype="1"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heel(1)">
                                      <p:cBhvr>
                                        <p:cTn id="32" dur="2000"/>
                                        <p:tgtEl>
                                          <p:spTgt spid="3">
                                            <p:txEl>
                                              <p:pRg st="7" end="7"/>
                                            </p:txEl>
                                          </p:spTgt>
                                        </p:tgtEl>
                                      </p:cBhvr>
                                    </p:animEffect>
                                  </p:childTnLst>
                                </p:cTn>
                              </p:par>
                              <p:par>
                                <p:cTn id="33" presetID="21" presetClass="entr" presetSubtype="1"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wheel(1)">
                                      <p:cBhvr>
                                        <p:cTn id="35"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22237"/>
            <a:ext cx="8229600" cy="5973763"/>
          </a:xfrm>
        </p:spPr>
        <p:txBody>
          <a:bodyPr/>
          <a:lstStyle/>
          <a:p>
            <a:pPr marL="0" indent="0" algn="r" rtl="1">
              <a:buNone/>
            </a:pPr>
            <a:r>
              <a:rPr lang="fa-IR" sz="2400" b="1" dirty="0">
                <a:cs typeface="B Nazanin" pitchFamily="2" charset="-78"/>
              </a:rPr>
              <a:t>نرم افزار مدیریت پایگاه داده</a:t>
            </a:r>
          </a:p>
          <a:p>
            <a:pPr marL="0" lvl="0" indent="0" algn="r" rtl="1" eaLnBrk="0" fontAlgn="base" hangingPunct="0">
              <a:spcAft>
                <a:spcPct val="0"/>
              </a:spcAft>
              <a:buClr>
                <a:srgbClr val="B2B2B2"/>
              </a:buClr>
              <a:buSzPct val="90000"/>
              <a:buNone/>
            </a:pPr>
            <a:r>
              <a:rPr lang="fa-IR" sz="2000" b="1" kern="0" dirty="0">
                <a:solidFill>
                  <a:srgbClr val="000000"/>
                </a:solidFill>
                <a:latin typeface="Tahoma" pitchFamily="34" charset="0"/>
                <a:cs typeface="B Nazanin" pitchFamily="2" charset="-78"/>
              </a:rPr>
              <a:t>ايجاد و توسعه پايگاه  داده ها</a:t>
            </a:r>
            <a:r>
              <a:rPr lang="en-US" sz="2000" b="1" kern="0" dirty="0">
                <a:solidFill>
                  <a:srgbClr val="000000"/>
                </a:solidFill>
                <a:latin typeface="Tahoma" pitchFamily="34" charset="0"/>
                <a:cs typeface="B Nazanin" pitchFamily="2" charset="-78"/>
              </a:rPr>
              <a:t>(Database Development)  </a:t>
            </a:r>
            <a:r>
              <a:rPr lang="fa-IR" sz="2000" b="1" kern="0" dirty="0">
                <a:solidFill>
                  <a:srgbClr val="000000"/>
                </a:solidFill>
                <a:latin typeface="Tahoma" pitchFamily="34" charset="0"/>
                <a:cs typeface="B Nazanin" pitchFamily="2" charset="-78"/>
              </a:rPr>
              <a:t>:</a:t>
            </a:r>
          </a:p>
          <a:p>
            <a:pPr lvl="0" algn="r" rtl="1" eaLnBrk="0" fontAlgn="base" hangingPunct="0">
              <a:spcAft>
                <a:spcPct val="0"/>
              </a:spcAft>
              <a:buClr>
                <a:srgbClr val="B2B2B2"/>
              </a:buClr>
              <a:buSzPct val="90000"/>
              <a:buFont typeface="Wingdings" pitchFamily="2" charset="2"/>
              <a:buChar char="v"/>
            </a:pPr>
            <a:r>
              <a:rPr lang="fa-IR" sz="2000" kern="0" dirty="0">
                <a:solidFill>
                  <a:srgbClr val="000000"/>
                </a:solidFill>
                <a:latin typeface="Tahoma" pitchFamily="34" charset="0"/>
                <a:cs typeface="B Nazanin" pitchFamily="2" charset="-78"/>
              </a:rPr>
              <a:t>شامل تعريف و سازماندهی محتوا، </a:t>
            </a:r>
            <a:r>
              <a:rPr lang="fa-IR" sz="2000" kern="0" dirty="0" smtClean="0">
                <a:solidFill>
                  <a:srgbClr val="000000"/>
                </a:solidFill>
                <a:latin typeface="Tahoma" pitchFamily="34" charset="0"/>
                <a:cs typeface="B Nazanin" pitchFamily="2" charset="-78"/>
              </a:rPr>
              <a:t>روابط و </a:t>
            </a:r>
            <a:r>
              <a:rPr lang="fa-IR" sz="2000" kern="0" dirty="0">
                <a:solidFill>
                  <a:srgbClr val="000000"/>
                </a:solidFill>
                <a:latin typeface="Tahoma" pitchFamily="34" charset="0"/>
                <a:cs typeface="B Nazanin" pitchFamily="2" charset="-78"/>
              </a:rPr>
              <a:t>ساختار داده های مورد نياز </a:t>
            </a:r>
            <a:r>
              <a:rPr lang="fa-IR" sz="2000" kern="0" dirty="0" smtClean="0">
                <a:solidFill>
                  <a:srgbClr val="000000"/>
                </a:solidFill>
                <a:latin typeface="Tahoma" pitchFamily="34" charset="0"/>
                <a:cs typeface="B Nazanin" pitchFamily="2" charset="-78"/>
              </a:rPr>
              <a:t> برای </a:t>
            </a:r>
            <a:r>
              <a:rPr lang="fa-IR" sz="2000" kern="0" dirty="0">
                <a:solidFill>
                  <a:srgbClr val="000000"/>
                </a:solidFill>
                <a:latin typeface="Tahoma" pitchFamily="34" charset="0"/>
                <a:cs typeface="B Nazanin" pitchFamily="2" charset="-78"/>
              </a:rPr>
              <a:t>ساخت يک پايگاه داده است.</a:t>
            </a:r>
          </a:p>
          <a:p>
            <a:pPr marL="0" lvl="0" indent="0" algn="r" rtl="1" eaLnBrk="0" fontAlgn="base" hangingPunct="0">
              <a:spcAft>
                <a:spcPct val="0"/>
              </a:spcAft>
              <a:buClr>
                <a:srgbClr val="B2B2B2"/>
              </a:buClr>
              <a:buSzPct val="90000"/>
              <a:buNone/>
            </a:pPr>
            <a:r>
              <a:rPr lang="fa-IR" sz="2000" b="1" kern="0" dirty="0">
                <a:solidFill>
                  <a:srgbClr val="000000"/>
                </a:solidFill>
                <a:latin typeface="Tahoma" pitchFamily="34" charset="0"/>
                <a:cs typeface="B Nazanin" pitchFamily="2" charset="-78"/>
              </a:rPr>
              <a:t>توسعه کاربردهای پايگاه  داده ها</a:t>
            </a:r>
            <a:r>
              <a:rPr lang="en-US" sz="2000" b="1" kern="0" dirty="0">
                <a:solidFill>
                  <a:srgbClr val="000000"/>
                </a:solidFill>
                <a:latin typeface="Tahoma" pitchFamily="34" charset="0"/>
                <a:cs typeface="B Nazanin" pitchFamily="2" charset="-78"/>
              </a:rPr>
              <a:t>(Database Application  Development)  </a:t>
            </a:r>
            <a:r>
              <a:rPr lang="fa-IR" sz="2000" b="1" kern="0" dirty="0">
                <a:solidFill>
                  <a:srgbClr val="000000"/>
                </a:solidFill>
                <a:latin typeface="Tahoma" pitchFamily="34" charset="0"/>
                <a:cs typeface="B Nazanin" pitchFamily="2" charset="-78"/>
              </a:rPr>
              <a:t>:</a:t>
            </a:r>
            <a:endParaRPr lang="en-US" sz="2000" b="1" kern="0" dirty="0">
              <a:solidFill>
                <a:srgbClr val="000000"/>
              </a:solidFill>
              <a:latin typeface="Tahoma" pitchFamily="34" charset="0"/>
              <a:cs typeface="B Nazanin" pitchFamily="2" charset="-78"/>
            </a:endParaRPr>
          </a:p>
          <a:p>
            <a:pPr lvl="0" algn="r" rtl="1" eaLnBrk="0" fontAlgn="base" hangingPunct="0">
              <a:spcAft>
                <a:spcPct val="0"/>
              </a:spcAft>
              <a:buClr>
                <a:srgbClr val="B2B2B2"/>
              </a:buClr>
              <a:buSzPct val="90000"/>
              <a:buFont typeface="Wingdings" pitchFamily="2" charset="2"/>
              <a:buChar char="v"/>
            </a:pPr>
            <a:r>
              <a:rPr lang="fa-IR" sz="2000" kern="0" dirty="0">
                <a:solidFill>
                  <a:srgbClr val="000000"/>
                </a:solidFill>
                <a:latin typeface="Tahoma" pitchFamily="34" charset="0"/>
                <a:cs typeface="B Nazanin" pitchFamily="2" charset="-78"/>
              </a:rPr>
              <a:t>شامل استفاده از </a:t>
            </a:r>
            <a:r>
              <a:rPr lang="en-US" sz="2000" kern="0" dirty="0">
                <a:solidFill>
                  <a:srgbClr val="000000"/>
                </a:solidFill>
                <a:latin typeface="Tahoma" pitchFamily="34" charset="0"/>
                <a:cs typeface="B Nazanin" pitchFamily="2" charset="-78"/>
              </a:rPr>
              <a:t>DBMS</a:t>
            </a:r>
            <a:r>
              <a:rPr lang="fa-IR" sz="2000" kern="0" dirty="0">
                <a:solidFill>
                  <a:srgbClr val="000000"/>
                </a:solidFill>
                <a:latin typeface="Tahoma" pitchFamily="34" charset="0"/>
                <a:cs typeface="B Nazanin" pitchFamily="2" charset="-78"/>
              </a:rPr>
              <a:t> برای توسعه الگوهای اوليه پرس و جوها،فرم ها، گزارش ها و صفحات وب است که برای يک کاربرد تجاری تنظيم شده اند.</a:t>
            </a:r>
          </a:p>
          <a:p>
            <a:pPr marL="0" lvl="0" indent="0" algn="r" rtl="1" eaLnBrk="0" fontAlgn="base" hangingPunct="0">
              <a:spcAft>
                <a:spcPct val="0"/>
              </a:spcAft>
              <a:buClr>
                <a:srgbClr val="B2B2B2"/>
              </a:buClr>
              <a:buSzPct val="90000"/>
              <a:buNone/>
            </a:pPr>
            <a:r>
              <a:rPr lang="fa-IR" sz="2000" b="1" kern="0" dirty="0">
                <a:solidFill>
                  <a:srgbClr val="000000"/>
                </a:solidFill>
                <a:latin typeface="Tahoma" pitchFamily="34" charset="0"/>
                <a:cs typeface="B Nazanin" pitchFamily="2" charset="-78"/>
              </a:rPr>
              <a:t>نگهداری پايگاه  داده ها</a:t>
            </a:r>
            <a:r>
              <a:rPr lang="en-US" sz="2000" b="1" kern="0" dirty="0">
                <a:solidFill>
                  <a:srgbClr val="000000"/>
                </a:solidFill>
                <a:latin typeface="Tahoma" pitchFamily="34" charset="0"/>
                <a:cs typeface="B Nazanin" pitchFamily="2" charset="-78"/>
              </a:rPr>
              <a:t>(Database Maintenance) </a:t>
            </a:r>
            <a:r>
              <a:rPr lang="fa-IR" sz="2000" b="1" kern="0" dirty="0">
                <a:solidFill>
                  <a:srgbClr val="000000"/>
                </a:solidFill>
                <a:latin typeface="Tahoma" pitchFamily="34" charset="0"/>
                <a:cs typeface="B Nazanin" pitchFamily="2" charset="-78"/>
              </a:rPr>
              <a:t>:</a:t>
            </a:r>
          </a:p>
          <a:p>
            <a:pPr lvl="0" algn="r" rtl="1" eaLnBrk="0" fontAlgn="base" hangingPunct="0">
              <a:spcAft>
                <a:spcPct val="0"/>
              </a:spcAft>
              <a:buClr>
                <a:srgbClr val="B2B2B2"/>
              </a:buClr>
              <a:buSzPct val="90000"/>
              <a:buFont typeface="Wingdings" pitchFamily="2" charset="2"/>
              <a:buChar char="v"/>
            </a:pPr>
            <a:r>
              <a:rPr lang="fa-IR" sz="2000" kern="0" dirty="0">
                <a:solidFill>
                  <a:srgbClr val="000000"/>
                </a:solidFill>
                <a:latin typeface="Tahoma" pitchFamily="34" charset="0"/>
                <a:cs typeface="B Nazanin" pitchFamily="2" charset="-78"/>
              </a:rPr>
              <a:t>شامل استفاده از سيستم های پردازش مبادلات و ساير ابزارها برای اضافه کردن،پاک </a:t>
            </a:r>
            <a:r>
              <a:rPr lang="fa-IR" sz="2000" kern="0" dirty="0" smtClean="0">
                <a:solidFill>
                  <a:srgbClr val="000000"/>
                </a:solidFill>
                <a:latin typeface="Tahoma" pitchFamily="34" charset="0"/>
                <a:cs typeface="B Nazanin" pitchFamily="2" charset="-78"/>
              </a:rPr>
              <a:t>کردن، </a:t>
            </a:r>
            <a:r>
              <a:rPr lang="fa-IR" sz="2000" kern="0" dirty="0">
                <a:solidFill>
                  <a:srgbClr val="000000"/>
                </a:solidFill>
                <a:latin typeface="Tahoma" pitchFamily="34" charset="0"/>
                <a:cs typeface="B Nazanin" pitchFamily="2" charset="-78"/>
              </a:rPr>
              <a:t>به روز آوری و تصحيح داده ها ی درون يک </a:t>
            </a:r>
            <a:r>
              <a:rPr lang="fa-IR" sz="2000" kern="0" dirty="0" smtClean="0">
                <a:solidFill>
                  <a:srgbClr val="000000"/>
                </a:solidFill>
                <a:latin typeface="Tahoma" pitchFamily="34" charset="0"/>
                <a:cs typeface="B Nazanin" pitchFamily="2" charset="-78"/>
              </a:rPr>
              <a:t>پایگاه </a:t>
            </a:r>
            <a:r>
              <a:rPr lang="fa-IR" sz="2000" kern="0" dirty="0">
                <a:solidFill>
                  <a:srgbClr val="000000"/>
                </a:solidFill>
                <a:latin typeface="Tahoma" pitchFamily="34" charset="0"/>
                <a:cs typeface="B Nazanin" pitchFamily="2" charset="-78"/>
              </a:rPr>
              <a:t>داده است.</a:t>
            </a:r>
          </a:p>
          <a:p>
            <a:pPr marL="0" lvl="0" indent="0" algn="r" rtl="1" eaLnBrk="0" fontAlgn="base" hangingPunct="0">
              <a:spcAft>
                <a:spcPct val="0"/>
              </a:spcAft>
              <a:buClr>
                <a:srgbClr val="B2B2B2"/>
              </a:buClr>
              <a:buSzPct val="90000"/>
              <a:buNone/>
            </a:pPr>
            <a:r>
              <a:rPr lang="fa-IR" sz="2000" b="1" kern="0" dirty="0">
                <a:solidFill>
                  <a:srgbClr val="000000"/>
                </a:solidFill>
                <a:latin typeface="Tahoma" pitchFamily="34" charset="0"/>
                <a:cs typeface="B Nazanin" pitchFamily="2" charset="-78"/>
              </a:rPr>
              <a:t>جستجو و بازرسی پايگاه  داده </a:t>
            </a:r>
            <a:r>
              <a:rPr lang="en-US" sz="2000" b="1" kern="0" dirty="0">
                <a:solidFill>
                  <a:srgbClr val="000000"/>
                </a:solidFill>
                <a:latin typeface="Tahoma" pitchFamily="34" charset="0"/>
                <a:cs typeface="B Nazanin" pitchFamily="2" charset="-78"/>
              </a:rPr>
              <a:t>(Database Interrogation) </a:t>
            </a:r>
            <a:r>
              <a:rPr lang="fa-IR" sz="2000" b="1" kern="0" dirty="0">
                <a:solidFill>
                  <a:srgbClr val="000000"/>
                </a:solidFill>
                <a:latin typeface="Tahoma" pitchFamily="34" charset="0"/>
                <a:cs typeface="B Nazanin" pitchFamily="2" charset="-78"/>
              </a:rPr>
              <a:t>:</a:t>
            </a:r>
          </a:p>
          <a:p>
            <a:pPr lvl="0" algn="r" rtl="1" eaLnBrk="0" fontAlgn="base" hangingPunct="0">
              <a:spcAft>
                <a:spcPct val="0"/>
              </a:spcAft>
              <a:buClr>
                <a:srgbClr val="B2B2B2"/>
              </a:buClr>
              <a:buSzPct val="90000"/>
              <a:buFont typeface="Wingdings" pitchFamily="2" charset="2"/>
              <a:buChar char="v"/>
            </a:pPr>
            <a:r>
              <a:rPr lang="fa-IR" sz="2000" kern="0" dirty="0">
                <a:solidFill>
                  <a:srgbClr val="000000"/>
                </a:solidFill>
                <a:latin typeface="Tahoma" pitchFamily="34" charset="0"/>
                <a:cs typeface="B Nazanin" pitchFamily="2" charset="-78"/>
              </a:rPr>
              <a:t>شامل دسترسی به داده های درون پايگاه داده و بازيابی و نمايش اطلاعات مورد نظر و توليد گزارش ها،فرم ها و ساير اسناد است. </a:t>
            </a:r>
          </a:p>
          <a:p>
            <a:pPr lvl="0" algn="r" rtl="1" eaLnBrk="0" fontAlgn="base" hangingPunct="0">
              <a:spcAft>
                <a:spcPct val="0"/>
              </a:spcAft>
              <a:buClr>
                <a:srgbClr val="B2B2B2"/>
              </a:buClr>
              <a:buSzPct val="90000"/>
              <a:buFont typeface="Wingdings" pitchFamily="2" charset="2"/>
              <a:buChar char="v"/>
            </a:pPr>
            <a:endParaRPr lang="fa-IR" sz="1600" b="1" kern="0" dirty="0">
              <a:solidFill>
                <a:srgbClr val="000000"/>
              </a:solidFill>
              <a:latin typeface="Tahoma" pitchFamily="34" charset="0"/>
              <a:cs typeface="Nazanin" pitchFamily="2" charset="-78"/>
            </a:endParaRPr>
          </a:p>
          <a:p>
            <a:pPr lvl="0" algn="r" rtl="1" eaLnBrk="0" fontAlgn="base" hangingPunct="0">
              <a:spcAft>
                <a:spcPct val="0"/>
              </a:spcAft>
              <a:buClr>
                <a:srgbClr val="B2B2B2"/>
              </a:buClr>
              <a:buSzPct val="90000"/>
              <a:buFont typeface="Wingdings" pitchFamily="2" charset="2"/>
              <a:buChar char="v"/>
            </a:pPr>
            <a:endParaRPr lang="fa-IR" sz="1800" b="1" kern="0" dirty="0">
              <a:solidFill>
                <a:srgbClr val="000000"/>
              </a:solidFill>
              <a:latin typeface="Tahoma" pitchFamily="34" charset="0"/>
              <a:cs typeface="Nazanin" pitchFamily="2" charset="-78"/>
            </a:endParaRPr>
          </a:p>
          <a:p>
            <a:pPr lvl="0" algn="r" rtl="1" eaLnBrk="0" fontAlgn="base" hangingPunct="0">
              <a:spcAft>
                <a:spcPct val="0"/>
              </a:spcAft>
              <a:buClr>
                <a:srgbClr val="B2B2B2"/>
              </a:buClr>
              <a:buSzPct val="90000"/>
              <a:buFont typeface="Wingdings" pitchFamily="2" charset="2"/>
              <a:buChar char="v"/>
            </a:pPr>
            <a:endParaRPr lang="fa-IR" sz="1900" b="1" kern="0" dirty="0">
              <a:solidFill>
                <a:srgbClr val="000000"/>
              </a:solidFill>
              <a:latin typeface="Tahoma" pitchFamily="34" charset="0"/>
              <a:cs typeface="Nazanin" pitchFamily="2" charset="-78"/>
            </a:endParaRPr>
          </a:p>
          <a:p>
            <a:pPr lvl="0" algn="r" rtl="1" eaLnBrk="0" fontAlgn="base" hangingPunct="0">
              <a:spcAft>
                <a:spcPct val="0"/>
              </a:spcAft>
              <a:buClr>
                <a:srgbClr val="B2B2B2"/>
              </a:buClr>
              <a:buSzPct val="90000"/>
              <a:buFont typeface="Wingdings" pitchFamily="2" charset="2"/>
              <a:buChar char="v"/>
            </a:pPr>
            <a:endParaRPr lang="en-US" sz="2400" kern="0" dirty="0">
              <a:solidFill>
                <a:srgbClr val="000000"/>
              </a:solidFill>
              <a:latin typeface="Tahoma" pitchFamily="34" charset="0"/>
              <a:cs typeface="Nazanin" pitchFamily="2" charset="-78"/>
            </a:endParaRPr>
          </a:p>
          <a:p>
            <a:pPr marL="0" indent="0" algn="r" rtl="1">
              <a:buNone/>
            </a:pPr>
            <a:endParaRPr lang="en-US" dirty="0"/>
          </a:p>
        </p:txBody>
      </p:sp>
    </p:spTree>
    <p:extLst>
      <p:ext uri="{BB962C8B-B14F-4D97-AF65-F5344CB8AC3E}">
        <p14:creationId xmlns:p14="http://schemas.microsoft.com/office/powerpoint/2010/main" val="32250737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fade">
                                      <p:cBhvr>
                                        <p:cTn id="25" dur="500"/>
                                        <p:tgtEl>
                                          <p:spTgt spid="3">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fade">
                                      <p:cBhvr>
                                        <p:cTn id="28"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2400"/>
            <a:ext cx="8229600" cy="5973763"/>
          </a:xfrm>
        </p:spPr>
        <p:txBody>
          <a:bodyPr>
            <a:normAutofit/>
          </a:bodyPr>
          <a:lstStyle/>
          <a:p>
            <a:pPr marL="0" indent="0" algn="r">
              <a:buNone/>
            </a:pPr>
            <a:r>
              <a:rPr lang="fa-IR" sz="2800" dirty="0" smtClean="0">
                <a:cs typeface="B Nazanin" pitchFamily="2" charset="-78"/>
              </a:rPr>
              <a:t>جستجو و بازرسی پایگاه داده : </a:t>
            </a:r>
          </a:p>
          <a:p>
            <a:pPr marL="0" indent="0" algn="r" rtl="1">
              <a:buNone/>
            </a:pPr>
            <a:r>
              <a:rPr lang="fa-IR" sz="2800" dirty="0" smtClean="0">
                <a:cs typeface="B Nazanin" pitchFamily="2" charset="-78"/>
              </a:rPr>
              <a:t>کاربران نهایی میتوانند از طریق درخواست از یک پایگاه داده با استفاده از ویژگی </a:t>
            </a:r>
            <a:r>
              <a:rPr lang="fa-IR" sz="2800" b="1" dirty="0" smtClean="0">
                <a:cs typeface="B Nazanin" pitchFamily="2" charset="-78"/>
              </a:rPr>
              <a:t>پرس و جو </a:t>
            </a:r>
            <a:r>
              <a:rPr lang="fa-IR" sz="2800" dirty="0" smtClean="0">
                <a:cs typeface="B Nazanin" pitchFamily="2" charset="-78"/>
              </a:rPr>
              <a:t>یا بکارگیری یک </a:t>
            </a:r>
            <a:r>
              <a:rPr lang="fa-IR" sz="2800" b="1" dirty="0" smtClean="0">
                <a:cs typeface="B Nazanin" pitchFamily="2" charset="-78"/>
              </a:rPr>
              <a:t>گزارش ساز </a:t>
            </a:r>
            <a:r>
              <a:rPr lang="fa-IR" sz="2800" dirty="0" smtClean="0">
                <a:cs typeface="B Nazanin" pitchFamily="2" charset="-78"/>
              </a:rPr>
              <a:t>، از </a:t>
            </a:r>
            <a:r>
              <a:rPr lang="en-US" sz="2800" dirty="0" smtClean="0">
                <a:cs typeface="B Nazanin" pitchFamily="2" charset="-78"/>
              </a:rPr>
              <a:t>DBMS</a:t>
            </a:r>
            <a:r>
              <a:rPr lang="fa-IR" sz="2800" dirty="0" smtClean="0">
                <a:cs typeface="B Nazanin" pitchFamily="2" charset="-78"/>
              </a:rPr>
              <a:t> استفاده کنند . </a:t>
            </a:r>
          </a:p>
          <a:p>
            <a:pPr marL="0" indent="0" algn="r" rtl="1">
              <a:buNone/>
            </a:pPr>
            <a:endParaRPr lang="en-US" sz="2800" dirty="0" smtClean="0">
              <a:cs typeface="B Nazanin" pitchFamily="2" charset="-78"/>
            </a:endParaRPr>
          </a:p>
          <a:p>
            <a:pPr marL="0" indent="0" algn="r" rtl="1">
              <a:buNone/>
            </a:pPr>
            <a:r>
              <a:rPr lang="fa-IR" sz="2800" dirty="0">
                <a:cs typeface="B Nazanin" pitchFamily="2" charset="-78"/>
              </a:rPr>
              <a:t> </a:t>
            </a:r>
            <a:r>
              <a:rPr lang="fa-IR" sz="2800" dirty="0" smtClean="0">
                <a:cs typeface="B Nazanin" pitchFamily="2" charset="-78"/>
              </a:rPr>
              <a:t>          زبان پرس و جو : به سادگی پاسخ های فوری را دریافت می کنید </a:t>
            </a:r>
          </a:p>
          <a:p>
            <a:pPr marL="0" indent="0" algn="r" rtl="1">
              <a:buNone/>
            </a:pPr>
            <a:endParaRPr lang="fa-IR" sz="2800" dirty="0" smtClean="0">
              <a:cs typeface="B Nazanin" pitchFamily="2" charset="-78"/>
            </a:endParaRPr>
          </a:p>
          <a:p>
            <a:pPr marL="0" indent="0" algn="r" rtl="1">
              <a:buNone/>
            </a:pPr>
            <a:r>
              <a:rPr lang="fa-IR" sz="2800" dirty="0" smtClean="0">
                <a:cs typeface="B Nazanin" pitchFamily="2" charset="-78"/>
              </a:rPr>
              <a:t>           ویژگی گزارش ساز : به سرعت یک قالب بندی گزارش برای اطلاعاتی که می خواهید به شکل گزارش ارائه شود ، مشخص شود . </a:t>
            </a:r>
          </a:p>
        </p:txBody>
      </p:sp>
      <p:sp>
        <p:nvSpPr>
          <p:cNvPr id="6" name="Left Arrow 5"/>
          <p:cNvSpPr/>
          <p:nvPr/>
        </p:nvSpPr>
        <p:spPr>
          <a:xfrm>
            <a:off x="8077200" y="2667000"/>
            <a:ext cx="685800"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Left Arrow 6"/>
          <p:cNvSpPr/>
          <p:nvPr/>
        </p:nvSpPr>
        <p:spPr>
          <a:xfrm>
            <a:off x="8153400" y="3657600"/>
            <a:ext cx="685800"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65787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2400"/>
            <a:ext cx="8229600" cy="5973763"/>
          </a:xfrm>
        </p:spPr>
        <p:txBody>
          <a:bodyPr/>
          <a:lstStyle/>
          <a:p>
            <a:pPr marL="0" indent="0" algn="r" rtl="1">
              <a:buNone/>
            </a:pPr>
            <a:r>
              <a:rPr lang="fa-IR" sz="2800" b="1" dirty="0" smtClean="0">
                <a:cs typeface="B Nazanin" pitchFamily="2" charset="-78"/>
              </a:rPr>
              <a:t>پرس و جوهای </a:t>
            </a:r>
            <a:r>
              <a:rPr lang="en-US" sz="2800" b="1" dirty="0" smtClean="0">
                <a:cs typeface="B Nazanin" pitchFamily="2" charset="-78"/>
              </a:rPr>
              <a:t>SQL </a:t>
            </a:r>
            <a:r>
              <a:rPr lang="fa-IR" sz="2800" b="1" dirty="0" smtClean="0">
                <a:cs typeface="B Nazanin" pitchFamily="2" charset="-78"/>
              </a:rPr>
              <a:t>: </a:t>
            </a:r>
          </a:p>
          <a:p>
            <a:pPr marL="0" indent="0" algn="r" rtl="1">
              <a:buNone/>
            </a:pPr>
            <a:r>
              <a:rPr lang="fa-IR" sz="2400" dirty="0" smtClean="0">
                <a:cs typeface="B Nazanin" pitchFamily="2" charset="-78"/>
              </a:rPr>
              <a:t>ساختار زبانی برای سوال پرسیدن و </a:t>
            </a:r>
            <a:r>
              <a:rPr lang="en-US" sz="2400" dirty="0" smtClean="0">
                <a:cs typeface="B Nazanin" pitchFamily="2" charset="-78"/>
              </a:rPr>
              <a:t>DBMS</a:t>
            </a:r>
            <a:r>
              <a:rPr lang="fa-IR" sz="2400" dirty="0" smtClean="0">
                <a:cs typeface="B Nazanin" pitchFamily="2" charset="-78"/>
              </a:rPr>
              <a:t> داده های لازم برای پاسخ به آن را بازیابی می کند .</a:t>
            </a:r>
          </a:p>
          <a:p>
            <a:pPr marL="0" indent="0" algn="r" rtl="1">
              <a:buNone/>
            </a:pPr>
            <a:r>
              <a:rPr lang="fa-IR" sz="2400" dirty="0" smtClean="0">
                <a:cs typeface="B Nazanin" pitchFamily="2" charset="-78"/>
              </a:rPr>
              <a:t>ساختار :</a:t>
            </a:r>
          </a:p>
          <a:p>
            <a:pPr marL="0" indent="0" algn="r" rtl="1">
              <a:buNone/>
            </a:pPr>
            <a:r>
              <a:rPr lang="fa-IR" sz="2400" b="1" dirty="0" smtClean="0">
                <a:cs typeface="B Nazanin" pitchFamily="2" charset="-78"/>
              </a:rPr>
              <a:t>انتخاب کن</a:t>
            </a:r>
            <a:r>
              <a:rPr lang="fa-IR" sz="2400" u="sng" dirty="0" smtClean="0">
                <a:cs typeface="B Nazanin" pitchFamily="2" charset="-78"/>
              </a:rPr>
              <a:t>(فهرست فیلدها ) </a:t>
            </a:r>
            <a:r>
              <a:rPr lang="fa-IR" sz="2400" b="1" dirty="0" smtClean="0">
                <a:cs typeface="B Nazanin" pitchFamily="2" charset="-78"/>
              </a:rPr>
              <a:t>را از</a:t>
            </a:r>
            <a:r>
              <a:rPr lang="fa-IR" sz="2400" u="sng" dirty="0" smtClean="0">
                <a:cs typeface="B Nazanin" pitchFamily="2" charset="-78"/>
              </a:rPr>
              <a:t>(فهرست فایل ها و جداول )</a:t>
            </a:r>
            <a:r>
              <a:rPr lang="fa-IR" sz="2400" b="1" dirty="0" smtClean="0">
                <a:cs typeface="B Nazanin" pitchFamily="2" charset="-78"/>
              </a:rPr>
              <a:t>که</a:t>
            </a:r>
            <a:r>
              <a:rPr lang="fa-IR" sz="2400" dirty="0" smtClean="0">
                <a:cs typeface="B Nazanin" pitchFamily="2" charset="-78"/>
              </a:rPr>
              <a:t> </a:t>
            </a:r>
            <a:r>
              <a:rPr lang="fa-IR" sz="2400" u="sng" dirty="0" smtClean="0">
                <a:cs typeface="B Nazanin" pitchFamily="2" charset="-78"/>
              </a:rPr>
              <a:t>(شرایط مورد نظر )</a:t>
            </a:r>
          </a:p>
          <a:p>
            <a:pPr marL="0" indent="0" algn="r" rtl="1">
              <a:buNone/>
            </a:pPr>
            <a:endParaRPr lang="fa-IR" sz="2400" u="sng" dirty="0">
              <a:cs typeface="B Nazanin" pitchFamily="2" charset="-78"/>
            </a:endParaRPr>
          </a:p>
          <a:p>
            <a:pPr marL="0" indent="0" algn="r" rtl="1">
              <a:buNone/>
            </a:pPr>
            <a:r>
              <a:rPr lang="fa-IR" sz="2800" b="1" dirty="0" smtClean="0">
                <a:cs typeface="B Nazanin" pitchFamily="2" charset="-78"/>
              </a:rPr>
              <a:t>منطق بولی : </a:t>
            </a:r>
          </a:p>
          <a:p>
            <a:pPr marL="0" indent="0" algn="r" rtl="1">
              <a:buNone/>
            </a:pPr>
            <a:r>
              <a:rPr lang="fa-IR" sz="2400" dirty="0" smtClean="0">
                <a:cs typeface="B Nazanin" pitchFamily="2" charset="-78"/>
              </a:rPr>
              <a:t>جستجو برای اطلاعات خاص را بهینه کنیم تا فقط داده های مورد نظرمان را بگیریم</a:t>
            </a:r>
          </a:p>
          <a:p>
            <a:pPr marL="0" indent="0" algn="r" rtl="1">
              <a:buNone/>
            </a:pPr>
            <a:r>
              <a:rPr lang="fa-IR" sz="2800" dirty="0" smtClean="0">
                <a:cs typeface="B Nazanin" pitchFamily="2" charset="-78"/>
              </a:rPr>
              <a:t>ساختار : (1)و ، (2) یا ، ( نه ) </a:t>
            </a:r>
            <a:endParaRPr lang="en-US" sz="2800" dirty="0">
              <a:cs typeface="B Nazanin" pitchFamily="2" charset="-78"/>
            </a:endParaRPr>
          </a:p>
        </p:txBody>
      </p:sp>
    </p:spTree>
    <p:extLst>
      <p:ext uri="{BB962C8B-B14F-4D97-AF65-F5344CB8AC3E}">
        <p14:creationId xmlns:p14="http://schemas.microsoft.com/office/powerpoint/2010/main" val="40296632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2400"/>
            <a:ext cx="8229600" cy="5973763"/>
          </a:xfrm>
        </p:spPr>
        <p:txBody>
          <a:bodyPr/>
          <a:lstStyle/>
          <a:p>
            <a:pPr marL="0" indent="0" algn="r" rtl="1">
              <a:buNone/>
            </a:pPr>
            <a:r>
              <a:rPr lang="fa-IR" sz="2800" b="1" dirty="0">
                <a:cs typeface="B Nazanin" pitchFamily="2" charset="-78"/>
              </a:rPr>
              <a:t>نگهداري پايگاه داده ها:</a:t>
            </a:r>
          </a:p>
          <a:p>
            <a:pPr algn="r" rtl="1"/>
            <a:r>
              <a:rPr lang="fa-IR" sz="2800" dirty="0">
                <a:cs typeface="B Nazanin" pitchFamily="2" charset="-78"/>
              </a:rPr>
              <a:t>پايگاه داده هاي يك سازمان بايد مرتباً به روز شوند و مبادلات جديد كسب و كار و ساير رويداد ها را منعكس كنند</a:t>
            </a:r>
            <a:r>
              <a:rPr lang="fa-IR" sz="2800" dirty="0" smtClean="0">
                <a:cs typeface="B Nazanin" pitchFamily="2" charset="-78"/>
              </a:rPr>
              <a:t>.</a:t>
            </a:r>
          </a:p>
          <a:p>
            <a:pPr marL="0" indent="0" algn="r" rtl="1">
              <a:buNone/>
            </a:pPr>
            <a:endParaRPr lang="fa-IR" sz="2800" dirty="0">
              <a:cs typeface="B Nazanin" pitchFamily="2" charset="-78"/>
            </a:endParaRPr>
          </a:p>
          <a:p>
            <a:pPr marL="0" indent="0" algn="r" rtl="1">
              <a:buNone/>
            </a:pPr>
            <a:r>
              <a:rPr lang="fa-IR" sz="2800" b="1" dirty="0">
                <a:cs typeface="B Nazanin" pitchFamily="2" charset="-78"/>
              </a:rPr>
              <a:t>توسعه برنامه هاي كاربردي:</a:t>
            </a:r>
          </a:p>
          <a:p>
            <a:pPr algn="r" rtl="1"/>
            <a:r>
              <a:rPr lang="fa-IR" sz="2800" dirty="0">
                <a:cs typeface="B Nazanin" pitchFamily="2" charset="-78"/>
              </a:rPr>
              <a:t>كاربران نهايي تحليل گران سيستم،و ساير توسعه دهندگان كاربرد مي توانند از زبان داخلي برنامه نويسي نسل چهارم و ابزارهاي توسعه نرم افزار ها كه در بسته هاي پايگاه داده ها ارائه مي شوند استفاده نمايند.</a:t>
            </a:r>
          </a:p>
          <a:p>
            <a:pPr algn="r" rtl="1"/>
            <a:endParaRPr lang="en-US" dirty="0"/>
          </a:p>
        </p:txBody>
      </p:sp>
    </p:spTree>
    <p:extLst>
      <p:ext uri="{BB962C8B-B14F-4D97-AF65-F5344CB8AC3E}">
        <p14:creationId xmlns:p14="http://schemas.microsoft.com/office/powerpoint/2010/main" val="2548985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878285"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8285" y="0"/>
            <a:ext cx="3305175" cy="6858000"/>
          </a:xfrm>
          <a:prstGeom prst="rect">
            <a:avLst/>
          </a:prstGeom>
        </p:spPr>
      </p:pic>
    </p:spTree>
    <p:extLst>
      <p:ext uri="{BB962C8B-B14F-4D97-AF65-F5344CB8AC3E}">
        <p14:creationId xmlns:p14="http://schemas.microsoft.com/office/powerpoint/2010/main" val="2605192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349</TotalTime>
  <Words>1534</Words>
  <Application>Microsoft Office PowerPoint</Application>
  <PresentationFormat>On-screen Show (4:3)</PresentationFormat>
  <Paragraphs>148</Paragraphs>
  <Slides>19</Slides>
  <Notes>0</Notes>
  <HiddenSlides>1</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مدیریت منابع داده ها </vt:lpstr>
      <vt:lpstr>انواع پایگاه داده ها </vt:lpstr>
      <vt:lpstr>PowerPoint Presentation</vt:lpstr>
      <vt:lpstr>PowerPoint Presentation</vt:lpstr>
      <vt:lpstr>PowerPoint Presentation</vt:lpstr>
      <vt:lpstr>PowerPoint Presentation</vt:lpstr>
      <vt:lpstr>انبارداده و داده کاوی</vt:lpstr>
      <vt:lpstr>PowerPoint Presentation</vt:lpstr>
      <vt:lpstr>پردازش فایل سنتی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قسمت 2</dc:title>
  <dc:creator>Win-Peyman</dc:creator>
  <cp:lastModifiedBy>Windows User</cp:lastModifiedBy>
  <cp:revision>33</cp:revision>
  <dcterms:created xsi:type="dcterms:W3CDTF">2015-04-11T11:58:34Z</dcterms:created>
  <dcterms:modified xsi:type="dcterms:W3CDTF">2018-06-19T13:20:55Z</dcterms:modified>
</cp:coreProperties>
</file>