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7" r:id="rId1"/>
  </p:sldMasterIdLst>
  <p:notesMasterIdLst>
    <p:notesMasterId r:id="rId27"/>
  </p:notesMasterIdLst>
  <p:sldIdLst>
    <p:sldId id="451" r:id="rId2"/>
    <p:sldId id="453" r:id="rId3"/>
    <p:sldId id="258" r:id="rId4"/>
    <p:sldId id="260" r:id="rId5"/>
    <p:sldId id="261" r:id="rId6"/>
    <p:sldId id="452" r:id="rId7"/>
    <p:sldId id="454" r:id="rId8"/>
    <p:sldId id="363" r:id="rId9"/>
    <p:sldId id="364" r:id="rId10"/>
    <p:sldId id="365" r:id="rId11"/>
    <p:sldId id="366" r:id="rId12"/>
    <p:sldId id="476" r:id="rId13"/>
    <p:sldId id="461" r:id="rId14"/>
    <p:sldId id="466" r:id="rId15"/>
    <p:sldId id="482" r:id="rId16"/>
    <p:sldId id="467" r:id="rId17"/>
    <p:sldId id="477" r:id="rId18"/>
    <p:sldId id="479" r:id="rId19"/>
    <p:sldId id="468" r:id="rId20"/>
    <p:sldId id="481" r:id="rId21"/>
    <p:sldId id="469" r:id="rId22"/>
    <p:sldId id="470" r:id="rId23"/>
    <p:sldId id="471" r:id="rId24"/>
    <p:sldId id="472" r:id="rId25"/>
    <p:sldId id="435" r:id="rId26"/>
  </p:sldIdLst>
  <p:sldSz cx="9144000" cy="6858000" type="screen4x3"/>
  <p:notesSz cx="6858000" cy="9144000"/>
  <p:defaultTextStyle>
    <a:defPPr>
      <a:defRPr lang="ar-SA"/>
    </a:defPPr>
    <a:lvl1pPr algn="r" rtl="1" fontAlgn="base">
      <a:spcBef>
        <a:spcPct val="0"/>
      </a:spcBef>
      <a:spcAft>
        <a:spcPct val="0"/>
      </a:spcAft>
      <a:defRPr sz="2000" kern="1200">
        <a:solidFill>
          <a:schemeClr val="tx1"/>
        </a:solidFill>
        <a:latin typeface="Arial" pitchFamily="34" charset="0"/>
        <a:ea typeface="+mn-ea"/>
        <a:cs typeface="Arial" pitchFamily="34" charset="0"/>
      </a:defRPr>
    </a:lvl1pPr>
    <a:lvl2pPr marL="457200" algn="r" rtl="1" fontAlgn="base">
      <a:spcBef>
        <a:spcPct val="0"/>
      </a:spcBef>
      <a:spcAft>
        <a:spcPct val="0"/>
      </a:spcAft>
      <a:defRPr sz="2000" kern="1200">
        <a:solidFill>
          <a:schemeClr val="tx1"/>
        </a:solidFill>
        <a:latin typeface="Arial" pitchFamily="34" charset="0"/>
        <a:ea typeface="+mn-ea"/>
        <a:cs typeface="Arial" pitchFamily="34" charset="0"/>
      </a:defRPr>
    </a:lvl2pPr>
    <a:lvl3pPr marL="914400" algn="r" rtl="1" fontAlgn="base">
      <a:spcBef>
        <a:spcPct val="0"/>
      </a:spcBef>
      <a:spcAft>
        <a:spcPct val="0"/>
      </a:spcAft>
      <a:defRPr sz="2000"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sz="2000"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sz="2000" kern="1200">
        <a:solidFill>
          <a:schemeClr val="tx1"/>
        </a:solidFill>
        <a:latin typeface="Arial" pitchFamily="34" charset="0"/>
        <a:ea typeface="+mn-ea"/>
        <a:cs typeface="Arial" pitchFamily="34" charset="0"/>
      </a:defRPr>
    </a:lvl5pPr>
    <a:lvl6pPr marL="2286000" algn="l" defTabSz="914400" rtl="0" eaLnBrk="1" latinLnBrk="0" hangingPunct="1">
      <a:defRPr sz="2000" kern="1200">
        <a:solidFill>
          <a:schemeClr val="tx1"/>
        </a:solidFill>
        <a:latin typeface="Arial" pitchFamily="34" charset="0"/>
        <a:ea typeface="+mn-ea"/>
        <a:cs typeface="Arial" pitchFamily="34" charset="0"/>
      </a:defRPr>
    </a:lvl6pPr>
    <a:lvl7pPr marL="2743200" algn="l" defTabSz="914400" rtl="0" eaLnBrk="1" latinLnBrk="0" hangingPunct="1">
      <a:defRPr sz="2000" kern="1200">
        <a:solidFill>
          <a:schemeClr val="tx1"/>
        </a:solidFill>
        <a:latin typeface="Arial" pitchFamily="34" charset="0"/>
        <a:ea typeface="+mn-ea"/>
        <a:cs typeface="Arial" pitchFamily="34" charset="0"/>
      </a:defRPr>
    </a:lvl7pPr>
    <a:lvl8pPr marL="3200400" algn="l" defTabSz="914400" rtl="0" eaLnBrk="1" latinLnBrk="0" hangingPunct="1">
      <a:defRPr sz="2000" kern="1200">
        <a:solidFill>
          <a:schemeClr val="tx1"/>
        </a:solidFill>
        <a:latin typeface="Arial" pitchFamily="34" charset="0"/>
        <a:ea typeface="+mn-ea"/>
        <a:cs typeface="Arial" pitchFamily="34" charset="0"/>
      </a:defRPr>
    </a:lvl8pPr>
    <a:lvl9pPr marL="3657600" algn="l" defTabSz="914400" rtl="0" eaLnBrk="1" latinLnBrk="0" hangingPunct="1">
      <a:defRPr sz="2000"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3C9AF0"/>
    <a:srgbClr val="663300"/>
    <a:srgbClr val="FF99CC"/>
    <a:srgbClr val="29297F"/>
    <a:srgbClr val="990099"/>
    <a:srgbClr val="5ADE6A"/>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412" autoAdjust="0"/>
    <p:restoredTop sz="94664" autoAdjust="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3538"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193539"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a:lvl1pPr>
          </a:lstStyle>
          <a:p>
            <a:pPr>
              <a:defRPr/>
            </a:pPr>
            <a:fld id="{7C3FF6A2-50ED-4D90-BA69-E3DFCEA952F8}" type="datetimeFigureOut">
              <a:rPr lang="ar-SA"/>
              <a:pPr>
                <a:defRPr/>
              </a:pPr>
              <a:t>26/09/1441</a:t>
            </a:fld>
            <a:endParaRPr lang="en-US"/>
          </a:p>
        </p:txBody>
      </p:sp>
      <p:sp>
        <p:nvSpPr>
          <p:cNvPr id="593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935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93542"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193543"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a:lvl1pPr>
          </a:lstStyle>
          <a:p>
            <a:pPr>
              <a:defRPr/>
            </a:pPr>
            <a:fld id="{86224E63-708E-4C89-A9FE-AB13630E3457}" type="slidenum">
              <a:rPr lang="ar-SA"/>
              <a:pPr>
                <a:defRPr/>
              </a:pPr>
              <a:t>‹#›</a:t>
            </a:fld>
            <a:endParaRPr lang="en-US"/>
          </a:p>
        </p:txBody>
      </p:sp>
    </p:spTree>
    <p:extLst>
      <p:ext uri="{BB962C8B-B14F-4D97-AF65-F5344CB8AC3E}">
        <p14:creationId xmlns:p14="http://schemas.microsoft.com/office/powerpoint/2010/main" val="30667575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a-IR" smtClean="0"/>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542EE212-AA65-4443-BBA7-A954BEDEDA3C}" type="slidenum">
              <a:rPr lang="fa-IR">
                <a:cs typeface="Majalla UI"/>
              </a:rPr>
              <a:pPr algn="l">
                <a:spcBef>
                  <a:spcPct val="0"/>
                </a:spcBef>
              </a:pPr>
              <a:t>12</a:t>
            </a:fld>
            <a:endParaRPr lang="fa-IR">
              <a:cs typeface="Majalla UI"/>
            </a:endParaRPr>
          </a:p>
        </p:txBody>
      </p:sp>
    </p:spTree>
    <p:extLst>
      <p:ext uri="{BB962C8B-B14F-4D97-AF65-F5344CB8AC3E}">
        <p14:creationId xmlns:p14="http://schemas.microsoft.com/office/powerpoint/2010/main" val="458875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B3A358D-8088-4AF0-B8A4-212C2DBDD33B}"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5AEEBED8-6C78-4586-82D3-62D2AD1C2147}"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FA900DCC-25AF-4B4D-A1CB-CECCBB2F5CDE}"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D4DE8288-69C8-4A57-8A55-1D374246370A}"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5F53D016-C29D-4404-A24B-D2E1C541AE91}"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BE790AA-6997-483E-862D-5599113A3611}"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093440FF-E9DC-4EFC-8A7B-C31A11505C06}"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6AC554A5-425A-48A7-B640-62846F467485}"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sz="1800">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sz="1800">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82FCC694-9944-407E-9D45-E86B59672BC4}"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1B17CEC0-84FB-4089-9E83-D01D527BBE0E}"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EBA9DB4-F490-431B-812D-C3AD66E1586D}" type="slidenum">
              <a:rPr lang="ar-SA"/>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7E3A4367-17DD-4D49-8C0B-6486D33FDBA0}"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tx1">
                <a:alpha val="18000"/>
              </a:schemeClr>
            </a:gs>
            <a:gs pos="25000">
              <a:schemeClr val="bg2">
                <a:tint val="83000"/>
                <a:satMod val="320000"/>
              </a:schemeClr>
            </a:gs>
            <a:gs pos="100000">
              <a:schemeClr val="bg2">
                <a:shade val="15000"/>
                <a:satMod val="320000"/>
              </a:schemeClr>
            </a:gs>
          </a:gsLst>
          <a:path path="circle">
            <a:fillToRect l="10000" t="110000" r="10000" b="100000"/>
          </a:path>
          <a:tileRect/>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sz="1800">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a:defRPr/>
            </a:pPr>
            <a:endParaRPr lang="en-US" sz="1800">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cs typeface="Arial" charset="0"/>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cs typeface="Arial" charset="0"/>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latin typeface="Arial" charset="0"/>
                <a:cs typeface="Arial" charset="0"/>
              </a:defRPr>
            </a:lvl1pPr>
          </a:lstStyle>
          <a:p>
            <a:pPr>
              <a:defRPr/>
            </a:pPr>
            <a:fld id="{C4029D65-9F82-418C-ACF0-35E43F4E1623}" type="slidenum">
              <a:rPr lang="ar-SA"/>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sz="1800">
                <a:latin typeface="Arial" charset="0"/>
                <a:cs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sz="1800">
                <a:latin typeface="Arial" charset="0"/>
                <a:cs typeface="Arial" charset="0"/>
              </a:endParaRPr>
            </a:p>
          </p:txBody>
        </p:sp>
      </p:grpSp>
    </p:spTree>
  </p:cSld>
  <p:clrMap bg1="dk1" tx1="lt1" bg2="dk2"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5" r:id="rId9"/>
    <p:sldLayoutId id="2147483762" r:id="rId10"/>
    <p:sldLayoutId id="2147483763" r:id="rId11"/>
    <p:sldLayoutId id="2147483764" r:id="rId12"/>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cs typeface="Traditional Arabic" pitchFamily="2" charset="-78"/>
        </a:defRPr>
      </a:lvl2pPr>
      <a:lvl3pPr algn="l" rtl="0" eaLnBrk="0" fontAlgn="base" hangingPunct="0">
        <a:spcBef>
          <a:spcPct val="0"/>
        </a:spcBef>
        <a:spcAft>
          <a:spcPct val="0"/>
        </a:spcAft>
        <a:defRPr sz="5000">
          <a:solidFill>
            <a:schemeClr val="tx2"/>
          </a:solidFill>
          <a:latin typeface="Calibri" pitchFamily="34" charset="0"/>
          <a:cs typeface="Traditional Arabic" pitchFamily="2" charset="-78"/>
        </a:defRPr>
      </a:lvl3pPr>
      <a:lvl4pPr algn="l" rtl="0" eaLnBrk="0" fontAlgn="base" hangingPunct="0">
        <a:spcBef>
          <a:spcPct val="0"/>
        </a:spcBef>
        <a:spcAft>
          <a:spcPct val="0"/>
        </a:spcAft>
        <a:defRPr sz="5000">
          <a:solidFill>
            <a:schemeClr val="tx2"/>
          </a:solidFill>
          <a:latin typeface="Calibri" pitchFamily="34" charset="0"/>
          <a:cs typeface="Traditional Arabic" pitchFamily="2" charset="-78"/>
        </a:defRPr>
      </a:lvl4pPr>
      <a:lvl5pPr algn="l" rtl="0" eaLnBrk="0" fontAlgn="base" hangingPunct="0">
        <a:spcBef>
          <a:spcPct val="0"/>
        </a:spcBef>
        <a:spcAft>
          <a:spcPct val="0"/>
        </a:spcAft>
        <a:defRPr sz="5000">
          <a:solidFill>
            <a:schemeClr val="tx2"/>
          </a:solidFill>
          <a:latin typeface="Calibri" pitchFamily="34" charset="0"/>
          <a:cs typeface="Traditional Arabic" pitchFamily="2" charset="-78"/>
        </a:defRPr>
      </a:lvl5pPr>
      <a:lvl6pPr marL="457200" algn="l" rtl="0" fontAlgn="base">
        <a:spcBef>
          <a:spcPct val="0"/>
        </a:spcBef>
        <a:spcAft>
          <a:spcPct val="0"/>
        </a:spcAft>
        <a:defRPr sz="5000">
          <a:solidFill>
            <a:schemeClr val="tx2"/>
          </a:solidFill>
          <a:latin typeface="Calibri" pitchFamily="34" charset="0"/>
          <a:cs typeface="Traditional Arabic" pitchFamily="2" charset="-78"/>
        </a:defRPr>
      </a:lvl6pPr>
      <a:lvl7pPr marL="914400" algn="l" rtl="0" fontAlgn="base">
        <a:spcBef>
          <a:spcPct val="0"/>
        </a:spcBef>
        <a:spcAft>
          <a:spcPct val="0"/>
        </a:spcAft>
        <a:defRPr sz="5000">
          <a:solidFill>
            <a:schemeClr val="tx2"/>
          </a:solidFill>
          <a:latin typeface="Calibri" pitchFamily="34" charset="0"/>
          <a:cs typeface="Traditional Arabic" pitchFamily="2" charset="-78"/>
        </a:defRPr>
      </a:lvl7pPr>
      <a:lvl8pPr marL="1371600" algn="l" rtl="0" fontAlgn="base">
        <a:spcBef>
          <a:spcPct val="0"/>
        </a:spcBef>
        <a:spcAft>
          <a:spcPct val="0"/>
        </a:spcAft>
        <a:defRPr sz="5000">
          <a:solidFill>
            <a:schemeClr val="tx2"/>
          </a:solidFill>
          <a:latin typeface="Calibri" pitchFamily="34" charset="0"/>
          <a:cs typeface="Traditional Arabic" pitchFamily="2" charset="-78"/>
        </a:defRPr>
      </a:lvl8pPr>
      <a:lvl9pPr marL="1828800" algn="l" rtl="0" fontAlgn="base">
        <a:spcBef>
          <a:spcPct val="0"/>
        </a:spcBef>
        <a:spcAft>
          <a:spcPct val="0"/>
        </a:spcAft>
        <a:defRPr sz="5000">
          <a:solidFill>
            <a:schemeClr val="tx2"/>
          </a:solidFill>
          <a:latin typeface="Calibri" pitchFamily="34" charset="0"/>
          <a:cs typeface="Traditional Arabic" pitchFamily="2" charset="-78"/>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ajalla UI"/>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ajalla UI"/>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ajalla UI"/>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ajalla UI"/>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ajalla UI"/>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533400" y="1371600"/>
            <a:ext cx="7851775" cy="1828800"/>
          </a:xfrm>
        </p:spPr>
        <p:txBody>
          <a:bodyPr tIns="0" rIns="18288">
            <a:normAutofit/>
          </a:bodyPr>
          <a:lstStyle/>
          <a:p>
            <a:pPr algn="ctr">
              <a:defRPr/>
            </a:pPr>
            <a:r>
              <a:rPr lang="fa-IR" sz="5600" b="1" dirty="0" smtClean="0">
                <a:solidFill>
                  <a:srgbClr val="4DE1EA"/>
                </a:solidFill>
                <a:effectLst>
                  <a:outerShdw blurRad="38100" dist="38100" dir="2700000" algn="tl">
                    <a:srgbClr val="FFFFFF"/>
                  </a:outerShdw>
                </a:effectLst>
              </a:rPr>
              <a:t>بنام خدا</a:t>
            </a:r>
            <a:endParaRPr lang="fa-IR" sz="5600" b="1" dirty="0" smtClean="0">
              <a:solidFill>
                <a:srgbClr val="4DE1EA"/>
              </a:solidFill>
              <a:effectLst>
                <a:outerShdw blurRad="38100" dist="38100" dir="2700000" algn="tl">
                  <a:srgbClr val="FFFFFF"/>
                </a:outerShdw>
              </a:effectLst>
            </a:endParaRPr>
          </a:p>
        </p:txBody>
      </p:sp>
      <p:sp>
        <p:nvSpPr>
          <p:cNvPr id="6" name="Slide Number Placeholder 5"/>
          <p:cNvSpPr txBox="1">
            <a:spLocks noGrp="1"/>
          </p:cNvSpPr>
          <p:nvPr/>
        </p:nvSpPr>
        <p:spPr>
          <a:xfrm>
            <a:off x="7924800" y="6356350"/>
            <a:ext cx="762000" cy="365125"/>
          </a:xfrm>
          <a:prstGeom prst="rect">
            <a:avLst/>
          </a:prstGeom>
          <a:noFill/>
        </p:spPr>
        <p:txBody>
          <a:bodyPr lIns="0" tIns="0" rIns="0" bIns="0" anchor="b"/>
          <a:lstStyle/>
          <a:p>
            <a:pPr fontAlgn="auto">
              <a:spcBef>
                <a:spcPts val="0"/>
              </a:spcBef>
              <a:spcAft>
                <a:spcPts val="0"/>
              </a:spcAft>
              <a:defRPr/>
            </a:pPr>
            <a:fld id="{23CA24E3-30DA-41DA-9493-773B7BEDBD63}" type="slidenum">
              <a:rPr lang="fa-IR" sz="1200">
                <a:solidFill>
                  <a:schemeClr val="tx2">
                    <a:shade val="90000"/>
                  </a:schemeClr>
                </a:solidFill>
                <a:latin typeface="+mn-lt"/>
                <a:cs typeface="+mn-cs"/>
              </a:rPr>
              <a:pPr fontAlgn="auto">
                <a:spcBef>
                  <a:spcPts val="0"/>
                </a:spcBef>
                <a:spcAft>
                  <a:spcPts val="0"/>
                </a:spcAft>
                <a:defRPr/>
              </a:pPr>
              <a:t>1</a:t>
            </a:fld>
            <a:endParaRPr lang="fa-IR" sz="1200">
              <a:solidFill>
                <a:schemeClr val="tx2">
                  <a:shade val="90000"/>
                </a:schemeClr>
              </a:solidFill>
              <a:latin typeface="+mn-lt"/>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2480" y="1643050"/>
            <a:ext cx="8719054" cy="1754326"/>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a-IR" sz="5400" b="1" dirty="0" smtClean="0">
                <a:ln w="50800"/>
                <a:solidFill>
                  <a:schemeClr val="bg1">
                    <a:shade val="50000"/>
                  </a:schemeClr>
                </a:solidFill>
              </a:rPr>
              <a:t>مباحثی درباره بودجه نویسی در ایران</a:t>
            </a:r>
          </a:p>
          <a:p>
            <a:pPr algn="ctr"/>
            <a:r>
              <a:rPr lang="fa-IR" sz="5400" b="1" dirty="0" smtClean="0">
                <a:ln w="50800"/>
                <a:solidFill>
                  <a:schemeClr val="bg1">
                    <a:shade val="50000"/>
                  </a:schemeClr>
                </a:solidFill>
              </a:rPr>
              <a:t> و بودجه ریزی عملیاتی</a:t>
            </a:r>
            <a:endParaRPr lang="en-US" sz="5400" b="1" cap="none" spc="0" dirty="0">
              <a:ln w="50800"/>
              <a:solidFill>
                <a:schemeClr val="bg1">
                  <a:shade val="50000"/>
                </a:schemeClr>
              </a:solidFill>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idx="1"/>
          </p:nvPr>
        </p:nvSpPr>
        <p:spPr>
          <a:xfrm>
            <a:off x="684213" y="2214554"/>
            <a:ext cx="8229600" cy="3429023"/>
          </a:xfrm>
        </p:spPr>
        <p:txBody>
          <a:bodyPr/>
          <a:lstStyle/>
          <a:p>
            <a:pPr algn="r" rtl="1" eaLnBrk="1" hangingPunct="1">
              <a:buFontTx/>
              <a:buNone/>
            </a:pPr>
            <a:r>
              <a:rPr lang="fa-IR" sz="2800" b="1" dirty="0" smtClean="0">
                <a:solidFill>
                  <a:schemeClr val="bg1"/>
                </a:solidFill>
                <a:latin typeface="Arial" pitchFamily="34" charset="0"/>
                <a:ea typeface="+mn-ea"/>
                <a:cs typeface="Arial" pitchFamily="34" charset="0"/>
              </a:rPr>
              <a:t>ازنظر لغوی، بودجه از كلمه </a:t>
            </a:r>
            <a:r>
              <a:rPr lang="en-US" sz="2800" b="1" dirty="0" smtClean="0">
                <a:solidFill>
                  <a:schemeClr val="bg1"/>
                </a:solidFill>
                <a:latin typeface="Arial" pitchFamily="34" charset="0"/>
                <a:ea typeface="+mn-ea"/>
                <a:cs typeface="Arial" pitchFamily="34" charset="0"/>
              </a:rPr>
              <a:t>Bougette</a:t>
            </a:r>
            <a:r>
              <a:rPr lang="fa-IR" sz="2800" b="1" dirty="0" smtClean="0">
                <a:solidFill>
                  <a:schemeClr val="bg1"/>
                </a:solidFill>
                <a:latin typeface="Arial" pitchFamily="34" charset="0"/>
                <a:ea typeface="+mn-ea"/>
                <a:cs typeface="Arial" pitchFamily="34" charset="0"/>
              </a:rPr>
              <a:t> (بوژت) که در زبان قديمي فرانسه به معناي كيف وكيسه چرمي كوچــــك مي باشد، ريشه گرفته است.</a:t>
            </a:r>
          </a:p>
          <a:p>
            <a:pPr algn="r" rtl="1" eaLnBrk="1" hangingPunct="1">
              <a:buFontTx/>
              <a:buNone/>
            </a:pPr>
            <a:r>
              <a:rPr lang="fa-IR" sz="2800" b="1" dirty="0" smtClean="0">
                <a:solidFill>
                  <a:schemeClr val="bg1"/>
                </a:solidFill>
                <a:latin typeface="Arial" pitchFamily="34" charset="0"/>
                <a:ea typeface="+mn-ea"/>
                <a:cs typeface="Arial" pitchFamily="34" charset="0"/>
              </a:rPr>
              <a:t>بودجه عبارت است از پيش بيني درآمد وساير منابع تامين اعتبار وبرآورد هزينه برنامه ها وعمليات معين وسايرپرداختها كه در دوره محدودي از زمان انجام مي شود.</a:t>
            </a:r>
          </a:p>
          <a:p>
            <a:pPr algn="r" rtl="1" eaLnBrk="1" hangingPunct="1">
              <a:buFontTx/>
              <a:buNone/>
            </a:pPr>
            <a:endParaRPr lang="en-US" sz="2800" b="1" dirty="0" smtClean="0">
              <a:solidFill>
                <a:schemeClr val="bg1"/>
              </a:solidFill>
              <a:latin typeface="Arial" pitchFamily="34" charset="0"/>
              <a:ea typeface="+mn-ea"/>
              <a:cs typeface="Arial" pitchFamily="34" charset="0"/>
            </a:endParaRPr>
          </a:p>
        </p:txBody>
      </p:sp>
      <p:sp>
        <p:nvSpPr>
          <p:cNvPr id="4" name="TextBox 3"/>
          <p:cNvSpPr txBox="1"/>
          <p:nvPr/>
        </p:nvSpPr>
        <p:spPr>
          <a:xfrm>
            <a:off x="5941159" y="1285860"/>
            <a:ext cx="2744662" cy="707886"/>
          </a:xfrm>
          <a:prstGeom prst="rect">
            <a:avLst/>
          </a:prstGeom>
          <a:noFill/>
        </p:spPr>
        <p:txBody>
          <a:bodyPr wrap="none" rtlCol="0">
            <a:spAutoFit/>
          </a:bodyPr>
          <a:lstStyle/>
          <a:p>
            <a:r>
              <a:rPr lang="fa-IR" sz="4000" b="1" dirty="0" smtClean="0">
                <a:solidFill>
                  <a:srgbClr val="C00000"/>
                </a:solidFill>
              </a:rPr>
              <a:t>تعریف بودجه :</a:t>
            </a:r>
            <a:endParaRPr lang="en-US" sz="4000" b="1" dirty="0">
              <a:solidFill>
                <a:srgbClr val="C00000"/>
              </a:solidFill>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box(in)">
                                      <p:cBhvr>
                                        <p:cTn id="7" dur="500"/>
                                        <p:tgtEl>
                                          <p:spTgt spid="4099">
                                            <p:txEl>
                                              <p:pRg st="0" end="0"/>
                                            </p:txEl>
                                          </p:spTgt>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animEffect transition="in" filter="box(in)">
                                      <p:cBhvr>
                                        <p:cTn id="11" dur="500"/>
                                        <p:tgtEl>
                                          <p:spTgt spid="4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idx="1"/>
          </p:nvPr>
        </p:nvSpPr>
        <p:spPr>
          <a:xfrm>
            <a:off x="0" y="1857364"/>
            <a:ext cx="9144000" cy="2714644"/>
          </a:xfrm>
        </p:spPr>
        <p:txBody>
          <a:bodyPr/>
          <a:lstStyle/>
          <a:p>
            <a:pPr algn="r" rtl="1" eaLnBrk="1" hangingPunct="1">
              <a:lnSpc>
                <a:spcPct val="130000"/>
              </a:lnSpc>
              <a:buFontTx/>
              <a:buNone/>
            </a:pPr>
            <a:r>
              <a:rPr lang="fa-IR" sz="3100" b="1" dirty="0" smtClean="0">
                <a:solidFill>
                  <a:srgbClr val="080808"/>
                </a:solidFill>
                <a:cs typeface="Traffic" pitchFamily="2" charset="-78"/>
              </a:rPr>
              <a:t>    </a:t>
            </a:r>
            <a:r>
              <a:rPr lang="fa-IR" sz="2800" b="1" dirty="0" smtClean="0">
                <a:solidFill>
                  <a:schemeClr val="bg1"/>
                </a:solidFill>
                <a:latin typeface="Arial" pitchFamily="34" charset="0"/>
                <a:ea typeface="+mn-ea"/>
                <a:cs typeface="Arial" pitchFamily="34" charset="0"/>
              </a:rPr>
              <a:t>بودجه کل کشور برنامه مالی دولت است که برای يکسال مالی تهيه و حاوی پيش بينی درآمدها و ساير منابع تامين اعتبار و برآورد هزينه ها برای انجام عملياتی است که منجر به وصول هدفهای دولت می شود.</a:t>
            </a:r>
          </a:p>
          <a:p>
            <a:pPr algn="justLow" rtl="1" eaLnBrk="1" hangingPunct="1">
              <a:lnSpc>
                <a:spcPct val="130000"/>
              </a:lnSpc>
              <a:buFontTx/>
              <a:buNone/>
            </a:pPr>
            <a:endParaRPr lang="en-US" sz="2300" b="1" dirty="0" smtClean="0">
              <a:solidFill>
                <a:srgbClr val="3A0000"/>
              </a:solidFill>
              <a:cs typeface="Traffic" pitchFamily="2" charset="-78"/>
            </a:endParaRPr>
          </a:p>
        </p:txBody>
      </p:sp>
      <p:sp>
        <p:nvSpPr>
          <p:cNvPr id="6149" name="WordArt 5"/>
          <p:cNvSpPr>
            <a:spLocks noChangeArrowheads="1" noChangeShapeType="1" noTextEdit="1"/>
          </p:cNvSpPr>
          <p:nvPr/>
        </p:nvSpPr>
        <p:spPr bwMode="auto">
          <a:xfrm>
            <a:off x="1043608" y="980728"/>
            <a:ext cx="7786742" cy="785818"/>
          </a:xfrm>
          <a:prstGeom prst="rect">
            <a:avLst/>
          </a:prstGeom>
        </p:spPr>
        <p:txBody>
          <a:bodyPr wrap="none" fromWordArt="1">
            <a:prstTxWarp prst="textPlain">
              <a:avLst>
                <a:gd name="adj" fmla="val 50000"/>
              </a:avLst>
            </a:prstTxWarp>
          </a:bodyPr>
          <a:lstStyle/>
          <a:p>
            <a:pPr algn="ctr"/>
            <a:r>
              <a:rPr lang="fa-IR" sz="4000" b="1" dirty="0">
                <a:solidFill>
                  <a:srgbClr val="C00000"/>
                </a:solidFill>
              </a:rPr>
              <a:t>تعريف بودجه براساس ماده يك قانون محاسبات عمومي :</a:t>
            </a:r>
            <a:endParaRPr lang="en-US" sz="4000" b="1" dirty="0">
              <a:solidFill>
                <a:srgbClr val="C00000"/>
              </a:solidFill>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00"/>
                                        <p:tgtEl>
                                          <p:spTgt spid="6149"/>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6146">
                                            <p:txEl>
                                              <p:pRg st="0" end="0"/>
                                            </p:txEl>
                                          </p:spTgt>
                                        </p:tgtEl>
                                        <p:attrNameLst>
                                          <p:attrName>style.visibility</p:attrName>
                                        </p:attrNameLst>
                                      </p:cBhvr>
                                      <p:to>
                                        <p:strVal val="visible"/>
                                      </p:to>
                                    </p:set>
                                    <p:animEffect transition="in" filter="box(in)">
                                      <p:cBhvr>
                                        <p:cTn id="11" dur="500"/>
                                        <p:tgtEl>
                                          <p:spTgt spid="61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614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idx="1"/>
          </p:nvPr>
        </p:nvSpPr>
        <p:spPr>
          <a:xfrm>
            <a:off x="179388" y="1268760"/>
            <a:ext cx="8785225" cy="5374949"/>
          </a:xfrm>
        </p:spPr>
        <p:txBody>
          <a:bodyPr/>
          <a:lstStyle/>
          <a:p>
            <a:pPr algn="r" rtl="1" eaLnBrk="1" hangingPunct="1">
              <a:lnSpc>
                <a:spcPct val="190000"/>
              </a:lnSpc>
              <a:buFontTx/>
              <a:buNone/>
            </a:pPr>
            <a:r>
              <a:rPr lang="fa-IR" sz="2400" b="1" dirty="0" smtClean="0">
                <a:solidFill>
                  <a:schemeClr val="bg1"/>
                </a:solidFill>
                <a:latin typeface="Traffic"/>
                <a:cs typeface="Titr"/>
              </a:rPr>
              <a:t>    </a:t>
            </a:r>
            <a:r>
              <a:rPr lang="fa-IR" sz="2400" b="1" dirty="0" smtClean="0">
                <a:solidFill>
                  <a:schemeClr val="bg1"/>
                </a:solidFill>
                <a:latin typeface="Arial" pitchFamily="34" charset="0"/>
                <a:ea typeface="+mn-ea"/>
                <a:cs typeface="Arial" pitchFamily="34" charset="0"/>
              </a:rPr>
              <a:t>قبل از مشروطيت، دخل و خرج عمومی دولت را در حسابهای پراکنده ای بنام «کتابچه های جمع» ثبت می کردند. بعد از مشروطيت، کلمه «بودجه» در ايران متداول شد. اولين بودجه فنی توسط مرحوم صنيع الدوله برای سال 1288 هجری شمسی  تنظیم گردیيد؛ در سال 1289 هجری شمسی نيز اولين قانون محاسبات عمومی ايران به تصويب رسيد که ماده اول آن اختصاص به تعريف رسمی بودجه داشت . بعد از انقلاب اسلامی، نيز اين تعريف در قانون محاسبات عمومی مصوب اول شهريور ماه 1366 به قوت خود باقی ماند.    </a:t>
            </a:r>
            <a:endParaRPr lang="en-US" sz="2400" b="1" dirty="0" smtClean="0">
              <a:solidFill>
                <a:schemeClr val="bg1"/>
              </a:solidFill>
              <a:latin typeface="Arial" pitchFamily="34" charset="0"/>
              <a:ea typeface="+mn-ea"/>
              <a:cs typeface="Arial" pitchFamily="34" charset="0"/>
            </a:endParaRPr>
          </a:p>
        </p:txBody>
      </p:sp>
      <p:sp>
        <p:nvSpPr>
          <p:cNvPr id="10243" name="WordArt 4"/>
          <p:cNvSpPr>
            <a:spLocks noChangeArrowheads="1" noChangeShapeType="1" noTextEdit="1"/>
          </p:cNvSpPr>
          <p:nvPr/>
        </p:nvSpPr>
        <p:spPr bwMode="auto">
          <a:xfrm>
            <a:off x="1692274" y="764704"/>
            <a:ext cx="6880254" cy="504056"/>
          </a:xfrm>
          <a:prstGeom prst="rect">
            <a:avLst/>
          </a:prstGeom>
        </p:spPr>
        <p:txBody>
          <a:bodyPr wrap="none" fromWordArt="1">
            <a:prstTxWarp prst="textPlain">
              <a:avLst>
                <a:gd name="adj" fmla="val 50000"/>
              </a:avLst>
            </a:prstTxWarp>
          </a:bodyPr>
          <a:lstStyle/>
          <a:p>
            <a:pPr algn="ctr"/>
            <a:r>
              <a:rPr lang="fa-IR" sz="4000" b="1" dirty="0" smtClean="0">
                <a:solidFill>
                  <a:srgbClr val="C00000"/>
                </a:solidFill>
              </a:rPr>
              <a:t>تاريخچه </a:t>
            </a:r>
            <a:r>
              <a:rPr lang="fa-IR" sz="4000" b="1" dirty="0">
                <a:solidFill>
                  <a:srgbClr val="C00000"/>
                </a:solidFill>
              </a:rPr>
              <a:t>بودجه نويسي درايران</a:t>
            </a:r>
            <a:endParaRPr lang="en-US" sz="4000" b="1" dirty="0">
              <a:solidFill>
                <a:srgbClr val="C00000"/>
              </a:solidFill>
            </a:endParaRPr>
          </a:p>
        </p:txBody>
      </p:sp>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1000">
              <a:schemeClr val="tx1">
                <a:alpha val="18000"/>
              </a:schemeClr>
            </a:gs>
            <a:gs pos="25000">
              <a:schemeClr val="bg2">
                <a:tint val="83000"/>
                <a:satMod val="320000"/>
              </a:schemeClr>
            </a:gs>
            <a:gs pos="100000">
              <a:schemeClr val="bg2">
                <a:shade val="15000"/>
                <a:satMod val="320000"/>
              </a:schemeClr>
            </a:gs>
          </a:gsLst>
          <a:path path="circle">
            <a:fillToRect l="10000" t="110000" r="10000" b="10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723886"/>
          </a:xfrm>
        </p:spPr>
        <p:txBody>
          <a:bodyPr/>
          <a:lstStyle/>
          <a:p>
            <a:pPr algn="r"/>
            <a:r>
              <a:rPr lang="fa-IR" sz="4000" b="1" kern="10" dirty="0" smtClean="0">
                <a:ln w="9525">
                  <a:solidFill>
                    <a:srgbClr val="000000"/>
                  </a:solidFill>
                  <a:round/>
                  <a:headEnd/>
                  <a:tailEnd/>
                </a:ln>
                <a:gradFill rotWithShape="1">
                  <a:gsLst>
                    <a:gs pos="0">
                      <a:srgbClr val="FFFF00"/>
                    </a:gs>
                    <a:gs pos="100000">
                      <a:srgbClr val="BC5E00"/>
                    </a:gs>
                  </a:gsLst>
                  <a:path path="rect">
                    <a:fillToRect r="100000" b="100000"/>
                  </a:path>
                </a:gradFill>
                <a:effectLst>
                  <a:outerShdw dist="35921" dir="2700000" algn="ctr" rotWithShape="0">
                    <a:srgbClr val="C0C0C0">
                      <a:alpha val="79999"/>
                    </a:srgbClr>
                  </a:outerShdw>
                </a:effectLst>
                <a:latin typeface="Arial"/>
                <a:ea typeface="+mn-ea"/>
                <a:cs typeface="Arial"/>
              </a:rPr>
              <a:t/>
            </a:r>
            <a:br>
              <a:rPr lang="fa-IR" sz="4000" b="1" kern="10" dirty="0" smtClean="0">
                <a:ln w="9525">
                  <a:solidFill>
                    <a:srgbClr val="000000"/>
                  </a:solidFill>
                  <a:round/>
                  <a:headEnd/>
                  <a:tailEnd/>
                </a:ln>
                <a:gradFill rotWithShape="1">
                  <a:gsLst>
                    <a:gs pos="0">
                      <a:srgbClr val="FFFF00"/>
                    </a:gs>
                    <a:gs pos="100000">
                      <a:srgbClr val="BC5E00"/>
                    </a:gs>
                  </a:gsLst>
                  <a:path path="rect">
                    <a:fillToRect r="100000" b="100000"/>
                  </a:path>
                </a:gradFill>
                <a:effectLst>
                  <a:outerShdw dist="35921" dir="2700000" algn="ctr" rotWithShape="0">
                    <a:srgbClr val="C0C0C0">
                      <a:alpha val="79999"/>
                    </a:srgbClr>
                  </a:outerShdw>
                </a:effectLst>
                <a:latin typeface="Arial"/>
                <a:ea typeface="+mn-ea"/>
                <a:cs typeface="Arial"/>
              </a:rPr>
            </a:br>
            <a:r>
              <a:rPr lang="fa-IR" sz="4000" b="1" dirty="0" smtClean="0">
                <a:solidFill>
                  <a:srgbClr val="C00000"/>
                </a:solidFill>
                <a:latin typeface="Arial" pitchFamily="34" charset="0"/>
                <a:ea typeface="+mn-ea"/>
                <a:cs typeface="Arial" pitchFamily="34" charset="0"/>
              </a:rPr>
              <a:t>بودجه بندی عملیاتی در ایران</a:t>
            </a:r>
            <a:endParaRPr lang="en-US" sz="4000" b="1" dirty="0">
              <a:solidFill>
                <a:srgbClr val="C00000"/>
              </a:solidFill>
              <a:latin typeface="Arial" pitchFamily="34" charset="0"/>
              <a:ea typeface="+mn-ea"/>
              <a:cs typeface="Arial" pitchFamily="34" charset="0"/>
            </a:endParaRPr>
          </a:p>
        </p:txBody>
      </p:sp>
      <p:sp>
        <p:nvSpPr>
          <p:cNvPr id="3" name="Content Placeholder 2"/>
          <p:cNvSpPr>
            <a:spLocks noGrp="1"/>
          </p:cNvSpPr>
          <p:nvPr>
            <p:ph idx="1"/>
          </p:nvPr>
        </p:nvSpPr>
        <p:spPr>
          <a:xfrm>
            <a:off x="457200" y="1428737"/>
            <a:ext cx="8329642" cy="4895864"/>
          </a:xfrm>
        </p:spPr>
        <p:txBody>
          <a:bodyPr/>
          <a:lstStyle/>
          <a:p>
            <a:pPr marL="0" indent="0" algn="r">
              <a:buNone/>
            </a:pPr>
            <a:r>
              <a:rPr lang="fa-IR" sz="2800" b="1" dirty="0" smtClean="0">
                <a:solidFill>
                  <a:schemeClr val="bg1"/>
                </a:solidFill>
                <a:latin typeface="Arial" pitchFamily="34" charset="0"/>
                <a:ea typeface="+mn-ea"/>
                <a:cs typeface="Arial" pitchFamily="34" charset="0"/>
              </a:rPr>
              <a:t>اصلاح نظام بودجه ریزی در سال 1378</a:t>
            </a:r>
            <a:endParaRPr lang="en-US" sz="2800" b="1" dirty="0" smtClean="0">
              <a:solidFill>
                <a:schemeClr val="bg1"/>
              </a:solidFill>
              <a:latin typeface="Arial" pitchFamily="34" charset="0"/>
              <a:ea typeface="+mn-ea"/>
              <a:cs typeface="Arial" pitchFamily="34" charset="0"/>
            </a:endParaRPr>
          </a:p>
          <a:p>
            <a:pPr marL="0" indent="0" algn="r">
              <a:buNone/>
            </a:pPr>
            <a:r>
              <a:rPr lang="fa-IR" sz="2800" b="1" dirty="0" smtClean="0">
                <a:solidFill>
                  <a:schemeClr val="bg1"/>
                </a:solidFill>
                <a:latin typeface="Arial" pitchFamily="34" charset="0"/>
                <a:ea typeface="+mn-ea"/>
                <a:cs typeface="Arial" pitchFamily="34" charset="0"/>
              </a:rPr>
              <a:t>مکلف شدن دولت  به انجام اقدامات لازم برای اصلاح نظام بودجه</a:t>
            </a:r>
            <a:r>
              <a:rPr lang="fa-IR" sz="2800" b="1" dirty="0">
                <a:solidFill>
                  <a:schemeClr val="bg1"/>
                </a:solidFill>
                <a:latin typeface="Arial" pitchFamily="34" charset="0"/>
                <a:cs typeface="Arial" pitchFamily="34" charset="0"/>
              </a:rPr>
              <a:t> ریزی</a:t>
            </a:r>
            <a:r>
              <a:rPr lang="fa-IR" sz="2800" b="1" dirty="0" smtClean="0">
                <a:solidFill>
                  <a:schemeClr val="bg1"/>
                </a:solidFill>
                <a:latin typeface="Arial" pitchFamily="34" charset="0"/>
                <a:ea typeface="+mn-ea"/>
                <a:cs typeface="Arial" pitchFamily="34" charset="0"/>
              </a:rPr>
              <a:t> در سال 1380</a:t>
            </a:r>
            <a:endParaRPr lang="en-US" sz="2800" b="1" dirty="0" smtClean="0">
              <a:solidFill>
                <a:schemeClr val="bg1"/>
              </a:solidFill>
              <a:latin typeface="Arial" pitchFamily="34" charset="0"/>
              <a:ea typeface="+mn-ea"/>
              <a:cs typeface="Arial" pitchFamily="34" charset="0"/>
            </a:endParaRPr>
          </a:p>
          <a:p>
            <a:pPr marL="0" indent="0" algn="r">
              <a:buNone/>
            </a:pPr>
            <a:r>
              <a:rPr lang="fa-IR" sz="2800" b="1" dirty="0" smtClean="0">
                <a:solidFill>
                  <a:schemeClr val="bg1"/>
                </a:solidFill>
                <a:latin typeface="Arial" pitchFamily="34" charset="0"/>
                <a:ea typeface="+mn-ea"/>
                <a:cs typeface="Arial" pitchFamily="34" charset="0"/>
              </a:rPr>
              <a:t>مطرح شدن بحث پیاده سازی نظام بودجه ریزی عملیاتی در دستگاه های دولتی در سال 1381 </a:t>
            </a:r>
            <a:endParaRPr lang="en-US" sz="2800" b="1" dirty="0" smtClean="0">
              <a:solidFill>
                <a:schemeClr val="bg1"/>
              </a:solidFill>
              <a:latin typeface="Arial" pitchFamily="34" charset="0"/>
              <a:ea typeface="+mn-ea"/>
              <a:cs typeface="Arial" pitchFamily="34" charset="0"/>
            </a:endParaRPr>
          </a:p>
          <a:p>
            <a:pPr marL="0" indent="0" algn="r">
              <a:buNone/>
            </a:pPr>
            <a:r>
              <a:rPr lang="fa-IR" sz="2800" b="1" dirty="0" smtClean="0">
                <a:solidFill>
                  <a:schemeClr val="bg1"/>
                </a:solidFill>
                <a:latin typeface="Arial" pitchFamily="34" charset="0"/>
                <a:ea typeface="+mn-ea"/>
                <a:cs typeface="Arial" pitchFamily="34" charset="0"/>
              </a:rPr>
              <a:t>مطرح شدن اهمیت اجرایی بودجه بندی عملیاتی در بودجه سال 1383</a:t>
            </a:r>
            <a:endParaRPr lang="en-US" sz="2800" b="1" dirty="0" smtClean="0">
              <a:solidFill>
                <a:schemeClr val="bg1"/>
              </a:solidFill>
              <a:latin typeface="Arial" pitchFamily="34" charset="0"/>
              <a:ea typeface="+mn-ea"/>
              <a:cs typeface="Arial" pitchFamily="34" charset="0"/>
            </a:endParaRPr>
          </a:p>
          <a:p>
            <a:pPr marL="0" indent="0" algn="r">
              <a:buNone/>
            </a:pPr>
            <a:r>
              <a:rPr lang="fa-IR" sz="2800" b="1" dirty="0" smtClean="0">
                <a:solidFill>
                  <a:schemeClr val="bg1"/>
                </a:solidFill>
                <a:latin typeface="Arial" pitchFamily="34" charset="0"/>
                <a:ea typeface="+mn-ea"/>
                <a:cs typeface="Arial" pitchFamily="34" charset="0"/>
              </a:rPr>
              <a:t>در فاصله سال های 1381 تا 1384 تلاش های زیادی در زمینه پیاده سازی </a:t>
            </a:r>
            <a:r>
              <a:rPr lang="fa-IR" sz="2800" b="1" dirty="0" smtClean="0">
                <a:solidFill>
                  <a:schemeClr val="bg1"/>
                </a:solidFill>
                <a:latin typeface="Arial" pitchFamily="34" charset="0"/>
                <a:cs typeface="Arial" pitchFamily="34" charset="0"/>
              </a:rPr>
              <a:t>بودجه عملیاتی  در ایران انجام گرفت</a:t>
            </a:r>
            <a:endParaRPr lang="en-US" sz="2800" b="1" dirty="0" smtClean="0">
              <a:solidFill>
                <a:schemeClr val="bg1"/>
              </a:solidFill>
              <a:latin typeface="Arial" pitchFamily="34" charset="0"/>
              <a:cs typeface="Arial" pitchFamily="34" charset="0"/>
            </a:endParaRPr>
          </a:p>
          <a:p>
            <a:endParaRPr lang="en-US" sz="2400" b="1" dirty="0">
              <a:solidFill>
                <a:schemeClr val="bg1"/>
              </a:solidFill>
              <a:latin typeface="Titr"/>
            </a:endParaRPr>
          </a:p>
        </p:txBody>
      </p:sp>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1142984"/>
            <a:ext cx="4157634" cy="500058"/>
          </a:xfrm>
        </p:spPr>
        <p:txBody>
          <a:bodyPr/>
          <a:lstStyle/>
          <a:p>
            <a:pPr algn="r"/>
            <a:r>
              <a:rPr lang="en-US" sz="5400" b="1" dirty="0" smtClean="0">
                <a:cs typeface="2  Jadid" pitchFamily="2" charset="-78"/>
              </a:rPr>
              <a:t/>
            </a:r>
            <a:br>
              <a:rPr lang="en-US" sz="5400" b="1" dirty="0" smtClean="0">
                <a:cs typeface="2  Jadid" pitchFamily="2" charset="-78"/>
              </a:rPr>
            </a:br>
            <a:r>
              <a:rPr lang="ar-SA" sz="4800" b="1" dirty="0" smtClean="0">
                <a:cs typeface="2  Jadid" pitchFamily="2" charset="-78"/>
              </a:rPr>
              <a:t> </a:t>
            </a:r>
            <a:r>
              <a:rPr lang="ar-SA" sz="4000" b="1" dirty="0" smtClean="0">
                <a:solidFill>
                  <a:srgbClr val="C00000"/>
                </a:solidFill>
                <a:latin typeface="Arial" pitchFamily="34" charset="0"/>
                <a:ea typeface="+mn-ea"/>
                <a:cs typeface="Arial" pitchFamily="34" charset="0"/>
              </a:rPr>
              <a:t>اهداف بودجه:‌</a:t>
            </a:r>
            <a:endParaRPr lang="en-US" sz="4000" b="1" dirty="0" smtClean="0">
              <a:solidFill>
                <a:srgbClr val="C00000"/>
              </a:solidFill>
              <a:latin typeface="Arial" pitchFamily="34" charset="0"/>
              <a:ea typeface="+mn-ea"/>
              <a:cs typeface="Arial" pitchFamily="34" charset="0"/>
            </a:endParaRPr>
          </a:p>
        </p:txBody>
      </p:sp>
      <p:sp>
        <p:nvSpPr>
          <p:cNvPr id="3" name="Content Placeholder 2"/>
          <p:cNvSpPr>
            <a:spLocks noGrp="1"/>
          </p:cNvSpPr>
          <p:nvPr>
            <p:ph idx="1"/>
          </p:nvPr>
        </p:nvSpPr>
        <p:spPr>
          <a:xfrm>
            <a:off x="500034" y="1500174"/>
            <a:ext cx="8286808" cy="5072098"/>
          </a:xfrm>
        </p:spPr>
        <p:txBody>
          <a:bodyPr/>
          <a:lstStyle/>
          <a:p>
            <a:pPr algn="r" rtl="1" eaLnBrk="1" hangingPunct="1">
              <a:lnSpc>
                <a:spcPct val="200000"/>
              </a:lnSpc>
              <a:buFont typeface="Wingdings" pitchFamily="2" charset="2"/>
              <a:buNone/>
            </a:pPr>
            <a:r>
              <a:rPr lang="fa-IR" sz="2800" b="1" dirty="0">
                <a:solidFill>
                  <a:schemeClr val="bg1"/>
                </a:solidFill>
                <a:latin typeface="Arial" pitchFamily="34" charset="0"/>
                <a:ea typeface="+mn-ea"/>
                <a:cs typeface="Arial" pitchFamily="34" charset="0"/>
              </a:rPr>
              <a:t>چهار </a:t>
            </a:r>
            <a:r>
              <a:rPr lang="ar-SA" sz="2800" b="1" dirty="0">
                <a:solidFill>
                  <a:schemeClr val="bg1"/>
                </a:solidFill>
                <a:latin typeface="Arial" pitchFamily="34" charset="0"/>
                <a:ea typeface="+mn-ea"/>
                <a:cs typeface="Arial" pitchFamily="34" charset="0"/>
              </a:rPr>
              <a:t>هدف عمده واساسی را که بودجه وبودجه ریزی دنبال می کند</a:t>
            </a:r>
            <a:r>
              <a:rPr lang="fa-IR" sz="2800" b="1" dirty="0">
                <a:solidFill>
                  <a:schemeClr val="bg1"/>
                </a:solidFill>
                <a:latin typeface="Arial" pitchFamily="34" charset="0"/>
                <a:ea typeface="+mn-ea"/>
                <a:cs typeface="Arial" pitchFamily="34" charset="0"/>
              </a:rPr>
              <a:t>:</a:t>
            </a:r>
            <a:endParaRPr lang="en-US" sz="2800" b="1" dirty="0">
              <a:solidFill>
                <a:schemeClr val="bg1"/>
              </a:solidFill>
              <a:latin typeface="Arial" pitchFamily="34" charset="0"/>
              <a:ea typeface="+mn-ea"/>
              <a:cs typeface="Arial" pitchFamily="34" charset="0"/>
            </a:endParaRPr>
          </a:p>
          <a:p>
            <a:pPr algn="r" rtl="1" eaLnBrk="1" hangingPunct="1">
              <a:lnSpc>
                <a:spcPct val="200000"/>
              </a:lnSpc>
              <a:buFont typeface="Wingdings" pitchFamily="2" charset="2"/>
              <a:buNone/>
            </a:pPr>
            <a:r>
              <a:rPr lang="ar-SA" sz="2800" b="1" dirty="0">
                <a:solidFill>
                  <a:schemeClr val="bg1"/>
                </a:solidFill>
                <a:latin typeface="Arial" pitchFamily="34" charset="0"/>
                <a:ea typeface="+mn-ea"/>
                <a:cs typeface="Arial" pitchFamily="34" charset="0"/>
              </a:rPr>
              <a:t>1-</a:t>
            </a:r>
            <a:r>
              <a:rPr lang="fa-IR" sz="2800" b="1" dirty="0">
                <a:solidFill>
                  <a:schemeClr val="bg1"/>
                </a:solidFill>
                <a:latin typeface="Arial" pitchFamily="34" charset="0"/>
                <a:ea typeface="+mn-ea"/>
                <a:cs typeface="Arial" pitchFamily="34" charset="0"/>
              </a:rPr>
              <a:t>کنترل هزینه ها در بخشهای مختلف </a:t>
            </a:r>
            <a:endParaRPr lang="en-US" sz="2800" b="1" dirty="0">
              <a:solidFill>
                <a:schemeClr val="bg1"/>
              </a:solidFill>
              <a:latin typeface="Arial" pitchFamily="34" charset="0"/>
              <a:ea typeface="+mn-ea"/>
              <a:cs typeface="Arial" pitchFamily="34" charset="0"/>
            </a:endParaRPr>
          </a:p>
          <a:p>
            <a:pPr algn="r" rtl="1" eaLnBrk="1" hangingPunct="1">
              <a:lnSpc>
                <a:spcPct val="200000"/>
              </a:lnSpc>
              <a:buFont typeface="Wingdings" pitchFamily="2" charset="2"/>
              <a:buNone/>
            </a:pPr>
            <a:r>
              <a:rPr lang="en-US" sz="2800" b="1" dirty="0">
                <a:solidFill>
                  <a:schemeClr val="bg1"/>
                </a:solidFill>
                <a:latin typeface="Arial" pitchFamily="34" charset="0"/>
                <a:ea typeface="+mn-ea"/>
                <a:cs typeface="Arial" pitchFamily="34" charset="0"/>
              </a:rPr>
              <a:t> </a:t>
            </a:r>
            <a:r>
              <a:rPr lang="ar-SA" sz="2800" b="1" dirty="0">
                <a:solidFill>
                  <a:schemeClr val="bg1"/>
                </a:solidFill>
                <a:latin typeface="Arial" pitchFamily="34" charset="0"/>
                <a:ea typeface="+mn-ea"/>
                <a:cs typeface="Arial" pitchFamily="34" charset="0"/>
              </a:rPr>
              <a:t>2-</a:t>
            </a:r>
            <a:r>
              <a:rPr lang="fa-IR" sz="2800" b="1" dirty="0">
                <a:solidFill>
                  <a:schemeClr val="bg1"/>
                </a:solidFill>
                <a:latin typeface="Arial" pitchFamily="34" charset="0"/>
                <a:ea typeface="+mn-ea"/>
                <a:cs typeface="Arial" pitchFamily="34" charset="0"/>
              </a:rPr>
              <a:t>ایجاد برنامه ای برای پیشرفت سیستماتیک </a:t>
            </a:r>
            <a:endParaRPr lang="en-US" sz="2800" b="1" dirty="0">
              <a:solidFill>
                <a:schemeClr val="bg1"/>
              </a:solidFill>
              <a:latin typeface="Arial" pitchFamily="34" charset="0"/>
              <a:ea typeface="+mn-ea"/>
              <a:cs typeface="Arial" pitchFamily="34" charset="0"/>
            </a:endParaRPr>
          </a:p>
          <a:p>
            <a:pPr algn="r" rtl="1" eaLnBrk="1" hangingPunct="1">
              <a:lnSpc>
                <a:spcPct val="200000"/>
              </a:lnSpc>
              <a:buFont typeface="Wingdings" pitchFamily="2" charset="2"/>
              <a:buNone/>
            </a:pPr>
            <a:r>
              <a:rPr lang="ar-SA" sz="2800" b="1" dirty="0">
                <a:solidFill>
                  <a:schemeClr val="bg1"/>
                </a:solidFill>
                <a:latin typeface="Arial" pitchFamily="34" charset="0"/>
                <a:ea typeface="+mn-ea"/>
                <a:cs typeface="Arial" pitchFamily="34" charset="0"/>
              </a:rPr>
              <a:t> </a:t>
            </a:r>
            <a:r>
              <a:rPr lang="fa-IR" sz="2800" b="1" dirty="0">
                <a:solidFill>
                  <a:schemeClr val="bg1"/>
                </a:solidFill>
                <a:latin typeface="Arial" pitchFamily="34" charset="0"/>
                <a:ea typeface="+mn-ea"/>
                <a:cs typeface="Arial" pitchFamily="34" charset="0"/>
              </a:rPr>
              <a:t>3-اتخاذ مبنایی برای هزینه کردن سرمایه </a:t>
            </a:r>
          </a:p>
          <a:p>
            <a:pPr algn="r" rtl="1" eaLnBrk="1" hangingPunct="1">
              <a:lnSpc>
                <a:spcPct val="200000"/>
              </a:lnSpc>
              <a:buFont typeface="Wingdings" pitchFamily="2" charset="2"/>
              <a:buNone/>
            </a:pPr>
            <a:r>
              <a:rPr lang="fa-IR" sz="2800" b="1" dirty="0">
                <a:solidFill>
                  <a:schemeClr val="bg1"/>
                </a:solidFill>
                <a:latin typeface="Arial" pitchFamily="34" charset="0"/>
                <a:ea typeface="+mn-ea"/>
                <a:cs typeface="Arial" pitchFamily="34" charset="0"/>
              </a:rPr>
              <a:t>4-ایجاد مبنایی برای بررسی دستاوردهای صنعت </a:t>
            </a:r>
            <a:endParaRPr lang="en-US" sz="2800" b="1" dirty="0">
              <a:solidFill>
                <a:schemeClr val="bg1"/>
              </a:solidFill>
              <a:latin typeface="Arial" pitchFamily="34" charset="0"/>
              <a:ea typeface="+mn-ea"/>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idx="1"/>
          </p:nvPr>
        </p:nvSpPr>
        <p:spPr>
          <a:xfrm>
            <a:off x="357158" y="1700212"/>
            <a:ext cx="8556655" cy="4872059"/>
          </a:xfrm>
        </p:spPr>
        <p:txBody>
          <a:bodyPr>
            <a:normAutofit fontScale="92500" lnSpcReduction="10000"/>
          </a:bodyPr>
          <a:lstStyle/>
          <a:p>
            <a:pPr marL="274320" indent="-274320" algn="r" rtl="1" eaLnBrk="1" fontAlgn="auto" hangingPunct="1">
              <a:lnSpc>
                <a:spcPct val="170000"/>
              </a:lnSpc>
              <a:spcAft>
                <a:spcPts val="0"/>
              </a:spcAft>
              <a:buClr>
                <a:schemeClr val="accent3"/>
              </a:buClr>
              <a:buFontTx/>
              <a:buNone/>
              <a:defRPr/>
            </a:pPr>
            <a:r>
              <a:rPr lang="fa-IR" sz="2800" b="1" dirty="0" smtClean="0">
                <a:solidFill>
                  <a:schemeClr val="bg1"/>
                </a:solidFill>
                <a:latin typeface="Titr"/>
              </a:rPr>
              <a:t>    </a:t>
            </a:r>
            <a:r>
              <a:rPr lang="fa-IR" sz="2800" b="1" dirty="0" smtClean="0">
                <a:solidFill>
                  <a:schemeClr val="bg1"/>
                </a:solidFill>
                <a:latin typeface="Arial" pitchFamily="34" charset="0"/>
                <a:ea typeface="+mn-ea"/>
                <a:cs typeface="Arial" pitchFamily="34" charset="0"/>
              </a:rPr>
              <a:t>1- بودجه متداول (سنتي ):</a:t>
            </a:r>
          </a:p>
          <a:p>
            <a:pPr marL="274320" indent="-274320" algn="r" rtl="1" eaLnBrk="1" fontAlgn="auto" hangingPunct="1">
              <a:lnSpc>
                <a:spcPct val="17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قديمي ترين ورايج ترين روش بودجه نويسي </a:t>
            </a:r>
          </a:p>
          <a:p>
            <a:pPr marL="274320" indent="-274320" algn="r" rtl="1" eaLnBrk="1" fontAlgn="auto" hangingPunct="1">
              <a:lnSpc>
                <a:spcPct val="17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برآورد هزينه ها به تفكيك فصول ومواد هزينه بدون توجه به هدفهاي سازمان .</a:t>
            </a:r>
          </a:p>
          <a:p>
            <a:pPr marL="274320" indent="-274320" algn="r" rtl="1" eaLnBrk="1" fontAlgn="auto" hangingPunct="1">
              <a:lnSpc>
                <a:spcPct val="17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نقش مجلس ودولت دربررسي بودجه فقط متوجه حفظ وكنترل مخارج دولت درچارچوب اعتبارات مصوب مي باشد كه هيچ هزينه اي از اعتبارات مصوب تجاوز ننمايد</a:t>
            </a:r>
          </a:p>
          <a:p>
            <a:pPr marL="274320" indent="-274320" algn="justLow" rtl="1" eaLnBrk="1" fontAlgn="auto" hangingPunct="1">
              <a:lnSpc>
                <a:spcPct val="170000"/>
              </a:lnSpc>
              <a:spcAft>
                <a:spcPts val="0"/>
              </a:spcAft>
              <a:buClr>
                <a:schemeClr val="accent3"/>
              </a:buClr>
              <a:buFontTx/>
              <a:buChar char="-"/>
              <a:defRPr/>
            </a:pPr>
            <a:endParaRPr lang="fa-IR" sz="2400" b="1" dirty="0" smtClean="0">
              <a:solidFill>
                <a:schemeClr val="bg1"/>
              </a:solidFill>
              <a:latin typeface="Titr"/>
            </a:endParaRPr>
          </a:p>
          <a:p>
            <a:pPr marL="274320" indent="-274320" algn="justLow" rtl="1" eaLnBrk="1" fontAlgn="auto" hangingPunct="1">
              <a:lnSpc>
                <a:spcPct val="170000"/>
              </a:lnSpc>
              <a:spcAft>
                <a:spcPts val="0"/>
              </a:spcAft>
              <a:buClr>
                <a:schemeClr val="accent3"/>
              </a:buClr>
              <a:buFontTx/>
              <a:buNone/>
              <a:defRPr/>
            </a:pPr>
            <a:endParaRPr lang="en-US" sz="1600" b="1" dirty="0" smtClean="0">
              <a:solidFill>
                <a:srgbClr val="3A0000"/>
              </a:solidFill>
              <a:ea typeface="+mn-ea"/>
              <a:cs typeface="Traffic" pitchFamily="2" charset="-78"/>
            </a:endParaRPr>
          </a:p>
        </p:txBody>
      </p:sp>
      <p:sp>
        <p:nvSpPr>
          <p:cNvPr id="128004" name="WordArt 4"/>
          <p:cNvSpPr>
            <a:spLocks noChangeArrowheads="1" noChangeShapeType="1" noTextEdit="1"/>
          </p:cNvSpPr>
          <p:nvPr/>
        </p:nvSpPr>
        <p:spPr bwMode="auto">
          <a:xfrm>
            <a:off x="2357422" y="785794"/>
            <a:ext cx="6286543" cy="642942"/>
          </a:xfrm>
          <a:prstGeom prst="rect">
            <a:avLst/>
          </a:prstGeom>
        </p:spPr>
        <p:txBody>
          <a:bodyPr wrap="none" fromWordArt="1">
            <a:prstTxWarp prst="textPlain">
              <a:avLst>
                <a:gd name="adj" fmla="val 50000"/>
              </a:avLst>
            </a:prstTxWarp>
          </a:bodyPr>
          <a:lstStyle/>
          <a:p>
            <a:pPr algn="ctr"/>
            <a:r>
              <a:rPr lang="fa-IR" sz="4000" b="1" dirty="0" smtClean="0">
                <a:solidFill>
                  <a:srgbClr val="C00000"/>
                </a:solidFill>
              </a:rPr>
              <a:t>روشهاي بودجه ريزي</a:t>
            </a:r>
            <a:endParaRPr lang="en-US" sz="4000" b="1" dirty="0">
              <a:solidFill>
                <a:srgbClr val="C00000"/>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8004"/>
                                        </p:tgtEl>
                                        <p:attrNameLst>
                                          <p:attrName>style.visibility</p:attrName>
                                        </p:attrNameLst>
                                      </p:cBhvr>
                                      <p:to>
                                        <p:strVal val="visible"/>
                                      </p:to>
                                    </p:set>
                                    <p:animEffect transition="in" filter="wipe(down)">
                                      <p:cBhvr>
                                        <p:cTn id="7" dur="500"/>
                                        <p:tgtEl>
                                          <p:spTgt spid="128004"/>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28002">
                                            <p:txEl>
                                              <p:pRg st="0" end="0"/>
                                            </p:txEl>
                                          </p:spTgt>
                                        </p:tgtEl>
                                        <p:attrNameLst>
                                          <p:attrName>style.visibility</p:attrName>
                                        </p:attrNameLst>
                                      </p:cBhvr>
                                      <p:to>
                                        <p:strVal val="visible"/>
                                      </p:to>
                                    </p:set>
                                    <p:animEffect transition="in" filter="box(in)">
                                      <p:cBhvr>
                                        <p:cTn id="11" dur="500"/>
                                        <p:tgtEl>
                                          <p:spTgt spid="128002">
                                            <p:txEl>
                                              <p:pRg st="0" end="0"/>
                                            </p:txEl>
                                          </p:spTgt>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128002">
                                            <p:txEl>
                                              <p:pRg st="1" end="1"/>
                                            </p:txEl>
                                          </p:spTgt>
                                        </p:tgtEl>
                                        <p:attrNameLst>
                                          <p:attrName>style.visibility</p:attrName>
                                        </p:attrNameLst>
                                      </p:cBhvr>
                                      <p:to>
                                        <p:strVal val="visible"/>
                                      </p:to>
                                    </p:set>
                                    <p:animEffect transition="in" filter="box(in)">
                                      <p:cBhvr>
                                        <p:cTn id="15" dur="500"/>
                                        <p:tgtEl>
                                          <p:spTgt spid="128002">
                                            <p:txEl>
                                              <p:pRg st="1" end="1"/>
                                            </p:txEl>
                                          </p:spTgt>
                                        </p:tgtEl>
                                      </p:cBhvr>
                                    </p:animEffect>
                                  </p:childTnLst>
                                </p:cTn>
                              </p:par>
                            </p:childTnLst>
                          </p:cTn>
                        </p:par>
                        <p:par>
                          <p:cTn id="16" fill="hold">
                            <p:stCondLst>
                              <p:cond delay="1500"/>
                            </p:stCondLst>
                            <p:childTnLst>
                              <p:par>
                                <p:cTn id="17" presetID="4" presetClass="entr" presetSubtype="16" fill="hold" grpId="0" nodeType="afterEffect">
                                  <p:stCondLst>
                                    <p:cond delay="0"/>
                                  </p:stCondLst>
                                  <p:childTnLst>
                                    <p:set>
                                      <p:cBhvr>
                                        <p:cTn id="18" dur="1" fill="hold">
                                          <p:stCondLst>
                                            <p:cond delay="0"/>
                                          </p:stCondLst>
                                        </p:cTn>
                                        <p:tgtEl>
                                          <p:spTgt spid="128002">
                                            <p:txEl>
                                              <p:pRg st="2" end="2"/>
                                            </p:txEl>
                                          </p:spTgt>
                                        </p:tgtEl>
                                        <p:attrNameLst>
                                          <p:attrName>style.visibility</p:attrName>
                                        </p:attrNameLst>
                                      </p:cBhvr>
                                      <p:to>
                                        <p:strVal val="visible"/>
                                      </p:to>
                                    </p:set>
                                    <p:animEffect transition="in" filter="box(in)">
                                      <p:cBhvr>
                                        <p:cTn id="19" dur="500"/>
                                        <p:tgtEl>
                                          <p:spTgt spid="128002">
                                            <p:txEl>
                                              <p:pRg st="2" end="2"/>
                                            </p:txEl>
                                          </p:spTgt>
                                        </p:tgtEl>
                                      </p:cBhvr>
                                    </p:animEffect>
                                  </p:childTnLst>
                                </p:cTn>
                              </p:par>
                            </p:childTnLst>
                          </p:cTn>
                        </p:par>
                        <p:par>
                          <p:cTn id="20" fill="hold">
                            <p:stCondLst>
                              <p:cond delay="2000"/>
                            </p:stCondLst>
                            <p:childTnLst>
                              <p:par>
                                <p:cTn id="21" presetID="4" presetClass="entr" presetSubtype="16" fill="hold" grpId="0" nodeType="afterEffect">
                                  <p:stCondLst>
                                    <p:cond delay="0"/>
                                  </p:stCondLst>
                                  <p:childTnLst>
                                    <p:set>
                                      <p:cBhvr>
                                        <p:cTn id="22" dur="1" fill="hold">
                                          <p:stCondLst>
                                            <p:cond delay="0"/>
                                          </p:stCondLst>
                                        </p:cTn>
                                        <p:tgtEl>
                                          <p:spTgt spid="128002">
                                            <p:txEl>
                                              <p:pRg st="3" end="3"/>
                                            </p:txEl>
                                          </p:spTgt>
                                        </p:tgtEl>
                                        <p:attrNameLst>
                                          <p:attrName>style.visibility</p:attrName>
                                        </p:attrNameLst>
                                      </p:cBhvr>
                                      <p:to>
                                        <p:strVal val="visible"/>
                                      </p:to>
                                    </p:set>
                                    <p:animEffect transition="in" filter="box(in)">
                                      <p:cBhvr>
                                        <p:cTn id="23" dur="500"/>
                                        <p:tgtEl>
                                          <p:spTgt spid="1280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build="p"/>
      <p:bldP spid="12800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idx="1"/>
          </p:nvPr>
        </p:nvSpPr>
        <p:spPr>
          <a:xfrm>
            <a:off x="468313" y="1700213"/>
            <a:ext cx="8445500" cy="4729183"/>
          </a:xfrm>
        </p:spPr>
        <p:txBody>
          <a:bodyPr>
            <a:normAutofit/>
          </a:bodyPr>
          <a:lstStyle/>
          <a:p>
            <a:pPr marL="274320" indent="-274320" algn="r" rtl="1" eaLnBrk="1" fontAlgn="auto" hangingPunct="1">
              <a:lnSpc>
                <a:spcPct val="170000"/>
              </a:lnSpc>
              <a:spcAft>
                <a:spcPts val="0"/>
              </a:spcAft>
              <a:buClr>
                <a:schemeClr val="accent3"/>
              </a:buClr>
              <a:buFontTx/>
              <a:buNone/>
              <a:defRPr/>
            </a:pPr>
            <a:r>
              <a:rPr lang="fa-IR" sz="2800" b="1" dirty="0" smtClean="0">
                <a:solidFill>
                  <a:schemeClr val="bg1"/>
                </a:solidFill>
                <a:latin typeface="Arial" pitchFamily="34" charset="0"/>
                <a:ea typeface="+mn-ea"/>
                <a:cs typeface="Arial" pitchFamily="34" charset="0"/>
              </a:rPr>
              <a:t>    2- بودجه ريزي افزايشي :</a:t>
            </a:r>
          </a:p>
          <a:p>
            <a:pPr marL="274320" indent="-274320" algn="r" rtl="1" eaLnBrk="1" fontAlgn="auto" hangingPunct="1">
              <a:lnSpc>
                <a:spcPct val="17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انجام تغييرات جزئي درتصميم گيري هاي قبلي </a:t>
            </a:r>
          </a:p>
          <a:p>
            <a:pPr marL="274320" indent="-274320" algn="r" rtl="1" eaLnBrk="1" fontAlgn="auto" hangingPunct="1">
              <a:lnSpc>
                <a:spcPct val="17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بودجه سال گذشته به عنوان پايه اي براي مصارف جاري درنظرگرفته شده و يك افزايش سالانه براي آن با توجه به روند تغييرات قيمتها ، تغييرحجم عمليات موجود ،‌وظايف جديد دولت و... براي آن منظور مي شود.</a:t>
            </a:r>
          </a:p>
          <a:p>
            <a:pPr marL="274320" indent="-274320" algn="justLow" rtl="1" eaLnBrk="1" fontAlgn="auto" hangingPunct="1">
              <a:lnSpc>
                <a:spcPct val="170000"/>
              </a:lnSpc>
              <a:spcAft>
                <a:spcPts val="0"/>
              </a:spcAft>
              <a:buClr>
                <a:schemeClr val="accent3"/>
              </a:buClr>
              <a:buFontTx/>
              <a:buChar char="-"/>
              <a:defRPr/>
            </a:pPr>
            <a:endParaRPr lang="fa-IR" sz="2400" b="1" dirty="0" smtClean="0">
              <a:solidFill>
                <a:srgbClr val="080808"/>
              </a:solidFill>
              <a:ea typeface="+mn-ea"/>
              <a:cs typeface="Traffic" pitchFamily="2" charset="-78"/>
            </a:endParaRPr>
          </a:p>
          <a:p>
            <a:pPr marL="274320" indent="-274320" algn="justLow" rtl="1" eaLnBrk="1" fontAlgn="auto" hangingPunct="1">
              <a:lnSpc>
                <a:spcPct val="170000"/>
              </a:lnSpc>
              <a:spcAft>
                <a:spcPts val="0"/>
              </a:spcAft>
              <a:buClr>
                <a:schemeClr val="accent3"/>
              </a:buClr>
              <a:buFontTx/>
              <a:buNone/>
              <a:defRPr/>
            </a:pPr>
            <a:endParaRPr lang="en-US" sz="1800" b="1" dirty="0" smtClean="0">
              <a:solidFill>
                <a:srgbClr val="3A0000"/>
              </a:solidFill>
              <a:ea typeface="+mn-ea"/>
              <a:cs typeface="Traffic" pitchFamily="2" charset="-78"/>
            </a:endParaRPr>
          </a:p>
        </p:txBody>
      </p:sp>
      <p:sp>
        <p:nvSpPr>
          <p:cNvPr id="129027" name="WordArt 3"/>
          <p:cNvSpPr>
            <a:spLocks noChangeArrowheads="1" noChangeShapeType="1" noTextEdit="1"/>
          </p:cNvSpPr>
          <p:nvPr/>
        </p:nvSpPr>
        <p:spPr bwMode="auto">
          <a:xfrm>
            <a:off x="1714480" y="1000108"/>
            <a:ext cx="6858048" cy="642942"/>
          </a:xfrm>
          <a:prstGeom prst="rect">
            <a:avLst/>
          </a:prstGeom>
        </p:spPr>
        <p:txBody>
          <a:bodyPr wrap="none" fromWordArt="1">
            <a:prstTxWarp prst="textPlain">
              <a:avLst>
                <a:gd name="adj" fmla="val 50000"/>
              </a:avLst>
            </a:prstTxWarp>
          </a:bodyPr>
          <a:lstStyle/>
          <a:p>
            <a:pPr algn="ctr"/>
            <a:r>
              <a:rPr lang="fa-IR" sz="4000" b="1" dirty="0" smtClean="0">
                <a:solidFill>
                  <a:srgbClr val="C00000"/>
                </a:solidFill>
              </a:rPr>
              <a:t>روشهاي بودجه ريزي</a:t>
            </a:r>
            <a:endParaRPr lang="en-US" sz="4000" b="1" dirty="0">
              <a:solidFill>
                <a:srgbClr val="C00000"/>
              </a:solidFill>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9027"/>
                                        </p:tgtEl>
                                        <p:attrNameLst>
                                          <p:attrName>style.visibility</p:attrName>
                                        </p:attrNameLst>
                                      </p:cBhvr>
                                      <p:to>
                                        <p:strVal val="visible"/>
                                      </p:to>
                                    </p:set>
                                    <p:animEffect transition="in" filter="wipe(down)">
                                      <p:cBhvr>
                                        <p:cTn id="7" dur="500"/>
                                        <p:tgtEl>
                                          <p:spTgt spid="129027"/>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29026">
                                            <p:txEl>
                                              <p:pRg st="0" end="0"/>
                                            </p:txEl>
                                          </p:spTgt>
                                        </p:tgtEl>
                                        <p:attrNameLst>
                                          <p:attrName>style.visibility</p:attrName>
                                        </p:attrNameLst>
                                      </p:cBhvr>
                                      <p:to>
                                        <p:strVal val="visible"/>
                                      </p:to>
                                    </p:set>
                                    <p:animEffect transition="in" filter="box(in)">
                                      <p:cBhvr>
                                        <p:cTn id="11" dur="500"/>
                                        <p:tgtEl>
                                          <p:spTgt spid="129026">
                                            <p:txEl>
                                              <p:pRg st="0" end="0"/>
                                            </p:txEl>
                                          </p:spTgt>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129026">
                                            <p:txEl>
                                              <p:pRg st="1" end="1"/>
                                            </p:txEl>
                                          </p:spTgt>
                                        </p:tgtEl>
                                        <p:attrNameLst>
                                          <p:attrName>style.visibility</p:attrName>
                                        </p:attrNameLst>
                                      </p:cBhvr>
                                      <p:to>
                                        <p:strVal val="visible"/>
                                      </p:to>
                                    </p:set>
                                    <p:animEffect transition="in" filter="box(in)">
                                      <p:cBhvr>
                                        <p:cTn id="15" dur="500"/>
                                        <p:tgtEl>
                                          <p:spTgt spid="129026">
                                            <p:txEl>
                                              <p:pRg st="1" end="1"/>
                                            </p:txEl>
                                          </p:spTgt>
                                        </p:tgtEl>
                                      </p:cBhvr>
                                    </p:animEffect>
                                  </p:childTnLst>
                                </p:cTn>
                              </p:par>
                            </p:childTnLst>
                          </p:cTn>
                        </p:par>
                        <p:par>
                          <p:cTn id="16" fill="hold">
                            <p:stCondLst>
                              <p:cond delay="1500"/>
                            </p:stCondLst>
                            <p:childTnLst>
                              <p:par>
                                <p:cTn id="17" presetID="4" presetClass="entr" presetSubtype="16" fill="hold" grpId="0" nodeType="afterEffect">
                                  <p:stCondLst>
                                    <p:cond delay="0"/>
                                  </p:stCondLst>
                                  <p:childTnLst>
                                    <p:set>
                                      <p:cBhvr>
                                        <p:cTn id="18" dur="1" fill="hold">
                                          <p:stCondLst>
                                            <p:cond delay="0"/>
                                          </p:stCondLst>
                                        </p:cTn>
                                        <p:tgtEl>
                                          <p:spTgt spid="129026">
                                            <p:txEl>
                                              <p:pRg st="2" end="2"/>
                                            </p:txEl>
                                          </p:spTgt>
                                        </p:tgtEl>
                                        <p:attrNameLst>
                                          <p:attrName>style.visibility</p:attrName>
                                        </p:attrNameLst>
                                      </p:cBhvr>
                                      <p:to>
                                        <p:strVal val="visible"/>
                                      </p:to>
                                    </p:set>
                                    <p:animEffect transition="in" filter="box(in)">
                                      <p:cBhvr>
                                        <p:cTn id="19" dur="500"/>
                                        <p:tgtEl>
                                          <p:spTgt spid="12902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build="p"/>
      <p:bldP spid="1290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idx="1"/>
          </p:nvPr>
        </p:nvSpPr>
        <p:spPr>
          <a:xfrm>
            <a:off x="357158" y="1700213"/>
            <a:ext cx="8556655" cy="4872059"/>
          </a:xfrm>
        </p:spPr>
        <p:txBody>
          <a:bodyPr>
            <a:normAutofit/>
          </a:bodyPr>
          <a:lstStyle/>
          <a:p>
            <a:pPr marL="274320" indent="-274320" algn="r" rtl="1" eaLnBrk="1" fontAlgn="auto" hangingPunct="1">
              <a:lnSpc>
                <a:spcPct val="220000"/>
              </a:lnSpc>
              <a:spcAft>
                <a:spcPts val="0"/>
              </a:spcAft>
              <a:buClr>
                <a:schemeClr val="accent3"/>
              </a:buClr>
              <a:buFontTx/>
              <a:buNone/>
              <a:defRPr/>
            </a:pPr>
            <a:r>
              <a:rPr lang="fa-IR" sz="2200" b="1" dirty="0" smtClean="0">
                <a:solidFill>
                  <a:schemeClr val="bg1"/>
                </a:solidFill>
                <a:latin typeface="Titr"/>
              </a:rPr>
              <a:t>    </a:t>
            </a:r>
            <a:r>
              <a:rPr lang="fa-IR" sz="2800" b="1" dirty="0" smtClean="0">
                <a:solidFill>
                  <a:schemeClr val="bg1"/>
                </a:solidFill>
                <a:latin typeface="Arial" pitchFamily="34" charset="0"/>
                <a:ea typeface="+mn-ea"/>
                <a:cs typeface="Arial" pitchFamily="34" charset="0"/>
              </a:rPr>
              <a:t>3- بودجه ريزي بر مبناي صفر: </a:t>
            </a:r>
          </a:p>
          <a:p>
            <a:pPr marL="274320" indent="-274320" algn="r" rtl="1" eaLnBrk="1" fontAlgn="auto" hangingPunct="1">
              <a:lnSpc>
                <a:spcPct val="22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يك برنامه عملياتي و فرآيند بودجه اي است كه هر مدير را ملزم     مي كند تا به نحوي كامل ،‌مشروح ومستدل درخواست بودجه خود را ازپايه صفر توجيه كند ومسئول اثبات اين امر باشد كه  چرا بايد هرمبلغ را به مصرف برساند.</a:t>
            </a:r>
          </a:p>
          <a:p>
            <a:pPr marL="274320" indent="-274320" algn="justLow" rtl="1" eaLnBrk="1" fontAlgn="auto" hangingPunct="1">
              <a:lnSpc>
                <a:spcPct val="220000"/>
              </a:lnSpc>
              <a:spcAft>
                <a:spcPts val="0"/>
              </a:spcAft>
              <a:buClr>
                <a:schemeClr val="accent3"/>
              </a:buClr>
              <a:buFontTx/>
              <a:buNone/>
              <a:defRPr/>
            </a:pPr>
            <a:endParaRPr lang="en-US" sz="1800" b="1" dirty="0" smtClean="0">
              <a:solidFill>
                <a:srgbClr val="3A0000"/>
              </a:solidFill>
              <a:ea typeface="+mn-ea"/>
              <a:cs typeface="Traffic" pitchFamily="2" charset="-78"/>
            </a:endParaRPr>
          </a:p>
        </p:txBody>
      </p:sp>
      <p:sp>
        <p:nvSpPr>
          <p:cNvPr id="130051" name="WordArt 3"/>
          <p:cNvSpPr>
            <a:spLocks noChangeArrowheads="1" noChangeShapeType="1" noTextEdit="1"/>
          </p:cNvSpPr>
          <p:nvPr/>
        </p:nvSpPr>
        <p:spPr bwMode="auto">
          <a:xfrm>
            <a:off x="1692274" y="928670"/>
            <a:ext cx="7166006" cy="714380"/>
          </a:xfrm>
          <a:prstGeom prst="rect">
            <a:avLst/>
          </a:prstGeom>
        </p:spPr>
        <p:txBody>
          <a:bodyPr wrap="none" fromWordArt="1">
            <a:prstTxWarp prst="textPlain">
              <a:avLst>
                <a:gd name="adj" fmla="val 50000"/>
              </a:avLst>
            </a:prstTxWarp>
          </a:bodyPr>
          <a:lstStyle/>
          <a:p>
            <a:pPr algn="ctr"/>
            <a:r>
              <a:rPr lang="fa-IR" sz="4000" b="1" dirty="0">
                <a:solidFill>
                  <a:srgbClr val="C00000"/>
                </a:solidFill>
              </a:rPr>
              <a:t>روشهاي بودجه </a:t>
            </a:r>
            <a:r>
              <a:rPr lang="fa-IR" sz="4000" b="1" dirty="0" smtClean="0">
                <a:solidFill>
                  <a:srgbClr val="C00000"/>
                </a:solidFill>
              </a:rPr>
              <a:t>ريزي</a:t>
            </a:r>
            <a:endParaRPr lang="en-US" sz="4000" b="1" dirty="0">
              <a:solidFill>
                <a:srgbClr val="C00000"/>
              </a:solidFill>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0051"/>
                                        </p:tgtEl>
                                        <p:attrNameLst>
                                          <p:attrName>style.visibility</p:attrName>
                                        </p:attrNameLst>
                                      </p:cBhvr>
                                      <p:to>
                                        <p:strVal val="visible"/>
                                      </p:to>
                                    </p:set>
                                    <p:animEffect transition="in" filter="wipe(down)">
                                      <p:cBhvr>
                                        <p:cTn id="7" dur="500"/>
                                        <p:tgtEl>
                                          <p:spTgt spid="130051"/>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30050">
                                            <p:txEl>
                                              <p:pRg st="0" end="0"/>
                                            </p:txEl>
                                          </p:spTgt>
                                        </p:tgtEl>
                                        <p:attrNameLst>
                                          <p:attrName>style.visibility</p:attrName>
                                        </p:attrNameLst>
                                      </p:cBhvr>
                                      <p:to>
                                        <p:strVal val="visible"/>
                                      </p:to>
                                    </p:set>
                                    <p:animEffect transition="in" filter="box(in)">
                                      <p:cBhvr>
                                        <p:cTn id="11" dur="500"/>
                                        <p:tgtEl>
                                          <p:spTgt spid="130050">
                                            <p:txEl>
                                              <p:pRg st="0" end="0"/>
                                            </p:txEl>
                                          </p:spTgt>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130050">
                                            <p:txEl>
                                              <p:pRg st="1" end="1"/>
                                            </p:txEl>
                                          </p:spTgt>
                                        </p:tgtEl>
                                        <p:attrNameLst>
                                          <p:attrName>style.visibility</p:attrName>
                                        </p:attrNameLst>
                                      </p:cBhvr>
                                      <p:to>
                                        <p:strVal val="visible"/>
                                      </p:to>
                                    </p:set>
                                    <p:animEffect transition="in" filter="box(in)">
                                      <p:cBhvr>
                                        <p:cTn id="15" dur="500"/>
                                        <p:tgtEl>
                                          <p:spTgt spid="1300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0" grpId="0" build="p"/>
      <p:bldP spid="13005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idx="1"/>
          </p:nvPr>
        </p:nvSpPr>
        <p:spPr>
          <a:xfrm>
            <a:off x="684213" y="1772816"/>
            <a:ext cx="7920235" cy="4442266"/>
          </a:xfrm>
        </p:spPr>
        <p:txBody>
          <a:bodyPr>
            <a:normAutofit/>
          </a:bodyPr>
          <a:lstStyle/>
          <a:p>
            <a:pPr marL="274320" indent="-274320" algn="r" rtl="1" eaLnBrk="1" fontAlgn="auto" hangingPunct="1">
              <a:lnSpc>
                <a:spcPct val="180000"/>
              </a:lnSpc>
              <a:spcAft>
                <a:spcPts val="0"/>
              </a:spcAft>
              <a:buClr>
                <a:schemeClr val="accent3"/>
              </a:buClr>
              <a:buFontTx/>
              <a:buNone/>
              <a:defRPr/>
            </a:pPr>
            <a:r>
              <a:rPr lang="fa-IR" sz="2800" b="1" dirty="0" smtClean="0">
                <a:solidFill>
                  <a:schemeClr val="bg1"/>
                </a:solidFill>
                <a:latin typeface="Arial" pitchFamily="34" charset="0"/>
                <a:ea typeface="+mn-ea"/>
                <a:cs typeface="Arial" pitchFamily="34" charset="0"/>
              </a:rPr>
              <a:t>    4- بودجه برنامه اي </a:t>
            </a:r>
          </a:p>
          <a:p>
            <a:pPr marL="0" indent="0" algn="r" rtl="1" eaLnBrk="1" fontAlgn="auto" hangingPunct="1">
              <a:lnSpc>
                <a:spcPct val="180000"/>
              </a:lnSpc>
              <a:spcAft>
                <a:spcPts val="0"/>
              </a:spcAft>
              <a:buClr>
                <a:schemeClr val="accent3"/>
              </a:buClr>
              <a:buNone/>
              <a:defRPr/>
            </a:pPr>
            <a:r>
              <a:rPr lang="fa-IR" sz="2800" b="1" dirty="0" smtClean="0">
                <a:solidFill>
                  <a:schemeClr val="bg1"/>
                </a:solidFill>
                <a:latin typeface="Arial" pitchFamily="34" charset="0"/>
                <a:ea typeface="+mn-ea"/>
                <a:cs typeface="Arial" pitchFamily="34" charset="0"/>
              </a:rPr>
              <a:t>  طبقه بندي وظايف دستگاه به تفكيك برنامه و فعاليتها </a:t>
            </a:r>
          </a:p>
          <a:p>
            <a:pPr marL="274320" indent="-274320" algn="r" rtl="1" eaLnBrk="1" fontAlgn="auto" hangingPunct="1">
              <a:lnSpc>
                <a:spcPct val="180000"/>
              </a:lnSpc>
              <a:spcAft>
                <a:spcPts val="0"/>
              </a:spcAft>
              <a:buClr>
                <a:schemeClr val="accent3"/>
              </a:buClr>
              <a:buFontTx/>
              <a:buChar char="-"/>
              <a:defRPr/>
            </a:pPr>
            <a:r>
              <a:rPr lang="fa-IR" sz="2800" b="1" dirty="0" smtClean="0">
                <a:solidFill>
                  <a:schemeClr val="bg1"/>
                </a:solidFill>
                <a:latin typeface="Arial" pitchFamily="34" charset="0"/>
                <a:ea typeface="+mn-ea"/>
                <a:cs typeface="Arial" pitchFamily="34" charset="0"/>
              </a:rPr>
              <a:t>برآورد هزينه ها  با توجه به سطح فعاليتها وطرحها</a:t>
            </a:r>
          </a:p>
          <a:p>
            <a:pPr marL="274320" indent="-274320" algn="justLow" rtl="1" eaLnBrk="1" fontAlgn="auto" hangingPunct="1">
              <a:lnSpc>
                <a:spcPct val="180000"/>
              </a:lnSpc>
              <a:spcAft>
                <a:spcPts val="0"/>
              </a:spcAft>
              <a:buClr>
                <a:schemeClr val="accent3"/>
              </a:buClr>
              <a:buFontTx/>
              <a:buNone/>
              <a:defRPr/>
            </a:pPr>
            <a:endParaRPr lang="fa-IR" sz="2000" b="1" dirty="0" smtClean="0">
              <a:solidFill>
                <a:srgbClr val="080808"/>
              </a:solidFill>
              <a:ea typeface="+mn-ea"/>
              <a:cs typeface="Traffic" pitchFamily="2" charset="-78"/>
            </a:endParaRPr>
          </a:p>
          <a:p>
            <a:pPr marL="274320" indent="-274320" algn="justLow" rtl="1" eaLnBrk="1" fontAlgn="auto" hangingPunct="1">
              <a:lnSpc>
                <a:spcPct val="180000"/>
              </a:lnSpc>
              <a:spcAft>
                <a:spcPts val="0"/>
              </a:spcAft>
              <a:buClr>
                <a:schemeClr val="accent3"/>
              </a:buClr>
              <a:buFontTx/>
              <a:buNone/>
              <a:defRPr/>
            </a:pPr>
            <a:endParaRPr lang="en-US" sz="1600" b="1" dirty="0" smtClean="0">
              <a:solidFill>
                <a:srgbClr val="3A0000"/>
              </a:solidFill>
              <a:ea typeface="+mn-ea"/>
              <a:cs typeface="Traffic" pitchFamily="2" charset="-78"/>
            </a:endParaRPr>
          </a:p>
        </p:txBody>
      </p:sp>
      <p:sp>
        <p:nvSpPr>
          <p:cNvPr id="131076" name="WordArt 4"/>
          <p:cNvSpPr>
            <a:spLocks noChangeArrowheads="1" noChangeShapeType="1" noTextEdit="1"/>
          </p:cNvSpPr>
          <p:nvPr/>
        </p:nvSpPr>
        <p:spPr bwMode="auto">
          <a:xfrm>
            <a:off x="1692274" y="785794"/>
            <a:ext cx="6594502" cy="714380"/>
          </a:xfrm>
          <a:prstGeom prst="rect">
            <a:avLst/>
          </a:prstGeom>
        </p:spPr>
        <p:txBody>
          <a:bodyPr wrap="none" fromWordArt="1">
            <a:prstTxWarp prst="textPlain">
              <a:avLst>
                <a:gd name="adj" fmla="val 50000"/>
              </a:avLst>
            </a:prstTxWarp>
          </a:bodyPr>
          <a:lstStyle/>
          <a:p>
            <a:pPr algn="ctr"/>
            <a:r>
              <a:rPr lang="fa-IR" sz="4000" b="1" dirty="0">
                <a:solidFill>
                  <a:srgbClr val="C00000"/>
                </a:solidFill>
              </a:rPr>
              <a:t>روشهاي بودجه </a:t>
            </a:r>
            <a:r>
              <a:rPr lang="fa-IR" sz="4000" b="1" dirty="0" smtClean="0">
                <a:solidFill>
                  <a:srgbClr val="C00000"/>
                </a:solidFill>
              </a:rPr>
              <a:t>ريزي</a:t>
            </a:r>
            <a:endParaRPr lang="en-US" sz="4000" b="1" dirty="0">
              <a:solidFill>
                <a:srgbClr val="C000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31076"/>
                                        </p:tgtEl>
                                        <p:attrNameLst>
                                          <p:attrName>style.visibility</p:attrName>
                                        </p:attrNameLst>
                                      </p:cBhvr>
                                      <p:to>
                                        <p:strVal val="visible"/>
                                      </p:to>
                                    </p:set>
                                    <p:animEffect transition="in" filter="wipe(down)">
                                      <p:cBhvr>
                                        <p:cTn id="7" dur="500"/>
                                        <p:tgtEl>
                                          <p:spTgt spid="13107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31074">
                                            <p:txEl>
                                              <p:pRg st="0" end="0"/>
                                            </p:txEl>
                                          </p:spTgt>
                                        </p:tgtEl>
                                        <p:attrNameLst>
                                          <p:attrName>style.visibility</p:attrName>
                                        </p:attrNameLst>
                                      </p:cBhvr>
                                      <p:to>
                                        <p:strVal val="visible"/>
                                      </p:to>
                                    </p:set>
                                    <p:anim calcmode="lin" valueType="num">
                                      <p:cBhvr additive="base">
                                        <p:cTn id="11" dur="500" fill="hold"/>
                                        <p:tgtEl>
                                          <p:spTgt spid="13107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1074">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131074">
                                            <p:txEl>
                                              <p:pRg st="1" end="1"/>
                                            </p:txEl>
                                          </p:spTgt>
                                        </p:tgtEl>
                                        <p:attrNameLst>
                                          <p:attrName>style.visibility</p:attrName>
                                        </p:attrNameLst>
                                      </p:cBhvr>
                                      <p:to>
                                        <p:strVal val="visible"/>
                                      </p:to>
                                    </p:set>
                                    <p:anim calcmode="lin" valueType="num">
                                      <p:cBhvr additive="base">
                                        <p:cTn id="16" dur="500" fill="hold"/>
                                        <p:tgtEl>
                                          <p:spTgt spid="13107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31074">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31074">
                                            <p:txEl>
                                              <p:pRg st="2" end="2"/>
                                            </p:txEl>
                                          </p:spTgt>
                                        </p:tgtEl>
                                        <p:attrNameLst>
                                          <p:attrName>style.visibility</p:attrName>
                                        </p:attrNameLst>
                                      </p:cBhvr>
                                      <p:to>
                                        <p:strVal val="visible"/>
                                      </p:to>
                                    </p:set>
                                    <p:anim calcmode="lin" valueType="num">
                                      <p:cBhvr additive="base">
                                        <p:cTn id="21" dur="500" fill="hold"/>
                                        <p:tgtEl>
                                          <p:spTgt spid="131074">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10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4" grpId="0" build="p"/>
      <p:bldP spid="13107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9"/>
          <p:cNvSpPr/>
          <p:nvPr/>
        </p:nvSpPr>
        <p:spPr>
          <a:xfrm>
            <a:off x="2982913" y="908721"/>
            <a:ext cx="3446462" cy="864096"/>
          </a:xfrm>
          <a:prstGeom prst="roundRect">
            <a:avLst/>
          </a:prstGeom>
          <a:solidFill>
            <a:srgbClr val="0F6FC6">
              <a:alpha val="25098"/>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1" algn="r" rtl="1" eaLnBrk="1" fontAlgn="auto" hangingPunct="1">
              <a:spcBef>
                <a:spcPts val="0"/>
              </a:spcBef>
              <a:spcAft>
                <a:spcPts val="0"/>
              </a:spcAft>
              <a:defRPr/>
            </a:pPr>
            <a:r>
              <a:rPr lang="fa-IR" sz="4400" b="1" dirty="0">
                <a:solidFill>
                  <a:srgbClr val="FF0000"/>
                </a:solidFill>
                <a:cs typeface="B Mitra" pitchFamily="2" charset="-78"/>
              </a:rPr>
              <a:t>اصول</a:t>
            </a:r>
            <a:r>
              <a:rPr lang="fa-IR" sz="4400" b="1" dirty="0">
                <a:solidFill>
                  <a:schemeClr val="tx1"/>
                </a:solidFill>
                <a:cs typeface="B Mitra" pitchFamily="2" charset="-78"/>
              </a:rPr>
              <a:t> </a:t>
            </a:r>
            <a:r>
              <a:rPr lang="fa-IR" sz="4400" b="1" dirty="0">
                <a:solidFill>
                  <a:srgbClr val="FF0000"/>
                </a:solidFill>
                <a:cs typeface="B Mitra" pitchFamily="2" charset="-78"/>
              </a:rPr>
              <a:t>بودجه</a:t>
            </a:r>
          </a:p>
        </p:txBody>
      </p:sp>
      <p:sp>
        <p:nvSpPr>
          <p:cNvPr id="31" name="Rounded Rectangle 30"/>
          <p:cNvSpPr/>
          <p:nvPr/>
        </p:nvSpPr>
        <p:spPr>
          <a:xfrm>
            <a:off x="5072063" y="2214563"/>
            <a:ext cx="3857625" cy="785812"/>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سالیانه بودن بودجه</a:t>
            </a:r>
            <a:endParaRPr lang="fa-IR" sz="3200" b="1" dirty="0">
              <a:solidFill>
                <a:schemeClr val="bg1"/>
              </a:solidFill>
              <a:cs typeface="B Lotus" pitchFamily="2" charset="-78"/>
            </a:endParaRPr>
          </a:p>
        </p:txBody>
      </p:sp>
      <p:sp>
        <p:nvSpPr>
          <p:cNvPr id="7" name="Rounded Rectangle 6"/>
          <p:cNvSpPr/>
          <p:nvPr/>
        </p:nvSpPr>
        <p:spPr>
          <a:xfrm>
            <a:off x="5072063" y="3089275"/>
            <a:ext cx="3857625" cy="785813"/>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جامعیت بودجه</a:t>
            </a:r>
            <a:endParaRPr lang="fa-IR" sz="3200" b="1" dirty="0">
              <a:solidFill>
                <a:schemeClr val="bg1"/>
              </a:solidFill>
              <a:cs typeface="B Lotus" pitchFamily="2" charset="-78"/>
            </a:endParaRPr>
          </a:p>
        </p:txBody>
      </p:sp>
      <p:sp>
        <p:nvSpPr>
          <p:cNvPr id="8" name="Rounded Rectangle 7"/>
          <p:cNvSpPr/>
          <p:nvPr/>
        </p:nvSpPr>
        <p:spPr>
          <a:xfrm>
            <a:off x="571500" y="3086100"/>
            <a:ext cx="3857625" cy="847725"/>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شاملیت بودجه</a:t>
            </a:r>
            <a:endParaRPr lang="fa-IR" sz="3200" b="1" dirty="0">
              <a:solidFill>
                <a:schemeClr val="bg1"/>
              </a:solidFill>
              <a:cs typeface="B Lotus" pitchFamily="2" charset="-78"/>
            </a:endParaRPr>
          </a:p>
        </p:txBody>
      </p:sp>
      <p:sp>
        <p:nvSpPr>
          <p:cNvPr id="9" name="Rounded Rectangle 8"/>
          <p:cNvSpPr/>
          <p:nvPr/>
        </p:nvSpPr>
        <p:spPr>
          <a:xfrm>
            <a:off x="571500" y="2214563"/>
            <a:ext cx="3857625" cy="785812"/>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وحدت بودجه</a:t>
            </a:r>
            <a:endParaRPr lang="fa-IR" sz="3200" b="1" dirty="0">
              <a:solidFill>
                <a:schemeClr val="bg1"/>
              </a:solidFill>
              <a:cs typeface="B Lotus" pitchFamily="2" charset="-78"/>
            </a:endParaRPr>
          </a:p>
        </p:txBody>
      </p:sp>
      <p:sp>
        <p:nvSpPr>
          <p:cNvPr id="10" name="Rounded Rectangle 9"/>
          <p:cNvSpPr/>
          <p:nvPr/>
        </p:nvSpPr>
        <p:spPr>
          <a:xfrm>
            <a:off x="5072063" y="3998913"/>
            <a:ext cx="3857625" cy="831850"/>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2800" b="1" dirty="0">
                <a:solidFill>
                  <a:schemeClr val="bg1"/>
                </a:solidFill>
                <a:cs typeface="B Homa" pitchFamily="2" charset="-78"/>
              </a:rPr>
              <a:t>اصل تخصیص وعدم تخصیص</a:t>
            </a:r>
            <a:endParaRPr lang="fa-IR" sz="2800" b="1" dirty="0">
              <a:solidFill>
                <a:schemeClr val="bg1"/>
              </a:solidFill>
              <a:cs typeface="B Lotus" pitchFamily="2" charset="-78"/>
            </a:endParaRPr>
          </a:p>
        </p:txBody>
      </p:sp>
      <p:sp>
        <p:nvSpPr>
          <p:cNvPr id="11" name="Rounded Rectangle 10"/>
          <p:cNvSpPr/>
          <p:nvPr/>
        </p:nvSpPr>
        <p:spPr>
          <a:xfrm>
            <a:off x="571500" y="3995738"/>
            <a:ext cx="3857625" cy="862012"/>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انعطاف پذیری</a:t>
            </a:r>
            <a:endParaRPr lang="fa-IR" sz="3200" b="1" dirty="0">
              <a:solidFill>
                <a:schemeClr val="bg1"/>
              </a:solidFill>
              <a:cs typeface="B Lotus" pitchFamily="2" charset="-78"/>
            </a:endParaRPr>
          </a:p>
        </p:txBody>
      </p:sp>
      <p:sp>
        <p:nvSpPr>
          <p:cNvPr id="12" name="Rounded Rectangle 11"/>
          <p:cNvSpPr/>
          <p:nvPr/>
        </p:nvSpPr>
        <p:spPr>
          <a:xfrm>
            <a:off x="5072063" y="4911725"/>
            <a:ext cx="3857625" cy="830263"/>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2800" b="1" dirty="0">
                <a:solidFill>
                  <a:schemeClr val="bg1"/>
                </a:solidFill>
                <a:cs typeface="B Homa" pitchFamily="2" charset="-78"/>
              </a:rPr>
              <a:t>اصل تخمینی بودن درآمدها</a:t>
            </a:r>
            <a:endParaRPr lang="fa-IR" sz="2800" b="1" dirty="0">
              <a:solidFill>
                <a:schemeClr val="bg1"/>
              </a:solidFill>
              <a:cs typeface="B Lotus" pitchFamily="2" charset="-78"/>
            </a:endParaRPr>
          </a:p>
        </p:txBody>
      </p:sp>
      <p:sp>
        <p:nvSpPr>
          <p:cNvPr id="13" name="Rounded Rectangle 12"/>
          <p:cNvSpPr/>
          <p:nvPr/>
        </p:nvSpPr>
        <p:spPr>
          <a:xfrm>
            <a:off x="571500" y="4927600"/>
            <a:ext cx="3857625" cy="831850"/>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2800" b="1" dirty="0">
                <a:solidFill>
                  <a:schemeClr val="bg1"/>
                </a:solidFill>
                <a:cs typeface="B Homa" pitchFamily="2" charset="-78"/>
              </a:rPr>
              <a:t>اصل تحدیدی بودن هزینه ها</a:t>
            </a:r>
            <a:endParaRPr lang="fa-IR" sz="2800" b="1" dirty="0">
              <a:solidFill>
                <a:schemeClr val="bg1"/>
              </a:solidFill>
              <a:cs typeface="B Lotus" pitchFamily="2" charset="-78"/>
            </a:endParaRPr>
          </a:p>
        </p:txBody>
      </p:sp>
      <p:sp>
        <p:nvSpPr>
          <p:cNvPr id="14" name="Rounded Rectangle 13"/>
          <p:cNvSpPr/>
          <p:nvPr/>
        </p:nvSpPr>
        <p:spPr>
          <a:xfrm>
            <a:off x="2714625" y="5813425"/>
            <a:ext cx="3857625" cy="830263"/>
          </a:xfrm>
          <a:prstGeom prst="roundRect">
            <a:avLst/>
          </a:prstGeom>
          <a:noFill/>
          <a:ln>
            <a:solidFill>
              <a:schemeClr val="tx1"/>
            </a:solidFill>
          </a:ln>
        </p:spPr>
        <p:style>
          <a:lnRef idx="2">
            <a:schemeClr val="accent1">
              <a:shade val="50000"/>
            </a:schemeClr>
          </a:lnRef>
          <a:fillRef idx="1001">
            <a:schemeClr val="lt1"/>
          </a:fillRef>
          <a:effectRef idx="0">
            <a:schemeClr val="accent1"/>
          </a:effectRef>
          <a:fontRef idx="minor">
            <a:schemeClr val="lt1"/>
          </a:fontRef>
        </p:style>
        <p:txBody>
          <a:bodyPr rtlCol="1" anchor="ctr"/>
          <a:lstStyle/>
          <a:p>
            <a:pPr algn="ctr" rtl="1" eaLnBrk="1" fontAlgn="auto" hangingPunct="1">
              <a:spcBef>
                <a:spcPts val="0"/>
              </a:spcBef>
              <a:spcAft>
                <a:spcPts val="0"/>
              </a:spcAft>
              <a:defRPr/>
            </a:pPr>
            <a:r>
              <a:rPr lang="fa-IR" sz="3200" b="1" dirty="0">
                <a:solidFill>
                  <a:schemeClr val="bg1"/>
                </a:solidFill>
                <a:cs typeface="B Homa" pitchFamily="2" charset="-78"/>
              </a:rPr>
              <a:t>اصل تعادل</a:t>
            </a:r>
            <a:endParaRPr lang="fa-IR" sz="3200" b="1" dirty="0">
              <a:solidFill>
                <a:schemeClr val="bg1"/>
              </a:solidFill>
              <a:cs typeface="B Lotus" pitchFamily="2" charset="-78"/>
            </a:endParaRPr>
          </a:p>
        </p:txBody>
      </p:sp>
    </p:spTree>
    <p:extLst>
      <p:ext uri="{BB962C8B-B14F-4D97-AF65-F5344CB8AC3E}">
        <p14:creationId xmlns:p14="http://schemas.microsoft.com/office/powerpoint/2010/main" val="40829445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ox(in)">
                                      <p:cBhvr>
                                        <p:cTn id="12" dur="3000"/>
                                        <p:tgtEl>
                                          <p:spTgt spid="3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edge">
                                      <p:cBhvr>
                                        <p:cTn id="17" dur="30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0.70"/>
                                          </p:val>
                                        </p:tav>
                                        <p:tav tm="100000">
                                          <p:val>
                                            <p:strVal val="#ppt_w"/>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animEffect transition="in" filter="fade">
                                      <p:cBhvr>
                                        <p:cTn id="24" dur="3000"/>
                                        <p:tgtEl>
                                          <p:spTgt spid="7"/>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2000"/>
                                        <p:tgtEl>
                                          <p:spTgt spid="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1" presetClass="entr" presetSubtype="0" fill="hold" grpId="0" nodeType="clickEffect">
                                  <p:stCondLst>
                                    <p:cond delay="0"/>
                                  </p:stCondLst>
                                  <p:iterate type="lt">
                                    <p:tmPct val="5000"/>
                                  </p:iterate>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style.rotation</p:attrName>
                                        </p:attrNameLst>
                                      </p:cBhvr>
                                      <p:tavLst>
                                        <p:tav tm="0">
                                          <p:val>
                                            <p:fltVal val="90"/>
                                          </p:val>
                                        </p:tav>
                                        <p:tav tm="100000">
                                          <p:val>
                                            <p:fltVal val="0"/>
                                          </p:val>
                                        </p:tav>
                                      </p:tavLst>
                                    </p:anim>
                                    <p:animEffect transition="in" filter="fade">
                                      <p:cBhvr>
                                        <p:cTn id="37" dur="2000"/>
                                        <p:tgtEl>
                                          <p:spTgt spid="1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7"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2400" decel="100000"/>
                                        <p:tgtEl>
                                          <p:spTgt spid="12"/>
                                        </p:tgtEl>
                                      </p:cBhvr>
                                    </p:animEffect>
                                    <p:anim calcmode="lin" valueType="num">
                                      <p:cBhvr>
                                        <p:cTn id="49" dur="2400" decel="100000" fill="hold"/>
                                        <p:tgtEl>
                                          <p:spTgt spid="12"/>
                                        </p:tgtEl>
                                        <p:attrNameLst>
                                          <p:attrName>style.rotation</p:attrName>
                                        </p:attrNameLst>
                                      </p:cBhvr>
                                      <p:tavLst>
                                        <p:tav tm="0">
                                          <p:val>
                                            <p:fltVal val="-90"/>
                                          </p:val>
                                        </p:tav>
                                        <p:tav tm="100000">
                                          <p:val>
                                            <p:fltVal val="0"/>
                                          </p:val>
                                        </p:tav>
                                      </p:tavLst>
                                    </p:anim>
                                    <p:anim calcmode="lin" valueType="num">
                                      <p:cBhvr>
                                        <p:cTn id="50" dur="2400" decel="100000" fill="hold"/>
                                        <p:tgtEl>
                                          <p:spTgt spid="12"/>
                                        </p:tgtEl>
                                        <p:attrNameLst>
                                          <p:attrName>ppt_x</p:attrName>
                                        </p:attrNameLst>
                                      </p:cBhvr>
                                      <p:tavLst>
                                        <p:tav tm="0">
                                          <p:val>
                                            <p:strVal val="#ppt_x+0.4"/>
                                          </p:val>
                                        </p:tav>
                                        <p:tav tm="100000">
                                          <p:val>
                                            <p:strVal val="#ppt_x-0.05"/>
                                          </p:val>
                                        </p:tav>
                                      </p:tavLst>
                                    </p:anim>
                                    <p:anim calcmode="lin" valueType="num">
                                      <p:cBhvr>
                                        <p:cTn id="51" dur="2400" decel="100000" fill="hold"/>
                                        <p:tgtEl>
                                          <p:spTgt spid="12"/>
                                        </p:tgtEl>
                                        <p:attrNameLst>
                                          <p:attrName>ppt_y</p:attrName>
                                        </p:attrNameLst>
                                      </p:cBhvr>
                                      <p:tavLst>
                                        <p:tav tm="0">
                                          <p:val>
                                            <p:strVal val="#ppt_y-0.4"/>
                                          </p:val>
                                        </p:tav>
                                        <p:tav tm="100000">
                                          <p:val>
                                            <p:strVal val="#ppt_y+0.1"/>
                                          </p:val>
                                        </p:tav>
                                      </p:tavLst>
                                    </p:anim>
                                    <p:anim calcmode="lin" valueType="num">
                                      <p:cBhvr>
                                        <p:cTn id="52" dur="600" accel="100000" fill="hold">
                                          <p:stCondLst>
                                            <p:cond delay="2400"/>
                                          </p:stCondLst>
                                        </p:cTn>
                                        <p:tgtEl>
                                          <p:spTgt spid="12"/>
                                        </p:tgtEl>
                                        <p:attrNameLst>
                                          <p:attrName>ppt_x</p:attrName>
                                        </p:attrNameLst>
                                      </p:cBhvr>
                                      <p:tavLst>
                                        <p:tav tm="0">
                                          <p:val>
                                            <p:strVal val="#ppt_x-0.05"/>
                                          </p:val>
                                        </p:tav>
                                        <p:tav tm="100000">
                                          <p:val>
                                            <p:strVal val="#ppt_x"/>
                                          </p:val>
                                        </p:tav>
                                      </p:tavLst>
                                    </p:anim>
                                    <p:anim calcmode="lin" valueType="num">
                                      <p:cBhvr>
                                        <p:cTn id="53" dur="600" accel="100000" fill="hold">
                                          <p:stCondLst>
                                            <p:cond delay="24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41" presetClass="entr" presetSubtype="0" fill="hold" grpId="0" nodeType="clickEffect">
                                  <p:stCondLst>
                                    <p:cond delay="0"/>
                                  </p:stCondLst>
                                  <p:iterate type="lt">
                                    <p:tmPct val="10000"/>
                                  </p:iterate>
                                  <p:childTnLst>
                                    <p:set>
                                      <p:cBhvr>
                                        <p:cTn id="57" dur="1" fill="hold">
                                          <p:stCondLst>
                                            <p:cond delay="0"/>
                                          </p:stCondLst>
                                        </p:cTn>
                                        <p:tgtEl>
                                          <p:spTgt spid="13"/>
                                        </p:tgtEl>
                                        <p:attrNameLst>
                                          <p:attrName>style.visibility</p:attrName>
                                        </p:attrNameLst>
                                      </p:cBhvr>
                                      <p:to>
                                        <p:strVal val="visible"/>
                                      </p:to>
                                    </p:set>
                                    <p:anim calcmode="lin" valueType="num">
                                      <p:cBhvr>
                                        <p:cTn id="58" dur="10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9" dur="1000" fill="hold"/>
                                        <p:tgtEl>
                                          <p:spTgt spid="13"/>
                                        </p:tgtEl>
                                        <p:attrNameLst>
                                          <p:attrName>ppt_y</p:attrName>
                                        </p:attrNameLst>
                                      </p:cBhvr>
                                      <p:tavLst>
                                        <p:tav tm="0">
                                          <p:val>
                                            <p:strVal val="#ppt_y"/>
                                          </p:val>
                                        </p:tav>
                                        <p:tav tm="100000">
                                          <p:val>
                                            <p:strVal val="#ppt_y"/>
                                          </p:val>
                                        </p:tav>
                                      </p:tavLst>
                                    </p:anim>
                                    <p:anim calcmode="lin" valueType="num">
                                      <p:cBhvr>
                                        <p:cTn id="60" dur="10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61" dur="10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000" tmFilter="0,0; .5, 1; 1, 1"/>
                                        <p:tgtEl>
                                          <p:spTgt spid="13"/>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56" presetClass="entr" presetSubtype="0" fill="hold" grpId="0" nodeType="clickEffect">
                                  <p:stCondLst>
                                    <p:cond delay="0"/>
                                  </p:stCondLst>
                                  <p:iterate type="lt">
                                    <p:tmPct val="10000"/>
                                  </p:iterate>
                                  <p:childTnLst>
                                    <p:set>
                                      <p:cBhvr>
                                        <p:cTn id="66" dur="1" fill="hold">
                                          <p:stCondLst>
                                            <p:cond delay="0"/>
                                          </p:stCondLst>
                                        </p:cTn>
                                        <p:tgtEl>
                                          <p:spTgt spid="14"/>
                                        </p:tgtEl>
                                        <p:attrNameLst>
                                          <p:attrName>style.visibility</p:attrName>
                                        </p:attrNameLst>
                                      </p:cBhvr>
                                      <p:to>
                                        <p:strVal val="visible"/>
                                      </p:to>
                                    </p:set>
                                    <p:anim by="(-#ppt_w*2)" calcmode="lin" valueType="num">
                                      <p:cBhvr rctx="PPT">
                                        <p:cTn id="67" dur="500" autoRev="1" fill="hold">
                                          <p:stCondLst>
                                            <p:cond delay="0"/>
                                          </p:stCondLst>
                                        </p:cTn>
                                        <p:tgtEl>
                                          <p:spTgt spid="14"/>
                                        </p:tgtEl>
                                        <p:attrNameLst>
                                          <p:attrName>ppt_w</p:attrName>
                                        </p:attrNameLst>
                                      </p:cBhvr>
                                    </p:anim>
                                    <p:anim by="(#ppt_w*0.50)" calcmode="lin" valueType="num">
                                      <p:cBhvr>
                                        <p:cTn id="68" dur="500" decel="50000" autoRev="1" fill="hold">
                                          <p:stCondLst>
                                            <p:cond delay="0"/>
                                          </p:stCondLst>
                                        </p:cTn>
                                        <p:tgtEl>
                                          <p:spTgt spid="14"/>
                                        </p:tgtEl>
                                        <p:attrNameLst>
                                          <p:attrName>ppt_x</p:attrName>
                                        </p:attrNameLst>
                                      </p:cBhvr>
                                    </p:anim>
                                    <p:anim from="(-#ppt_h/2)" to="(#ppt_y)" calcmode="lin" valueType="num">
                                      <p:cBhvr>
                                        <p:cTn id="69" dur="1000" fill="hold">
                                          <p:stCondLst>
                                            <p:cond delay="0"/>
                                          </p:stCondLst>
                                        </p:cTn>
                                        <p:tgtEl>
                                          <p:spTgt spid="14"/>
                                        </p:tgtEl>
                                        <p:attrNameLst>
                                          <p:attrName>ppt_y</p:attrName>
                                        </p:attrNameLst>
                                      </p:cBhvr>
                                    </p:anim>
                                    <p:animRot by="21600000">
                                      <p:cBhvr>
                                        <p:cTn id="70" dur="10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1"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692696"/>
            <a:ext cx="8247860" cy="1512168"/>
          </a:xfrm>
        </p:spPr>
        <p:txBody>
          <a:bodyPr/>
          <a:lstStyle/>
          <a:p>
            <a:pPr algn="r"/>
            <a:r>
              <a:rPr lang="fa-IR" sz="4000" b="1" dirty="0" smtClean="0">
                <a:solidFill>
                  <a:srgbClr val="C00000"/>
                </a:solidFill>
                <a:latin typeface="Arial" pitchFamily="34" charset="0"/>
                <a:ea typeface="+mn-ea"/>
                <a:cs typeface="Arial" pitchFamily="34" charset="0"/>
              </a:rPr>
              <a:t>اصل سالانه </a:t>
            </a:r>
            <a:r>
              <a:rPr lang="fa-IR" sz="4000" b="1" dirty="0">
                <a:solidFill>
                  <a:srgbClr val="C00000"/>
                </a:solidFill>
                <a:latin typeface="Arial" pitchFamily="34" charset="0"/>
                <a:ea typeface="+mn-ea"/>
                <a:cs typeface="Arial" pitchFamily="34" charset="0"/>
              </a:rPr>
              <a:t>بودن بودجه</a:t>
            </a:r>
            <a:r>
              <a:rPr lang="fa-IR" sz="4000" b="1" dirty="0">
                <a:solidFill>
                  <a:schemeClr val="bg1"/>
                </a:solidFill>
                <a:latin typeface="Arial" pitchFamily="34" charset="0"/>
                <a:cs typeface="Arial" pitchFamily="34" charset="0"/>
              </a:rPr>
              <a:t/>
            </a:r>
            <a:br>
              <a:rPr lang="fa-IR" sz="4000" b="1" dirty="0">
                <a:solidFill>
                  <a:schemeClr val="bg1"/>
                </a:solidFill>
                <a:latin typeface="Arial" pitchFamily="34" charset="0"/>
                <a:cs typeface="Arial" pitchFamily="34" charset="0"/>
              </a:rPr>
            </a:br>
            <a:endParaRPr lang="en-US" sz="4000" b="1" dirty="0" smtClean="0">
              <a:solidFill>
                <a:srgbClr val="C00000"/>
              </a:solidFill>
              <a:latin typeface="Arial" pitchFamily="34" charset="0"/>
              <a:ea typeface="+mn-ea"/>
              <a:cs typeface="Arial" pitchFamily="34" charset="0"/>
            </a:endParaRPr>
          </a:p>
        </p:txBody>
      </p:sp>
      <p:sp>
        <p:nvSpPr>
          <p:cNvPr id="3" name="Content Placeholder 2"/>
          <p:cNvSpPr>
            <a:spLocks noGrp="1"/>
          </p:cNvSpPr>
          <p:nvPr>
            <p:ph idx="1"/>
          </p:nvPr>
        </p:nvSpPr>
        <p:spPr>
          <a:xfrm>
            <a:off x="316267" y="1280445"/>
            <a:ext cx="8472518" cy="5214974"/>
          </a:xfrm>
        </p:spPr>
        <p:txBody>
          <a:bodyPr/>
          <a:lstStyle/>
          <a:p>
            <a:pPr marL="0" indent="0" algn="r">
              <a:buNone/>
              <a:defRPr/>
            </a:pPr>
            <a:endParaRPr lang="en-US" dirty="0" smtClean="0">
              <a:solidFill>
                <a:schemeClr val="bg1"/>
              </a:solidFill>
              <a:cs typeface="Traffic" pitchFamily="2" charset="-78"/>
            </a:endParaRPr>
          </a:p>
          <a:p>
            <a:pPr marL="0" indent="0" algn="r">
              <a:buNone/>
            </a:pPr>
            <a:r>
              <a:rPr lang="fa-IR" sz="2800" b="1" dirty="0">
                <a:solidFill>
                  <a:schemeClr val="bg1"/>
                </a:solidFill>
                <a:latin typeface="Arial" pitchFamily="34" charset="0"/>
                <a:ea typeface="+mn-ea"/>
                <a:cs typeface="Arial" pitchFamily="34" charset="0"/>
              </a:rPr>
              <a:t>بودجه باید برای مدت زمانی معین انجام </a:t>
            </a:r>
            <a:r>
              <a:rPr lang="fa-IR" sz="2800" b="1" dirty="0" smtClean="0">
                <a:solidFill>
                  <a:schemeClr val="bg1"/>
                </a:solidFill>
                <a:latin typeface="Arial" pitchFamily="34" charset="0"/>
                <a:ea typeface="+mn-ea"/>
                <a:cs typeface="Arial" pitchFamily="34" charset="0"/>
              </a:rPr>
              <a:t>گیرد </a:t>
            </a:r>
            <a:r>
              <a:rPr lang="fa-IR" sz="2800" b="1" dirty="0">
                <a:solidFill>
                  <a:schemeClr val="bg1"/>
                </a:solidFill>
                <a:latin typeface="Arial" pitchFamily="34" charset="0"/>
                <a:ea typeface="+mn-ea"/>
                <a:cs typeface="Arial" pitchFamily="34" charset="0"/>
              </a:rPr>
              <a:t>یعنی آغاز و خاتمه آن باید مشخص و معلوم باشد. این فاصله زمانی اختیاری است، که مناسب ترین فاصله زمانی برای انجام این کار یکسال است.</a:t>
            </a:r>
          </a:p>
          <a:p>
            <a:pPr marL="0" indent="0" algn="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075240" cy="1656184"/>
          </a:xfrm>
        </p:spPr>
        <p:txBody>
          <a:bodyPr/>
          <a:lstStyle/>
          <a:p>
            <a:pPr algn="r"/>
            <a:r>
              <a:rPr lang="fa-IR" sz="4000" b="1" dirty="0">
                <a:solidFill>
                  <a:srgbClr val="C00000"/>
                </a:solidFill>
                <a:latin typeface="Arial" pitchFamily="34" charset="0"/>
                <a:ea typeface="+mn-ea"/>
                <a:cs typeface="Arial" pitchFamily="34" charset="0"/>
              </a:rPr>
              <a:t>اصل جامعیت بودجه</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dirty="0"/>
          </a:p>
        </p:txBody>
      </p:sp>
      <p:sp>
        <p:nvSpPr>
          <p:cNvPr id="3" name="Content Placeholder 2"/>
          <p:cNvSpPr>
            <a:spLocks noGrp="1"/>
          </p:cNvSpPr>
          <p:nvPr>
            <p:ph idx="1"/>
          </p:nvPr>
        </p:nvSpPr>
        <p:spPr>
          <a:xfrm>
            <a:off x="457200" y="1628801"/>
            <a:ext cx="8229600" cy="4695800"/>
          </a:xfrm>
        </p:spPr>
        <p:txBody>
          <a:bodyPr/>
          <a:lstStyle/>
          <a:p>
            <a:pPr algn="r" eaLnBrk="1" hangingPunct="1">
              <a:lnSpc>
                <a:spcPct val="90000"/>
              </a:lnSpc>
              <a:buFont typeface="Wingdings" panose="05000000000000000000" pitchFamily="2" charset="2"/>
              <a:buNone/>
              <a:defRPr/>
            </a:pPr>
            <a:r>
              <a:rPr lang="fa-IR" sz="3200" b="1" dirty="0">
                <a:solidFill>
                  <a:schemeClr val="bg1"/>
                </a:solidFill>
                <a:latin typeface="Arial" pitchFamily="34" charset="0"/>
                <a:ea typeface="+mn-ea"/>
                <a:cs typeface="Arial" pitchFamily="34" charset="0"/>
              </a:rPr>
              <a:t>دو مفهوم اساسی در این اصل دنبال می شود</a:t>
            </a:r>
            <a:r>
              <a:rPr lang="fa-IR" sz="2800" b="1" dirty="0">
                <a:solidFill>
                  <a:schemeClr val="bg1"/>
                </a:solidFill>
                <a:latin typeface="Arial" pitchFamily="34" charset="0"/>
                <a:ea typeface="+mn-ea"/>
                <a:cs typeface="Arial" pitchFamily="34" charset="0"/>
              </a:rPr>
              <a:t>:</a:t>
            </a:r>
          </a:p>
          <a:p>
            <a:pPr algn="r" eaLnBrk="1" hangingPunct="1">
              <a:lnSpc>
                <a:spcPct val="90000"/>
              </a:lnSpc>
              <a:buFont typeface="Wingdings" panose="05000000000000000000" pitchFamily="2" charset="2"/>
              <a:buNone/>
              <a:defRPr/>
            </a:pPr>
            <a:r>
              <a:rPr lang="fa-IR" sz="2800" b="1" dirty="0">
                <a:solidFill>
                  <a:schemeClr val="bg1"/>
                </a:solidFill>
                <a:latin typeface="Arial" pitchFamily="34" charset="0"/>
                <a:ea typeface="+mn-ea"/>
                <a:cs typeface="Arial" pitchFamily="34" charset="0"/>
              </a:rPr>
              <a:t>1-دولت بایستی کلیه درآمدهای و هزینه های خود را اعم از عمرانی و جاری وهمچنین اعتبارات دستگاه های اجرایی،اعم از وزاتخانه ها و شرکت ها ی دولتی،موسسات دولتی و موسسات انتفاعی وابسته به دولت،نهاد های انقلابی و کلیه دستگاههایی که به نحوی از بودجه دولت بهره مند می شوند را باید در سند بودجه جمع آوری و به مجلس تقدیم کند.</a:t>
            </a:r>
          </a:p>
          <a:p>
            <a:pPr algn="r" eaLnBrk="1" hangingPunct="1">
              <a:lnSpc>
                <a:spcPct val="90000"/>
              </a:lnSpc>
              <a:buFont typeface="Wingdings" panose="05000000000000000000" pitchFamily="2" charset="2"/>
              <a:buNone/>
              <a:defRPr/>
            </a:pPr>
            <a:r>
              <a:rPr lang="fa-IR" sz="2800" b="1" dirty="0">
                <a:solidFill>
                  <a:schemeClr val="bg1"/>
                </a:solidFill>
                <a:latin typeface="Arial" pitchFamily="34" charset="0"/>
                <a:ea typeface="+mn-ea"/>
                <a:cs typeface="Arial" pitchFamily="34" charset="0"/>
              </a:rPr>
              <a:t>2-باید ارقام درآمد و هزینه منظور شده در بودجه به صورت کامل و به شکل نا خالص نوشته شوند نه اینکه با هم تهاتر کنند</a:t>
            </a:r>
            <a:r>
              <a:rPr lang="fa-IR" sz="3000" b="1" dirty="0">
                <a:solidFill>
                  <a:schemeClr val="bg1"/>
                </a:solidFill>
                <a:latin typeface="Arial" pitchFamily="34" charset="0"/>
                <a:ea typeface="+mn-ea"/>
                <a:cs typeface="Arial" pitchFamily="34" charset="0"/>
              </a:rPr>
              <a:t>.</a:t>
            </a:r>
          </a:p>
          <a:p>
            <a:pPr algn="r" eaLnBrk="1" hangingPunct="1">
              <a:lnSpc>
                <a:spcPct val="90000"/>
              </a:lnSpc>
              <a:buFont typeface="Wingdings" panose="05000000000000000000" pitchFamily="2" charset="2"/>
              <a:buNone/>
              <a:defRPr/>
            </a:pPr>
            <a:endParaRPr lang="en-US" dirty="0"/>
          </a:p>
        </p:txBody>
      </p:sp>
    </p:spTree>
    <p:extLst>
      <p:ext uri="{BB962C8B-B14F-4D97-AF65-F5344CB8AC3E}">
        <p14:creationId xmlns:p14="http://schemas.microsoft.com/office/powerpoint/2010/main" val="3413851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51942"/>
          </a:xfrm>
        </p:spPr>
        <p:txBody>
          <a:bodyPr/>
          <a:lstStyle/>
          <a:p>
            <a:pPr algn="r"/>
            <a:r>
              <a:rPr lang="fa-IR" sz="3200" b="1" dirty="0" smtClean="0">
                <a:solidFill>
                  <a:srgbClr val="C00000"/>
                </a:solidFill>
                <a:latin typeface="Arial" pitchFamily="34" charset="0"/>
                <a:ea typeface="+mn-ea"/>
                <a:cs typeface="Arial" pitchFamily="34" charset="0"/>
              </a:rPr>
              <a:t>اصل </a:t>
            </a:r>
            <a:r>
              <a:rPr lang="fa-IR" sz="3200" b="1" dirty="0">
                <a:solidFill>
                  <a:srgbClr val="C00000"/>
                </a:solidFill>
                <a:latin typeface="Arial" pitchFamily="34" charset="0"/>
                <a:ea typeface="+mn-ea"/>
                <a:cs typeface="Arial" pitchFamily="34" charset="0"/>
              </a:rPr>
              <a:t>جامعیت اصل 53 قانون اساسی جمهوری اسلامی ایران</a:t>
            </a:r>
            <a:r>
              <a:rPr lang="fa-IR" sz="3200" dirty="0">
                <a:solidFill>
                  <a:srgbClr val="0000FF"/>
                </a:solidFill>
                <a:cs typeface="Times New Roman" pitchFamily="18" charset="0"/>
              </a:rPr>
              <a:t> </a:t>
            </a:r>
            <a:endParaRPr lang="en-US" sz="3200" dirty="0"/>
          </a:p>
        </p:txBody>
      </p:sp>
      <p:sp>
        <p:nvSpPr>
          <p:cNvPr id="3" name="Content Placeholder 2"/>
          <p:cNvSpPr>
            <a:spLocks noGrp="1"/>
          </p:cNvSpPr>
          <p:nvPr>
            <p:ph idx="1"/>
          </p:nvPr>
        </p:nvSpPr>
        <p:spPr/>
        <p:txBody>
          <a:bodyPr/>
          <a:lstStyle/>
          <a:p>
            <a:pPr marL="0" indent="0" algn="r" rtl="1">
              <a:buNone/>
            </a:pPr>
            <a:r>
              <a:rPr lang="fa-IR" sz="2800" b="1" dirty="0">
                <a:solidFill>
                  <a:schemeClr val="bg1"/>
                </a:solidFill>
                <a:latin typeface="Arial" pitchFamily="34" charset="0"/>
                <a:ea typeface="+mn-ea"/>
                <a:cs typeface="Arial" pitchFamily="34" charset="0"/>
              </a:rPr>
              <a:t>اصل 53 قانون اساسی جمهوری اسلامی ایران در ارتباط با اصل جامعیت به این قرار است :</a:t>
            </a:r>
          </a:p>
          <a:p>
            <a:pPr algn="r" rtl="1">
              <a:buFont typeface="Wingdings" panose="05000000000000000000" pitchFamily="2" charset="2"/>
              <a:buNone/>
            </a:pPr>
            <a:r>
              <a:rPr lang="fa-IR" sz="2800" b="1" dirty="0">
                <a:solidFill>
                  <a:schemeClr val="bg1"/>
                </a:solidFill>
                <a:latin typeface="Arial" pitchFamily="34" charset="0"/>
                <a:ea typeface="+mn-ea"/>
                <a:cs typeface="Arial" pitchFamily="34" charset="0"/>
              </a:rPr>
              <a:t>«کلیه دریافتهای دولت در حسابهای خزانه داری کل متمرکز می شود و همه پرداختها در حدود اعتبارات مصوب به موجب قانون انجام می گیرد».</a:t>
            </a:r>
            <a:r>
              <a:rPr lang="en-US" sz="2800" b="1" dirty="0">
                <a:solidFill>
                  <a:schemeClr val="bg1"/>
                </a:solidFill>
                <a:latin typeface="Arial" pitchFamily="34" charset="0"/>
                <a:ea typeface="+mn-ea"/>
                <a:cs typeface="Arial" pitchFamily="34" charset="0"/>
              </a:rPr>
              <a:t> </a:t>
            </a:r>
          </a:p>
          <a:p>
            <a:endParaRPr lang="en-US" dirty="0"/>
          </a:p>
        </p:txBody>
      </p:sp>
    </p:spTree>
    <p:extLst>
      <p:ext uri="{BB962C8B-B14F-4D97-AF65-F5344CB8AC3E}">
        <p14:creationId xmlns:p14="http://schemas.microsoft.com/office/powerpoint/2010/main" val="3529319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2276872"/>
          </a:xfrm>
        </p:spPr>
        <p:txBody>
          <a:bodyPr/>
          <a:lstStyle/>
          <a:p>
            <a:pPr algn="r"/>
            <a:r>
              <a:rPr lang="fa-IR" sz="4000" b="1" dirty="0">
                <a:solidFill>
                  <a:srgbClr val="C00000"/>
                </a:solidFill>
                <a:latin typeface="Arial" pitchFamily="34" charset="0"/>
                <a:ea typeface="+mn-ea"/>
                <a:cs typeface="Arial" pitchFamily="34" charset="0"/>
              </a:rPr>
              <a:t>اصل تخصیص وعدم تخصیص</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dirty="0"/>
          </a:p>
        </p:txBody>
      </p:sp>
      <p:sp>
        <p:nvSpPr>
          <p:cNvPr id="3" name="Content Placeholder 2"/>
          <p:cNvSpPr>
            <a:spLocks noGrp="1"/>
          </p:cNvSpPr>
          <p:nvPr>
            <p:ph idx="1"/>
          </p:nvPr>
        </p:nvSpPr>
        <p:spPr>
          <a:xfrm>
            <a:off x="457200" y="1556793"/>
            <a:ext cx="8229600" cy="5301208"/>
          </a:xfrm>
        </p:spPr>
        <p:txBody>
          <a:bodyPr/>
          <a:lstStyle/>
          <a:p>
            <a:pPr marL="0" indent="0" algn="r" rtl="1" eaLnBrk="1" fontAlgn="auto" hangingPunct="1">
              <a:spcBef>
                <a:spcPts val="0"/>
              </a:spcBef>
              <a:spcAft>
                <a:spcPts val="0"/>
              </a:spcAft>
              <a:buNone/>
              <a:defRPr/>
            </a:pPr>
            <a:r>
              <a:rPr lang="fa-IR" sz="2800" b="1" dirty="0">
                <a:solidFill>
                  <a:srgbClr val="FF0000"/>
                </a:solidFill>
                <a:latin typeface="Arial" pitchFamily="34" charset="0"/>
                <a:ea typeface="+mn-ea"/>
                <a:cs typeface="Arial" pitchFamily="34" charset="0"/>
              </a:rPr>
              <a:t>طبق اصل تخصیص </a:t>
            </a:r>
            <a:r>
              <a:rPr lang="fa-IR" sz="2800" b="1" dirty="0">
                <a:solidFill>
                  <a:schemeClr val="bg1"/>
                </a:solidFill>
                <a:latin typeface="Arial" pitchFamily="34" charset="0"/>
                <a:ea typeface="+mn-ea"/>
                <a:cs typeface="Arial" pitchFamily="34" charset="0"/>
              </a:rPr>
              <a:t>تمام ارقام مندرج درقانون می </a:t>
            </a:r>
            <a:r>
              <a:rPr lang="fa-IR" sz="2800" b="1" dirty="0" smtClean="0">
                <a:solidFill>
                  <a:schemeClr val="bg1"/>
                </a:solidFill>
                <a:latin typeface="Arial" pitchFamily="34" charset="0"/>
                <a:ea typeface="+mn-ea"/>
                <a:cs typeface="Arial" pitchFamily="34" charset="0"/>
              </a:rPr>
              <a:t>باید به </a:t>
            </a:r>
            <a:r>
              <a:rPr lang="fa-IR" sz="2800" b="1" dirty="0">
                <a:solidFill>
                  <a:schemeClr val="bg1"/>
                </a:solidFill>
                <a:latin typeface="Arial" pitchFamily="34" charset="0"/>
                <a:ea typeface="+mn-ea"/>
                <a:cs typeface="Arial" pitchFamily="34" charset="0"/>
              </a:rPr>
              <a:t>همان وضعی که درقانون بودجه تعیین گردیده وبه تصویب مجلس رسیده  واجازه دریافت وپرداخت آن داده شده است وصول یا به مصرف برسد  اما استثناهای محدودی دارد که اجازه انتقال اعتبار از </a:t>
            </a:r>
            <a:r>
              <a:rPr lang="fa-IR" sz="2800" b="1" dirty="0" smtClean="0">
                <a:solidFill>
                  <a:schemeClr val="bg1"/>
                </a:solidFill>
                <a:latin typeface="Arial" pitchFamily="34" charset="0"/>
                <a:ea typeface="+mn-ea"/>
                <a:cs typeface="Arial" pitchFamily="34" charset="0"/>
              </a:rPr>
              <a:t>ماده ای </a:t>
            </a:r>
            <a:r>
              <a:rPr lang="fa-IR" sz="2800" b="1" dirty="0">
                <a:solidFill>
                  <a:schemeClr val="bg1"/>
                </a:solidFill>
                <a:latin typeface="Arial" pitchFamily="34" charset="0"/>
                <a:ea typeface="+mn-ea"/>
                <a:cs typeface="Arial" pitchFamily="34" charset="0"/>
              </a:rPr>
              <a:t>به ماده دیگر یا از فصلی به فصل </a:t>
            </a:r>
            <a:r>
              <a:rPr lang="fa-IR" sz="2800" b="1" dirty="0" smtClean="0">
                <a:solidFill>
                  <a:schemeClr val="bg1"/>
                </a:solidFill>
                <a:latin typeface="Arial" pitchFamily="34" charset="0"/>
                <a:ea typeface="+mn-ea"/>
                <a:cs typeface="Arial" pitchFamily="34" charset="0"/>
              </a:rPr>
              <a:t>دیگر را </a:t>
            </a:r>
            <a:r>
              <a:rPr lang="fa-IR" sz="2800" b="1" dirty="0">
                <a:solidFill>
                  <a:schemeClr val="bg1"/>
                </a:solidFill>
                <a:latin typeface="Arial" pitchFamily="34" charset="0"/>
                <a:ea typeface="+mn-ea"/>
                <a:cs typeface="Arial" pitchFamily="34" charset="0"/>
              </a:rPr>
              <a:t>با طی تشریفاتی می دهد که درتبصره های بودجه پیش بینی می شود</a:t>
            </a:r>
          </a:p>
          <a:p>
            <a:pPr marL="0" indent="0" algn="r" rtl="1" eaLnBrk="1" fontAlgn="auto" hangingPunct="1">
              <a:spcBef>
                <a:spcPts val="0"/>
              </a:spcBef>
              <a:spcAft>
                <a:spcPts val="0"/>
              </a:spcAft>
              <a:buNone/>
              <a:defRPr/>
            </a:pPr>
            <a:r>
              <a:rPr lang="fa-IR" sz="2800" b="1" dirty="0" smtClean="0">
                <a:solidFill>
                  <a:srgbClr val="FF0000"/>
                </a:solidFill>
                <a:latin typeface="Arial" pitchFamily="34" charset="0"/>
                <a:ea typeface="+mn-ea"/>
                <a:cs typeface="Arial" pitchFamily="34" charset="0"/>
              </a:rPr>
              <a:t>اصل </a:t>
            </a:r>
            <a:r>
              <a:rPr lang="fa-IR" sz="2800" b="1" dirty="0">
                <a:solidFill>
                  <a:srgbClr val="FF0000"/>
                </a:solidFill>
                <a:latin typeface="Arial" pitchFamily="34" charset="0"/>
                <a:ea typeface="+mn-ea"/>
                <a:cs typeface="Arial" pitchFamily="34" charset="0"/>
              </a:rPr>
              <a:t>عدم تخصیص </a:t>
            </a:r>
            <a:r>
              <a:rPr lang="fa-IR" sz="2800" b="1" dirty="0">
                <a:solidFill>
                  <a:schemeClr val="bg1"/>
                </a:solidFill>
                <a:latin typeface="Arial" pitchFamily="34" charset="0"/>
                <a:ea typeface="+mn-ea"/>
                <a:cs typeface="Arial" pitchFamily="34" charset="0"/>
              </a:rPr>
              <a:t>به منزله عکس </a:t>
            </a:r>
            <a:r>
              <a:rPr lang="fa-IR" sz="2800" b="1" dirty="0" smtClean="0">
                <a:solidFill>
                  <a:schemeClr val="bg1"/>
                </a:solidFill>
                <a:latin typeface="Arial" pitchFamily="34" charset="0"/>
                <a:ea typeface="+mn-ea"/>
                <a:cs typeface="Arial" pitchFamily="34" charset="0"/>
              </a:rPr>
              <a:t>تخصیص </a:t>
            </a:r>
            <a:r>
              <a:rPr lang="fa-IR" sz="2800" b="1" dirty="0">
                <a:solidFill>
                  <a:schemeClr val="bg1"/>
                </a:solidFill>
                <a:latin typeface="Arial" pitchFamily="34" charset="0"/>
                <a:ea typeface="+mn-ea"/>
                <a:cs typeface="Arial" pitchFamily="34" charset="0"/>
              </a:rPr>
              <a:t>نیست این اصل درواقع الهام بخش اصل جامعیت بودجه است درجایی که به ناخالص بودن ارقام بودجه توصیه شده است </a:t>
            </a:r>
            <a:r>
              <a:rPr lang="fa-IR" sz="2800" b="1" dirty="0" smtClean="0">
                <a:solidFill>
                  <a:schemeClr val="bg1"/>
                </a:solidFill>
                <a:latin typeface="Arial" pitchFamily="34" charset="0"/>
                <a:ea typeface="+mn-ea"/>
                <a:cs typeface="Arial" pitchFamily="34" charset="0"/>
              </a:rPr>
              <a:t>تاکید برآن </a:t>
            </a:r>
            <a:r>
              <a:rPr lang="fa-IR" sz="2800" b="1" dirty="0">
                <a:solidFill>
                  <a:schemeClr val="bg1"/>
                </a:solidFill>
                <a:latin typeface="Arial" pitchFamily="34" charset="0"/>
                <a:ea typeface="+mn-ea"/>
                <a:cs typeface="Arial" pitchFamily="34" charset="0"/>
              </a:rPr>
              <a:t>دارد </a:t>
            </a:r>
            <a:r>
              <a:rPr lang="fa-IR" sz="2800" b="1" dirty="0" smtClean="0">
                <a:solidFill>
                  <a:schemeClr val="bg1"/>
                </a:solidFill>
                <a:latin typeface="Arial" pitchFamily="34" charset="0"/>
                <a:ea typeface="+mn-ea"/>
                <a:cs typeface="Arial" pitchFamily="34" charset="0"/>
              </a:rPr>
              <a:t>که درآمدهای </a:t>
            </a:r>
            <a:r>
              <a:rPr lang="fa-IR" sz="2800" b="1" dirty="0">
                <a:solidFill>
                  <a:schemeClr val="bg1"/>
                </a:solidFill>
                <a:latin typeface="Arial" pitchFamily="34" charset="0"/>
                <a:ea typeface="+mn-ea"/>
                <a:cs typeface="Arial" pitchFamily="34" charset="0"/>
              </a:rPr>
              <a:t>خاص دربودجه نباید به مخارجی خاص اختصاص داده شود</a:t>
            </a:r>
            <a:r>
              <a:rPr lang="fa-IR" sz="2800" b="1" dirty="0">
                <a:solidFill>
                  <a:schemeClr val="bg1"/>
                </a:solidFill>
                <a:cs typeface="B Homa" pitchFamily="2" charset="-78"/>
              </a:rPr>
              <a:t>.</a:t>
            </a:r>
          </a:p>
          <a:p>
            <a:pPr marL="0" indent="0">
              <a:buNone/>
            </a:pPr>
            <a:endParaRPr lang="en-US" dirty="0"/>
          </a:p>
        </p:txBody>
      </p:sp>
    </p:spTree>
    <p:extLst>
      <p:ext uri="{BB962C8B-B14F-4D97-AF65-F5344CB8AC3E}">
        <p14:creationId xmlns:p14="http://schemas.microsoft.com/office/powerpoint/2010/main" val="608657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51942"/>
          </a:xfrm>
        </p:spPr>
        <p:txBody>
          <a:bodyPr/>
          <a:lstStyle/>
          <a:p>
            <a:pPr algn="r" rtl="1" eaLnBrk="1" fontAlgn="auto" hangingPunct="1">
              <a:spcBef>
                <a:spcPts val="0"/>
              </a:spcBef>
              <a:spcAft>
                <a:spcPts val="0"/>
              </a:spcAft>
              <a:defRPr/>
            </a:pPr>
            <a:r>
              <a:rPr lang="fa-IR" sz="4000" b="1" dirty="0">
                <a:solidFill>
                  <a:srgbClr val="C00000"/>
                </a:solidFill>
                <a:latin typeface="Arial" pitchFamily="34" charset="0"/>
                <a:ea typeface="+mn-ea"/>
                <a:cs typeface="Arial" pitchFamily="34" charset="0"/>
              </a:rPr>
              <a:t>اصل تخمینی بودن درآمدها</a:t>
            </a:r>
          </a:p>
        </p:txBody>
      </p:sp>
      <p:sp>
        <p:nvSpPr>
          <p:cNvPr id="3" name="Content Placeholder 2"/>
          <p:cNvSpPr>
            <a:spLocks noGrp="1"/>
          </p:cNvSpPr>
          <p:nvPr>
            <p:ph idx="1"/>
          </p:nvPr>
        </p:nvSpPr>
        <p:spPr>
          <a:xfrm>
            <a:off x="457200" y="1700809"/>
            <a:ext cx="8229600" cy="4623792"/>
          </a:xfrm>
        </p:spPr>
        <p:txBody>
          <a:bodyPr/>
          <a:lstStyle/>
          <a:p>
            <a:pPr algn="r" eaLnBrk="1" hangingPunct="1">
              <a:lnSpc>
                <a:spcPct val="90000"/>
              </a:lnSpc>
              <a:buNone/>
              <a:defRPr/>
            </a:pPr>
            <a:r>
              <a:rPr lang="fa-IR" sz="2800" b="1" dirty="0" smtClean="0">
                <a:solidFill>
                  <a:schemeClr val="bg1"/>
                </a:solidFill>
                <a:latin typeface="Arial" pitchFamily="34" charset="0"/>
                <a:ea typeface="+mn-ea"/>
                <a:cs typeface="Arial" pitchFamily="34" charset="0"/>
              </a:rPr>
              <a:t>این اصل تاکیدی بر این مطلب است که </a:t>
            </a:r>
            <a:r>
              <a:rPr lang="fa-IR" sz="2800" b="1" dirty="0" smtClean="0">
                <a:solidFill>
                  <a:schemeClr val="bg1"/>
                </a:solidFill>
                <a:latin typeface="Arial" pitchFamily="34" charset="0"/>
                <a:cs typeface="Arial" pitchFamily="34" charset="0"/>
              </a:rPr>
              <a:t>تنها </a:t>
            </a:r>
            <a:r>
              <a:rPr lang="fa-IR" sz="2800" b="1" dirty="0">
                <a:solidFill>
                  <a:schemeClr val="bg1"/>
                </a:solidFill>
                <a:latin typeface="Arial" pitchFamily="34" charset="0"/>
                <a:cs typeface="Arial" pitchFamily="34" charset="0"/>
              </a:rPr>
              <a:t>وجود ارقام درآمد در سند بودجه ،بدون آنکه قانون وصول آن از تصویب مجلس گذشته باشد نمی تواند مجوزی برای وصول درآمد باشد</a:t>
            </a:r>
            <a:r>
              <a:rPr lang="fa-IR" sz="2800" b="1" dirty="0" smtClean="0">
                <a:solidFill>
                  <a:schemeClr val="bg1"/>
                </a:solidFill>
                <a:latin typeface="Arial" pitchFamily="34" charset="0"/>
                <a:cs typeface="Arial" pitchFamily="34" charset="0"/>
              </a:rPr>
              <a:t>.</a:t>
            </a:r>
          </a:p>
          <a:p>
            <a:pPr algn="r" eaLnBrk="1" hangingPunct="1">
              <a:lnSpc>
                <a:spcPct val="90000"/>
              </a:lnSpc>
              <a:buNone/>
              <a:defRPr/>
            </a:pPr>
            <a:r>
              <a:rPr lang="fa-IR" sz="2800" b="1" dirty="0" smtClean="0">
                <a:solidFill>
                  <a:schemeClr val="bg1"/>
                </a:solidFill>
                <a:latin typeface="Arial" pitchFamily="34" charset="0"/>
                <a:cs typeface="Arial" pitchFamily="34" charset="0"/>
              </a:rPr>
              <a:t> </a:t>
            </a:r>
            <a:r>
              <a:rPr lang="fa-IR" sz="2800" b="1" dirty="0">
                <a:solidFill>
                  <a:schemeClr val="bg1"/>
                </a:solidFill>
                <a:latin typeface="Arial" pitchFamily="34" charset="0"/>
                <a:cs typeface="Arial" pitchFamily="34" charset="0"/>
              </a:rPr>
              <a:t>یعنی اجازه دریافت درآمد یک اجازه مشروط است و دریافت درآمد های لازم بدون وجود تصویب قانون </a:t>
            </a:r>
            <a:r>
              <a:rPr lang="fa-IR" sz="2800" b="1" dirty="0" smtClean="0">
                <a:solidFill>
                  <a:schemeClr val="bg1"/>
                </a:solidFill>
                <a:latin typeface="Arial" pitchFamily="34" charset="0"/>
                <a:cs typeface="Arial" pitchFamily="34" charset="0"/>
              </a:rPr>
              <a:t>وصول آن </a:t>
            </a:r>
            <a:r>
              <a:rPr lang="fa-IR" sz="2800" b="1" dirty="0">
                <a:solidFill>
                  <a:schemeClr val="bg1"/>
                </a:solidFill>
                <a:latin typeface="Arial" pitchFamily="34" charset="0"/>
                <a:cs typeface="Arial" pitchFamily="34" charset="0"/>
              </a:rPr>
              <a:t>عملی نیست.</a:t>
            </a:r>
          </a:p>
          <a:p>
            <a:pPr algn="r" eaLnBrk="1" hangingPunct="1">
              <a:lnSpc>
                <a:spcPct val="90000"/>
              </a:lnSpc>
              <a:buFont typeface="Wingdings" panose="05000000000000000000" pitchFamily="2" charset="2"/>
              <a:buNone/>
              <a:defRPr/>
            </a:pPr>
            <a:r>
              <a:rPr lang="fa-IR" sz="2800" b="1" dirty="0" smtClean="0">
                <a:solidFill>
                  <a:schemeClr val="bg1"/>
                </a:solidFill>
                <a:latin typeface="Arial" pitchFamily="34" charset="0"/>
                <a:ea typeface="+mn-ea"/>
                <a:cs typeface="Arial" pitchFamily="34" charset="0"/>
              </a:rPr>
              <a:t>باید توجه داشت که بودجه پس از تصویب در مجلس ارزش قانونی پیدا </a:t>
            </a:r>
            <a:r>
              <a:rPr lang="fa-IR" sz="2800" b="1" dirty="0" smtClean="0">
                <a:solidFill>
                  <a:schemeClr val="bg1"/>
                </a:solidFill>
                <a:latin typeface="Arial" pitchFamily="34" charset="0"/>
                <a:cs typeface="Arial" pitchFamily="34" charset="0"/>
              </a:rPr>
              <a:t>می کند .</a:t>
            </a:r>
            <a:endParaRPr lang="fa-IR" sz="2800" b="1" dirty="0" smtClean="0">
              <a:solidFill>
                <a:schemeClr val="bg1"/>
              </a:solidFill>
              <a:latin typeface="Arial" pitchFamily="34" charset="0"/>
              <a:ea typeface="+mn-ea"/>
              <a:cs typeface="Arial" pitchFamily="34" charset="0"/>
            </a:endParaRPr>
          </a:p>
          <a:p>
            <a:pPr marL="0" indent="0">
              <a:buNone/>
            </a:pPr>
            <a:endParaRPr lang="en-US" dirty="0"/>
          </a:p>
        </p:txBody>
      </p:sp>
    </p:spTree>
    <p:extLst>
      <p:ext uri="{BB962C8B-B14F-4D97-AF65-F5344CB8AC3E}">
        <p14:creationId xmlns:p14="http://schemas.microsoft.com/office/powerpoint/2010/main" val="46646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76672"/>
            <a:ext cx="8640960" cy="1800200"/>
          </a:xfrm>
        </p:spPr>
        <p:txBody>
          <a:bodyPr/>
          <a:lstStyle/>
          <a:p>
            <a:pPr algn="r"/>
            <a:r>
              <a:rPr lang="fa-IR" sz="2800" b="1" dirty="0">
                <a:solidFill>
                  <a:srgbClr val="C00000"/>
                </a:solidFill>
                <a:latin typeface="Arial" pitchFamily="34" charset="0"/>
                <a:ea typeface="+mn-ea"/>
                <a:cs typeface="Arial" pitchFamily="34" charset="0"/>
              </a:rPr>
              <a:t>اصل تخمینی بودن </a:t>
            </a:r>
            <a:r>
              <a:rPr lang="fa-IR" sz="2800" b="1" dirty="0" smtClean="0">
                <a:solidFill>
                  <a:srgbClr val="C00000"/>
                </a:solidFill>
                <a:latin typeface="Arial" pitchFamily="34" charset="0"/>
                <a:ea typeface="+mn-ea"/>
                <a:cs typeface="Arial" pitchFamily="34" charset="0"/>
              </a:rPr>
              <a:t>درآمدها </a:t>
            </a:r>
            <a:r>
              <a:rPr lang="fa-IR" sz="2800" b="1" dirty="0">
                <a:solidFill>
                  <a:srgbClr val="C00000"/>
                </a:solidFill>
                <a:latin typeface="Arial" pitchFamily="34" charset="0"/>
                <a:ea typeface="+mn-ea"/>
                <a:cs typeface="Arial" pitchFamily="34" charset="0"/>
              </a:rPr>
              <a:t>اصل </a:t>
            </a:r>
            <a:r>
              <a:rPr lang="fa-IR" sz="2800" b="1" dirty="0" smtClean="0">
                <a:solidFill>
                  <a:srgbClr val="C00000"/>
                </a:solidFill>
                <a:latin typeface="Arial" pitchFamily="34" charset="0"/>
                <a:ea typeface="+mn-ea"/>
                <a:cs typeface="Arial" pitchFamily="34" charset="0"/>
              </a:rPr>
              <a:t>51 </a:t>
            </a:r>
            <a:r>
              <a:rPr lang="fa-IR" sz="2800" b="1" dirty="0">
                <a:solidFill>
                  <a:srgbClr val="C00000"/>
                </a:solidFill>
                <a:latin typeface="Arial" pitchFamily="34" charset="0"/>
                <a:ea typeface="+mn-ea"/>
                <a:cs typeface="Arial" pitchFamily="34" charset="0"/>
              </a:rPr>
              <a:t>قانون اساسی جمهوری </a:t>
            </a:r>
            <a:r>
              <a:rPr lang="fa-IR" sz="2800" b="1" dirty="0" smtClean="0">
                <a:solidFill>
                  <a:srgbClr val="C00000"/>
                </a:solidFill>
                <a:latin typeface="Arial" pitchFamily="34" charset="0"/>
                <a:ea typeface="+mn-ea"/>
                <a:cs typeface="Arial" pitchFamily="34" charset="0"/>
              </a:rPr>
              <a:t>اسلامی ایران</a:t>
            </a:r>
            <a:br>
              <a:rPr lang="fa-IR" sz="2800" b="1" dirty="0" smtClean="0">
                <a:solidFill>
                  <a:srgbClr val="C00000"/>
                </a:solidFill>
                <a:latin typeface="Arial" pitchFamily="34" charset="0"/>
                <a:ea typeface="+mn-ea"/>
                <a:cs typeface="Arial" pitchFamily="34" charset="0"/>
              </a:rPr>
            </a:br>
            <a:r>
              <a:rPr lang="fa-IR" sz="2800" b="1" dirty="0" smtClean="0">
                <a:solidFill>
                  <a:srgbClr val="C00000"/>
                </a:solidFill>
                <a:latin typeface="Arial" pitchFamily="34" charset="0"/>
                <a:ea typeface="+mn-ea"/>
                <a:cs typeface="Arial" pitchFamily="34" charset="0"/>
              </a:rPr>
              <a:t> </a:t>
            </a:r>
            <a:r>
              <a:rPr lang="fa-IR" sz="2800" b="1" dirty="0" smtClean="0">
                <a:solidFill>
                  <a:srgbClr val="333300"/>
                </a:solidFill>
              </a:rPr>
              <a:t> </a:t>
            </a:r>
            <a:r>
              <a:rPr lang="fa-IR" sz="2800" b="1" dirty="0">
                <a:solidFill>
                  <a:srgbClr val="333300"/>
                </a:solidFill>
              </a:rPr>
              <a:t/>
            </a:r>
            <a:br>
              <a:rPr lang="fa-IR" sz="2800" b="1" dirty="0">
                <a:solidFill>
                  <a:srgbClr val="333300"/>
                </a:solidFill>
              </a:rPr>
            </a:br>
            <a:endParaRPr lang="en-US" sz="2800" dirty="0"/>
          </a:p>
        </p:txBody>
      </p:sp>
      <p:sp>
        <p:nvSpPr>
          <p:cNvPr id="3" name="Content Placeholder 2"/>
          <p:cNvSpPr>
            <a:spLocks noGrp="1"/>
          </p:cNvSpPr>
          <p:nvPr>
            <p:ph idx="1"/>
          </p:nvPr>
        </p:nvSpPr>
        <p:spPr>
          <a:xfrm>
            <a:off x="590872" y="1772816"/>
            <a:ext cx="8229600" cy="4389437"/>
          </a:xfrm>
        </p:spPr>
        <p:txBody>
          <a:bodyPr/>
          <a:lstStyle/>
          <a:p>
            <a:pPr marL="0" indent="0" algn="r" rtl="1">
              <a:buNone/>
            </a:pPr>
            <a:r>
              <a:rPr lang="fa-IR" sz="2800" b="1" dirty="0">
                <a:solidFill>
                  <a:schemeClr val="bg1"/>
                </a:solidFill>
                <a:latin typeface="Arial" pitchFamily="34" charset="0"/>
                <a:cs typeface="Arial" pitchFamily="34" charset="0"/>
              </a:rPr>
              <a:t>اصل 51 قانون اساسی جمهوری اسلامی ایران در ارتباط با اصل تخمینی بودن درآمدها به این قرار است:</a:t>
            </a:r>
          </a:p>
          <a:p>
            <a:pPr algn="r" rtl="1">
              <a:buNone/>
            </a:pPr>
            <a:r>
              <a:rPr lang="fa-IR" sz="2800" b="1" dirty="0">
                <a:solidFill>
                  <a:schemeClr val="bg1"/>
                </a:solidFill>
                <a:latin typeface="Arial" pitchFamily="34" charset="0"/>
                <a:cs typeface="Arial" pitchFamily="34" charset="0"/>
              </a:rPr>
              <a:t>&lt;&lt;هیچ نوعی مالیات وضع نمی شود، مگر به موجب قانون،و همچنین موارد معافیت و بخشودگی و تخفیف مالیاتی، به موجب قانون مشخص می شود&gt;&gt;</a:t>
            </a:r>
            <a:endParaRPr lang="en-US" sz="2800" b="1" dirty="0">
              <a:solidFill>
                <a:schemeClr val="bg1"/>
              </a:solidFill>
              <a:latin typeface="Arial" pitchFamily="34" charset="0"/>
              <a:cs typeface="Arial" pitchFamily="34" charset="0"/>
            </a:endParaRPr>
          </a:p>
          <a:p>
            <a:endParaRPr lang="en-US" dirty="0"/>
          </a:p>
        </p:txBody>
      </p:sp>
    </p:spTree>
    <p:extLst>
      <p:ext uri="{BB962C8B-B14F-4D97-AF65-F5344CB8AC3E}">
        <p14:creationId xmlns:p14="http://schemas.microsoft.com/office/powerpoint/2010/main" val="2771062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923950"/>
          </a:xfrm>
        </p:spPr>
        <p:txBody>
          <a:bodyPr/>
          <a:lstStyle/>
          <a:p>
            <a:pPr algn="r" rtl="1" eaLnBrk="1" fontAlgn="auto" hangingPunct="1">
              <a:spcBef>
                <a:spcPts val="0"/>
              </a:spcBef>
              <a:spcAft>
                <a:spcPts val="0"/>
              </a:spcAft>
              <a:defRPr/>
            </a:pPr>
            <a:r>
              <a:rPr lang="fa-IR" sz="4000" b="1" dirty="0">
                <a:solidFill>
                  <a:srgbClr val="C00000"/>
                </a:solidFill>
                <a:latin typeface="Arial" pitchFamily="34" charset="0"/>
                <a:ea typeface="+mn-ea"/>
                <a:cs typeface="Arial" pitchFamily="34" charset="0"/>
              </a:rPr>
              <a:t>اصل وحدت بودجه</a:t>
            </a:r>
          </a:p>
        </p:txBody>
      </p:sp>
      <p:sp>
        <p:nvSpPr>
          <p:cNvPr id="3" name="Content Placeholder 2"/>
          <p:cNvSpPr>
            <a:spLocks noGrp="1"/>
          </p:cNvSpPr>
          <p:nvPr>
            <p:ph idx="1"/>
          </p:nvPr>
        </p:nvSpPr>
        <p:spPr>
          <a:xfrm>
            <a:off x="457200" y="1628801"/>
            <a:ext cx="8229600" cy="4695800"/>
          </a:xfrm>
        </p:spPr>
        <p:txBody>
          <a:bodyPr/>
          <a:lstStyle/>
          <a:p>
            <a:pPr algn="r" eaLnBrk="1" hangingPunct="1">
              <a:buFont typeface="Wingdings" panose="05000000000000000000" pitchFamily="2" charset="2"/>
              <a:buNone/>
              <a:defRPr/>
            </a:pPr>
            <a:r>
              <a:rPr lang="fa-IR" sz="2800" b="1" dirty="0">
                <a:solidFill>
                  <a:schemeClr val="bg1"/>
                </a:solidFill>
                <a:latin typeface="Arial" pitchFamily="34" charset="0"/>
                <a:ea typeface="+mn-ea"/>
                <a:cs typeface="Arial" pitchFamily="34" charset="0"/>
              </a:rPr>
              <a:t>یکی از دلایل رعایت </a:t>
            </a:r>
            <a:r>
              <a:rPr lang="fa-IR" sz="2800" b="1" dirty="0" smtClean="0">
                <a:solidFill>
                  <a:schemeClr val="bg1"/>
                </a:solidFill>
                <a:latin typeface="Arial" pitchFamily="34" charset="0"/>
                <a:ea typeface="+mn-ea"/>
                <a:cs typeface="Arial" pitchFamily="34" charset="0"/>
              </a:rPr>
              <a:t>اصل فوق،فراهم </a:t>
            </a:r>
            <a:r>
              <a:rPr lang="fa-IR" sz="2800" b="1" dirty="0">
                <a:solidFill>
                  <a:schemeClr val="bg1"/>
                </a:solidFill>
                <a:latin typeface="Arial" pitchFamily="34" charset="0"/>
                <a:ea typeface="+mn-ea"/>
                <a:cs typeface="Arial" pitchFamily="34" charset="0"/>
              </a:rPr>
              <a:t>نمودن تسهیلات لازم جهت اتخاذ تصمیم بر مبنای کل اطلاعات مورد نیاز در تصویب و ایجاد زمینه های لازم برای آگاهی جامعه از کل سیاست های دولت در یک سال و ارزیابی نتایج آن </a:t>
            </a:r>
            <a:r>
              <a:rPr lang="fa-IR" sz="2800" b="1" dirty="0" smtClean="0">
                <a:solidFill>
                  <a:schemeClr val="bg1"/>
                </a:solidFill>
                <a:latin typeface="Arial" pitchFamily="34" charset="0"/>
                <a:ea typeface="+mn-ea"/>
                <a:cs typeface="Arial" pitchFamily="34" charset="0"/>
              </a:rPr>
              <a:t>است.</a:t>
            </a:r>
          </a:p>
          <a:p>
            <a:pPr algn="r" eaLnBrk="1" hangingPunct="1">
              <a:buFont typeface="Wingdings" panose="05000000000000000000" pitchFamily="2" charset="2"/>
              <a:buNone/>
              <a:defRPr/>
            </a:pPr>
            <a:r>
              <a:rPr lang="fa-IR" sz="2800" b="1" dirty="0" smtClean="0">
                <a:solidFill>
                  <a:schemeClr val="bg1"/>
                </a:solidFill>
                <a:latin typeface="Arial" pitchFamily="34" charset="0"/>
                <a:ea typeface="+mn-ea"/>
                <a:cs typeface="Arial" pitchFamily="34" charset="0"/>
              </a:rPr>
              <a:t>واضح </a:t>
            </a:r>
            <a:r>
              <a:rPr lang="fa-IR" sz="2800" b="1" dirty="0">
                <a:solidFill>
                  <a:schemeClr val="bg1"/>
                </a:solidFill>
                <a:latin typeface="Arial" pitchFamily="34" charset="0"/>
                <a:ea typeface="+mn-ea"/>
                <a:cs typeface="Arial" pitchFamily="34" charset="0"/>
              </a:rPr>
              <a:t>است اگر بودجه واحدی </a:t>
            </a:r>
            <a:r>
              <a:rPr lang="fa-IR" sz="2800" b="1" dirty="0">
                <a:solidFill>
                  <a:schemeClr val="bg1"/>
                </a:solidFill>
                <a:latin typeface="Arial" pitchFamily="34" charset="0"/>
                <a:cs typeface="Arial" pitchFamily="34" charset="0"/>
              </a:rPr>
              <a:t>وجود نداشته باشد به آگاهی عموم مردم بر درآمد ها و مخارج </a:t>
            </a:r>
            <a:r>
              <a:rPr lang="fa-IR" sz="2800" b="1" dirty="0" smtClean="0">
                <a:solidFill>
                  <a:schemeClr val="bg1"/>
                </a:solidFill>
                <a:latin typeface="Arial" pitchFamily="34" charset="0"/>
                <a:cs typeface="Arial" pitchFamily="34" charset="0"/>
              </a:rPr>
              <a:t>عمومی </a:t>
            </a:r>
            <a:r>
              <a:rPr lang="fa-IR" sz="2800" b="1" dirty="0">
                <a:solidFill>
                  <a:schemeClr val="bg1"/>
                </a:solidFill>
                <a:latin typeface="Arial" pitchFamily="34" charset="0"/>
                <a:cs typeface="Arial" pitchFamily="34" charset="0"/>
              </a:rPr>
              <a:t>که یکی از مهمترین </a:t>
            </a:r>
            <a:r>
              <a:rPr lang="fa-IR" sz="2800" b="1" dirty="0" smtClean="0">
                <a:solidFill>
                  <a:schemeClr val="bg1"/>
                </a:solidFill>
                <a:latin typeface="Arial" pitchFamily="34" charset="0"/>
                <a:cs typeface="Arial" pitchFamily="34" charset="0"/>
              </a:rPr>
              <a:t>حقوق</a:t>
            </a:r>
            <a:endParaRPr lang="fa-IR" sz="2800" b="1" dirty="0">
              <a:solidFill>
                <a:schemeClr val="bg1"/>
              </a:solidFill>
              <a:latin typeface="Arial" pitchFamily="34" charset="0"/>
              <a:ea typeface="+mn-ea"/>
              <a:cs typeface="Arial" pitchFamily="34" charset="0"/>
            </a:endParaRPr>
          </a:p>
          <a:p>
            <a:pPr algn="r" eaLnBrk="1" hangingPunct="1">
              <a:buNone/>
              <a:defRPr/>
            </a:pPr>
            <a:r>
              <a:rPr lang="fa-IR" sz="2800" b="1" dirty="0" smtClean="0">
                <a:solidFill>
                  <a:schemeClr val="bg1"/>
                </a:solidFill>
                <a:latin typeface="Arial" pitchFamily="34" charset="0"/>
                <a:ea typeface="+mn-ea"/>
                <a:cs typeface="Arial" pitchFamily="34" charset="0"/>
              </a:rPr>
              <a:t>اساسی آنان است و نیز به درک کامل قوه مقننه از محتوای بودجه لطمه شدید می زند.</a:t>
            </a:r>
            <a:r>
              <a:rPr lang="fa-IR" sz="2800" b="1" dirty="0">
                <a:solidFill>
                  <a:srgbClr val="006600"/>
                </a:solidFill>
              </a:rPr>
              <a:t> </a:t>
            </a:r>
            <a:endParaRPr lang="fa-IR" sz="2800" b="1" dirty="0" smtClean="0">
              <a:solidFill>
                <a:srgbClr val="006600"/>
              </a:solidFill>
            </a:endParaRPr>
          </a:p>
          <a:p>
            <a:pPr algn="r" eaLnBrk="1" hangingPunct="1">
              <a:buNone/>
              <a:defRPr/>
            </a:pPr>
            <a:r>
              <a:rPr lang="fa-IR" sz="3200" b="1" dirty="0" smtClean="0">
                <a:solidFill>
                  <a:srgbClr val="C00000"/>
                </a:solidFill>
                <a:latin typeface="Arial" pitchFamily="34" charset="0"/>
                <a:ea typeface="+mn-ea"/>
                <a:cs typeface="Arial" pitchFamily="34" charset="0"/>
              </a:rPr>
              <a:t>رعایت این اصل در ایران امکان پذیر نبوده است</a:t>
            </a:r>
            <a:endParaRPr lang="en-US" sz="3200" b="1" dirty="0" smtClean="0">
              <a:solidFill>
                <a:srgbClr val="C00000"/>
              </a:solidFill>
              <a:latin typeface="Arial" pitchFamily="34" charset="0"/>
              <a:ea typeface="+mn-ea"/>
              <a:cs typeface="Arial" pitchFamily="34" charset="0"/>
            </a:endParaRPr>
          </a:p>
          <a:p>
            <a:pPr algn="r" eaLnBrk="1" hangingPunct="1">
              <a:buFont typeface="Wingdings" panose="05000000000000000000" pitchFamily="2" charset="2"/>
              <a:buNone/>
              <a:defRPr/>
            </a:pPr>
            <a:endParaRPr lang="fa-IR" sz="2800" b="1" dirty="0">
              <a:solidFill>
                <a:schemeClr val="bg1"/>
              </a:solidFill>
              <a:latin typeface="Arial" pitchFamily="34" charset="0"/>
              <a:ea typeface="+mn-ea"/>
              <a:cs typeface="Arial" pitchFamily="34" charset="0"/>
            </a:endParaRPr>
          </a:p>
        </p:txBody>
      </p:sp>
    </p:spTree>
    <p:extLst>
      <p:ext uri="{BB962C8B-B14F-4D97-AF65-F5344CB8AC3E}">
        <p14:creationId xmlns:p14="http://schemas.microsoft.com/office/powerpoint/2010/main" val="1798005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620688"/>
            <a:ext cx="8229600" cy="1008112"/>
          </a:xfrm>
        </p:spPr>
        <p:txBody>
          <a:bodyPr/>
          <a:lstStyle/>
          <a:p>
            <a:pPr algn="r"/>
            <a:r>
              <a:rPr lang="fa-IR" sz="4000" b="1" dirty="0">
                <a:solidFill>
                  <a:srgbClr val="C00000"/>
                </a:solidFill>
                <a:latin typeface="Arial" pitchFamily="34" charset="0"/>
                <a:ea typeface="+mn-ea"/>
                <a:cs typeface="Arial" pitchFamily="34" charset="0"/>
              </a:rPr>
              <a:t>دلایل عدم رعایت اصل وحدت </a:t>
            </a:r>
            <a:r>
              <a:rPr lang="fa-IR" sz="4000" b="1" dirty="0" smtClean="0">
                <a:solidFill>
                  <a:srgbClr val="C00000"/>
                </a:solidFill>
                <a:latin typeface="Arial" pitchFamily="34" charset="0"/>
                <a:ea typeface="+mn-ea"/>
                <a:cs typeface="Arial" pitchFamily="34" charset="0"/>
              </a:rPr>
              <a:t>بودجه </a:t>
            </a:r>
            <a:r>
              <a:rPr lang="fa-IR" sz="4000" b="1" dirty="0">
                <a:solidFill>
                  <a:srgbClr val="C00000"/>
                </a:solidFill>
                <a:latin typeface="Arial" pitchFamily="34" charset="0"/>
                <a:ea typeface="+mn-ea"/>
                <a:cs typeface="Arial" pitchFamily="34" charset="0"/>
              </a:rPr>
              <a:t>در ایران</a:t>
            </a:r>
            <a:endParaRPr lang="en-US" sz="4000" b="1" dirty="0">
              <a:solidFill>
                <a:srgbClr val="C00000"/>
              </a:solidFill>
              <a:latin typeface="Arial" pitchFamily="34" charset="0"/>
              <a:ea typeface="+mn-ea"/>
              <a:cs typeface="Arial" pitchFamily="34" charset="0"/>
            </a:endParaRPr>
          </a:p>
        </p:txBody>
      </p:sp>
      <p:sp>
        <p:nvSpPr>
          <p:cNvPr id="3" name="Content Placeholder 2"/>
          <p:cNvSpPr>
            <a:spLocks noGrp="1"/>
          </p:cNvSpPr>
          <p:nvPr>
            <p:ph idx="1"/>
          </p:nvPr>
        </p:nvSpPr>
        <p:spPr/>
        <p:txBody>
          <a:bodyPr/>
          <a:lstStyle/>
          <a:p>
            <a:pPr marL="137160" indent="0" algn="r" rtl="1" fontAlgn="auto">
              <a:spcAft>
                <a:spcPts val="0"/>
              </a:spcAft>
              <a:buClr>
                <a:schemeClr val="tx1">
                  <a:shade val="95000"/>
                </a:schemeClr>
              </a:buClr>
              <a:buNone/>
              <a:defRPr/>
            </a:pPr>
            <a:r>
              <a:rPr lang="fa-IR" sz="2800" b="1" dirty="0">
                <a:solidFill>
                  <a:schemeClr val="bg1"/>
                </a:solidFill>
                <a:latin typeface="Arial" pitchFamily="34" charset="0"/>
                <a:ea typeface="+mn-ea"/>
                <a:cs typeface="Arial" pitchFamily="34" charset="0"/>
              </a:rPr>
              <a:t>1- بوجود آمدن هزینه های اتفاقی پیش بینی نشده در هنگام بودجه، مانند هزینه های جنگ تحمیلی.</a:t>
            </a:r>
            <a:endParaRPr lang="en-US" sz="2800" b="1" dirty="0">
              <a:solidFill>
                <a:schemeClr val="bg1"/>
              </a:solidFill>
              <a:latin typeface="Arial" pitchFamily="34" charset="0"/>
              <a:ea typeface="+mn-ea"/>
              <a:cs typeface="Arial" pitchFamily="34" charset="0"/>
            </a:endParaRPr>
          </a:p>
          <a:p>
            <a:pPr marL="137160" indent="0" algn="r" rtl="1" fontAlgn="auto">
              <a:spcAft>
                <a:spcPts val="0"/>
              </a:spcAft>
              <a:buClr>
                <a:schemeClr val="tx1">
                  <a:shade val="95000"/>
                </a:schemeClr>
              </a:buClr>
              <a:buNone/>
              <a:defRPr/>
            </a:pPr>
            <a:r>
              <a:rPr lang="fa-IR" sz="2800" b="1" dirty="0">
                <a:solidFill>
                  <a:schemeClr val="bg1"/>
                </a:solidFill>
                <a:latin typeface="Arial" pitchFamily="34" charset="0"/>
                <a:ea typeface="+mn-ea"/>
                <a:cs typeface="Arial" pitchFamily="34" charset="0"/>
              </a:rPr>
              <a:t>2- وصول درآمدهای اتفاقی که وجود چنین درآمدی در هنگام و تنظیم لایحه بودجه پیش بینی نشده بود مانند افزایش درآمد نفت در سال 1353 بدین ترتیب متمم بودجه، یکی از موارد استثنا بر اصل وحدت بودجه می باشد و دولتها به جزء در موارد اضطراری و ضروری باید از چنین عملی دوری کنند.</a:t>
            </a:r>
            <a:r>
              <a:rPr lang="en-US" sz="2800" b="1" dirty="0">
                <a:solidFill>
                  <a:schemeClr val="bg1"/>
                </a:solidFill>
                <a:latin typeface="Arial" pitchFamily="34" charset="0"/>
                <a:ea typeface="+mn-ea"/>
                <a:cs typeface="Arial" pitchFamily="34" charset="0"/>
              </a:rPr>
              <a:t> </a:t>
            </a:r>
          </a:p>
          <a:p>
            <a:pPr marL="0" indent="0">
              <a:buNone/>
            </a:pPr>
            <a:endParaRPr lang="en-US" dirty="0"/>
          </a:p>
        </p:txBody>
      </p:sp>
    </p:spTree>
    <p:extLst>
      <p:ext uri="{BB962C8B-B14F-4D97-AF65-F5344CB8AC3E}">
        <p14:creationId xmlns:p14="http://schemas.microsoft.com/office/powerpoint/2010/main" val="3290761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1230313"/>
          </a:xfrm>
        </p:spPr>
        <p:txBody>
          <a:bodyPr/>
          <a:lstStyle/>
          <a:p>
            <a:pPr algn="r"/>
            <a:r>
              <a:rPr lang="fa-IR" sz="4000" b="1" dirty="0">
                <a:solidFill>
                  <a:srgbClr val="C00000"/>
                </a:solidFill>
                <a:latin typeface="Arial" pitchFamily="34" charset="0"/>
                <a:ea typeface="+mn-ea"/>
                <a:cs typeface="Arial" pitchFamily="34" charset="0"/>
              </a:rPr>
              <a:t>اصل شاملیت بودجه</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sz="2800" b="1" dirty="0">
              <a:solidFill>
                <a:schemeClr val="bg1"/>
              </a:solidFill>
              <a:latin typeface="Arial" pitchFamily="34" charset="0"/>
              <a:ea typeface="+mn-ea"/>
              <a:cs typeface="Arial" pitchFamily="34" charset="0"/>
            </a:endParaRPr>
          </a:p>
        </p:txBody>
      </p:sp>
      <p:sp>
        <p:nvSpPr>
          <p:cNvPr id="3" name="Content Placeholder 2"/>
          <p:cNvSpPr>
            <a:spLocks noGrp="1"/>
          </p:cNvSpPr>
          <p:nvPr>
            <p:ph idx="1"/>
          </p:nvPr>
        </p:nvSpPr>
        <p:spPr>
          <a:xfrm>
            <a:off x="457200" y="1556793"/>
            <a:ext cx="8229600" cy="4767808"/>
          </a:xfrm>
        </p:spPr>
        <p:txBody>
          <a:bodyPr/>
          <a:lstStyle/>
          <a:p>
            <a:pPr algn="r" eaLnBrk="1" hangingPunct="1">
              <a:buFont typeface="Wingdings" panose="05000000000000000000" pitchFamily="2" charset="2"/>
              <a:buNone/>
              <a:defRPr/>
            </a:pPr>
            <a:r>
              <a:rPr lang="fa-IR" sz="2800" b="1" dirty="0">
                <a:solidFill>
                  <a:schemeClr val="bg1"/>
                </a:solidFill>
                <a:latin typeface="Arial" pitchFamily="34" charset="0"/>
                <a:ea typeface="+mn-ea"/>
                <a:cs typeface="Arial" pitchFamily="34" charset="0"/>
              </a:rPr>
              <a:t>به موجب این اصل بودجه دولت باید به صورت مشروح به ریز و تفصیل تهیه وتنظیم و به مجلس تقدیم گردد.درآمد در لایحه باید به صورت مشروح و هزینه های هر دستگاه در قالب برنامه ها و مواد هزینه و به تفکیک هزینهای جاری و عمرانی و نیز ملی و استانی درج گردد.</a:t>
            </a:r>
          </a:p>
          <a:p>
            <a:pPr algn="r" eaLnBrk="1" hangingPunct="1">
              <a:buFont typeface="Wingdings" panose="05000000000000000000" pitchFamily="2" charset="2"/>
              <a:buNone/>
              <a:defRPr/>
            </a:pPr>
            <a:r>
              <a:rPr lang="fa-IR" sz="2800" b="1" dirty="0">
                <a:solidFill>
                  <a:schemeClr val="bg1"/>
                </a:solidFill>
                <a:latin typeface="Arial" pitchFamily="34" charset="0"/>
                <a:ea typeface="+mn-ea"/>
                <a:cs typeface="Arial" pitchFamily="34" charset="0"/>
              </a:rPr>
              <a:t>رعایت این اصل موجب می گردد نظارت مجلس ازطریق نمایندگان مردم و سازمان های نظارتی مانند دیوان محا سبات بر درآمدها و هزینه های کشور به نحو موثر تحقق یافته و تسهیلات لازم نیز برای انجام این امر فراهم شود.</a:t>
            </a:r>
          </a:p>
          <a:p>
            <a:pPr marL="0" indent="0">
              <a:buNone/>
            </a:pPr>
            <a:endParaRPr lang="en-US" sz="2800" b="1" dirty="0">
              <a:solidFill>
                <a:schemeClr val="bg1"/>
              </a:solidFill>
              <a:latin typeface="Arial" pitchFamily="34" charset="0"/>
              <a:ea typeface="+mn-ea"/>
              <a:cs typeface="Arial" pitchFamily="34" charset="0"/>
            </a:endParaRPr>
          </a:p>
        </p:txBody>
      </p:sp>
    </p:spTree>
    <p:extLst>
      <p:ext uri="{BB962C8B-B14F-4D97-AF65-F5344CB8AC3E}">
        <p14:creationId xmlns:p14="http://schemas.microsoft.com/office/powerpoint/2010/main" val="229137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1788046"/>
          </a:xfrm>
        </p:spPr>
        <p:txBody>
          <a:bodyPr/>
          <a:lstStyle/>
          <a:p>
            <a:pPr algn="r"/>
            <a:r>
              <a:rPr lang="fa-IR" sz="4000" b="1" dirty="0">
                <a:solidFill>
                  <a:srgbClr val="C00000"/>
                </a:solidFill>
                <a:latin typeface="Arial" pitchFamily="34" charset="0"/>
                <a:ea typeface="+mn-ea"/>
                <a:cs typeface="Arial" pitchFamily="34" charset="0"/>
              </a:rPr>
              <a:t>اصل انعطاف پذیری</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dirty="0"/>
          </a:p>
        </p:txBody>
      </p:sp>
      <p:sp>
        <p:nvSpPr>
          <p:cNvPr id="3" name="Content Placeholder 2"/>
          <p:cNvSpPr>
            <a:spLocks noGrp="1"/>
          </p:cNvSpPr>
          <p:nvPr>
            <p:ph idx="1"/>
          </p:nvPr>
        </p:nvSpPr>
        <p:spPr>
          <a:xfrm>
            <a:off x="457200" y="1772817"/>
            <a:ext cx="8229600" cy="4551784"/>
          </a:xfrm>
        </p:spPr>
        <p:txBody>
          <a:bodyPr/>
          <a:lstStyle/>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اصل انعطاف پذیری به زبان مالی یعنی اصلاح بودجه وآن عبارت است از تغییر وجابجایی درمواد هزینه وبرنامه های دستگاه بدون آنکه درسرجمع اعتبارات مصوب تغییری بعمل آید</a:t>
            </a:r>
          </a:p>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نمونه دیگر آن جابجایی اعتبارات دستگاهی به دستگاه دیگراست </a:t>
            </a:r>
          </a:p>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یا جابجایی اعتبارات طرحی به طرح دیگر.</a:t>
            </a:r>
          </a:p>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این اصل از اصول جدید بودجه ریزی محسوب می شود و در زمانی که اوضاع و احوال اقتصادی کشور دچارنوسانات شدید وغیره منتظره است مطلوب وموردنیاز می باشد.</a:t>
            </a:r>
          </a:p>
          <a:p>
            <a:pPr marL="0" indent="0">
              <a:buNone/>
            </a:pPr>
            <a:endParaRPr lang="en-US" dirty="0"/>
          </a:p>
        </p:txBody>
      </p:sp>
    </p:spTree>
    <p:extLst>
      <p:ext uri="{BB962C8B-B14F-4D97-AF65-F5344CB8AC3E}">
        <p14:creationId xmlns:p14="http://schemas.microsoft.com/office/powerpoint/2010/main" val="3631305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1716038"/>
          </a:xfrm>
        </p:spPr>
        <p:txBody>
          <a:bodyPr/>
          <a:lstStyle/>
          <a:p>
            <a:pPr algn="r"/>
            <a:r>
              <a:rPr lang="fa-IR" sz="4000" b="1" dirty="0">
                <a:solidFill>
                  <a:srgbClr val="C00000"/>
                </a:solidFill>
                <a:latin typeface="Arial" pitchFamily="34" charset="0"/>
                <a:ea typeface="+mn-ea"/>
                <a:cs typeface="Arial" pitchFamily="34" charset="0"/>
              </a:rPr>
              <a:t>اصل تحدیدی بودن هزینه ها</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dirty="0"/>
          </a:p>
        </p:txBody>
      </p:sp>
      <p:sp>
        <p:nvSpPr>
          <p:cNvPr id="3" name="Content Placeholder 2"/>
          <p:cNvSpPr>
            <a:spLocks noGrp="1"/>
          </p:cNvSpPr>
          <p:nvPr>
            <p:ph idx="1"/>
          </p:nvPr>
        </p:nvSpPr>
        <p:spPr/>
        <p:txBody>
          <a:bodyPr/>
          <a:lstStyle/>
          <a:p>
            <a:pPr marL="0" indent="0" algn="r">
              <a:buNone/>
            </a:pPr>
            <a:r>
              <a:rPr lang="fa-IR" sz="2800" b="1" dirty="0">
                <a:solidFill>
                  <a:schemeClr val="bg1"/>
                </a:solidFill>
                <a:latin typeface="Arial" pitchFamily="34" charset="0"/>
                <a:ea typeface="+mn-ea"/>
                <a:cs typeface="Arial" pitchFamily="34" charset="0"/>
              </a:rPr>
              <a:t>بر اساس این اصل هیچ پرداختی حتی با مجوز قانونی، بدون وجود اعتبار مصوب مجاز نیست و پرداخت آن خلاف محسوب شده و با متخلف برابر قانون رفتار خواهد شد.</a:t>
            </a:r>
            <a:r>
              <a:rPr lang="en-US" sz="2800" b="1" dirty="0">
                <a:solidFill>
                  <a:schemeClr val="bg1"/>
                </a:solidFill>
                <a:latin typeface="Arial" pitchFamily="34" charset="0"/>
                <a:ea typeface="+mn-ea"/>
                <a:cs typeface="Arial" pitchFamily="34" charset="0"/>
              </a:rPr>
              <a:t> </a:t>
            </a:r>
          </a:p>
          <a:p>
            <a:pPr marL="0" indent="0" algn="r">
              <a:buNone/>
            </a:pPr>
            <a:endParaRPr lang="en-US" sz="2800" b="1" dirty="0">
              <a:solidFill>
                <a:schemeClr val="bg1"/>
              </a:solidFill>
              <a:latin typeface="Arial" pitchFamily="34" charset="0"/>
              <a:ea typeface="+mn-ea"/>
              <a:cs typeface="Arial" pitchFamily="34" charset="0"/>
            </a:endParaRPr>
          </a:p>
        </p:txBody>
      </p:sp>
    </p:spTree>
    <p:extLst>
      <p:ext uri="{BB962C8B-B14F-4D97-AF65-F5344CB8AC3E}">
        <p14:creationId xmlns:p14="http://schemas.microsoft.com/office/powerpoint/2010/main" val="421851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10282" cy="1716038"/>
          </a:xfrm>
        </p:spPr>
        <p:txBody>
          <a:bodyPr/>
          <a:lstStyle/>
          <a:p>
            <a:pPr algn="r"/>
            <a:r>
              <a:rPr lang="fa-IR" sz="4000" b="1" dirty="0">
                <a:solidFill>
                  <a:srgbClr val="C00000"/>
                </a:solidFill>
                <a:latin typeface="Arial" pitchFamily="34" charset="0"/>
                <a:ea typeface="+mn-ea"/>
                <a:cs typeface="Arial" pitchFamily="34" charset="0"/>
              </a:rPr>
              <a:t>اصل تعادل</a:t>
            </a:r>
            <a:r>
              <a:rPr lang="fa-IR" sz="5400" b="1" dirty="0">
                <a:solidFill>
                  <a:schemeClr val="bg1"/>
                </a:solidFill>
                <a:cs typeface="B Lotus" pitchFamily="2" charset="-78"/>
              </a:rPr>
              <a:t/>
            </a:r>
            <a:br>
              <a:rPr lang="fa-IR" sz="5400" b="1" dirty="0">
                <a:solidFill>
                  <a:schemeClr val="bg1"/>
                </a:solidFill>
                <a:cs typeface="B Lotus" pitchFamily="2" charset="-78"/>
              </a:rPr>
            </a:br>
            <a:endParaRPr lang="en-US" dirty="0"/>
          </a:p>
        </p:txBody>
      </p:sp>
      <p:sp>
        <p:nvSpPr>
          <p:cNvPr id="3" name="Content Placeholder 2"/>
          <p:cNvSpPr>
            <a:spLocks noGrp="1"/>
          </p:cNvSpPr>
          <p:nvPr>
            <p:ph idx="1"/>
          </p:nvPr>
        </p:nvSpPr>
        <p:spPr>
          <a:xfrm>
            <a:off x="457200" y="1628800"/>
            <a:ext cx="8229600" cy="4896543"/>
          </a:xfrm>
        </p:spPr>
        <p:txBody>
          <a:bodyPr/>
          <a:lstStyle/>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منظور تعادل بین درآمدها وهزینه های دولت دریک دوره مالی است</a:t>
            </a:r>
          </a:p>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این اصل درشرایط کنونی قاطعیت چندانی ندارد وبرای توسعه اقتصادی ازسیاست کسر بودجه استفاده می شود </a:t>
            </a:r>
          </a:p>
          <a:p>
            <a:pPr marL="0" indent="0" algn="r" rtl="1" eaLnBrk="1" fontAlgn="auto" hangingPunct="1">
              <a:spcBef>
                <a:spcPts val="0"/>
              </a:spcBef>
              <a:spcAft>
                <a:spcPts val="0"/>
              </a:spcAft>
              <a:buNone/>
              <a:defRPr/>
            </a:pPr>
            <a:r>
              <a:rPr lang="fa-IR" sz="2800" b="1" dirty="0">
                <a:solidFill>
                  <a:schemeClr val="bg1"/>
                </a:solidFill>
                <a:latin typeface="Arial" pitchFamily="34" charset="0"/>
                <a:ea typeface="+mn-ea"/>
                <a:cs typeface="Arial" pitchFamily="34" charset="0"/>
              </a:rPr>
              <a:t>درحال حاضر اصل تعادل اقتصادی مورد نظر همان تعادل بین ارقام درآمد وهزینه است البته هیچ بودجه ای هم بدون تعادل حسابداری نمی تواند به تصویب برسد اگردر سند بودجه درآمدها 100 وهزینه ها 110 باشد باید برای برقراری تعادل حسابداری آن 10 واحد از هزینه ها تحت عنوان  ”عدم تحقق هزینه “  یا  ”صرفه جویی ضمن اجرای بودجه ” کسر شود.</a:t>
            </a:r>
          </a:p>
          <a:p>
            <a:pPr marL="0" indent="0">
              <a:buNone/>
            </a:pPr>
            <a:endParaRPr lang="en-US" dirty="0"/>
          </a:p>
        </p:txBody>
      </p:sp>
    </p:spTree>
    <p:extLst>
      <p:ext uri="{BB962C8B-B14F-4D97-AF65-F5344CB8AC3E}">
        <p14:creationId xmlns:p14="http://schemas.microsoft.com/office/powerpoint/2010/main" val="26787763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17000"/>
          </a:stretch>
        </a:blipFill>
        <a:effectLst/>
      </p:bgPr>
    </p:bg>
    <p:spTree>
      <p:nvGrpSpPr>
        <p:cNvPr id="1" name=""/>
        <p:cNvGrpSpPr/>
        <p:nvPr/>
      </p:nvGrpSpPr>
      <p:grpSpPr>
        <a:xfrm>
          <a:off x="0" y="0"/>
          <a:ext cx="0" cy="0"/>
          <a:chOff x="0" y="0"/>
          <a:chExt cx="0" cy="0"/>
        </a:xfrm>
      </p:grpSpPr>
      <p:sp>
        <p:nvSpPr>
          <p:cNvPr id="4" name="WordArt 5"/>
          <p:cNvSpPr>
            <a:spLocks noChangeArrowheads="1" noChangeShapeType="1" noTextEdit="1"/>
          </p:cNvSpPr>
          <p:nvPr/>
        </p:nvSpPr>
        <p:spPr bwMode="auto">
          <a:xfrm>
            <a:off x="2075150" y="1214422"/>
            <a:ext cx="5105551" cy="1000132"/>
          </a:xfrm>
          <a:prstGeom prst="rect">
            <a:avLst/>
          </a:prstGeom>
        </p:spPr>
        <p:txBody>
          <a:bodyPr wrap="none" fromWordArt="1">
            <a:prstTxWarp prst="textCascadeUp">
              <a:avLst>
                <a:gd name="adj" fmla="val 100000"/>
              </a:avLst>
            </a:prstTxWarp>
            <a:scene3d>
              <a:camera prst="legacyPerspectiveFront">
                <a:rot lat="20519990" lon="1080000" rev="0"/>
              </a:camera>
              <a:lightRig rig="legacyHarsh2" dir="b"/>
            </a:scene3d>
            <a:sp3d extrusionH="430200" prstMaterial="legacyMatte">
              <a:extrusionClr>
                <a:srgbClr val="FF6600"/>
              </a:extrusionClr>
            </a:sp3d>
          </a:bodyPr>
          <a:lstStyle/>
          <a:p>
            <a:pPr algn="ctr"/>
            <a:r>
              <a:rPr lang="fa-IR" sz="3600" kern="10" dirty="0" smtClean="0">
                <a:ln w="9525">
                  <a:round/>
                  <a:headEnd/>
                  <a:tailEnd/>
                </a:ln>
                <a:gradFill rotWithShape="1">
                  <a:gsLst>
                    <a:gs pos="0">
                      <a:srgbClr val="FFE701"/>
                    </a:gs>
                    <a:gs pos="100000">
                      <a:srgbClr val="FE3E02"/>
                    </a:gs>
                  </a:gsLst>
                  <a:lin ang="4200000" scaled="1"/>
                </a:gradFill>
                <a:latin typeface="Segoe Print" pitchFamily="2" charset="0"/>
                <a:cs typeface="Arial"/>
              </a:rPr>
              <a:t>خسته نباشید</a:t>
            </a:r>
          </a:p>
          <a:p>
            <a:pPr algn="ctr"/>
            <a:r>
              <a:rPr lang="fa-IR" sz="3600" kern="10" dirty="0" smtClean="0">
                <a:ln w="9525">
                  <a:round/>
                  <a:headEnd/>
                  <a:tailEnd/>
                </a:ln>
                <a:gradFill rotWithShape="1">
                  <a:gsLst>
                    <a:gs pos="0">
                      <a:srgbClr val="FFE701"/>
                    </a:gs>
                    <a:gs pos="100000">
                      <a:srgbClr val="FE3E02"/>
                    </a:gs>
                  </a:gsLst>
                  <a:lin ang="4200000" scaled="1"/>
                </a:gradFill>
                <a:latin typeface="Titr"/>
                <a:cs typeface="Arial"/>
              </a:rPr>
              <a:t> </a:t>
            </a:r>
            <a:endParaRPr lang="en-US" sz="3600" kern="10" dirty="0">
              <a:ln w="9525">
                <a:round/>
                <a:headEnd/>
                <a:tailEnd/>
              </a:ln>
              <a:gradFill rotWithShape="1">
                <a:gsLst>
                  <a:gs pos="0">
                    <a:srgbClr val="FFE701"/>
                  </a:gs>
                  <a:gs pos="100000">
                    <a:srgbClr val="FE3E02"/>
                  </a:gs>
                </a:gsLst>
                <a:lin ang="4200000" scaled="1"/>
              </a:gradFill>
              <a:latin typeface="Titr"/>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360"/>
                                          </p:val>
                                        </p:tav>
                                        <p:tav tm="100000">
                                          <p:val>
                                            <p:fltVal val="0"/>
                                          </p:val>
                                        </p:tav>
                                      </p:tavLst>
                                    </p:anim>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2983</TotalTime>
  <Words>1494</Words>
  <Application>Microsoft Office PowerPoint</Application>
  <PresentationFormat>On-screen Show (4:3)</PresentationFormat>
  <Paragraphs>94</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بنام خدا</vt:lpstr>
      <vt:lpstr>PowerPoint Presentation</vt:lpstr>
      <vt:lpstr>PowerPoint Presentation</vt:lpstr>
      <vt:lpstr>PowerPoint Presentation</vt:lpstr>
      <vt:lpstr>PowerPoint Presentation</vt:lpstr>
      <vt:lpstr> بودجه بندی عملیاتی در ایران</vt:lpstr>
      <vt:lpstr>  اهداف بودجه:‌</vt:lpstr>
      <vt:lpstr>PowerPoint Presentation</vt:lpstr>
      <vt:lpstr>PowerPoint Presentation</vt:lpstr>
      <vt:lpstr>PowerPoint Presentation</vt:lpstr>
      <vt:lpstr>PowerPoint Presentation</vt:lpstr>
      <vt:lpstr>PowerPoint Presentation</vt:lpstr>
      <vt:lpstr>اصل سالانه بودن بودجه </vt:lpstr>
      <vt:lpstr>اصل جامعیت بودجه </vt:lpstr>
      <vt:lpstr>اصل جامعیت اصل 53 قانون اساسی جمهوری اسلامی ایران </vt:lpstr>
      <vt:lpstr>اصل تخصیص وعدم تخصیص </vt:lpstr>
      <vt:lpstr>اصل تخمینی بودن درآمدها</vt:lpstr>
      <vt:lpstr>اصل تخمینی بودن درآمدها اصل 51 قانون اساسی جمهوری اسلامی ایران    </vt:lpstr>
      <vt:lpstr>اصل وحدت بودجه</vt:lpstr>
      <vt:lpstr>دلایل عدم رعایت اصل وحدت بودجه در ایران</vt:lpstr>
      <vt:lpstr>اصل شاملیت بودجه </vt:lpstr>
      <vt:lpstr>اصل انعطاف پذیری </vt:lpstr>
      <vt:lpstr>اصل تحدیدی بودن هزینه ها </vt:lpstr>
      <vt:lpstr>اصل تعادل </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sanaei</dc:creator>
  <cp:lastModifiedBy>Windows User</cp:lastModifiedBy>
  <cp:revision>786</cp:revision>
  <cp:lastPrinted>2017-12-05T07:40:41Z</cp:lastPrinted>
  <dcterms:created xsi:type="dcterms:W3CDTF">2006-05-22T03:51:08Z</dcterms:created>
  <dcterms:modified xsi:type="dcterms:W3CDTF">2020-05-17T20:28:33Z</dcterms:modified>
</cp:coreProperties>
</file>