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9B571B-DCF2-4E42-B4C4-8916DD49453B}" type="datetimeFigureOut">
              <a:rPr lang="en-US" smtClean="0"/>
              <a:t>5/31/2020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84EAAC-E3E1-43E0-A94A-A7B64FF8C9A8}" type="slidenum">
              <a:rPr lang="en-US" smtClean="0"/>
              <a:t>‹#›</a:t>
            </a:fld>
            <a:endParaRPr lang="en-US"/>
          </a:p>
        </p:txBody>
      </p:sp>
    </p:spTree>
    <p:extLst>
      <p:ext uri="{BB962C8B-B14F-4D97-AF65-F5344CB8AC3E}">
        <p14:creationId xmlns:p14="http://schemas.microsoft.com/office/powerpoint/2010/main" val="1968356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500BE589-8168-4695-8AC1-DEC0555F4AA0}" type="datetime1">
              <a:rPr lang="en-US" smtClean="0"/>
              <a:t>5/31/2020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A7F4E33D-6BC2-4C38-9172-351C220055D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00AB6760-B2A3-43E3-89E1-5F7AB4F136DE}" type="datetime1">
              <a:rPr lang="en-US" smtClean="0"/>
              <a:t>5/31/2020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A7F4E33D-6BC2-4C38-9172-351C220055D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B8A20302-67E6-4D9A-A845-DF942715D4C8}" type="datetime1">
              <a:rPr lang="en-US" smtClean="0"/>
              <a:t>5/31/2020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A7F4E33D-6BC2-4C38-9172-351C220055DB}"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D19AD9A7-EAB3-49D3-B67E-0C4516A50F39}" type="datetime1">
              <a:rPr lang="en-US" smtClean="0"/>
              <a:t>5/31/2020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A7F4E33D-6BC2-4C38-9172-351C220055D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3ED96526-CE27-4D05-88E5-F099BB22DBA6}" type="datetime1">
              <a:rPr lang="en-US" smtClean="0"/>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A7F4E33D-6BC2-4C38-9172-351C220055DB}"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87109F02-6519-4305-9ECA-D043894152AC}" type="datetime1">
              <a:rPr lang="en-US" smtClean="0"/>
              <a:t>5/31/2020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F4E33D-6BC2-4C38-9172-351C220055D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27CBBBA-0D23-4610-94AB-E392D20714DB}" type="datetime1">
              <a:rPr lang="en-US" smtClean="0"/>
              <a:t>5/31/2020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F4E33D-6BC2-4C38-9172-351C220055D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BE601F1-9A84-4CFD-A970-D60259FBE4BA}" type="datetime1">
              <a:rPr lang="en-US" smtClean="0"/>
              <a:t>5/31/2020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F4E33D-6BC2-4C38-9172-351C220055D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CFA8292-9FEC-4551-8943-543B3D8263B4}" type="datetime1">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A7F4E33D-6BC2-4C38-9172-351C220055DB}"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8FEF941-3EBB-4FF2-A8E5-1A6C348A97AA}" type="datetime1">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F4E33D-6BC2-4C38-9172-351C220055D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F64D306-31F3-4D8F-A953-0636C69C5695}" type="datetime1">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F4E33D-6BC2-4C38-9172-351C220055D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DE84FEA4-9E77-4339-94D4-B6F72A1CF316}" type="datetime1">
              <a:rPr lang="en-US" smtClean="0"/>
              <a:t>5/31/2020</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A7F4E33D-6BC2-4C38-9172-351C220055DB}"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A7F4E33D-6BC2-4C38-9172-351C220055DB}" type="slidenum">
              <a:rPr lang="en-US" smtClean="0"/>
              <a:t>1</a:t>
            </a:fld>
            <a:endParaRPr lang="en-US"/>
          </a:p>
        </p:txBody>
      </p:sp>
    </p:spTree>
    <p:extLst>
      <p:ext uri="{BB962C8B-B14F-4D97-AF65-F5344CB8AC3E}">
        <p14:creationId xmlns:p14="http://schemas.microsoft.com/office/powerpoint/2010/main" val="4214044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571613"/>
            <a:ext cx="9036496" cy="2028838"/>
          </a:xfrm>
        </p:spPr>
        <p:txBody>
          <a:bodyPr>
            <a:noAutofit/>
          </a:bodyPr>
          <a:lstStyle/>
          <a:p>
            <a:pPr algn="ctr" rtl="1"/>
            <a:r>
              <a:rPr lang="fa-IR" sz="8000" b="1" dirty="0">
                <a:cs typeface="B Titr" pitchFamily="2" charset="-78"/>
              </a:rPr>
              <a:t>انواع تصمیم گیری و ارتباط آن با سطوح مدیریت</a:t>
            </a:r>
            <a:r>
              <a:rPr lang="en-US" sz="8000" dirty="0">
                <a:cs typeface="B Titr" pitchFamily="2" charset="-78"/>
              </a:rPr>
              <a:t/>
            </a:r>
            <a:br>
              <a:rPr lang="en-US" sz="8000" dirty="0">
                <a:cs typeface="B Titr" pitchFamily="2" charset="-78"/>
              </a:rPr>
            </a:br>
            <a:endParaRPr lang="en-US" sz="8000" dirty="0">
              <a:cs typeface="B Titr" pitchFamily="2" charset="-78"/>
            </a:endParaRPr>
          </a:p>
        </p:txBody>
      </p:sp>
      <p:sp>
        <p:nvSpPr>
          <p:cNvPr id="3" name="Slide Number Placeholder 2"/>
          <p:cNvSpPr>
            <a:spLocks noGrp="1"/>
          </p:cNvSpPr>
          <p:nvPr>
            <p:ph type="sldNum" sz="quarter" idx="12"/>
          </p:nvPr>
        </p:nvSpPr>
        <p:spPr/>
        <p:txBody>
          <a:bodyPr/>
          <a:lstStyle/>
          <a:p>
            <a:fld id="{A7F4E33D-6BC2-4C38-9172-351C220055DB}" type="slidenum">
              <a:rPr lang="en-US" smtClean="0"/>
              <a:t>2</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8686800" cy="838200"/>
          </a:xfrm>
        </p:spPr>
        <p:txBody>
          <a:bodyPr>
            <a:normAutofit/>
          </a:bodyPr>
          <a:lstStyle/>
          <a:p>
            <a:pPr rtl="1"/>
            <a:r>
              <a:rPr lang="fa-IR" b="1" dirty="0">
                <a:cs typeface="B Titr" pitchFamily="2" charset="-78"/>
              </a:rPr>
              <a:t>انواع تصمیم گیری</a:t>
            </a:r>
            <a:r>
              <a:rPr lang="fa-IR" b="1" dirty="0" smtClean="0">
                <a:cs typeface="B Titr" pitchFamily="2" charset="-78"/>
              </a:rPr>
              <a:t>:</a:t>
            </a:r>
            <a:endParaRPr lang="en-US" dirty="0">
              <a:cs typeface="B Titr" pitchFamily="2" charset="-78"/>
            </a:endParaRPr>
          </a:p>
        </p:txBody>
      </p:sp>
      <p:sp>
        <p:nvSpPr>
          <p:cNvPr id="3" name="Content Placeholder 2"/>
          <p:cNvSpPr>
            <a:spLocks noGrp="1"/>
          </p:cNvSpPr>
          <p:nvPr>
            <p:ph idx="1"/>
          </p:nvPr>
        </p:nvSpPr>
        <p:spPr>
          <a:xfrm>
            <a:off x="142844" y="1196752"/>
            <a:ext cx="8858312" cy="5518396"/>
          </a:xfrm>
        </p:spPr>
        <p:txBody>
          <a:bodyPr>
            <a:normAutofit/>
          </a:bodyPr>
          <a:lstStyle/>
          <a:p>
            <a:pPr algn="just" rtl="1">
              <a:buNone/>
            </a:pPr>
            <a:r>
              <a:rPr lang="fa-IR" dirty="0">
                <a:cs typeface="B Nazanin" pitchFamily="2" charset="-78"/>
              </a:rPr>
              <a:t>مسائل و شرائطی که مدیران برای آن اخذ تصمیم می‌کنند مختلف و متفاوت می‌باشد. گاهی نوع مسائل با هم متفاوت است نظیر این که زمانی تصمیم در مورد تولید سازمان و کارخانه‌ای اخذ می‌گردد و زمانی نیز در مورد حقوق کارمندی صورت می‌گیرد؛ وگاهی اطّلاعاتی که برای اخذ تصمیم بدست مدیر می‌رسد متفاوت است نظیر این که زمانی اطّلاعات کافی و کامل است و زمانی اطّلاعات ناکافی و غیر دقیق است. در واقع مسائل مختلف به انواع متفاوتی از تصمیم گیری نیازمنداند، از این رو تصمیم گیری انواع و شقوق مختلفی پیدا می‌کند</a:t>
            </a:r>
            <a:r>
              <a:rPr lang="fa-IR" dirty="0" smtClean="0">
                <a:cs typeface="B Nazanin" pitchFamily="2" charset="-78"/>
              </a:rPr>
              <a:t>.</a:t>
            </a:r>
            <a:endParaRPr lang="en-US" dirty="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3</a:t>
            </a:fld>
            <a:endParaRPr lang="en-US"/>
          </a:p>
        </p:txBody>
      </p:sp>
    </p:spTree>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up)">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068" y="116632"/>
            <a:ext cx="8858312" cy="1143000"/>
          </a:xfrm>
        </p:spPr>
        <p:txBody>
          <a:bodyPr>
            <a:noAutofit/>
          </a:bodyPr>
          <a:lstStyle/>
          <a:p>
            <a:pPr algn="r" rtl="1"/>
            <a:r>
              <a:rPr lang="fa-IR" b="1" dirty="0">
                <a:cs typeface="B Titr" pitchFamily="2" charset="-78"/>
              </a:rPr>
              <a:t>برای تشخیص نوع و ماهیّت یک تصمیم و تعیین سطح مدیریتی مسئول آن به چهار ملاک می‌توان اشاره کرد:</a:t>
            </a:r>
            <a:endParaRPr lang="en-US" dirty="0">
              <a:cs typeface="B Titr" pitchFamily="2" charset="-78"/>
            </a:endParaRPr>
          </a:p>
        </p:txBody>
      </p:sp>
      <p:sp>
        <p:nvSpPr>
          <p:cNvPr id="3" name="Content Placeholder 2"/>
          <p:cNvSpPr>
            <a:spLocks noGrp="1"/>
          </p:cNvSpPr>
          <p:nvPr>
            <p:ph idx="1"/>
          </p:nvPr>
        </p:nvSpPr>
        <p:spPr>
          <a:xfrm>
            <a:off x="142844" y="1844824"/>
            <a:ext cx="8858312" cy="4798886"/>
          </a:xfrm>
        </p:spPr>
        <p:txBody>
          <a:bodyPr>
            <a:normAutofit/>
          </a:bodyPr>
          <a:lstStyle/>
          <a:p>
            <a:pPr algn="ctr" rtl="1">
              <a:buNone/>
            </a:pPr>
            <a:r>
              <a:rPr lang="fa-IR" sz="3600" dirty="0">
                <a:cs typeface="B Nazanin" pitchFamily="2" charset="-78"/>
              </a:rPr>
              <a:t>1. تازگی یا تکراری بودن تصمیم.</a:t>
            </a:r>
            <a:endParaRPr lang="en-US" sz="3600" dirty="0">
              <a:cs typeface="B Nazanin" pitchFamily="2" charset="-78"/>
            </a:endParaRPr>
          </a:p>
          <a:p>
            <a:pPr algn="ctr" rtl="1">
              <a:buNone/>
            </a:pPr>
            <a:r>
              <a:rPr lang="fa-IR" sz="3600" dirty="0">
                <a:cs typeface="B Nazanin" pitchFamily="2" charset="-78"/>
              </a:rPr>
              <a:t>2. میزان دخالت زمان آینده در تصمیم.</a:t>
            </a:r>
            <a:endParaRPr lang="en-US" sz="3600" dirty="0">
              <a:cs typeface="B Nazanin" pitchFamily="2" charset="-78"/>
            </a:endParaRPr>
          </a:p>
          <a:p>
            <a:pPr algn="ctr" rtl="1">
              <a:buNone/>
            </a:pPr>
            <a:r>
              <a:rPr lang="fa-IR" sz="3600" dirty="0">
                <a:cs typeface="B Nazanin" pitchFamily="2" charset="-78"/>
              </a:rPr>
              <a:t>3. دامنة امور و فعالیّت‌هائی که تصمیم بر آنها مؤثر است.</a:t>
            </a:r>
            <a:endParaRPr lang="en-US" sz="3600" dirty="0">
              <a:cs typeface="B Nazanin" pitchFamily="2" charset="-78"/>
            </a:endParaRPr>
          </a:p>
          <a:p>
            <a:pPr algn="ctr" rtl="1">
              <a:buNone/>
            </a:pPr>
            <a:r>
              <a:rPr lang="fa-IR" sz="3600" dirty="0">
                <a:cs typeface="B Nazanin" pitchFamily="2" charset="-78"/>
              </a:rPr>
              <a:t>4. میزان مداخلة عوامل کیفی در آن</a:t>
            </a:r>
            <a:r>
              <a:rPr lang="fa-IR" sz="3600" dirty="0" smtClean="0">
                <a:cs typeface="B Nazanin" pitchFamily="2" charset="-78"/>
              </a:rPr>
              <a:t>.</a:t>
            </a:r>
            <a:endParaRPr lang="en-US" sz="3600" dirty="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4</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p:cTn id="3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142528"/>
            <a:ext cx="9036496" cy="838200"/>
          </a:xfrm>
        </p:spPr>
        <p:txBody>
          <a:bodyPr>
            <a:normAutofit/>
          </a:bodyPr>
          <a:lstStyle/>
          <a:p>
            <a:pPr rtl="1"/>
            <a:r>
              <a:rPr lang="fa-IR" b="1" dirty="0">
                <a:cs typeface="B Titr" pitchFamily="2" charset="-78"/>
              </a:rPr>
              <a:t>تصمیمات اخذ شده توسط مدیر را </a:t>
            </a:r>
            <a:r>
              <a:rPr lang="fa-IR" b="1" dirty="0" smtClean="0">
                <a:cs typeface="B Titr" pitchFamily="2" charset="-78"/>
              </a:rPr>
              <a:t>به </a:t>
            </a:r>
            <a:r>
              <a:rPr lang="fa-IR" b="1" dirty="0">
                <a:cs typeface="B Titr" pitchFamily="2" charset="-78"/>
              </a:rPr>
              <a:t>چهار دسته تقسیم می‌کنیم</a:t>
            </a:r>
            <a:r>
              <a:rPr lang="fa-IR" b="1" dirty="0" smtClean="0">
                <a:cs typeface="B Titr" pitchFamily="2" charset="-78"/>
              </a:rPr>
              <a:t>.</a:t>
            </a:r>
            <a:endParaRPr lang="en-US" dirty="0">
              <a:cs typeface="B Titr" pitchFamily="2" charset="-78"/>
            </a:endParaRPr>
          </a:p>
        </p:txBody>
      </p:sp>
      <p:sp>
        <p:nvSpPr>
          <p:cNvPr id="3" name="Content Placeholder 2"/>
          <p:cNvSpPr>
            <a:spLocks noGrp="1"/>
          </p:cNvSpPr>
          <p:nvPr>
            <p:ph idx="1"/>
          </p:nvPr>
        </p:nvSpPr>
        <p:spPr>
          <a:xfrm>
            <a:off x="142844" y="1268760"/>
            <a:ext cx="8786874" cy="5446388"/>
          </a:xfrm>
        </p:spPr>
        <p:txBody>
          <a:bodyPr>
            <a:normAutofit fontScale="77500" lnSpcReduction="20000"/>
          </a:bodyPr>
          <a:lstStyle/>
          <a:p>
            <a:pPr algn="ctr" rtl="1">
              <a:buNone/>
            </a:pPr>
            <a:r>
              <a:rPr lang="fa-IR" dirty="0">
                <a:cs typeface="B Nazanin" pitchFamily="2" charset="-78"/>
              </a:rPr>
              <a:t>أ‌. تصمیمات از حیث مراحل و چگونگی اخذ </a:t>
            </a:r>
            <a:r>
              <a:rPr lang="fa-IR" dirty="0" smtClean="0">
                <a:cs typeface="B Nazanin" pitchFamily="2" charset="-78"/>
              </a:rPr>
              <a:t>آن‌ها</a:t>
            </a:r>
            <a:endParaRPr lang="en-US" dirty="0" smtClean="0">
              <a:cs typeface="B Nazanin" pitchFamily="2" charset="-78"/>
            </a:endParaRPr>
          </a:p>
          <a:p>
            <a:pPr algn="ctr" rtl="1">
              <a:buNone/>
            </a:pPr>
            <a:r>
              <a:rPr lang="fa-IR" dirty="0" smtClean="0">
                <a:cs typeface="B Nazanin" pitchFamily="2" charset="-78"/>
              </a:rPr>
              <a:t>تصمیمات </a:t>
            </a:r>
            <a:r>
              <a:rPr lang="fa-IR" dirty="0">
                <a:cs typeface="B Nazanin" pitchFamily="2" charset="-78"/>
              </a:rPr>
              <a:t>برنامه‌ریزی شده «معمول</a:t>
            </a:r>
            <a:r>
              <a:rPr lang="fa-IR" dirty="0" smtClean="0">
                <a:cs typeface="B Nazanin" pitchFamily="2" charset="-78"/>
              </a:rPr>
              <a:t>»</a:t>
            </a:r>
            <a:endParaRPr lang="en-US" dirty="0" smtClean="0">
              <a:cs typeface="B Nazanin" pitchFamily="2" charset="-78"/>
            </a:endParaRPr>
          </a:p>
          <a:p>
            <a:pPr algn="ctr" rtl="1">
              <a:buNone/>
            </a:pPr>
            <a:r>
              <a:rPr lang="fa-IR" dirty="0" smtClean="0">
                <a:cs typeface="B Nazanin" pitchFamily="2" charset="-78"/>
              </a:rPr>
              <a:t> تصمیمات </a:t>
            </a:r>
            <a:r>
              <a:rPr lang="fa-IR" dirty="0">
                <a:cs typeface="B Nazanin" pitchFamily="2" charset="-78"/>
              </a:rPr>
              <a:t>برنامه‌ریزی نشده «غیر معمول</a:t>
            </a:r>
            <a:r>
              <a:rPr lang="fa-IR" dirty="0" smtClean="0">
                <a:cs typeface="B Nazanin" pitchFamily="2" charset="-78"/>
              </a:rPr>
              <a:t>»</a:t>
            </a:r>
            <a:endParaRPr lang="en-US" dirty="0" smtClean="0">
              <a:cs typeface="B Nazanin" pitchFamily="2" charset="-78"/>
            </a:endParaRPr>
          </a:p>
          <a:p>
            <a:pPr algn="ctr" rtl="1">
              <a:buNone/>
            </a:pPr>
            <a:r>
              <a:rPr lang="fa-IR" dirty="0" smtClean="0">
                <a:cs typeface="B Nazanin" pitchFamily="2" charset="-78"/>
              </a:rPr>
              <a:t> ب‌</a:t>
            </a:r>
            <a:r>
              <a:rPr lang="fa-IR" dirty="0">
                <a:cs typeface="B Nazanin" pitchFamily="2" charset="-78"/>
              </a:rPr>
              <a:t>. تصمیمات از حیث موقعیّت‌ها و شرایط تصمیم </a:t>
            </a:r>
            <a:r>
              <a:rPr lang="fa-IR" dirty="0" smtClean="0">
                <a:cs typeface="B Nazanin" pitchFamily="2" charset="-78"/>
              </a:rPr>
              <a:t>گیری</a:t>
            </a:r>
            <a:endParaRPr lang="en-US" dirty="0">
              <a:cs typeface="B Nazanin" pitchFamily="2" charset="-78"/>
            </a:endParaRPr>
          </a:p>
          <a:p>
            <a:pPr algn="ctr" rtl="1">
              <a:buNone/>
            </a:pPr>
            <a:r>
              <a:rPr lang="fa-IR" dirty="0">
                <a:cs typeface="B Nazanin" pitchFamily="2" charset="-78"/>
              </a:rPr>
              <a:t>موقعیّت اطمینان «یقین</a:t>
            </a:r>
            <a:r>
              <a:rPr lang="fa-IR" dirty="0" smtClean="0">
                <a:cs typeface="B Nazanin" pitchFamily="2" charset="-78"/>
              </a:rPr>
              <a:t>»</a:t>
            </a:r>
            <a:endParaRPr lang="en-US" dirty="0" smtClean="0">
              <a:cs typeface="B Nazanin" pitchFamily="2" charset="-78"/>
            </a:endParaRPr>
          </a:p>
          <a:p>
            <a:pPr algn="ctr" rtl="1">
              <a:buNone/>
            </a:pPr>
            <a:r>
              <a:rPr lang="fa-IR" dirty="0" smtClean="0">
                <a:cs typeface="B Nazanin" pitchFamily="2" charset="-78"/>
              </a:rPr>
              <a:t> موقعیّت </a:t>
            </a:r>
            <a:r>
              <a:rPr lang="fa-IR" dirty="0">
                <a:cs typeface="B Nazanin" pitchFamily="2" charset="-78"/>
              </a:rPr>
              <a:t>مخاطره «ریسک</a:t>
            </a:r>
            <a:r>
              <a:rPr lang="fa-IR" dirty="0" smtClean="0">
                <a:cs typeface="B Nazanin" pitchFamily="2" charset="-78"/>
              </a:rPr>
              <a:t>»</a:t>
            </a:r>
            <a:endParaRPr lang="en-US" dirty="0" smtClean="0">
              <a:cs typeface="B Nazanin" pitchFamily="2" charset="-78"/>
            </a:endParaRPr>
          </a:p>
          <a:p>
            <a:pPr algn="ctr" rtl="1">
              <a:buNone/>
            </a:pPr>
            <a:r>
              <a:rPr lang="fa-IR" dirty="0" smtClean="0">
                <a:cs typeface="B Nazanin" pitchFamily="2" charset="-78"/>
              </a:rPr>
              <a:t> موقعیّت </a:t>
            </a:r>
            <a:r>
              <a:rPr lang="fa-IR" dirty="0">
                <a:cs typeface="B Nazanin" pitchFamily="2" charset="-78"/>
              </a:rPr>
              <a:t>عدم </a:t>
            </a:r>
            <a:r>
              <a:rPr lang="fa-IR" dirty="0" smtClean="0">
                <a:cs typeface="B Nazanin" pitchFamily="2" charset="-78"/>
              </a:rPr>
              <a:t>اطمینان</a:t>
            </a:r>
            <a:endParaRPr lang="en-US" dirty="0" smtClean="0">
              <a:cs typeface="B Nazanin" pitchFamily="2" charset="-78"/>
            </a:endParaRPr>
          </a:p>
          <a:p>
            <a:pPr algn="ctr" rtl="1">
              <a:buNone/>
            </a:pPr>
            <a:r>
              <a:rPr lang="fa-IR" dirty="0" smtClean="0">
                <a:cs typeface="B Nazanin" pitchFamily="2" charset="-78"/>
              </a:rPr>
              <a:t>ت‌</a:t>
            </a:r>
            <a:r>
              <a:rPr lang="fa-IR" dirty="0">
                <a:cs typeface="B Nazanin" pitchFamily="2" charset="-78"/>
              </a:rPr>
              <a:t>. تصمیمات از حیث سطوح مدیریتی مرتبط با </a:t>
            </a:r>
            <a:r>
              <a:rPr lang="fa-IR" dirty="0" smtClean="0">
                <a:cs typeface="B Nazanin" pitchFamily="2" charset="-78"/>
              </a:rPr>
              <a:t>آن</a:t>
            </a:r>
            <a:endParaRPr lang="en-US" dirty="0" smtClean="0">
              <a:cs typeface="B Nazanin" pitchFamily="2" charset="-78"/>
            </a:endParaRPr>
          </a:p>
          <a:p>
            <a:pPr algn="ctr" rtl="1">
              <a:buNone/>
            </a:pPr>
            <a:r>
              <a:rPr lang="fa-IR" dirty="0" smtClean="0">
                <a:cs typeface="B Nazanin" pitchFamily="2" charset="-78"/>
              </a:rPr>
              <a:t>تصمیم‌های استراتژیک</a:t>
            </a:r>
            <a:endParaRPr lang="en-US" dirty="0" smtClean="0">
              <a:cs typeface="B Nazanin" pitchFamily="2" charset="-78"/>
            </a:endParaRPr>
          </a:p>
          <a:p>
            <a:pPr algn="ctr" rtl="1">
              <a:buNone/>
            </a:pPr>
            <a:r>
              <a:rPr lang="fa-IR" dirty="0" smtClean="0">
                <a:cs typeface="B Nazanin" pitchFamily="2" charset="-78"/>
              </a:rPr>
              <a:t>تصمیم‌های </a:t>
            </a:r>
            <a:r>
              <a:rPr lang="fa-IR" dirty="0">
                <a:cs typeface="B Nazanin" pitchFamily="2" charset="-78"/>
              </a:rPr>
              <a:t>اداری یا ردة </a:t>
            </a:r>
            <a:r>
              <a:rPr lang="fa-IR" dirty="0" smtClean="0">
                <a:cs typeface="B Nazanin" pitchFamily="2" charset="-78"/>
              </a:rPr>
              <a:t>میانی</a:t>
            </a:r>
            <a:endParaRPr lang="en-US" dirty="0" smtClean="0">
              <a:cs typeface="B Nazanin" pitchFamily="2" charset="-78"/>
            </a:endParaRPr>
          </a:p>
          <a:p>
            <a:pPr algn="ctr" rtl="1">
              <a:buNone/>
            </a:pPr>
            <a:r>
              <a:rPr lang="fa-IR" dirty="0" smtClean="0">
                <a:cs typeface="B Nazanin" pitchFamily="2" charset="-78"/>
              </a:rPr>
              <a:t>تصمیم‌های عملیاتی</a:t>
            </a:r>
            <a:endParaRPr lang="en-US" dirty="0" smtClean="0">
              <a:cs typeface="B Nazanin" pitchFamily="2" charset="-78"/>
            </a:endParaRPr>
          </a:p>
          <a:p>
            <a:pPr algn="ctr" rtl="1">
              <a:buNone/>
            </a:pPr>
            <a:r>
              <a:rPr lang="fa-IR" dirty="0" smtClean="0">
                <a:cs typeface="B Nazanin" pitchFamily="2" charset="-78"/>
              </a:rPr>
              <a:t>ث‌</a:t>
            </a:r>
            <a:r>
              <a:rPr lang="fa-IR" dirty="0">
                <a:cs typeface="B Nazanin" pitchFamily="2" charset="-78"/>
              </a:rPr>
              <a:t>. تصمیمات از حیث تصمیم </a:t>
            </a:r>
            <a:r>
              <a:rPr lang="fa-IR" dirty="0" smtClean="0">
                <a:cs typeface="B Nazanin" pitchFamily="2" charset="-78"/>
              </a:rPr>
              <a:t>گیرندگان</a:t>
            </a:r>
            <a:endParaRPr lang="en-US" dirty="0" smtClean="0">
              <a:cs typeface="B Nazanin" pitchFamily="2" charset="-78"/>
            </a:endParaRPr>
          </a:p>
          <a:p>
            <a:pPr algn="ctr" rtl="1">
              <a:buNone/>
            </a:pPr>
            <a:r>
              <a:rPr lang="fa-IR" dirty="0" smtClean="0">
                <a:cs typeface="B Nazanin" pitchFamily="2" charset="-78"/>
              </a:rPr>
              <a:t>تصمیمات فردی</a:t>
            </a:r>
            <a:endParaRPr lang="en-US" dirty="0" smtClean="0">
              <a:cs typeface="B Nazanin" pitchFamily="2" charset="-78"/>
            </a:endParaRPr>
          </a:p>
          <a:p>
            <a:pPr algn="ctr" rtl="1">
              <a:buNone/>
            </a:pPr>
            <a:r>
              <a:rPr lang="fa-IR" smtClean="0">
                <a:cs typeface="B Nazanin" pitchFamily="2" charset="-78"/>
              </a:rPr>
              <a:t>تصمیمات گروهی</a:t>
            </a:r>
            <a:endParaRPr lang="en-US" dirty="0" smtClean="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5</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1000"/>
                                        <p:tgtEl>
                                          <p:spTgt spid="3">
                                            <p:txEl>
                                              <p:pRg st="7" end="7"/>
                                            </p:txEl>
                                          </p:spTgt>
                                        </p:tgtEl>
                                      </p:cBhvr>
                                    </p:animEffect>
                                    <p:anim calcmode="lin" valueType="num">
                                      <p:cBhvr>
                                        <p:cTn id="6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7" presetClass="entr" presetSubtype="0" fill="hold" grpId="0" nodeType="clickEffect">
                                  <p:stCondLst>
                                    <p:cond delay="0"/>
                                  </p:stCondLst>
                                  <p:childTnLst>
                                    <p:set>
                                      <p:cBhvr>
                                        <p:cTn id="69" dur="1" fill="hold">
                                          <p:stCondLst>
                                            <p:cond delay="0"/>
                                          </p:stCondLst>
                                        </p:cTn>
                                        <p:tgtEl>
                                          <p:spTgt spid="3">
                                            <p:txEl>
                                              <p:pRg st="8" end="8"/>
                                            </p:txEl>
                                          </p:spTgt>
                                        </p:tgtEl>
                                        <p:attrNameLst>
                                          <p:attrName>style.visibility</p:attrName>
                                        </p:attrNameLst>
                                      </p:cBhvr>
                                      <p:to>
                                        <p:strVal val="visible"/>
                                      </p:to>
                                    </p:set>
                                    <p:animEffect transition="in" filter="fade">
                                      <p:cBhvr>
                                        <p:cTn id="70" dur="1000"/>
                                        <p:tgtEl>
                                          <p:spTgt spid="3">
                                            <p:txEl>
                                              <p:pRg st="8" end="8"/>
                                            </p:txEl>
                                          </p:spTgt>
                                        </p:tgtEl>
                                      </p:cBhvr>
                                    </p:animEffect>
                                    <p:anim calcmode="lin" valueType="num">
                                      <p:cBhvr>
                                        <p:cTn id="71"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7" presetClass="entr" presetSubtype="0" fill="hold" grpId="0" nodeType="clickEffect">
                                  <p:stCondLst>
                                    <p:cond delay="0"/>
                                  </p:stCondLst>
                                  <p:childTnLst>
                                    <p:set>
                                      <p:cBhvr>
                                        <p:cTn id="76" dur="1" fill="hold">
                                          <p:stCondLst>
                                            <p:cond delay="0"/>
                                          </p:stCondLst>
                                        </p:cTn>
                                        <p:tgtEl>
                                          <p:spTgt spid="3">
                                            <p:txEl>
                                              <p:pRg st="9" end="9"/>
                                            </p:txEl>
                                          </p:spTgt>
                                        </p:tgtEl>
                                        <p:attrNameLst>
                                          <p:attrName>style.visibility</p:attrName>
                                        </p:attrNameLst>
                                      </p:cBhvr>
                                      <p:to>
                                        <p:strVal val="visible"/>
                                      </p:to>
                                    </p:set>
                                    <p:animEffect transition="in" filter="fade">
                                      <p:cBhvr>
                                        <p:cTn id="77" dur="1000"/>
                                        <p:tgtEl>
                                          <p:spTgt spid="3">
                                            <p:txEl>
                                              <p:pRg st="9" end="9"/>
                                            </p:txEl>
                                          </p:spTgt>
                                        </p:tgtEl>
                                      </p:cBhvr>
                                    </p:animEffect>
                                    <p:anim calcmode="lin" valueType="num">
                                      <p:cBhvr>
                                        <p:cTn id="7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7" presetClass="entr" presetSubtype="0" fill="hold" grpId="0" nodeType="clickEffect">
                                  <p:stCondLst>
                                    <p:cond delay="0"/>
                                  </p:stCondLst>
                                  <p:childTnLst>
                                    <p:set>
                                      <p:cBhvr>
                                        <p:cTn id="83" dur="1" fill="hold">
                                          <p:stCondLst>
                                            <p:cond delay="0"/>
                                          </p:stCondLst>
                                        </p:cTn>
                                        <p:tgtEl>
                                          <p:spTgt spid="3">
                                            <p:txEl>
                                              <p:pRg st="10" end="10"/>
                                            </p:txEl>
                                          </p:spTgt>
                                        </p:tgtEl>
                                        <p:attrNameLst>
                                          <p:attrName>style.visibility</p:attrName>
                                        </p:attrNameLst>
                                      </p:cBhvr>
                                      <p:to>
                                        <p:strVal val="visible"/>
                                      </p:to>
                                    </p:set>
                                    <p:animEffect transition="in" filter="fade">
                                      <p:cBhvr>
                                        <p:cTn id="84" dur="1000"/>
                                        <p:tgtEl>
                                          <p:spTgt spid="3">
                                            <p:txEl>
                                              <p:pRg st="10" end="10"/>
                                            </p:txEl>
                                          </p:spTgt>
                                        </p:tgtEl>
                                      </p:cBhvr>
                                    </p:animEffect>
                                    <p:anim calcmode="lin" valueType="num">
                                      <p:cBhvr>
                                        <p:cTn id="8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grpId="0" nodeType="clickEffect">
                                  <p:stCondLst>
                                    <p:cond delay="0"/>
                                  </p:stCondLst>
                                  <p:childTnLst>
                                    <p:set>
                                      <p:cBhvr>
                                        <p:cTn id="90" dur="1" fill="hold">
                                          <p:stCondLst>
                                            <p:cond delay="0"/>
                                          </p:stCondLst>
                                        </p:cTn>
                                        <p:tgtEl>
                                          <p:spTgt spid="3">
                                            <p:txEl>
                                              <p:pRg st="11" end="11"/>
                                            </p:txEl>
                                          </p:spTgt>
                                        </p:tgtEl>
                                        <p:attrNameLst>
                                          <p:attrName>style.visibility</p:attrName>
                                        </p:attrNameLst>
                                      </p:cBhvr>
                                      <p:to>
                                        <p:strVal val="visible"/>
                                      </p:to>
                                    </p:set>
                                    <p:animEffect transition="in" filter="fade">
                                      <p:cBhvr>
                                        <p:cTn id="91" dur="1000"/>
                                        <p:tgtEl>
                                          <p:spTgt spid="3">
                                            <p:txEl>
                                              <p:pRg st="11" end="11"/>
                                            </p:txEl>
                                          </p:spTgt>
                                        </p:tgtEl>
                                      </p:cBhvr>
                                    </p:animEffect>
                                    <p:anim calcmode="lin" valueType="num">
                                      <p:cBhvr>
                                        <p:cTn id="92"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7" presetClass="entr" presetSubtype="0" fill="hold" grpId="0" nodeType="clickEffect">
                                  <p:stCondLst>
                                    <p:cond delay="0"/>
                                  </p:stCondLst>
                                  <p:childTnLst>
                                    <p:set>
                                      <p:cBhvr>
                                        <p:cTn id="97" dur="1" fill="hold">
                                          <p:stCondLst>
                                            <p:cond delay="0"/>
                                          </p:stCondLst>
                                        </p:cTn>
                                        <p:tgtEl>
                                          <p:spTgt spid="3">
                                            <p:txEl>
                                              <p:pRg st="12" end="12"/>
                                            </p:txEl>
                                          </p:spTgt>
                                        </p:tgtEl>
                                        <p:attrNameLst>
                                          <p:attrName>style.visibility</p:attrName>
                                        </p:attrNameLst>
                                      </p:cBhvr>
                                      <p:to>
                                        <p:strVal val="visible"/>
                                      </p:to>
                                    </p:set>
                                    <p:animEffect transition="in" filter="fade">
                                      <p:cBhvr>
                                        <p:cTn id="98" dur="1000"/>
                                        <p:tgtEl>
                                          <p:spTgt spid="3">
                                            <p:txEl>
                                              <p:pRg st="12" end="12"/>
                                            </p:txEl>
                                          </p:spTgt>
                                        </p:tgtEl>
                                      </p:cBhvr>
                                    </p:animEffect>
                                    <p:anim calcmode="lin" valueType="num">
                                      <p:cBhvr>
                                        <p:cTn id="99"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100"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7" presetClass="entr" presetSubtype="0" fill="hold" grpId="0" nodeType="clickEffect">
                                  <p:stCondLst>
                                    <p:cond delay="0"/>
                                  </p:stCondLst>
                                  <p:childTnLst>
                                    <p:set>
                                      <p:cBhvr>
                                        <p:cTn id="104" dur="1" fill="hold">
                                          <p:stCondLst>
                                            <p:cond delay="0"/>
                                          </p:stCondLst>
                                        </p:cTn>
                                        <p:tgtEl>
                                          <p:spTgt spid="3">
                                            <p:txEl>
                                              <p:pRg st="13" end="13"/>
                                            </p:txEl>
                                          </p:spTgt>
                                        </p:tgtEl>
                                        <p:attrNameLst>
                                          <p:attrName>style.visibility</p:attrName>
                                        </p:attrNameLst>
                                      </p:cBhvr>
                                      <p:to>
                                        <p:strVal val="visible"/>
                                      </p:to>
                                    </p:set>
                                    <p:animEffect transition="in" filter="fade">
                                      <p:cBhvr>
                                        <p:cTn id="105" dur="1000"/>
                                        <p:tgtEl>
                                          <p:spTgt spid="3">
                                            <p:txEl>
                                              <p:pRg st="13" end="13"/>
                                            </p:txEl>
                                          </p:spTgt>
                                        </p:tgtEl>
                                      </p:cBhvr>
                                    </p:animEffect>
                                    <p:anim calcmode="lin" valueType="num">
                                      <p:cBhvr>
                                        <p:cTn id="106"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107"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686800" cy="838200"/>
          </a:xfrm>
        </p:spPr>
        <p:txBody>
          <a:bodyPr>
            <a:normAutofit/>
          </a:bodyPr>
          <a:lstStyle/>
          <a:p>
            <a:pPr rtl="1"/>
            <a:r>
              <a:rPr lang="fa-IR" b="1" dirty="0">
                <a:cs typeface="B Titr" pitchFamily="2" charset="-78"/>
              </a:rPr>
              <a:t>أ‌. تصمیمات از حیث مراحل و چگونگی اخذ آن‌ها</a:t>
            </a:r>
            <a:r>
              <a:rPr lang="fa-IR" b="1" dirty="0" smtClean="0">
                <a:cs typeface="B Titr" pitchFamily="2" charset="-78"/>
              </a:rPr>
              <a:t>:</a:t>
            </a:r>
            <a:endParaRPr lang="en-US" dirty="0">
              <a:cs typeface="B Titr" pitchFamily="2" charset="-78"/>
            </a:endParaRPr>
          </a:p>
        </p:txBody>
      </p:sp>
      <p:sp>
        <p:nvSpPr>
          <p:cNvPr id="3" name="Content Placeholder 2"/>
          <p:cNvSpPr>
            <a:spLocks noGrp="1"/>
          </p:cNvSpPr>
          <p:nvPr>
            <p:ph idx="1"/>
          </p:nvPr>
        </p:nvSpPr>
        <p:spPr>
          <a:xfrm>
            <a:off x="142844" y="1196752"/>
            <a:ext cx="8858312" cy="5518396"/>
          </a:xfrm>
        </p:spPr>
        <p:txBody>
          <a:bodyPr>
            <a:normAutofit fontScale="92500" lnSpcReduction="20000"/>
          </a:bodyPr>
          <a:lstStyle/>
          <a:p>
            <a:pPr algn="just" rtl="1">
              <a:buNone/>
            </a:pPr>
            <a:r>
              <a:rPr lang="fa-IR" dirty="0" smtClean="0">
                <a:cs typeface="B Nazanin" pitchFamily="2" charset="-78"/>
              </a:rPr>
              <a:t>تصمیمات برنامه‌ریزی شده «معمول»:</a:t>
            </a:r>
          </a:p>
          <a:p>
            <a:pPr algn="just" rtl="1">
              <a:buNone/>
            </a:pPr>
            <a:r>
              <a:rPr lang="fa-IR" dirty="0">
                <a:cs typeface="B Nazanin" pitchFamily="2" charset="-78"/>
              </a:rPr>
              <a:t>تصمیم‌های برنامه ریزی شده، تصمیم‌هائی هستند که بر حسب عادت، قوانین و رویه‌های معیّنی اخذ می‌گردند. هر سازمانی خط مشی و رویه‌هائی دارد که در وضعیّت‌های مشابه و تکراری تصمیم گیری بر مبنای آن صورت می‌گیرد.</a:t>
            </a:r>
            <a:endParaRPr lang="en-US" dirty="0">
              <a:cs typeface="B Nazanin" pitchFamily="2" charset="-78"/>
            </a:endParaRPr>
          </a:p>
          <a:p>
            <a:pPr algn="just" rtl="1">
              <a:buNone/>
            </a:pPr>
            <a:r>
              <a:rPr lang="fa-IR" dirty="0">
                <a:cs typeface="B Nazanin" pitchFamily="2" charset="-78"/>
              </a:rPr>
              <a:t>این نوع تصمیم گیری هم برای مسائل ساده و هم برای مسائل پیچیده مورد استفاده می‌باشد امّا استفاده از این نوع تصمیم گیری در مورد مسائل نامنظم، پیچیده و جدید دشوار و سخت است. معمولاَ این نوع تصمیم گیری در مورد مسائلی که تا مقداری تکراری و به گونه‌ای هستند که می‌توان عوامل تشکیل دهندة آن‌ها را پیش‌بینی، تعریف و تعیین نمود قابل استفاده است. نظیر تصمیم گیری در مورد حقوق کارمندی که تازه استخدام می‌شود را می‌توان از طریق رویه‌ها و خط مشی‌ها تعیین نمود.</a:t>
            </a:r>
            <a:endParaRPr lang="en-US" dirty="0">
              <a:cs typeface="B Nazanin" pitchFamily="2" charset="-78"/>
            </a:endParaRPr>
          </a:p>
          <a:p>
            <a:pPr algn="just" rtl="1">
              <a:buNone/>
            </a:pPr>
            <a:r>
              <a:rPr lang="fa-IR" dirty="0">
                <a:cs typeface="B Nazanin" pitchFamily="2" charset="-78"/>
              </a:rPr>
              <a:t>در واقع تصمیم‌های برنامه‌ریزی شده تصمیماتی هستند مبتنی بر خط مشی‌ها، رویه‌ها، و مقرراتی که برای تسهیل کار سازمان پیشاپیش وضع می‌شوند. استفاده از این نوع تصمیم گیری می‌تواند از جهتی محاسن و از جهتی معایبی داشته باشد؛ از آن جهت که موجب آزاد شدن بخشی از وقت مدیر می‌شود و مدیر می‌تواند وقت خود را صرف پرداختن به امور مهم‌تر و جدید‌تر نماید حسن داشته باشد و از آن جهت که موجب محدود شدن آزادی عمل و اختیار مدیر می‌شود دارای عیب باشد</a:t>
            </a:r>
            <a:r>
              <a:rPr lang="fa-IR" dirty="0" smtClean="0">
                <a:cs typeface="B Nazanin" pitchFamily="2" charset="-78"/>
              </a:rPr>
              <a:t>.</a:t>
            </a:r>
            <a:endParaRPr lang="en-US" dirty="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6</a:t>
            </a:fld>
            <a:endParaRPr lang="en-US"/>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p:cTn id="3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42528"/>
            <a:ext cx="8686800" cy="838200"/>
          </a:xfrm>
        </p:spPr>
        <p:txBody>
          <a:bodyPr>
            <a:normAutofit/>
          </a:bodyPr>
          <a:lstStyle/>
          <a:p>
            <a:pPr rtl="1"/>
            <a:r>
              <a:rPr lang="fa-IR" b="1" dirty="0">
                <a:cs typeface="B Titr" pitchFamily="2" charset="-78"/>
              </a:rPr>
              <a:t>تصمیمات برنامه‌ریزی نشده «غیر معمول</a:t>
            </a:r>
            <a:r>
              <a:rPr lang="fa-IR" b="1" dirty="0" smtClean="0">
                <a:cs typeface="B Titr" pitchFamily="2" charset="-78"/>
              </a:rPr>
              <a:t>»:</a:t>
            </a:r>
            <a:endParaRPr lang="en-US" dirty="0">
              <a:cs typeface="B Titr" pitchFamily="2" charset="-78"/>
            </a:endParaRPr>
          </a:p>
        </p:txBody>
      </p:sp>
      <p:sp>
        <p:nvSpPr>
          <p:cNvPr id="3" name="Content Placeholder 2"/>
          <p:cNvSpPr>
            <a:spLocks noGrp="1"/>
          </p:cNvSpPr>
          <p:nvPr>
            <p:ph idx="1"/>
          </p:nvPr>
        </p:nvSpPr>
        <p:spPr>
          <a:xfrm>
            <a:off x="142844" y="1196752"/>
            <a:ext cx="8858312" cy="5518396"/>
          </a:xfrm>
        </p:spPr>
        <p:txBody>
          <a:bodyPr>
            <a:normAutofit fontScale="92500" lnSpcReduction="20000"/>
          </a:bodyPr>
          <a:lstStyle/>
          <a:p>
            <a:pPr algn="just" rtl="1">
              <a:buNone/>
            </a:pPr>
            <a:r>
              <a:rPr lang="fa-IR" dirty="0">
                <a:cs typeface="B Nazanin" pitchFamily="2" charset="-78"/>
              </a:rPr>
              <a:t>تصمیمات برنامه‌ریزی نشده تصمیماتی هستند که در مورد مسائل جدید، غیر معمول، تازه و منحصر به فرد اخذ می‌شوند در واقع مربوط به مسائلی هستند که تازگی دارند و بی‌همتا می‌باشند.</a:t>
            </a:r>
            <a:endParaRPr lang="en-US" dirty="0">
              <a:cs typeface="B Nazanin" pitchFamily="2" charset="-78"/>
            </a:endParaRPr>
          </a:p>
          <a:p>
            <a:pPr algn="just" rtl="1">
              <a:buNone/>
            </a:pPr>
            <a:r>
              <a:rPr lang="fa-IR" dirty="0">
                <a:cs typeface="B Nazanin" pitchFamily="2" charset="-78"/>
              </a:rPr>
              <a:t>اگر مسأله‌ای جدید باشد و یا به اندازه‌ای تکرار نشده باشد که بتوان برای حلّ آن بر طبق خط مشی و رویه‌ها عمل کرد و عوامل تشکیل دهندة آن را پیش‌بینی و تعریف نمود از این نوع تصمیمات در حل آن‌ها استفاده می‌شود. و هم چنین اگر مسأله‌ای به گونه‌ای دارای اهمیّت و ضرورت باشد و یا آنکه هزینه بردار و متضمّن تعهّدات دراز مدّت باشد باید با اتّخاذ تصمیم‌های برنامه‌ریزی نشده در حل آن اقدام نمود.</a:t>
            </a:r>
            <a:endParaRPr lang="en-US" dirty="0">
              <a:cs typeface="B Nazanin" pitchFamily="2" charset="-78"/>
            </a:endParaRPr>
          </a:p>
          <a:p>
            <a:pPr algn="just" rtl="1">
              <a:buNone/>
            </a:pPr>
            <a:r>
              <a:rPr lang="fa-IR" dirty="0">
                <a:cs typeface="B Nazanin" pitchFamily="2" charset="-78"/>
              </a:rPr>
              <a:t>در سلسله مراتب سازمان، ردة مدیر هر چه بالاتر باشد باید توانائی بیشتری در اخذ تصمیمات غیرمعمول و برنامه‌ریزی نشده داشته باشد زیرا که کارهائی که مدیران عالی وظیفة انجام آن‌ها را دارند نسبت به وظائف مدیران سطوح پایین از تکرار کمتری برخوردار هستند؛ نظیر طراحی برنامه‌ها، خط مشی گذاری، هماهنگ کردن سایر بخشها، اجرای تصمیمات، مهیّا ساختن منابع و غیره. لذا نیاز به تصمیم گیری غیر معمول و برنامه‌ریزی نشده دارند. در واقع تصمیمات برنامه‌ریزی شده به مدیران سطح پایین و عملیاتی بیشتر مربوط است و تصمیمات برنامه‌ریزی نشده به مدیران عالی و بالائی مربوط است.</a:t>
            </a:r>
            <a:endParaRPr lang="en-US" dirty="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7</a:t>
            </a:fld>
            <a:endParaRPr lang="en-US"/>
          </a:p>
        </p:txBody>
      </p:sp>
    </p:spTree>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out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37"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out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37"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outVertical)">
                                      <p:cBhvr>
                                        <p:cTn id="2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14" y="116632"/>
            <a:ext cx="8686800" cy="838200"/>
          </a:xfrm>
        </p:spPr>
        <p:txBody>
          <a:bodyPr>
            <a:normAutofit/>
          </a:bodyPr>
          <a:lstStyle/>
          <a:p>
            <a:pPr rtl="1"/>
            <a:r>
              <a:rPr lang="fa-IR" b="1" dirty="0">
                <a:cs typeface="B Titr" pitchFamily="2" charset="-78"/>
              </a:rPr>
              <a:t>ب‌. تصمیمات از حیث موقعیّت‌ها و شرایط تصمیم گیری</a:t>
            </a:r>
            <a:r>
              <a:rPr lang="fa-IR" b="1" dirty="0" smtClean="0">
                <a:cs typeface="B Titr" pitchFamily="2" charset="-78"/>
              </a:rPr>
              <a:t>:</a:t>
            </a:r>
            <a:endParaRPr lang="en-US" dirty="0">
              <a:cs typeface="B Titr" pitchFamily="2" charset="-78"/>
            </a:endParaRPr>
          </a:p>
        </p:txBody>
      </p:sp>
      <p:sp>
        <p:nvSpPr>
          <p:cNvPr id="3" name="Content Placeholder 2"/>
          <p:cNvSpPr>
            <a:spLocks noGrp="1"/>
          </p:cNvSpPr>
          <p:nvPr>
            <p:ph idx="1"/>
          </p:nvPr>
        </p:nvSpPr>
        <p:spPr>
          <a:xfrm>
            <a:off x="214282" y="1340768"/>
            <a:ext cx="8715436" cy="5374380"/>
          </a:xfrm>
        </p:spPr>
        <p:txBody>
          <a:bodyPr/>
          <a:lstStyle/>
          <a:p>
            <a:pPr algn="just" rtl="1">
              <a:buNone/>
            </a:pPr>
            <a:r>
              <a:rPr lang="fa-IR" dirty="0">
                <a:cs typeface="B Nazanin" pitchFamily="2" charset="-78"/>
              </a:rPr>
              <a:t>در تصمیم گیری‌ها برای تعیین نحوة برخورد با مسائل، آنها را با توجّه به میزان اطّلاعات موجود در رابطة با آنها در نظر می‌گیرند در واقع در تصمیم گیری‌ها بسته به اطّلاعاتی که در اختیار تصمیم‌گیرنده قرار می‌گیرد شرائط و موقعیّت‌ها متفاوت می‌شوند؛ در این صورت یا آنکه نتائج قابل پیش‌بینی است و یا آنکه قابل پیش‌بینی نیست.</a:t>
            </a:r>
            <a:endParaRPr lang="en-US" dirty="0">
              <a:cs typeface="B Nazanin" pitchFamily="2" charset="-78"/>
            </a:endParaRPr>
          </a:p>
          <a:p>
            <a:pPr algn="just" rtl="1">
              <a:buNone/>
            </a:pPr>
            <a:r>
              <a:rPr lang="fa-IR" dirty="0">
                <a:cs typeface="B Nazanin" pitchFamily="2" charset="-78"/>
              </a:rPr>
              <a:t>شرائط تصمیم گیری با توجّه به قابلیّت پیش‌بینی بودن نتائج دارای سه قسم است.</a:t>
            </a:r>
            <a:endParaRPr lang="en-US" dirty="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8</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down)">
                                      <p:cBhvr>
                                        <p:cTn id="1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1124744"/>
            <a:ext cx="8821644" cy="5518966"/>
          </a:xfrm>
        </p:spPr>
        <p:txBody>
          <a:bodyPr>
            <a:normAutofit fontScale="85000" lnSpcReduction="10000"/>
          </a:bodyPr>
          <a:lstStyle/>
          <a:p>
            <a:pPr algn="just" rtl="1">
              <a:buNone/>
            </a:pPr>
            <a:r>
              <a:rPr lang="fa-IR" dirty="0">
                <a:cs typeface="B Nazanin" pitchFamily="2" charset="-78"/>
              </a:rPr>
              <a:t>موقعیّت اطمینان «یقین»:</a:t>
            </a:r>
            <a:endParaRPr lang="en-US" dirty="0">
              <a:cs typeface="B Nazanin" pitchFamily="2" charset="-78"/>
            </a:endParaRPr>
          </a:p>
          <a:p>
            <a:pPr algn="just" rtl="1">
              <a:buNone/>
            </a:pPr>
            <a:r>
              <a:rPr lang="fa-IR" dirty="0">
                <a:cs typeface="B Nazanin" pitchFamily="2" charset="-78"/>
              </a:rPr>
              <a:t>در این وضعیّت می‌توان نتائج هر کدام از وجوه تصمیم را پیش‌بینی کرد و اطلاعات کامل، دقیق، صحیح، کافی، سنجش‌پذیر و قابل اطمینان برای تصمیم گیری وجود دارد. در واقع در تصمیم گیری در این موقعیّت می‌توان به راحتی و دقیق نتائج را در آینده پیش‌بینی کرد و به اتّخاذ تصمیم پرداخت.</a:t>
            </a:r>
            <a:endParaRPr lang="en-US" dirty="0">
              <a:cs typeface="B Nazanin" pitchFamily="2" charset="-78"/>
            </a:endParaRPr>
          </a:p>
          <a:p>
            <a:pPr algn="just" rtl="1">
              <a:buNone/>
            </a:pPr>
            <a:r>
              <a:rPr lang="fa-IR" dirty="0">
                <a:cs typeface="B Nazanin" pitchFamily="2" charset="-78"/>
              </a:rPr>
              <a:t>موقعیّت مخاطره «ریسک»:</a:t>
            </a:r>
            <a:endParaRPr lang="en-US" dirty="0">
              <a:cs typeface="B Nazanin" pitchFamily="2" charset="-78"/>
            </a:endParaRPr>
          </a:p>
          <a:p>
            <a:pPr algn="just" rtl="1">
              <a:buNone/>
            </a:pPr>
            <a:r>
              <a:rPr lang="fa-IR" dirty="0">
                <a:cs typeface="B Nazanin" pitchFamily="2" charset="-78"/>
              </a:rPr>
              <a:t>در این وضعیّت پیش‌بینی نتائج کمتر از موقعیّت اطمینان است در واقع میزان احتمالی که به وقوع هر یک از نتائج داده می‌شود معیّن است. یعنی اطلاعات کامل و دقیقی در دست نیست و فقط بسبب احتمال می‌توان وقوع نتائج را معیّن نمود و تصمیم گیری‌ها با توجّه به احتمالاتی که به وقوع نتائج داده شده گرفته می‌شود.</a:t>
            </a:r>
            <a:endParaRPr lang="en-US" dirty="0">
              <a:cs typeface="B Nazanin" pitchFamily="2" charset="-78"/>
            </a:endParaRPr>
          </a:p>
          <a:p>
            <a:pPr algn="just" rtl="1">
              <a:buNone/>
            </a:pPr>
            <a:r>
              <a:rPr lang="fa-IR" dirty="0" smtClean="0">
                <a:cs typeface="B Nazanin" pitchFamily="2" charset="-78"/>
              </a:rPr>
              <a:t>موقعیّت </a:t>
            </a:r>
            <a:r>
              <a:rPr lang="fa-IR" dirty="0">
                <a:cs typeface="B Nazanin" pitchFamily="2" charset="-78"/>
              </a:rPr>
              <a:t>عدم اطمینان:</a:t>
            </a:r>
            <a:endParaRPr lang="en-US" dirty="0">
              <a:cs typeface="B Nazanin" pitchFamily="2" charset="-78"/>
            </a:endParaRPr>
          </a:p>
          <a:p>
            <a:pPr algn="just" rtl="1">
              <a:buNone/>
            </a:pPr>
            <a:r>
              <a:rPr lang="fa-IR" dirty="0">
                <a:cs typeface="B Nazanin" pitchFamily="2" charset="-78"/>
              </a:rPr>
              <a:t>در این نوع از موقعیّت نتائج غیرقابل پیش‌بینی است و هیچ گونه اطلاعاتی در دست نیست و یا خیلی ناچیز است.</a:t>
            </a:r>
            <a:endParaRPr lang="en-US" dirty="0">
              <a:cs typeface="B Nazanin" pitchFamily="2" charset="-78"/>
            </a:endParaRPr>
          </a:p>
          <a:p>
            <a:pPr algn="just" rtl="1">
              <a:buNone/>
            </a:pPr>
            <a:r>
              <a:rPr lang="fa-IR" dirty="0">
                <a:cs typeface="B Nazanin" pitchFamily="2" charset="-78"/>
              </a:rPr>
              <a:t>در این حالت احتمال برای نتائج تمامی راه حل‌ها یکسان فرض می‌شود و براساس ارزش مورد انتظار تصمیم گیری می‌شود. در این تصمیم گیری‌ها بیشترین احتمال شکست تصمیمات وجود دارد.</a:t>
            </a:r>
            <a:endParaRPr lang="en-US" dirty="0">
              <a:cs typeface="B Nazanin" pitchFamily="2" charset="-78"/>
            </a:endParaRPr>
          </a:p>
        </p:txBody>
      </p:sp>
      <p:sp>
        <p:nvSpPr>
          <p:cNvPr id="2" name="Slide Number Placeholder 1"/>
          <p:cNvSpPr>
            <a:spLocks noGrp="1"/>
          </p:cNvSpPr>
          <p:nvPr>
            <p:ph type="sldNum" sz="quarter" idx="12"/>
          </p:nvPr>
        </p:nvSpPr>
        <p:spPr/>
        <p:txBody>
          <a:bodyPr/>
          <a:lstStyle/>
          <a:p>
            <a:fld id="{A7F4E33D-6BC2-4C38-9172-351C220055DB}" type="slidenum">
              <a:rPr lang="en-US" smtClean="0"/>
              <a:t>9</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116632"/>
            <a:ext cx="8786874" cy="850106"/>
          </a:xfrm>
        </p:spPr>
        <p:txBody>
          <a:bodyPr>
            <a:normAutofit/>
          </a:bodyPr>
          <a:lstStyle/>
          <a:p>
            <a:pPr rtl="1"/>
            <a:r>
              <a:rPr lang="fa-IR" sz="3600" b="1" dirty="0">
                <a:cs typeface="B Titr" pitchFamily="2" charset="-78"/>
              </a:rPr>
              <a:t>ت‌. تصمیمات از حیث سطوح مدیریتی مرتبط با آن</a:t>
            </a:r>
            <a:r>
              <a:rPr lang="fa-IR" sz="3600" b="1" dirty="0" smtClean="0">
                <a:cs typeface="B Titr" pitchFamily="2" charset="-78"/>
              </a:rPr>
              <a:t>:</a:t>
            </a:r>
            <a:endParaRPr lang="en-US" sz="3600" dirty="0">
              <a:cs typeface="B Titr" pitchFamily="2" charset="-78"/>
            </a:endParaRPr>
          </a:p>
        </p:txBody>
      </p:sp>
      <p:sp>
        <p:nvSpPr>
          <p:cNvPr id="3" name="Content Placeholder 2"/>
          <p:cNvSpPr>
            <a:spLocks noGrp="1"/>
          </p:cNvSpPr>
          <p:nvPr>
            <p:ph idx="1"/>
          </p:nvPr>
        </p:nvSpPr>
        <p:spPr>
          <a:xfrm>
            <a:off x="214282" y="1268760"/>
            <a:ext cx="8786874" cy="5446388"/>
          </a:xfrm>
        </p:spPr>
        <p:txBody>
          <a:bodyPr/>
          <a:lstStyle/>
          <a:p>
            <a:pPr algn="just" rtl="1">
              <a:buNone/>
            </a:pPr>
            <a:r>
              <a:rPr lang="fa-IR" dirty="0">
                <a:cs typeface="B Nazanin" pitchFamily="2" charset="-78"/>
              </a:rPr>
              <a:t>همة مدیران بدون توجّه به سطح مدیریتی آنها در ساختار سازمان باید تصمیم‌هائی را اخذ نمایند هر کدام از مدیران بسته به ماهیّت مسائل فراروی آنها شیوة ویژه و تفکّری خاص در حل مشکلات و مسائل دارند. لذا تصمیمات با توجّه به رابطة آنها به سطوح مدیریتی که آنها را اخذ </a:t>
            </a:r>
            <a:r>
              <a:rPr lang="fa-IR" dirty="0" smtClean="0">
                <a:cs typeface="B Nazanin" pitchFamily="2" charset="-78"/>
              </a:rPr>
              <a:t>می‌کنند</a:t>
            </a:r>
            <a:r>
              <a:rPr lang="fa-IR" dirty="0">
                <a:cs typeface="B Nazanin" pitchFamily="2" charset="-78"/>
              </a:rPr>
              <a:t> به سه دسته تقسیم می‌شوند:</a:t>
            </a:r>
            <a:endParaRPr lang="en-US" dirty="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10</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outVertical)">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214290"/>
            <a:ext cx="8786874" cy="6429420"/>
          </a:xfrm>
        </p:spPr>
        <p:txBody>
          <a:bodyPr>
            <a:normAutofit fontScale="92500" lnSpcReduction="20000"/>
          </a:bodyPr>
          <a:lstStyle/>
          <a:p>
            <a:pPr algn="just" rtl="1">
              <a:buNone/>
            </a:pPr>
            <a:r>
              <a:rPr lang="fa-IR" b="1" dirty="0">
                <a:cs typeface="B Nazanin" pitchFamily="2" charset="-78"/>
              </a:rPr>
              <a:t>تصمیم‌های استراتژیک:</a:t>
            </a:r>
            <a:endParaRPr lang="en-US" b="1" dirty="0">
              <a:cs typeface="B Nazanin" pitchFamily="2" charset="-78"/>
            </a:endParaRPr>
          </a:p>
          <a:p>
            <a:pPr algn="just" rtl="1">
              <a:buNone/>
            </a:pPr>
            <a:r>
              <a:rPr lang="fa-IR" dirty="0">
                <a:cs typeface="B Nazanin" pitchFamily="2" charset="-78"/>
              </a:rPr>
              <a:t>این تصمیمات معمولاَ توسط مدیریت عالی اخذ می‌شود و هدف‌های کلّی و استراتژیک، هدایت و رابطه با محیط خارجی سازمان را در بر می‌گیرد. این تصمیم‌ها غالباَ دارای ماهیّتی مفهومی می‌باشند و کل سازمان را در بر می‌گیرند و عموماَ پیامدهای بلند مدت دارند.</a:t>
            </a:r>
            <a:endParaRPr lang="en-US" dirty="0">
              <a:cs typeface="B Nazanin" pitchFamily="2" charset="-78"/>
            </a:endParaRPr>
          </a:p>
          <a:p>
            <a:pPr algn="just" rtl="1">
              <a:buNone/>
            </a:pPr>
            <a:r>
              <a:rPr lang="fa-IR" b="1" dirty="0">
                <a:cs typeface="B Nazanin" pitchFamily="2" charset="-78"/>
              </a:rPr>
              <a:t>تصمیم‌های اداری یا ردة میانی:</a:t>
            </a:r>
            <a:endParaRPr lang="en-US" b="1" dirty="0">
              <a:cs typeface="B Nazanin" pitchFamily="2" charset="-78"/>
            </a:endParaRPr>
          </a:p>
          <a:p>
            <a:pPr algn="just" rtl="1">
              <a:buNone/>
            </a:pPr>
            <a:r>
              <a:rPr lang="fa-IR" dirty="0">
                <a:cs typeface="B Nazanin" pitchFamily="2" charset="-78"/>
              </a:rPr>
              <a:t>تصمیم‌های اداری یا تاکتیکی که معمولاَ توسط مدیران ردة میانی اتخاذ می‌شوند از تصمیم‌های استراتژیک تا حدودی مشخص‌تراند و معمولاَ یک اداره یا گروهی از اداره‌های مرتبط به هم را در سازمان شامل می‌شوند. این نوع تصمیمات میان مدت اند.</a:t>
            </a:r>
            <a:endParaRPr lang="en-US" dirty="0">
              <a:cs typeface="B Nazanin" pitchFamily="2" charset="-78"/>
            </a:endParaRPr>
          </a:p>
          <a:p>
            <a:pPr algn="just" rtl="1">
              <a:buNone/>
            </a:pPr>
            <a:r>
              <a:rPr lang="fa-IR" b="1" dirty="0" smtClean="0">
                <a:cs typeface="B Nazanin" pitchFamily="2" charset="-78"/>
              </a:rPr>
              <a:t>تصمیم‌های عملیاتی:</a:t>
            </a:r>
            <a:endParaRPr lang="en-US" b="1" dirty="0" smtClean="0">
              <a:cs typeface="B Nazanin" pitchFamily="2" charset="-78"/>
            </a:endParaRPr>
          </a:p>
          <a:p>
            <a:pPr algn="just" rtl="1">
              <a:buNone/>
            </a:pPr>
            <a:r>
              <a:rPr lang="fa-IR" dirty="0" smtClean="0">
                <a:cs typeface="B Nazanin" pitchFamily="2" charset="-78"/>
              </a:rPr>
              <a:t>تصمیم‌های </a:t>
            </a:r>
            <a:r>
              <a:rPr lang="fa-IR" dirty="0">
                <a:cs typeface="B Nazanin" pitchFamily="2" charset="-78"/>
              </a:rPr>
              <a:t>عملیاتی توسط مدیران ردة پایین «سرپرستان» اتخاذ می‌شود. این تصمیم‌ها مشخص‌اند و به عملیات روز مرّه مربوط می‌شود و معمولاَ یک اداره یا گروهی از اداره‌ها را در بر می‌گیرد و پیامدهای کوتاه مدت دارند.</a:t>
            </a:r>
            <a:endParaRPr lang="en-US" dirty="0">
              <a:cs typeface="B Nazanin" pitchFamily="2" charset="-78"/>
            </a:endParaRPr>
          </a:p>
          <a:p>
            <a:pPr algn="just">
              <a:buNone/>
            </a:pPr>
            <a:endParaRPr lang="en-US" dirty="0">
              <a:cs typeface="B Nazanin" pitchFamily="2" charset="-78"/>
            </a:endParaRPr>
          </a:p>
        </p:txBody>
      </p:sp>
      <p:sp>
        <p:nvSpPr>
          <p:cNvPr id="2" name="Slide Number Placeholder 1"/>
          <p:cNvSpPr>
            <a:spLocks noGrp="1"/>
          </p:cNvSpPr>
          <p:nvPr>
            <p:ph type="sldNum" sz="quarter" idx="12"/>
          </p:nvPr>
        </p:nvSpPr>
        <p:spPr/>
        <p:txBody>
          <a:bodyPr/>
          <a:lstStyle/>
          <a:p>
            <a:fld id="{A7F4E33D-6BC2-4C38-9172-351C220055DB}" type="slidenum">
              <a:rPr lang="en-US" smtClean="0"/>
              <a:t>11</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Scale>
                                      <p:cBhvr>
                                        <p:cTn id="14"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1" end="1"/>
                                            </p:txEl>
                                          </p:spTgt>
                                        </p:tgtEl>
                                        <p:attrNameLst>
                                          <p:attrName>ppt_x</p:attrName>
                                          <p:attrName>ppt_y</p:attrName>
                                        </p:attrNameLst>
                                      </p:cBhvr>
                                    </p:animMotion>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Scale>
                                      <p:cBhvr>
                                        <p:cTn id="21"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xEl>
                                              <p:pRg st="2" end="2"/>
                                            </p:txEl>
                                          </p:spTgt>
                                        </p:tgtEl>
                                        <p:attrNameLst>
                                          <p:attrName>ppt_x</p:attrName>
                                          <p:attrName>ppt_y</p:attrName>
                                        </p:attrNameLst>
                                      </p:cBhvr>
                                    </p:animMotion>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Scale>
                                      <p:cBhvr>
                                        <p:cTn id="28"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
                                            <p:txEl>
                                              <p:pRg st="3" end="3"/>
                                            </p:txEl>
                                          </p:spTgt>
                                        </p:tgtEl>
                                        <p:attrNameLst>
                                          <p:attrName>ppt_x</p:attrName>
                                          <p:attrName>ppt_y</p:attrName>
                                        </p:attrNameLst>
                                      </p:cBhvr>
                                    </p:animMotion>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Scale>
                                      <p:cBhvr>
                                        <p:cTn id="35" dur="10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3">
                                            <p:txEl>
                                              <p:pRg st="4" end="4"/>
                                            </p:txEl>
                                          </p:spTgt>
                                        </p:tgtEl>
                                        <p:attrNameLst>
                                          <p:attrName>ppt_x</p:attrName>
                                          <p:attrName>ppt_y</p:attrName>
                                        </p:attrNameLst>
                                      </p:cBhvr>
                                    </p:animMotion>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Scale>
                                      <p:cBhvr>
                                        <p:cTn id="42" dur="1000" decel="50000" fill="hold">
                                          <p:stCondLst>
                                            <p:cond delay="0"/>
                                          </p:stCondLst>
                                        </p:cTn>
                                        <p:tgtEl>
                                          <p:spTgt spid="3">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3">
                                            <p:txEl>
                                              <p:pRg st="5" end="5"/>
                                            </p:txEl>
                                          </p:spTgt>
                                        </p:tgtEl>
                                        <p:attrNameLst>
                                          <p:attrName>ppt_x</p:attrName>
                                          <p:attrName>ppt_y</p:attrName>
                                        </p:attrNameLst>
                                      </p:cBhvr>
                                    </p:animMotion>
                                    <p:animEffect transition="in" filter="fade">
                                      <p:cBhvr>
                                        <p:cTn id="4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16632"/>
            <a:ext cx="8686800" cy="838200"/>
          </a:xfrm>
        </p:spPr>
        <p:txBody>
          <a:bodyPr>
            <a:normAutofit/>
          </a:bodyPr>
          <a:lstStyle/>
          <a:p>
            <a:pPr rtl="1"/>
            <a:r>
              <a:rPr lang="fa-IR" b="1" dirty="0">
                <a:cs typeface="B Titr" pitchFamily="2" charset="-78"/>
              </a:rPr>
              <a:t>ث‌. تصمیمات از حیث تصمیم گیرندگان</a:t>
            </a:r>
            <a:r>
              <a:rPr lang="fa-IR" b="1" dirty="0" smtClean="0">
                <a:cs typeface="B Titr" pitchFamily="2" charset="-78"/>
              </a:rPr>
              <a:t>:</a:t>
            </a:r>
            <a:endParaRPr lang="en-US" dirty="0">
              <a:cs typeface="B Titr" pitchFamily="2" charset="-78"/>
            </a:endParaRPr>
          </a:p>
        </p:txBody>
      </p:sp>
      <p:sp>
        <p:nvSpPr>
          <p:cNvPr id="3" name="Content Placeholder 2"/>
          <p:cNvSpPr>
            <a:spLocks noGrp="1"/>
          </p:cNvSpPr>
          <p:nvPr>
            <p:ph idx="1"/>
          </p:nvPr>
        </p:nvSpPr>
        <p:spPr>
          <a:xfrm>
            <a:off x="214282" y="1196752"/>
            <a:ext cx="8786874" cy="5518396"/>
          </a:xfrm>
        </p:spPr>
        <p:txBody>
          <a:bodyPr>
            <a:normAutofit fontScale="70000" lnSpcReduction="20000"/>
          </a:bodyPr>
          <a:lstStyle/>
          <a:p>
            <a:pPr algn="just" rtl="1">
              <a:buNone/>
            </a:pPr>
            <a:r>
              <a:rPr lang="fa-IR" dirty="0">
                <a:cs typeface="B Nazanin" pitchFamily="2" charset="-78"/>
              </a:rPr>
              <a:t>تصمیماتی که در سازمان گرفته می‌شود؛ یا آنکه بتوسط شخص مدیر می‌باشد و تصمیم گیرنده یک نفر آن هم خود مدیر است و یا آنکه تصمیمات بصورت گروهی و جمعی گرفته می‌شود.</a:t>
            </a:r>
            <a:endParaRPr lang="en-US" dirty="0">
              <a:cs typeface="B Nazanin" pitchFamily="2" charset="-78"/>
            </a:endParaRPr>
          </a:p>
          <a:p>
            <a:pPr algn="just" rtl="1">
              <a:buNone/>
            </a:pPr>
            <a:r>
              <a:rPr lang="fa-IR" b="1" dirty="0">
                <a:cs typeface="B Nazanin" pitchFamily="2" charset="-78"/>
              </a:rPr>
              <a:t>تصمیمات فردی:</a:t>
            </a:r>
            <a:endParaRPr lang="en-US" b="1" dirty="0">
              <a:cs typeface="B Nazanin" pitchFamily="2" charset="-78"/>
            </a:endParaRPr>
          </a:p>
          <a:p>
            <a:pPr algn="just" rtl="1">
              <a:buNone/>
            </a:pPr>
            <a:r>
              <a:rPr lang="fa-IR" dirty="0">
                <a:cs typeface="B Nazanin" pitchFamily="2" charset="-78"/>
              </a:rPr>
              <a:t>تصمیماتی هستند که مدیر به تنهائی پس از تشخیص مشکل اقدام به حل و اخذ تصمیم برای آن می‌نماید. این نوع تصمیمات یا آنکه مدیر در آنها به صورت سیستماتیک، قانونی و طبق رویه‌ها عمل می‌کند و یا آنکه بعلت محدودیّت زمانی مجبور به اخذ تصمیم فوری و خارج از سیستماتیک می‌شود.</a:t>
            </a:r>
            <a:endParaRPr lang="en-US" dirty="0">
              <a:cs typeface="B Nazanin" pitchFamily="2" charset="-78"/>
            </a:endParaRPr>
          </a:p>
          <a:p>
            <a:pPr algn="just" rtl="1">
              <a:buNone/>
            </a:pPr>
            <a:r>
              <a:rPr lang="fa-IR" dirty="0">
                <a:cs typeface="B Nazanin" pitchFamily="2" charset="-78"/>
              </a:rPr>
              <a:t>این نوع تصمیمات دارای محاسن و معایبی می‌باشد.</a:t>
            </a:r>
            <a:endParaRPr lang="en-US" dirty="0">
              <a:cs typeface="B Nazanin" pitchFamily="2" charset="-78"/>
            </a:endParaRPr>
          </a:p>
          <a:p>
            <a:pPr algn="just" rtl="1">
              <a:buNone/>
            </a:pPr>
            <a:r>
              <a:rPr lang="fa-IR" b="1" i="1" dirty="0">
                <a:cs typeface="B Nazanin" pitchFamily="2" charset="-78"/>
              </a:rPr>
              <a:t>محاسن تصمیمات فردی:</a:t>
            </a:r>
            <a:endParaRPr lang="en-US" b="1" dirty="0">
              <a:cs typeface="B Nazanin" pitchFamily="2" charset="-78"/>
            </a:endParaRPr>
          </a:p>
          <a:p>
            <a:pPr algn="just" rtl="1">
              <a:buNone/>
            </a:pPr>
            <a:r>
              <a:rPr lang="fa-IR" dirty="0">
                <a:cs typeface="B Nazanin" pitchFamily="2" charset="-78"/>
              </a:rPr>
              <a:t>1. سرعت تصمیم گیری بالاست؛ یعنی زمان‌بری کمتری دارد.</a:t>
            </a:r>
            <a:endParaRPr lang="en-US" dirty="0">
              <a:cs typeface="B Nazanin" pitchFamily="2" charset="-78"/>
            </a:endParaRPr>
          </a:p>
          <a:p>
            <a:pPr algn="just" rtl="1">
              <a:buNone/>
            </a:pPr>
            <a:r>
              <a:rPr lang="fa-IR" dirty="0">
                <a:cs typeface="B Nazanin" pitchFamily="2" charset="-78"/>
              </a:rPr>
              <a:t>2. هزینه‌ها کم است.</a:t>
            </a:r>
            <a:endParaRPr lang="en-US" dirty="0">
              <a:cs typeface="B Nazanin" pitchFamily="2" charset="-78"/>
            </a:endParaRPr>
          </a:p>
          <a:p>
            <a:pPr algn="just" rtl="1">
              <a:buNone/>
            </a:pPr>
            <a:r>
              <a:rPr lang="fa-IR" dirty="0">
                <a:cs typeface="B Nazanin" pitchFamily="2" charset="-78"/>
              </a:rPr>
              <a:t>3. مسئولیّت روشن است؛ در صورتی که با خطا مواجه شود مسئولیّت‌ها بر عهده شخص واحد است.</a:t>
            </a:r>
            <a:endParaRPr lang="en-US" dirty="0">
              <a:cs typeface="B Nazanin" pitchFamily="2" charset="-78"/>
            </a:endParaRPr>
          </a:p>
          <a:p>
            <a:pPr algn="just" rtl="1">
              <a:buNone/>
            </a:pPr>
            <a:r>
              <a:rPr lang="fa-IR" dirty="0">
                <a:cs typeface="B Nazanin" pitchFamily="2" charset="-78"/>
              </a:rPr>
              <a:t>4. دوری از آفت گروه اندیشی.</a:t>
            </a:r>
            <a:endParaRPr lang="en-US" dirty="0">
              <a:cs typeface="B Nazanin" pitchFamily="2" charset="-78"/>
            </a:endParaRPr>
          </a:p>
          <a:p>
            <a:pPr algn="just" rtl="1">
              <a:buNone/>
            </a:pPr>
            <a:r>
              <a:rPr lang="fa-IR" b="1" i="1" dirty="0">
                <a:cs typeface="B Nazanin" pitchFamily="2" charset="-78"/>
              </a:rPr>
              <a:t>معایب تصمیمات فردی:</a:t>
            </a:r>
            <a:endParaRPr lang="en-US" b="1" dirty="0">
              <a:cs typeface="B Nazanin" pitchFamily="2" charset="-78"/>
            </a:endParaRPr>
          </a:p>
          <a:p>
            <a:pPr algn="just" rtl="1">
              <a:buNone/>
            </a:pPr>
            <a:r>
              <a:rPr lang="fa-IR" dirty="0">
                <a:cs typeface="B Nazanin" pitchFamily="2" charset="-78"/>
              </a:rPr>
              <a:t>1. ضریب خطای تصمیمات اخذ شده بالاست؛ زیرا که خروجی یک فکر برای حل مسأله است.</a:t>
            </a:r>
            <a:endParaRPr lang="en-US" dirty="0">
              <a:cs typeface="B Nazanin" pitchFamily="2" charset="-78"/>
            </a:endParaRPr>
          </a:p>
          <a:p>
            <a:pPr algn="just" rtl="1">
              <a:buNone/>
            </a:pPr>
            <a:r>
              <a:rPr lang="fa-IR" dirty="0">
                <a:cs typeface="B Nazanin" pitchFamily="2" charset="-78"/>
              </a:rPr>
              <a:t>2. کیفیّت تصمیم پایین است؛ تصمیمات فردی در صورتی که مفید واقع شوند و دارای خطائی نباشند از کیفیّت کمی نسبت به تصمیمات گروهی برخوردار است.</a:t>
            </a:r>
            <a:endParaRPr lang="en-US" dirty="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12</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p:cTn id="3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1" dur="1000"/>
                                        <p:tgtEl>
                                          <p:spTgt spid="3">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grpId="0"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 calcmode="lin" valueType="num">
                                      <p:cBhvr>
                                        <p:cTn id="46"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7"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8"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9" dur="1000"/>
                                        <p:tgtEl>
                                          <p:spTgt spid="3">
                                            <p:txEl>
                                              <p:pRg st="4" end="4"/>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grpId="0" nodeType="click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 calcmode="lin" valueType="num">
                                      <p:cBhvr>
                                        <p:cTn id="54"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5"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6"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7" dur="1000"/>
                                        <p:tgtEl>
                                          <p:spTgt spid="3">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31" presetClass="entr" presetSubtype="0" fill="hold" grpId="0" nodeType="clickEffect">
                                  <p:stCondLst>
                                    <p:cond delay="0"/>
                                  </p:stCondLst>
                                  <p:childTnLst>
                                    <p:set>
                                      <p:cBhvr>
                                        <p:cTn id="61" dur="1" fill="hold">
                                          <p:stCondLst>
                                            <p:cond delay="0"/>
                                          </p:stCondLst>
                                        </p:cTn>
                                        <p:tgtEl>
                                          <p:spTgt spid="3">
                                            <p:txEl>
                                              <p:pRg st="6" end="6"/>
                                            </p:txEl>
                                          </p:spTgt>
                                        </p:tgtEl>
                                        <p:attrNameLst>
                                          <p:attrName>style.visibility</p:attrName>
                                        </p:attrNameLst>
                                      </p:cBhvr>
                                      <p:to>
                                        <p:strVal val="visible"/>
                                      </p:to>
                                    </p:set>
                                    <p:anim calcmode="lin" valueType="num">
                                      <p:cBhvr>
                                        <p:cTn id="62"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3"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4"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5" dur="1000"/>
                                        <p:tgtEl>
                                          <p:spTgt spid="3">
                                            <p:txEl>
                                              <p:pRg st="6" end="6"/>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31" presetClass="entr" presetSubtype="0" fill="hold" grpId="0" nodeType="clickEffect">
                                  <p:stCondLst>
                                    <p:cond delay="0"/>
                                  </p:stCondLst>
                                  <p:childTnLst>
                                    <p:set>
                                      <p:cBhvr>
                                        <p:cTn id="69" dur="1" fill="hold">
                                          <p:stCondLst>
                                            <p:cond delay="0"/>
                                          </p:stCondLst>
                                        </p:cTn>
                                        <p:tgtEl>
                                          <p:spTgt spid="3">
                                            <p:txEl>
                                              <p:pRg st="7" end="7"/>
                                            </p:txEl>
                                          </p:spTgt>
                                        </p:tgtEl>
                                        <p:attrNameLst>
                                          <p:attrName>style.visibility</p:attrName>
                                        </p:attrNameLst>
                                      </p:cBhvr>
                                      <p:to>
                                        <p:strVal val="visible"/>
                                      </p:to>
                                    </p:set>
                                    <p:anim calcmode="lin" valueType="num">
                                      <p:cBhvr>
                                        <p:cTn id="70"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1"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72"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73" dur="1000"/>
                                        <p:tgtEl>
                                          <p:spTgt spid="3">
                                            <p:txEl>
                                              <p:pRg st="7" end="7"/>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31" presetClass="entr" presetSubtype="0" fill="hold" grpId="0" nodeType="clickEffect">
                                  <p:stCondLst>
                                    <p:cond delay="0"/>
                                  </p:stCondLst>
                                  <p:childTnLst>
                                    <p:set>
                                      <p:cBhvr>
                                        <p:cTn id="77" dur="1" fill="hold">
                                          <p:stCondLst>
                                            <p:cond delay="0"/>
                                          </p:stCondLst>
                                        </p:cTn>
                                        <p:tgtEl>
                                          <p:spTgt spid="3">
                                            <p:txEl>
                                              <p:pRg st="8" end="8"/>
                                            </p:txEl>
                                          </p:spTgt>
                                        </p:tgtEl>
                                        <p:attrNameLst>
                                          <p:attrName>style.visibility</p:attrName>
                                        </p:attrNameLst>
                                      </p:cBhvr>
                                      <p:to>
                                        <p:strVal val="visible"/>
                                      </p:to>
                                    </p:set>
                                    <p:anim calcmode="lin" valueType="num">
                                      <p:cBhvr>
                                        <p:cTn id="78"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9"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80"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81" dur="1000"/>
                                        <p:tgtEl>
                                          <p:spTgt spid="3">
                                            <p:txEl>
                                              <p:pRg st="8" end="8"/>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31" presetClass="entr" presetSubtype="0" fill="hold" grpId="0" nodeType="clickEffect">
                                  <p:stCondLst>
                                    <p:cond delay="0"/>
                                  </p:stCondLst>
                                  <p:childTnLst>
                                    <p:set>
                                      <p:cBhvr>
                                        <p:cTn id="85" dur="1" fill="hold">
                                          <p:stCondLst>
                                            <p:cond delay="0"/>
                                          </p:stCondLst>
                                        </p:cTn>
                                        <p:tgtEl>
                                          <p:spTgt spid="3">
                                            <p:txEl>
                                              <p:pRg st="9" end="9"/>
                                            </p:txEl>
                                          </p:spTgt>
                                        </p:tgtEl>
                                        <p:attrNameLst>
                                          <p:attrName>style.visibility</p:attrName>
                                        </p:attrNameLst>
                                      </p:cBhvr>
                                      <p:to>
                                        <p:strVal val="visible"/>
                                      </p:to>
                                    </p:set>
                                    <p:anim calcmode="lin" valueType="num">
                                      <p:cBhvr>
                                        <p:cTn id="86"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7"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88"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89" dur="1000"/>
                                        <p:tgtEl>
                                          <p:spTgt spid="3">
                                            <p:txEl>
                                              <p:pRg st="9" end="9"/>
                                            </p:txEl>
                                          </p:spTgt>
                                        </p:tgtEl>
                                      </p:cBhvr>
                                    </p:animEffect>
                                  </p:childTnLst>
                                </p:cTn>
                              </p:par>
                            </p:childTnLst>
                          </p:cTn>
                        </p:par>
                      </p:childTnLst>
                    </p:cTn>
                  </p:par>
                  <p:par>
                    <p:cTn id="90" fill="hold">
                      <p:stCondLst>
                        <p:cond delay="indefinite"/>
                      </p:stCondLst>
                      <p:childTnLst>
                        <p:par>
                          <p:cTn id="91" fill="hold">
                            <p:stCondLst>
                              <p:cond delay="0"/>
                            </p:stCondLst>
                            <p:childTnLst>
                              <p:par>
                                <p:cTn id="92" presetID="31" presetClass="entr" presetSubtype="0" fill="hold" grpId="0" nodeType="clickEffect">
                                  <p:stCondLst>
                                    <p:cond delay="0"/>
                                  </p:stCondLst>
                                  <p:childTnLst>
                                    <p:set>
                                      <p:cBhvr>
                                        <p:cTn id="93" dur="1" fill="hold">
                                          <p:stCondLst>
                                            <p:cond delay="0"/>
                                          </p:stCondLst>
                                        </p:cTn>
                                        <p:tgtEl>
                                          <p:spTgt spid="3">
                                            <p:txEl>
                                              <p:pRg st="10" end="10"/>
                                            </p:txEl>
                                          </p:spTgt>
                                        </p:tgtEl>
                                        <p:attrNameLst>
                                          <p:attrName>style.visibility</p:attrName>
                                        </p:attrNameLst>
                                      </p:cBhvr>
                                      <p:to>
                                        <p:strVal val="visible"/>
                                      </p:to>
                                    </p:set>
                                    <p:anim calcmode="lin" valueType="num">
                                      <p:cBhvr>
                                        <p:cTn id="94"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95"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96"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97" dur="1000"/>
                                        <p:tgtEl>
                                          <p:spTgt spid="3">
                                            <p:txEl>
                                              <p:pRg st="10" end="10"/>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31" presetClass="entr" presetSubtype="0" fill="hold" grpId="0" nodeType="clickEffect">
                                  <p:stCondLst>
                                    <p:cond delay="0"/>
                                  </p:stCondLst>
                                  <p:childTnLst>
                                    <p:set>
                                      <p:cBhvr>
                                        <p:cTn id="101" dur="1" fill="hold">
                                          <p:stCondLst>
                                            <p:cond delay="0"/>
                                          </p:stCondLst>
                                        </p:cTn>
                                        <p:tgtEl>
                                          <p:spTgt spid="3">
                                            <p:txEl>
                                              <p:pRg st="11" end="11"/>
                                            </p:txEl>
                                          </p:spTgt>
                                        </p:tgtEl>
                                        <p:attrNameLst>
                                          <p:attrName>style.visibility</p:attrName>
                                        </p:attrNameLst>
                                      </p:cBhvr>
                                      <p:to>
                                        <p:strVal val="visible"/>
                                      </p:to>
                                    </p:set>
                                    <p:anim calcmode="lin" valueType="num">
                                      <p:cBhvr>
                                        <p:cTn id="102"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103"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104"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105"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6632"/>
            <a:ext cx="8928992" cy="6624736"/>
          </a:xfrm>
        </p:spPr>
        <p:txBody>
          <a:bodyPr>
            <a:normAutofit fontScale="55000" lnSpcReduction="20000"/>
          </a:bodyPr>
          <a:lstStyle/>
          <a:p>
            <a:pPr algn="just" rtl="1">
              <a:buNone/>
            </a:pPr>
            <a:r>
              <a:rPr lang="fa-IR" b="1" dirty="0">
                <a:cs typeface="B Nazanin" pitchFamily="2" charset="-78"/>
              </a:rPr>
              <a:t>تصمیمات گروهی:</a:t>
            </a:r>
            <a:endParaRPr lang="en-US" b="1" dirty="0">
              <a:cs typeface="B Nazanin" pitchFamily="2" charset="-78"/>
            </a:endParaRPr>
          </a:p>
          <a:p>
            <a:pPr algn="just" rtl="1">
              <a:buNone/>
            </a:pPr>
            <a:r>
              <a:rPr lang="fa-IR" dirty="0">
                <a:cs typeface="B Nazanin" pitchFamily="2" charset="-78"/>
              </a:rPr>
              <a:t>تصمیماتی هستند که مدیر به تنهائی اقدام به اخذ آنها نمی‌کند بلکه به صورت گروهی گرفته می‌شود و گاهاً چند مدیر یا جمعی که متخصص در مورد موضوع مسأله هستند وظیفة اخذ تصمیم را به عهده دارند.</a:t>
            </a:r>
            <a:endParaRPr lang="en-US" dirty="0">
              <a:cs typeface="B Nazanin" pitchFamily="2" charset="-78"/>
            </a:endParaRPr>
          </a:p>
          <a:p>
            <a:pPr algn="just" rtl="1">
              <a:buNone/>
            </a:pPr>
            <a:r>
              <a:rPr lang="fa-IR" dirty="0">
                <a:cs typeface="B Nazanin" pitchFamily="2" charset="-78"/>
              </a:rPr>
              <a:t>این نوع تصمیمات نیز دارای محاسن و معایبی است.</a:t>
            </a:r>
            <a:endParaRPr lang="en-US" dirty="0">
              <a:cs typeface="B Nazanin" pitchFamily="2" charset="-78"/>
            </a:endParaRPr>
          </a:p>
          <a:p>
            <a:pPr algn="just" rtl="1">
              <a:buNone/>
            </a:pPr>
            <a:r>
              <a:rPr lang="fa-IR" b="1" i="1" dirty="0">
                <a:cs typeface="B Nazanin" pitchFamily="2" charset="-78"/>
              </a:rPr>
              <a:t>محاسن تصمیمات گروهی:</a:t>
            </a:r>
            <a:endParaRPr lang="en-US" b="1" dirty="0">
              <a:cs typeface="B Nazanin" pitchFamily="2" charset="-78"/>
            </a:endParaRPr>
          </a:p>
          <a:p>
            <a:pPr algn="just" rtl="1">
              <a:buNone/>
            </a:pPr>
            <a:r>
              <a:rPr lang="fa-IR" dirty="0">
                <a:cs typeface="B Nazanin" pitchFamily="2" charset="-78"/>
              </a:rPr>
              <a:t>1. تصمیم از کیفیّت بالائی برخوردار است. هم چنانکه حضرت علی(علیه السلام) مشورت در تصمیم گیری را موجب اخذ تصمیم مؤثر می‌داند و می‌فرمایند: «من استبرّ برأیه هلک و من شاور الرجّال شارکها فی عقولها» هر کس خود رأی باشد به هلاکت رسد و هر کس با دیگران مشورت کرد، در عقل‌های آنان شریک شد.</a:t>
            </a:r>
            <a:endParaRPr lang="en-US" dirty="0">
              <a:cs typeface="B Nazanin" pitchFamily="2" charset="-78"/>
            </a:endParaRPr>
          </a:p>
          <a:p>
            <a:pPr algn="just" rtl="1">
              <a:buNone/>
            </a:pPr>
            <a:r>
              <a:rPr lang="fa-IR" dirty="0">
                <a:cs typeface="B Nazanin" pitchFamily="2" charset="-78"/>
              </a:rPr>
              <a:t>2. مقبولیّت و پذیرش بیشتر است؛ یعنی از جانب کارکنان با میل بیشتری به اجرا گذارده می‌شود.</a:t>
            </a:r>
            <a:endParaRPr lang="en-US" dirty="0">
              <a:cs typeface="B Nazanin" pitchFamily="2" charset="-78"/>
            </a:endParaRPr>
          </a:p>
          <a:p>
            <a:pPr algn="just" rtl="1">
              <a:buNone/>
            </a:pPr>
            <a:r>
              <a:rPr lang="fa-IR" dirty="0">
                <a:cs typeface="B Nazanin" pitchFamily="2" charset="-78"/>
              </a:rPr>
              <a:t>3. تعدد مسئولان و مجریان.</a:t>
            </a:r>
            <a:endParaRPr lang="en-US" dirty="0">
              <a:cs typeface="B Nazanin" pitchFamily="2" charset="-78"/>
            </a:endParaRPr>
          </a:p>
          <a:p>
            <a:pPr algn="just" rtl="1">
              <a:buNone/>
            </a:pPr>
            <a:r>
              <a:rPr lang="fa-IR" b="1" i="1" dirty="0">
                <a:cs typeface="B Nazanin" pitchFamily="2" charset="-78"/>
              </a:rPr>
              <a:t>معایب تصمیمات گروهی:</a:t>
            </a:r>
            <a:endParaRPr lang="en-US" b="1" dirty="0">
              <a:cs typeface="B Nazanin" pitchFamily="2" charset="-78"/>
            </a:endParaRPr>
          </a:p>
          <a:p>
            <a:pPr algn="just" rtl="1">
              <a:buNone/>
            </a:pPr>
            <a:r>
              <a:rPr lang="fa-IR" dirty="0">
                <a:cs typeface="B Nazanin" pitchFamily="2" charset="-78"/>
              </a:rPr>
              <a:t>1. وقت‌گیر است و نیاز به زمان زیادی دارد.</a:t>
            </a:r>
            <a:endParaRPr lang="en-US" dirty="0">
              <a:cs typeface="B Nazanin" pitchFamily="2" charset="-78"/>
            </a:endParaRPr>
          </a:p>
          <a:p>
            <a:pPr algn="just" rtl="1">
              <a:buNone/>
            </a:pPr>
            <a:r>
              <a:rPr lang="fa-IR" dirty="0">
                <a:cs typeface="B Nazanin" pitchFamily="2" charset="-78"/>
              </a:rPr>
              <a:t>2. هزینه بردار است.</a:t>
            </a:r>
            <a:endParaRPr lang="en-US" dirty="0">
              <a:cs typeface="B Nazanin" pitchFamily="2" charset="-78"/>
            </a:endParaRPr>
          </a:p>
          <a:p>
            <a:pPr algn="just" rtl="1">
              <a:buNone/>
            </a:pPr>
            <a:r>
              <a:rPr lang="fa-IR" dirty="0">
                <a:cs typeface="B Nazanin" pitchFamily="2" charset="-78"/>
              </a:rPr>
              <a:t>3. ابهام در مسئولیّت؛ یعنی مسئولیّت به عهدة شخص واحدی نیست.</a:t>
            </a:r>
            <a:endParaRPr lang="en-US" dirty="0">
              <a:cs typeface="B Nazanin" pitchFamily="2" charset="-78"/>
            </a:endParaRPr>
          </a:p>
          <a:p>
            <a:pPr algn="just" rtl="1">
              <a:buNone/>
            </a:pPr>
            <a:r>
              <a:rPr lang="fa-IR" dirty="0">
                <a:cs typeface="B Nazanin" pitchFamily="2" charset="-78"/>
              </a:rPr>
              <a:t>4. بیماری گروه‌اندیشی.</a:t>
            </a:r>
            <a:endParaRPr lang="en-US" dirty="0">
              <a:cs typeface="B Nazanin" pitchFamily="2" charset="-78"/>
            </a:endParaRPr>
          </a:p>
          <a:p>
            <a:pPr algn="just" rtl="1">
              <a:buNone/>
            </a:pPr>
            <a:r>
              <a:rPr lang="fa-IR" dirty="0">
                <a:cs typeface="B Nazanin" pitchFamily="2" charset="-78"/>
              </a:rPr>
              <a:t>از آنجائی که تصمیمات در سازمان گاهاَ به صورت فردی و گاهاً به صورت گروهی گرفته می‌شود لذا برای تشخیص مکان و موارد استفاده از هر یک از تصمیمات فردی، گروهی شاخص‌هائی تعیین گردیده که بصورت زیر می‌باشد.</a:t>
            </a:r>
            <a:endParaRPr lang="en-US" dirty="0">
              <a:cs typeface="B Nazanin" pitchFamily="2" charset="-78"/>
            </a:endParaRPr>
          </a:p>
          <a:p>
            <a:pPr algn="just" rtl="1">
              <a:buNone/>
            </a:pPr>
            <a:r>
              <a:rPr lang="fa-IR" dirty="0">
                <a:cs typeface="B Nazanin" pitchFamily="2" charset="-78"/>
              </a:rPr>
              <a:t>1. از حیث وقت.</a:t>
            </a:r>
            <a:endParaRPr lang="en-US" dirty="0">
              <a:cs typeface="B Nazanin" pitchFamily="2" charset="-78"/>
            </a:endParaRPr>
          </a:p>
          <a:p>
            <a:pPr algn="just" rtl="1">
              <a:buNone/>
            </a:pPr>
            <a:r>
              <a:rPr lang="fa-IR" dirty="0">
                <a:cs typeface="B Nazanin" pitchFamily="2" charset="-78"/>
              </a:rPr>
              <a:t>2. از حیث هزینه.</a:t>
            </a:r>
            <a:endParaRPr lang="en-US" dirty="0">
              <a:cs typeface="B Nazanin" pitchFamily="2" charset="-78"/>
            </a:endParaRPr>
          </a:p>
          <a:p>
            <a:pPr algn="just" rtl="1">
              <a:buNone/>
            </a:pPr>
            <a:r>
              <a:rPr lang="fa-IR" dirty="0">
                <a:cs typeface="B Nazanin" pitchFamily="2" charset="-78"/>
              </a:rPr>
              <a:t>3. از حیث تعداد مجریان.</a:t>
            </a:r>
            <a:endParaRPr lang="en-US" dirty="0">
              <a:cs typeface="B Nazanin" pitchFamily="2" charset="-78"/>
            </a:endParaRPr>
          </a:p>
          <a:p>
            <a:pPr algn="just" rtl="1">
              <a:buNone/>
            </a:pPr>
            <a:r>
              <a:rPr lang="fa-IR" dirty="0">
                <a:cs typeface="B Nazanin" pitchFamily="2" charset="-78"/>
              </a:rPr>
              <a:t>4. از حیث مقبولیّت.</a:t>
            </a:r>
            <a:endParaRPr lang="en-US" dirty="0">
              <a:cs typeface="B Nazanin" pitchFamily="2" charset="-78"/>
            </a:endParaRPr>
          </a:p>
          <a:p>
            <a:pPr algn="just" rtl="1">
              <a:buNone/>
            </a:pPr>
            <a:r>
              <a:rPr lang="fa-IR" dirty="0">
                <a:cs typeface="B Nazanin" pitchFamily="2" charset="-78"/>
              </a:rPr>
              <a:t>5. از حیث مسئولیّت پذیری.</a:t>
            </a:r>
            <a:endParaRPr lang="en-US" dirty="0">
              <a:cs typeface="B Nazanin" pitchFamily="2" charset="-78"/>
            </a:endParaRPr>
          </a:p>
          <a:p>
            <a:pPr algn="just" rtl="1">
              <a:buNone/>
            </a:pPr>
            <a:r>
              <a:rPr lang="fa-IR" dirty="0">
                <a:cs typeface="B Nazanin" pitchFamily="2" charset="-78"/>
              </a:rPr>
              <a:t>6. از حیث کیفیّت تصمیم</a:t>
            </a:r>
            <a:r>
              <a:rPr lang="fa-IR" dirty="0" smtClean="0">
                <a:cs typeface="B Nazanin" pitchFamily="2" charset="-78"/>
              </a:rPr>
              <a:t>.</a:t>
            </a:r>
            <a:endParaRPr lang="en-US" dirty="0">
              <a:cs typeface="B Nazanin" pitchFamily="2" charset="-78"/>
            </a:endParaRPr>
          </a:p>
        </p:txBody>
      </p:sp>
      <p:sp>
        <p:nvSpPr>
          <p:cNvPr id="2" name="Slide Number Placeholder 1"/>
          <p:cNvSpPr>
            <a:spLocks noGrp="1"/>
          </p:cNvSpPr>
          <p:nvPr>
            <p:ph type="sldNum" sz="quarter" idx="12"/>
          </p:nvPr>
        </p:nvSpPr>
        <p:spPr/>
        <p:txBody>
          <a:bodyPr/>
          <a:lstStyle/>
          <a:p>
            <a:fld id="{A7F4E33D-6BC2-4C38-9172-351C220055DB}" type="slidenum">
              <a:rPr lang="en-US" smtClean="0"/>
              <a:t>13</a:t>
            </a:fld>
            <a:endParaRPr lang="en-US"/>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down)">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wipe(down)">
                                      <p:cBhvr>
                                        <p:cTn id="62" dur="500"/>
                                        <p:tgtEl>
                                          <p:spTgt spid="3">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Effect transition="in" filter="wipe(down)">
                                      <p:cBhvr>
                                        <p:cTn id="67" dur="500"/>
                                        <p:tgtEl>
                                          <p:spTgt spid="3">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3">
                                            <p:txEl>
                                              <p:pRg st="13" end="13"/>
                                            </p:txEl>
                                          </p:spTgt>
                                        </p:tgtEl>
                                        <p:attrNameLst>
                                          <p:attrName>style.visibility</p:attrName>
                                        </p:attrNameLst>
                                      </p:cBhvr>
                                      <p:to>
                                        <p:strVal val="visible"/>
                                      </p:to>
                                    </p:set>
                                    <p:animEffect transition="in" filter="wipe(down)">
                                      <p:cBhvr>
                                        <p:cTn id="72" dur="500"/>
                                        <p:tgtEl>
                                          <p:spTgt spid="3">
                                            <p:txEl>
                                              <p:pRg st="13" end="1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Effect transition="in" filter="wipe(down)">
                                      <p:cBhvr>
                                        <p:cTn id="77" dur="500"/>
                                        <p:tgtEl>
                                          <p:spTgt spid="3">
                                            <p:txEl>
                                              <p:pRg st="14" end="14"/>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Effect transition="in" filter="wipe(down)">
                                      <p:cBhvr>
                                        <p:cTn id="82" dur="500"/>
                                        <p:tgtEl>
                                          <p:spTgt spid="3">
                                            <p:txEl>
                                              <p:pRg st="15" end="15"/>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Effect transition="in" filter="wipe(down)">
                                      <p:cBhvr>
                                        <p:cTn id="87" dur="500"/>
                                        <p:tgtEl>
                                          <p:spTgt spid="3">
                                            <p:txEl>
                                              <p:pRg st="16" end="16"/>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Effect transition="in" filter="wipe(down)">
                                      <p:cBhvr>
                                        <p:cTn id="92" dur="500"/>
                                        <p:tgtEl>
                                          <p:spTgt spid="3">
                                            <p:txEl>
                                              <p:pRg st="17" end="17"/>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Effect transition="in" filter="wipe(down)">
                                      <p:cBhvr>
                                        <p:cTn id="97" dur="500"/>
                                        <p:tgtEl>
                                          <p:spTgt spid="3">
                                            <p:txEl>
                                              <p:pRg st="18" end="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88640"/>
            <a:ext cx="8686800" cy="838200"/>
          </a:xfrm>
        </p:spPr>
        <p:txBody>
          <a:bodyPr/>
          <a:lstStyle/>
          <a:p>
            <a:pPr rtl="1"/>
            <a:r>
              <a:rPr lang="fa-IR" b="1" dirty="0">
                <a:cs typeface="B Titr" pitchFamily="2" charset="-78"/>
              </a:rPr>
              <a:t>نتیجه گیری:</a:t>
            </a:r>
            <a:endParaRPr lang="en-US" dirty="0">
              <a:cs typeface="B Titr" pitchFamily="2" charset="-78"/>
            </a:endParaRPr>
          </a:p>
        </p:txBody>
      </p:sp>
      <p:sp>
        <p:nvSpPr>
          <p:cNvPr id="3" name="Content Placeholder 2"/>
          <p:cNvSpPr>
            <a:spLocks noGrp="1"/>
          </p:cNvSpPr>
          <p:nvPr>
            <p:ph idx="1"/>
          </p:nvPr>
        </p:nvSpPr>
        <p:spPr>
          <a:xfrm>
            <a:off x="214282" y="1196752"/>
            <a:ext cx="8715436" cy="5544616"/>
          </a:xfrm>
        </p:spPr>
        <p:txBody>
          <a:bodyPr>
            <a:normAutofit fontScale="70000" lnSpcReduction="20000"/>
          </a:bodyPr>
          <a:lstStyle/>
          <a:p>
            <a:pPr algn="just" rtl="1">
              <a:buNone/>
            </a:pPr>
            <a:r>
              <a:rPr lang="fa-IR" dirty="0">
                <a:cs typeface="B Nazanin" pitchFamily="2" charset="-78"/>
              </a:rPr>
              <a:t>تصمیم گیری را به صورت ساده می‌توان انتخاب یک راه از میان راه‌ها به منظور حل مشکل تعریف نمود.</a:t>
            </a:r>
            <a:endParaRPr lang="en-US" dirty="0">
              <a:cs typeface="B Nazanin" pitchFamily="2" charset="-78"/>
            </a:endParaRPr>
          </a:p>
          <a:p>
            <a:pPr algn="just" rtl="1">
              <a:buNone/>
            </a:pPr>
            <a:r>
              <a:rPr lang="fa-IR" dirty="0">
                <a:cs typeface="B Nazanin" pitchFamily="2" charset="-78"/>
              </a:rPr>
              <a:t>تمام وظائف مدیر اعم از برنامه ریزی، سازماندهی، طرح‌ریزی، هدایت، کنترل، هماهنگی، بودجه بندی و... هر کدام به نوعی بر تصمیم گیری استوار است و در واقع تصمیم گیری در تمامی وظائف او دخیل است لذا تصمیم گیری جایگاه مغز در سازمان و مدیریت را دارا می‌باشد.</a:t>
            </a:r>
            <a:endParaRPr lang="en-US" dirty="0">
              <a:cs typeface="B Nazanin" pitchFamily="2" charset="-78"/>
            </a:endParaRPr>
          </a:p>
          <a:p>
            <a:pPr algn="just" rtl="1">
              <a:buNone/>
            </a:pPr>
            <a:r>
              <a:rPr lang="fa-IR" dirty="0">
                <a:cs typeface="B Nazanin" pitchFamily="2" charset="-78"/>
              </a:rPr>
              <a:t>برای حل یک مشکل یا مسأله نمی‌توان به راحتی و به سرعت تصمیم اتخاذ نمود بلکه باید طی مراحلی و فرایند‌خاصی به حل و اتخاذ تصمیم برای آن پرداخت. فرایند تصمیم گیری در مدیریت غربی شامل مراحل؛ شناسائی و بررسی وضعیّت موجود، راه حل یابی، ارزیابی و انتخاب یک راه حل، اجرای تصمیم و پیگیری آن، می‌باشد. در مدیریت اسلامی نیز مراحلی از جمله؛ مشاوره جوئی و نظر خواهی برای شناخت عمیق‌تر مسأله، یافتن نظرات و راه حل‌ها، انتخاب یک نظر، تبادل نظر و مشاوره جوئی برای اجرای آن راه حل، توکل بر خدا برای اجرای راه حل انتخابی، برای فرایند تصمیم گیری ذکر شده است.</a:t>
            </a:r>
            <a:endParaRPr lang="en-US" dirty="0">
              <a:cs typeface="B Nazanin" pitchFamily="2" charset="-78"/>
            </a:endParaRPr>
          </a:p>
          <a:p>
            <a:pPr algn="just" rtl="1">
              <a:buNone/>
            </a:pPr>
            <a:r>
              <a:rPr lang="fa-IR" dirty="0">
                <a:cs typeface="B Nazanin" pitchFamily="2" charset="-78"/>
              </a:rPr>
              <a:t>از آنجائی که مسائل و شرائطی که مدیران برای آن تصمیم گیری می‌کنند متفاوت از یکدیگر است لذا تصمیم گیری انواع و اقسام مختلفی پیدا کرده است. از جمله انواع آن تصمیمات برنامه ریزی شده و تصمیمات برنامه ریزی نشده، تصمیمات گروهی و تصمیمات فردی، تصمیم در موقعیّت اطمینان و ریسک و عدم اطمینان می‌باشد.</a:t>
            </a:r>
            <a:endParaRPr lang="en-US" dirty="0">
              <a:cs typeface="B Nazanin" pitchFamily="2" charset="-78"/>
            </a:endParaRPr>
          </a:p>
          <a:p>
            <a:pPr algn="just" rtl="1">
              <a:buNone/>
            </a:pPr>
            <a:r>
              <a:rPr lang="fa-IR" dirty="0">
                <a:cs typeface="B Nazanin" pitchFamily="2" charset="-78"/>
              </a:rPr>
              <a:t>می‌توان برای تصمیم‌های مؤثر مشخصه‌هائی از قبیل؛ انعطاف پذیری، هماهنگ کننده بودن، قابل درک بودن، و ... را ذکر کرد.</a:t>
            </a:r>
            <a:endParaRPr lang="en-US" dirty="0">
              <a:cs typeface="B Nazanin" pitchFamily="2" charset="-78"/>
            </a:endParaRPr>
          </a:p>
          <a:p>
            <a:pPr algn="just" rtl="1">
              <a:buNone/>
            </a:pPr>
            <a:r>
              <a:rPr lang="fa-IR" dirty="0">
                <a:cs typeface="B Nazanin" pitchFamily="2" charset="-78"/>
              </a:rPr>
              <a:t>موانع تصمیم گیری را به طور کلّی می‌توان به دو قسم موانع درونی و موانع بیرونی تقسیم نمود.</a:t>
            </a:r>
            <a:endParaRPr lang="en-US" dirty="0">
              <a:cs typeface="B Nazanin" pitchFamily="2" charset="-78"/>
            </a:endParaRPr>
          </a:p>
          <a:p>
            <a:pPr algn="just">
              <a:buNone/>
            </a:pPr>
            <a:endParaRPr lang="en-US" dirty="0">
              <a:cs typeface="B Nazanin" pitchFamily="2" charset="-78"/>
            </a:endParaRPr>
          </a:p>
        </p:txBody>
      </p:sp>
      <p:sp>
        <p:nvSpPr>
          <p:cNvPr id="4" name="Slide Number Placeholder 3"/>
          <p:cNvSpPr>
            <a:spLocks noGrp="1"/>
          </p:cNvSpPr>
          <p:nvPr>
            <p:ph type="sldNum" sz="quarter" idx="12"/>
          </p:nvPr>
        </p:nvSpPr>
        <p:spPr/>
        <p:txBody>
          <a:bodyPr/>
          <a:lstStyle/>
          <a:p>
            <a:fld id="{A7F4E33D-6BC2-4C38-9172-351C220055DB}" type="slidenum">
              <a:rPr lang="en-US" smtClean="0"/>
              <a:t>14</a:t>
            </a:fld>
            <a:endParaRPr lang="en-US"/>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107</TotalTime>
  <Words>2001</Words>
  <Application>Microsoft Office PowerPoint</Application>
  <PresentationFormat>On-screen Show (4:3)</PresentationFormat>
  <Paragraphs>104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Trek</vt:lpstr>
      <vt:lpstr>بنام خدا</vt:lpstr>
      <vt:lpstr>انواع تصمیم گیری و ارتباط آن با سطوح مدیریت </vt:lpstr>
      <vt:lpstr>انواع تصمیم گیری:</vt:lpstr>
      <vt:lpstr>برای تشخیص نوع و ماهیّت یک تصمیم و تعیین سطح مدیریتی مسئول آن به چهار ملاک می‌توان اشاره کرد:</vt:lpstr>
      <vt:lpstr>تصمیمات اخذ شده توسط مدیر را به چهار دسته تقسیم می‌کنیم.</vt:lpstr>
      <vt:lpstr>أ‌. تصمیمات از حیث مراحل و چگونگی اخذ آن‌ها:</vt:lpstr>
      <vt:lpstr>تصمیمات برنامه‌ریزی نشده «غیر معمول»:</vt:lpstr>
      <vt:lpstr>ب‌. تصمیمات از حیث موقعیّت‌ها و شرایط تصمیم گیری:</vt:lpstr>
      <vt:lpstr>PowerPoint Presentation</vt:lpstr>
      <vt:lpstr>ت‌. تصمیمات از حیث سطوح مدیریتی مرتبط با آن:</vt:lpstr>
      <vt:lpstr>PowerPoint Presentation</vt:lpstr>
      <vt:lpstr>ث‌. تصمیمات از حیث تصمیم گیرندگان:</vt:lpstr>
      <vt:lpstr>PowerPoint Presentation</vt:lpstr>
      <vt:lpstr>نتیجه گیری: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انواع تصمیم گیری و ارتباط آن با سطوح مدیریت</dc:title>
  <dc:creator>Sabtmam 2</dc:creator>
  <cp:lastModifiedBy>Windows User</cp:lastModifiedBy>
  <cp:revision>15</cp:revision>
  <dcterms:created xsi:type="dcterms:W3CDTF">2014-03-09T09:58:44Z</dcterms:created>
  <dcterms:modified xsi:type="dcterms:W3CDTF">2020-05-31T12:03:37Z</dcterms:modified>
</cp:coreProperties>
</file>