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76"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4" r:id="rId19"/>
    <p:sldId id="275" r:id="rId20"/>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BA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9" d="100"/>
          <a:sy n="89" d="100"/>
        </p:scale>
        <p:origin x="-846" y="-90"/>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4012427"/>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3640059"/>
            <a:ext cx="8458200" cy="916781"/>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2914650"/>
            <a:ext cx="8458200"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82D469F9-8DB8-4424-9134-77C401FA2CA6}" type="datetimeFigureOut">
              <a:rPr lang="en-US" smtClean="0"/>
              <a:pPr/>
              <a:t>5/21/2020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4855464"/>
            <a:ext cx="758952" cy="185166"/>
          </a:xfrm>
        </p:spPr>
        <p:txBody>
          <a:bodyPr/>
          <a:lstStyle/>
          <a:p>
            <a:fld id="{2186D24B-D11E-4CEA-8C21-C32BAC0A721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82D469F9-8DB8-4424-9134-77C401FA2CA6}" type="datetimeFigureOut">
              <a:rPr lang="en-US" smtClean="0"/>
              <a:pPr/>
              <a:t>5/21/2020</a:t>
            </a:fld>
            <a:endParaRPr lang="en-US"/>
          </a:p>
        </p:txBody>
      </p:sp>
      <p:sp>
        <p:nvSpPr>
          <p:cNvPr id="19" name="Footer Placeholder 18"/>
          <p:cNvSpPr>
            <a:spLocks noGrp="1"/>
          </p:cNvSpPr>
          <p:nvPr>
            <p:ph type="ftr" sz="quarter" idx="11"/>
          </p:nvPr>
        </p:nvSpPr>
        <p:spPr>
          <a:xfrm>
            <a:off x="3581400" y="57150"/>
            <a:ext cx="2895600" cy="216694"/>
          </a:xfrm>
        </p:spPr>
        <p:txBody>
          <a:bodyPr/>
          <a:lstStyle/>
          <a:p>
            <a:endParaRPr lang="en-US"/>
          </a:p>
        </p:txBody>
      </p:sp>
      <p:sp>
        <p:nvSpPr>
          <p:cNvPr id="16" name="Slide Number Placeholder 15"/>
          <p:cNvSpPr>
            <a:spLocks noGrp="1"/>
          </p:cNvSpPr>
          <p:nvPr>
            <p:ph type="sldNum" sz="quarter" idx="12"/>
          </p:nvPr>
        </p:nvSpPr>
        <p:spPr>
          <a:xfrm>
            <a:off x="8229600" y="4855464"/>
            <a:ext cx="758952" cy="185166"/>
          </a:xfrm>
        </p:spPr>
        <p:txBody>
          <a:bodyPr/>
          <a:lstStyle/>
          <a:p>
            <a:fld id="{2186D24B-D11E-4CEA-8C21-C32BAC0A721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2583677"/>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257300"/>
            <a:ext cx="8458200" cy="9144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82D469F9-8DB8-4424-9134-77C401FA2CA6}" type="datetimeFigureOut">
              <a:rPr lang="en-US" smtClean="0"/>
              <a:pPr/>
              <a:t>5/21/2020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2186D24B-D11E-4CEA-8C21-C32BAC0A721C}" type="slidenum">
              <a:rPr lang="en-US" smtClean="0"/>
              <a:pPr/>
              <a:t>‹#›</a:t>
            </a:fld>
            <a:endParaRPr lang="en-US"/>
          </a:p>
        </p:txBody>
      </p:sp>
      <p:sp>
        <p:nvSpPr>
          <p:cNvPr id="8" name="Title 7"/>
          <p:cNvSpPr>
            <a:spLocks noGrp="1"/>
          </p:cNvSpPr>
          <p:nvPr>
            <p:ph type="title"/>
          </p:nvPr>
        </p:nvSpPr>
        <p:spPr>
          <a:xfrm>
            <a:off x="180475" y="2210314"/>
            <a:ext cx="8686800" cy="888619"/>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342900"/>
            <a:ext cx="8686800" cy="630936"/>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200150"/>
            <a:ext cx="43434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82D469F9-8DB8-4424-9134-77C401FA2CA6}" type="datetimeFigureOut">
              <a:rPr lang="en-US" smtClean="0"/>
              <a:pPr/>
              <a:t>5/21/2020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186D24B-D11E-4CEA-8C21-C32BAC0A721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4057650"/>
            <a:ext cx="8610600" cy="661988"/>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500062"/>
            <a:ext cx="4290556"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6" y="500062"/>
            <a:ext cx="4292241"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987028"/>
            <a:ext cx="429055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987028"/>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82D469F9-8DB8-4424-9134-77C401FA2CA6}"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4857750"/>
            <a:ext cx="762000" cy="185166"/>
          </a:xfrm>
        </p:spPr>
        <p:txBody>
          <a:bodyPr/>
          <a:lstStyle/>
          <a:p>
            <a:fld id="{2186D24B-D11E-4CEA-8C21-C32BAC0A721C}" type="slidenum">
              <a:rPr lang="en-US" smtClean="0"/>
              <a:pPr/>
              <a:t>‹#›</a:t>
            </a:fld>
            <a:endParaRPr lang="en-US"/>
          </a:p>
        </p:txBody>
      </p:sp>
      <p:sp>
        <p:nvSpPr>
          <p:cNvPr id="11" name="Straight Connector 10"/>
          <p:cNvSpPr>
            <a:spLocks noChangeShapeType="1"/>
          </p:cNvSpPr>
          <p:nvPr/>
        </p:nvSpPr>
        <p:spPr bwMode="auto">
          <a:xfrm>
            <a:off x="514350" y="4514850"/>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342900"/>
            <a:ext cx="8686800" cy="630936"/>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2D469F9-8DB8-4424-9134-77C401FA2CA6}" type="datetimeFigureOut">
              <a:rPr lang="en-US" smtClean="0"/>
              <a:pPr/>
              <a:t>5/21/2020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86D24B-D11E-4CEA-8C21-C32BAC0A721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2D469F9-8DB8-4424-9134-77C401FA2CA6}" type="datetimeFigureOut">
              <a:rPr lang="en-US" smtClean="0"/>
              <a:pPr/>
              <a:t>5/21/2020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86D24B-D11E-4CEA-8C21-C32BAC0A721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4386838"/>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4114800"/>
            <a:ext cx="8458200" cy="390525"/>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1" y="457200"/>
            <a:ext cx="3008313"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457200"/>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82D469F9-8DB8-4424-9134-77C401FA2CA6}" type="datetimeFigureOut">
              <a:rPr lang="en-US" smtClean="0"/>
              <a:pPr/>
              <a:t>5/21/2020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86D24B-D11E-4CEA-8C21-C32BAC0A721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82D469F9-8DB8-4424-9134-77C401FA2CA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186D24B-D11E-4CEA-8C21-C32BAC0A721C}" type="slidenum">
              <a:rPr lang="en-US" smtClean="0"/>
              <a:pPr/>
              <a:t>‹#›</a:t>
            </a:fld>
            <a:endParaRPr lang="en-US"/>
          </a:p>
        </p:txBody>
      </p:sp>
      <p:sp>
        <p:nvSpPr>
          <p:cNvPr id="17" name="Title 16"/>
          <p:cNvSpPr>
            <a:spLocks noGrp="1"/>
          </p:cNvSpPr>
          <p:nvPr>
            <p:ph type="title"/>
          </p:nvPr>
        </p:nvSpPr>
        <p:spPr>
          <a:xfrm>
            <a:off x="381000" y="3745320"/>
            <a:ext cx="5867400" cy="391716"/>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4149913"/>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2D469F9-8DB8-4424-9134-77C401FA2CA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86D24B-D11E-4CEA-8C21-C32BAC0A721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411957"/>
            <a:ext cx="1828800" cy="4388644"/>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411957"/>
            <a:ext cx="6248400" cy="438864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2D469F9-8DB8-4424-9134-77C401FA2CA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86D24B-D11E-4CEA-8C21-C32BAC0A721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788174"/>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165622"/>
            <a:ext cx="8686800" cy="339447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57150"/>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2D469F9-8DB8-4424-9134-77C401FA2CA6}" type="datetimeFigureOut">
              <a:rPr lang="en-US" smtClean="0"/>
              <a:pPr/>
              <a:t>5/21/2020</a:t>
            </a:fld>
            <a:endParaRPr lang="en-US"/>
          </a:p>
        </p:txBody>
      </p:sp>
      <p:sp>
        <p:nvSpPr>
          <p:cNvPr id="28" name="Footer Placeholder 27"/>
          <p:cNvSpPr>
            <a:spLocks noGrp="1"/>
          </p:cNvSpPr>
          <p:nvPr>
            <p:ph type="ftr" sz="quarter" idx="3"/>
          </p:nvPr>
        </p:nvSpPr>
        <p:spPr>
          <a:xfrm>
            <a:off x="3124200" y="57150"/>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4857751"/>
            <a:ext cx="762000" cy="183356"/>
          </a:xfrm>
          <a:prstGeom prst="rect">
            <a:avLst/>
          </a:prstGeom>
        </p:spPr>
        <p:txBody>
          <a:bodyPr vert="horz"/>
          <a:lstStyle>
            <a:lvl1pPr algn="r" eaLnBrk="1" latinLnBrk="0" hangingPunct="1">
              <a:defRPr kumimoji="0" sz="1200">
                <a:solidFill>
                  <a:schemeClr val="accent1">
                    <a:shade val="75000"/>
                  </a:schemeClr>
                </a:solidFill>
              </a:defRPr>
            </a:lvl1pPr>
          </a:lstStyle>
          <a:p>
            <a:fld id="{2186D24B-D11E-4CEA-8C21-C32BAC0A721C}" type="slidenum">
              <a:rPr lang="en-US" smtClean="0"/>
              <a:pPr/>
              <a:t>‹#›</a:t>
            </a:fld>
            <a:endParaRPr lang="en-US"/>
          </a:p>
        </p:txBody>
      </p:sp>
      <p:sp>
        <p:nvSpPr>
          <p:cNvPr id="10" name="Title Placeholder 9"/>
          <p:cNvSpPr>
            <a:spLocks noGrp="1"/>
          </p:cNvSpPr>
          <p:nvPr>
            <p:ph type="title"/>
          </p:nvPr>
        </p:nvSpPr>
        <p:spPr>
          <a:xfrm>
            <a:off x="304800" y="342900"/>
            <a:ext cx="8686800" cy="62865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788174"/>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793490"/>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بنام خدا</a:t>
            </a:r>
            <a:endParaRPr lang="fa-IR" dirty="0"/>
          </a:p>
        </p:txBody>
      </p:sp>
    </p:spTree>
    <p:extLst>
      <p:ext uri="{BB962C8B-B14F-4D97-AF65-F5344CB8AC3E}">
        <p14:creationId xmlns:p14="http://schemas.microsoft.com/office/powerpoint/2010/main" val="3351529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21123315">
            <a:off x="647099" y="1371079"/>
            <a:ext cx="8062912" cy="1102519"/>
          </a:xfrm>
        </p:spPr>
        <p:txBody>
          <a:bodyPr>
            <a:noAutofit/>
          </a:bodyPr>
          <a:lstStyle/>
          <a:p>
            <a:r>
              <a:rPr lang="fa-IR" sz="6000" dirty="0" smtClean="0">
                <a:solidFill>
                  <a:srgbClr val="FF0000"/>
                </a:solidFill>
                <a:cs typeface="MRT_Poster_15" pitchFamily="2" charset="-78"/>
              </a:rPr>
              <a:t>گمرک و ترخیص کالا و خدمات</a:t>
            </a:r>
            <a:endParaRPr lang="en-US" sz="6000" dirty="0">
              <a:solidFill>
                <a:srgbClr val="FF0000"/>
              </a:solidFill>
              <a:cs typeface="MRT_Poster_15" pitchFamily="2" charset="-78"/>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19150"/>
            <a:ext cx="8686800" cy="4038600"/>
          </a:xfrm>
        </p:spPr>
        <p:txBody>
          <a:bodyPr>
            <a:normAutofit fontScale="32500" lnSpcReduction="20000"/>
          </a:bodyPr>
          <a:lstStyle/>
          <a:p>
            <a:pPr algn="r" rtl="1"/>
            <a:r>
              <a:rPr lang="fa-IR" sz="12800" b="1" dirty="0" smtClean="0">
                <a:solidFill>
                  <a:srgbClr val="FF0000"/>
                </a:solidFill>
                <a:cs typeface="MRT_Poster_13" pitchFamily="2" charset="-78"/>
              </a:rPr>
              <a:t>مقدمه</a:t>
            </a:r>
          </a:p>
          <a:p>
            <a:pPr algn="r" rtl="1"/>
            <a:endParaRPr lang="en-US" sz="7000" dirty="0" smtClean="0">
              <a:solidFill>
                <a:srgbClr val="FF0000"/>
              </a:solidFill>
              <a:cs typeface="2  Mitra_5 (MRT)" pitchFamily="2" charset="-78"/>
            </a:endParaRPr>
          </a:p>
          <a:p>
            <a:pPr algn="justLow" rtl="1"/>
            <a:r>
              <a:rPr lang="fa-IR" sz="5600" dirty="0" smtClean="0">
                <a:cs typeface="2  Mitra_1 (MRT)" pitchFamily="2" charset="-78"/>
              </a:rPr>
              <a:t>بحث پیرامون بازرگانی خارجی و مبادلات بین المللی فارغ از مسائل گمرکی و تکنیک هائی که امر مبادله را جداً از مقررات داخلی کشورها تسهیل و موجب تحرک در مکانیزم تجارت می گردد، تقریباً غیرممکن است و اهمیت موضوع به حدی است که در بیشتر موارد با توصیه سازمان های ملل – یونسکو جوامع اقتصادی و طرف های موافقت نامه هایی که در زمینه مسائل بازرگانی فعالیت دارند با هدف نیل به زبانی مشترک در مسائل و تشریفات گمرکی، تسهیل امر مبادله، تدارک مقدمات مبادله اطلاعات و اختراعات در امور تجارت بین الملل و شکستن سدهای باصطلاح گمرکی به منظور افزایش هر چه بیشتر در شتاب مبادلات بازرگانی و قراردادهای گمرکی تهیه و تصویب و بموقع اجراء گذاشته می‌شود</a:t>
            </a:r>
            <a:endParaRPr lang="en-US" sz="5600" dirty="0" smtClean="0">
              <a:cs typeface="2  Mitra_1 (MRT)" pitchFamily="2" charset="-78"/>
            </a:endParaRPr>
          </a:p>
          <a:p>
            <a:pPr algn="justLow" rtl="1"/>
            <a:r>
              <a:rPr lang="fa-IR" sz="5600" dirty="0" smtClean="0">
                <a:cs typeface="2  Mitra_1 (MRT)" pitchFamily="2" charset="-78"/>
              </a:rPr>
              <a:t>با عنایت به اینکه مسائل گمرکی در سطح بین المللی به درجه بالایی از اهمیت رسیده است که همواره بخشی از قراردادهای بین کشورها را به خود اختصاص می دهد. جا دارد که حداقل مقررات و نحوه انجام تشریفات گمرکی و انواع رویه های معمول و مفاهیم اصطلاحات گمرکی که در اکثر کشورهای جهان مورد استفاده قرار می گیرد. را مورد بررسی قرار می‌گیرد. اهمیت نقش گمرک از لحاظ اقتصادی ، مالی ایجاب می نماید تا با آموزش و افزایش مستمر معلومات تخصصی و مهارت های فنی و صلاحیت ها از طریق فراگیری بیشتر امکان پذیر گردد. با اعتقاد بر اینکه آگاهی از مقررات و قوانین حاکم بر فعالیت های گمرکی و آشنایی با روش ها و اسناد مربوطه نه تنها برای کارکنان بلکه برای کلیه افرادی که به گمرک مراجعه می نمایند امری ضروری است</a:t>
            </a:r>
            <a:endParaRPr lang="en-US" sz="5600" dirty="0" smtClean="0">
              <a:cs typeface="2  Mitra_1 (MRT)" pitchFamily="2" charset="-78"/>
            </a:endParaRPr>
          </a:p>
          <a:p>
            <a:pPr algn="justLow" rtl="1"/>
            <a:r>
              <a:rPr lang="fa-IR" sz="5600" dirty="0" smtClean="0">
                <a:cs typeface="2  Mitra_1 (MRT)" pitchFamily="2" charset="-78"/>
              </a:rPr>
              <a:t>گمرک مانند بسیاری از سازمان هائی است که هر اجتماع کوچک یا بزرگ در بدو پیدایش به وجود آن نیازمند بوده و ایجاد شده است و بتدریج که احتیاجات دیگری مطرح شده سازمان یا سازمان های جدیدتر در سطح ملی یا بین المللی مطابق آنچه که امروز شاهد آن هستیم بوجود آمده است. قراین نشان می دهد هر کجا مبادله بازرگانی بوده این تشکیلات یا به طور کلی گمرک نیز وجود داشته است</a:t>
            </a:r>
            <a:endParaRPr lang="en-US" sz="5600" dirty="0" smtClean="0">
              <a:cs typeface="2  Mitra_1 (MRT)" pitchFamily="2" charset="-78"/>
            </a:endParaRPr>
          </a:p>
          <a:p>
            <a:pPr algn="r"/>
            <a:endParaRPr lang="en-US" dirty="0"/>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strips(downLeft)">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plus(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66750"/>
            <a:ext cx="8686800" cy="3505200"/>
          </a:xfrm>
        </p:spPr>
        <p:txBody>
          <a:bodyPr>
            <a:normAutofit/>
          </a:bodyPr>
          <a:lstStyle/>
          <a:p>
            <a:pPr algn="justLow" rtl="1"/>
            <a:r>
              <a:rPr lang="fa-IR" sz="2000" dirty="0" smtClean="0">
                <a:cs typeface="2  Mitra_1 (MRT)" pitchFamily="2" charset="-78"/>
              </a:rPr>
              <a:t>در این جزوه سعی شده است که حتی المقدور در رابطه با لغات، عبارات و مفاهیمی که در زمینه ترخیص کالا بر روی جواز سبز گمرکی و سایر مدارک صادره از گمرک جهت ترخیص کالا درج می گردد و توضیح مختصری ارائه گردد به امید اینکه مورد استفاده همکاران گرامی قرار گیرد</a:t>
            </a:r>
            <a:r>
              <a:rPr lang="en-US" sz="2000" dirty="0" smtClean="0">
                <a:cs typeface="2  Mitra_1 (MRT)" pitchFamily="2" charset="-78"/>
              </a:rPr>
              <a:t/>
            </a:r>
            <a:br>
              <a:rPr lang="en-US" sz="2000" dirty="0" smtClean="0">
                <a:cs typeface="2  Mitra_1 (MRT)" pitchFamily="2" charset="-78"/>
              </a:rPr>
            </a:br>
            <a:r>
              <a:rPr lang="fa-IR" sz="2000" dirty="0" smtClean="0">
                <a:cs typeface="2  Mitra_1 (MRT)" pitchFamily="2" charset="-78"/>
              </a:rPr>
              <a:t>معمولاً هر حرفه ای اصطلاحات خاص خود را دارد، گمرک نیز از این قاعده مستثنی نیست یا به عبارتی زبان حاضر گمرک شامل واژه ها و ادبیات مخصوص گمرک است که تقریباً در تمام کشورها مفهوم معادلی دارند. این تعاریف و عبارات مبتنی بر تعاریف علمی معمول یا عرف بین المللی است</a:t>
            </a:r>
            <a:r>
              <a:rPr lang="en-US" sz="2000" dirty="0" smtClean="0">
                <a:cs typeface="2  Mitra_1 (MRT)" pitchFamily="2" charset="-78"/>
              </a:rPr>
              <a:t/>
            </a:r>
            <a:br>
              <a:rPr lang="en-US" sz="2000" dirty="0" smtClean="0">
                <a:cs typeface="2  Mitra_1 (MRT)" pitchFamily="2" charset="-78"/>
              </a:rPr>
            </a:br>
            <a:endParaRPr lang="en-US" sz="2000" dirty="0">
              <a:cs typeface="2  Mitra_1 (MRT)"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r" rtl="1"/>
            <a:r>
              <a:rPr lang="fa-IR" sz="3600" b="1" dirty="0" smtClean="0">
                <a:solidFill>
                  <a:srgbClr val="FF0000"/>
                </a:solidFill>
                <a:latin typeface="IranNastaliq" pitchFamily="18" charset="0"/>
                <a:cs typeface="MRT_Poster_13" pitchFamily="2" charset="-78"/>
              </a:rPr>
              <a:t>تعاریف</a:t>
            </a:r>
            <a:r>
              <a:rPr lang="en-US" sz="3600" b="1" dirty="0" smtClean="0">
                <a:solidFill>
                  <a:srgbClr val="FF0000"/>
                </a:solidFill>
                <a:latin typeface="IranNastaliq" pitchFamily="18" charset="0"/>
                <a:cs typeface="MRT_Poster_13" pitchFamily="2" charset="-78"/>
              </a:rPr>
              <a:t> :</a:t>
            </a:r>
            <a:endParaRPr lang="en-US" sz="3600" dirty="0" smtClean="0">
              <a:solidFill>
                <a:srgbClr val="FF0000"/>
              </a:solidFill>
              <a:latin typeface="IranNastaliq" pitchFamily="18" charset="0"/>
              <a:cs typeface="MRT_Poster_13" pitchFamily="2" charset="-78"/>
            </a:endParaRPr>
          </a:p>
          <a:p>
            <a:pPr algn="r" rtl="1"/>
            <a:r>
              <a:rPr lang="fa-IR" sz="3600" dirty="0" smtClean="0">
                <a:latin typeface="IranNastaliq" pitchFamily="18" charset="0"/>
                <a:cs typeface="IranNastaliq" pitchFamily="18" charset="0"/>
              </a:rPr>
              <a:t>گمرک- واژه گمرک که معادل آن در زبان انگلیسی</a:t>
            </a:r>
            <a:r>
              <a:rPr lang="en-US" sz="3600" dirty="0" smtClean="0">
                <a:latin typeface="IranNastaliq" pitchFamily="18" charset="0"/>
                <a:cs typeface="IranNastaliq" pitchFamily="18" charset="0"/>
              </a:rPr>
              <a:t> </a:t>
            </a:r>
            <a:r>
              <a:rPr lang="en-US" sz="2000" dirty="0" smtClean="0">
                <a:cs typeface="IranNastaliq" pitchFamily="18" charset="0"/>
              </a:rPr>
              <a:t>customs</a:t>
            </a:r>
            <a:r>
              <a:rPr lang="en-US" sz="3600" dirty="0" smtClean="0">
                <a:latin typeface="IranNastaliq" pitchFamily="18" charset="0"/>
                <a:cs typeface="IranNastaliq" pitchFamily="18" charset="0"/>
              </a:rPr>
              <a:t> </a:t>
            </a:r>
            <a:r>
              <a:rPr lang="fa-IR" sz="3600" dirty="0" smtClean="0">
                <a:latin typeface="IranNastaliq" pitchFamily="18" charset="0"/>
                <a:cs typeface="IranNastaliq" pitchFamily="18" charset="0"/>
              </a:rPr>
              <a:t>می باشد از ریشه یونانی کومرکس</a:t>
            </a:r>
            <a:r>
              <a:rPr lang="en-US" sz="3600" dirty="0" smtClean="0">
                <a:latin typeface="IranNastaliq" pitchFamily="18" charset="0"/>
                <a:cs typeface="IranNastaliq" pitchFamily="18" charset="0"/>
              </a:rPr>
              <a:t> </a:t>
            </a:r>
            <a:r>
              <a:rPr lang="en-US" sz="2000" dirty="0" smtClean="0">
                <a:cs typeface="IranNastaliq" pitchFamily="18" charset="0"/>
              </a:rPr>
              <a:t>(cumerex) </a:t>
            </a:r>
            <a:r>
              <a:rPr lang="fa-IR" sz="3600" dirty="0" smtClean="0">
                <a:latin typeface="IranNastaliq" pitchFamily="18" charset="0"/>
                <a:cs typeface="IranNastaliq" pitchFamily="18" charset="0"/>
              </a:rPr>
              <a:t>به معنی حقوق متعلق به کالا و مال التجاره می باشد</a:t>
            </a:r>
            <a:endParaRPr lang="en-US" sz="3600" dirty="0" smtClean="0">
              <a:latin typeface="IranNastaliq" pitchFamily="18" charset="0"/>
              <a:cs typeface="IranNastaliq" pitchFamily="18" charset="0"/>
            </a:endParaRPr>
          </a:p>
          <a:p>
            <a:pPr algn="r" rtl="1"/>
            <a:r>
              <a:rPr lang="fa-IR" sz="3600" dirty="0" smtClean="0">
                <a:latin typeface="IranNastaliq" pitchFamily="18" charset="0"/>
                <a:cs typeface="IranNastaliq" pitchFamily="18" charset="0"/>
              </a:rPr>
              <a:t>شورای هماهنگی گمرکی گمرک را چنین تعریف کرده است</a:t>
            </a:r>
            <a:endParaRPr lang="en-US" sz="3600" dirty="0" smtClean="0">
              <a:latin typeface="IranNastaliq" pitchFamily="18" charset="0"/>
              <a:cs typeface="IranNastaliq" pitchFamily="18" charset="0"/>
            </a:endParaRPr>
          </a:p>
          <a:p>
            <a:pPr algn="r" rtl="1"/>
            <a:r>
              <a:rPr lang="en-US" sz="3600" dirty="0" smtClean="0">
                <a:latin typeface="IranNastaliq" pitchFamily="18" charset="0"/>
                <a:cs typeface="IranNastaliq" pitchFamily="18" charset="0"/>
              </a:rPr>
              <a:t>” </a:t>
            </a:r>
            <a:r>
              <a:rPr lang="fa-IR" sz="3600" dirty="0" smtClean="0">
                <a:latin typeface="IranNastaliq" pitchFamily="18" charset="0"/>
                <a:cs typeface="IranNastaliq" pitchFamily="18" charset="0"/>
              </a:rPr>
              <a:t>گمرک سازمانی است دولتی که مسئول اجرای قانون گمرک و وصول حقوق و عوارض ورودی و همچنین ورود کالا می باشد</a:t>
            </a:r>
            <a:r>
              <a:rPr lang="en-US" sz="3600" dirty="0" smtClean="0">
                <a:latin typeface="IranNastaliq" pitchFamily="18" charset="0"/>
                <a:cs typeface="IranNastaliq" pitchFamily="18" charset="0"/>
              </a:rPr>
              <a:t>”</a:t>
            </a:r>
          </a:p>
          <a:p>
            <a:pPr algn="r"/>
            <a:endParaRPr lang="en-US" sz="3600" dirty="0">
              <a:latin typeface="IranNastaliq" pitchFamily="18" charset="0"/>
              <a:cs typeface="IranNastaliq" pitchFamily="18" charset="0"/>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3" presetClass="entr" presetSubtype="16"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plus(in)">
                                      <p:cBhvr>
                                        <p:cTn id="20" dur="2000"/>
                                        <p:tgtEl>
                                          <p:spTgt spid="3">
                                            <p:txEl>
                                              <p:pRg st="2" end="2"/>
                                            </p:txEl>
                                          </p:spTgt>
                                        </p:tgtEl>
                                      </p:cBhvr>
                                    </p:animEffect>
                                  </p:childTnLst>
                                </p:cTn>
                              </p:par>
                              <p:par>
                                <p:cTn id="21" presetID="13" presetClass="entr" presetSubtype="16"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plus(in)">
                                      <p:cBhvr>
                                        <p:cTn id="23" dur="20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800" decel="100000"/>
                                        <p:tgtEl>
                                          <p:spTgt spid="3">
                                            <p:txEl>
                                              <p:pRg st="2" end="2"/>
                                            </p:txEl>
                                          </p:spTgt>
                                        </p:tgtEl>
                                      </p:cBhvr>
                                    </p:animEffect>
                                    <p:anim calcmode="lin" valueType="num">
                                      <p:cBhvr>
                                        <p:cTn id="29"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30"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31"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par>
                                <p:cTn id="34" presetID="30" presetClass="entr" presetSubtype="0" fill="hold" nodeType="with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800" decel="100000"/>
                                        <p:tgtEl>
                                          <p:spTgt spid="3">
                                            <p:txEl>
                                              <p:pRg st="3" end="3"/>
                                            </p:txEl>
                                          </p:spTgt>
                                        </p:tgtEl>
                                      </p:cBhvr>
                                    </p:animEffect>
                                    <p:anim calcmode="lin" valueType="num">
                                      <p:cBhvr>
                                        <p:cTn id="37"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8"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39"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42950"/>
            <a:ext cx="8686800" cy="3893344"/>
          </a:xfrm>
        </p:spPr>
        <p:txBody>
          <a:bodyPr>
            <a:normAutofit/>
          </a:bodyPr>
          <a:lstStyle/>
          <a:p>
            <a:pPr algn="r" rtl="1"/>
            <a:r>
              <a:rPr lang="fa-IR" b="1" dirty="0" smtClean="0">
                <a:solidFill>
                  <a:srgbClr val="FF0000"/>
                </a:solidFill>
                <a:latin typeface="IranNastaliq" pitchFamily="18" charset="0"/>
                <a:cs typeface="MRT_Poster_8" pitchFamily="2" charset="-78"/>
              </a:rPr>
              <a:t>سند ترخیص</a:t>
            </a:r>
            <a:endParaRPr lang="en-US" dirty="0" smtClean="0">
              <a:solidFill>
                <a:srgbClr val="FF0000"/>
              </a:solidFill>
              <a:latin typeface="IranNastaliq" pitchFamily="18" charset="0"/>
              <a:cs typeface="MRT_Poster_8" pitchFamily="2" charset="-78"/>
            </a:endParaRPr>
          </a:p>
          <a:p>
            <a:pPr algn="r" rtl="1"/>
            <a:r>
              <a:rPr lang="fa-IR" sz="2000" dirty="0" smtClean="0">
                <a:latin typeface="IranNastaliq" pitchFamily="18" charset="0"/>
                <a:cs typeface="MRT_Liner Print-out" pitchFamily="2" charset="-78"/>
              </a:rPr>
              <a:t>سند ترخیص سندی است که بموجب آن بتوان کالا را از گمرک خارج کرد مانند پروانه گمرکی برای کالاهای تجاری و پته گمرگی برای کالاهای غیرتجاری</a:t>
            </a:r>
            <a:endParaRPr lang="en-US" sz="2000" dirty="0" smtClean="0">
              <a:latin typeface="IranNastaliq" pitchFamily="18" charset="0"/>
              <a:cs typeface="MRT_Liner Print-out" pitchFamily="2" charset="-78"/>
            </a:endParaRPr>
          </a:p>
          <a:p>
            <a:pPr algn="r" rtl="1"/>
            <a:r>
              <a:rPr lang="fa-IR" b="1" dirty="0" smtClean="0">
                <a:solidFill>
                  <a:srgbClr val="FF0000"/>
                </a:solidFill>
                <a:latin typeface="IranNastaliq" pitchFamily="18" charset="0"/>
                <a:cs typeface="MRT_Poster_8" pitchFamily="2" charset="-78"/>
              </a:rPr>
              <a:t>کارت بازرگانی</a:t>
            </a:r>
            <a:endParaRPr lang="en-US" dirty="0" smtClean="0">
              <a:solidFill>
                <a:srgbClr val="FF0000"/>
              </a:solidFill>
              <a:latin typeface="IranNastaliq" pitchFamily="18" charset="0"/>
              <a:cs typeface="MRT_Poster_8" pitchFamily="2" charset="-78"/>
            </a:endParaRPr>
          </a:p>
          <a:p>
            <a:pPr algn="justLow" rtl="1"/>
            <a:r>
              <a:rPr lang="fa-IR" sz="2000" dirty="0" smtClean="0">
                <a:latin typeface="IranNastaliq" pitchFamily="18" charset="0"/>
                <a:cs typeface="MRT_Liner Print-out" pitchFamily="2" charset="-78"/>
              </a:rPr>
              <a:t>سندی است که بموجب آن می توان در صادرات و واردات کالا فعالیت داشت، کارت بازرگانی توسط شعب اتاق بازرگانی و صنایع معادن ایران در تهران و شهرستان‌ها که به نام متقاضیان اعم از اشخاص حقیقی و حقوقی صادر و پس از تائید توسط واحد صدور معتبر می باشد و شرایط و نحوه تمدید آن طبق آئین نامه اجرایی است که به تصویب هیئت محترم وزیران خواهد رسید</a:t>
            </a:r>
            <a:endParaRPr lang="en-US" sz="2000" dirty="0" smtClean="0">
              <a:latin typeface="IranNastaliq" pitchFamily="18" charset="0"/>
              <a:cs typeface="MRT_Liner Print-out" pitchFamily="2" charset="-78"/>
            </a:endParaRPr>
          </a:p>
          <a:p>
            <a:pPr algn="r"/>
            <a:endParaRPr lang="en-US" dirty="0">
              <a:latin typeface="IranNastaliq" pitchFamily="18" charset="0"/>
              <a:cs typeface="IranNastaliq" pitchFamily="18"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7"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800" dirty="0" smtClean="0">
                <a:solidFill>
                  <a:srgbClr val="FF0000"/>
                </a:solidFill>
                <a:cs typeface="MRT_Poster" pitchFamily="2" charset="-78"/>
              </a:rPr>
              <a:t>شركتهای تعاونی مرزنشینان </a:t>
            </a:r>
            <a:r>
              <a:rPr lang="en-US" sz="2400" dirty="0" smtClean="0">
                <a:cs typeface="MRT_Egypt" pitchFamily="2" charset="-78"/>
              </a:rPr>
              <a:t/>
            </a:r>
            <a:br>
              <a:rPr lang="en-US" sz="2400" dirty="0" smtClean="0">
                <a:cs typeface="MRT_Egypt" pitchFamily="2" charset="-78"/>
              </a:rPr>
            </a:br>
            <a:r>
              <a:rPr lang="fa-IR" sz="2400" dirty="0" smtClean="0">
                <a:cs typeface="MRT_Egypt" pitchFamily="2" charset="-78"/>
              </a:rPr>
              <a:t>ملوانان ایرانی شاغل در شناورهائی كه بین سواحل ایران و سایر كشورها در تردد هستند</a:t>
            </a:r>
            <a:r>
              <a:rPr lang="en-US" sz="2400" dirty="0" smtClean="0">
                <a:cs typeface="MRT_Egypt" pitchFamily="2" charset="-78"/>
              </a:rPr>
              <a:t>.</a:t>
            </a:r>
            <a:br>
              <a:rPr lang="en-US" sz="2400" dirty="0" smtClean="0">
                <a:cs typeface="MRT_Egypt" pitchFamily="2" charset="-78"/>
              </a:rPr>
            </a:br>
            <a:r>
              <a:rPr lang="fa-IR" sz="2400" dirty="0" smtClean="0">
                <a:cs typeface="MRT_Egypt" pitchFamily="2" charset="-78"/>
              </a:rPr>
              <a:t>پیله وران برای ورود كالاهای قابل ورود نیاز استان خود و استانهای همجوار در صورت اخذ كارت پیله وری و مجوز ورود از اداره بازرگانی شهر یا استان مربوطه</a:t>
            </a:r>
            <a:r>
              <a:rPr lang="en-US" sz="2400" dirty="0" smtClean="0">
                <a:cs typeface="MRT_Egypt" pitchFamily="2" charset="-78"/>
              </a:rPr>
              <a:t>.</a:t>
            </a:r>
            <a:br>
              <a:rPr lang="en-US" sz="2400" dirty="0" smtClean="0">
                <a:cs typeface="MRT_Egypt" pitchFamily="2" charset="-78"/>
              </a:rPr>
            </a:br>
            <a:r>
              <a:rPr lang="fa-IR" sz="2400" dirty="0" smtClean="0">
                <a:cs typeface="MRT_Egypt" pitchFamily="2" charset="-78"/>
              </a:rPr>
              <a:t>كارگران ایرانی شاغل در خارج از كشور در صورت داشتن كارنامه شغل از وزارت كار و امور اجتماعی</a:t>
            </a:r>
            <a:r>
              <a:rPr lang="en-US" sz="2400" dirty="0" smtClean="0">
                <a:cs typeface="MRT_Egypt" pitchFamily="2" charset="-78"/>
              </a:rPr>
              <a:t>.</a:t>
            </a:r>
            <a:br>
              <a:rPr lang="en-US" sz="2400" dirty="0" smtClean="0">
                <a:cs typeface="MRT_Egypt" pitchFamily="2" charset="-78"/>
              </a:rPr>
            </a:br>
            <a:r>
              <a:rPr lang="fa-IR" sz="2400" dirty="0" smtClean="0">
                <a:cs typeface="MRT_Egypt" pitchFamily="2" charset="-78"/>
              </a:rPr>
              <a:t>كالاهائی كه ورود آنها به تشخیص گمرك برای فروش نمی‌باشد</a:t>
            </a:r>
            <a:r>
              <a:rPr lang="en-US" sz="2400" dirty="0" smtClean="0">
                <a:cs typeface="MRT_Egypt" pitchFamily="2" charset="-78"/>
              </a:rPr>
              <a:t> .</a:t>
            </a:r>
            <a:br>
              <a:rPr lang="en-US" sz="2400" dirty="0" smtClean="0">
                <a:cs typeface="MRT_Egypt" pitchFamily="2" charset="-78"/>
              </a:rPr>
            </a:br>
            <a:r>
              <a:rPr lang="fa-IR" sz="2400" dirty="0" smtClean="0">
                <a:cs typeface="MRT_Egypt" pitchFamily="2" charset="-78"/>
              </a:rPr>
              <a:t>كالاهای مسافری</a:t>
            </a:r>
            <a:r>
              <a:rPr lang="en-US" sz="2400" dirty="0" smtClean="0">
                <a:cs typeface="MRT_Egypt" pitchFamily="2" charset="-78"/>
              </a:rPr>
              <a:t>.</a:t>
            </a:r>
            <a:br>
              <a:rPr lang="en-US" sz="2400" dirty="0" smtClean="0">
                <a:cs typeface="MRT_Egypt" pitchFamily="2" charset="-78"/>
              </a:rPr>
            </a:br>
            <a:r>
              <a:rPr lang="fa-IR" sz="2400" dirty="0" smtClean="0">
                <a:cs typeface="MRT_Egypt" pitchFamily="2" charset="-78"/>
              </a:rPr>
              <a:t>كالاهای هدیه و سوغات كه از طریق پست وارد می‌شوند</a:t>
            </a:r>
            <a:r>
              <a:rPr lang="en-US" sz="2400" dirty="0" smtClean="0">
                <a:cs typeface="MRT_Egypt" pitchFamily="2" charset="-78"/>
              </a:rPr>
              <a:t>.</a:t>
            </a:r>
          </a:p>
          <a:p>
            <a:pPr algn="r" rtl="1"/>
            <a:endParaRPr lang="en-US" sz="2400" dirty="0">
              <a:cs typeface="MRT_Egyp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plus(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a:p>
        </p:txBody>
      </p:sp>
      <p:sp>
        <p:nvSpPr>
          <p:cNvPr id="3" name="Content Placeholder 2"/>
          <p:cNvSpPr>
            <a:spLocks noGrp="1"/>
          </p:cNvSpPr>
          <p:nvPr>
            <p:ph idx="1"/>
          </p:nvPr>
        </p:nvSpPr>
        <p:spPr/>
        <p:txBody>
          <a:bodyPr>
            <a:normAutofit/>
          </a:bodyPr>
          <a:lstStyle/>
          <a:p>
            <a:pPr algn="just" rtl="1"/>
            <a:r>
              <a:rPr lang="fa-IR" dirty="0" smtClean="0">
                <a:solidFill>
                  <a:srgbClr val="FF0000"/>
                </a:solidFill>
                <a:cs typeface="MRT_Poster" pitchFamily="2" charset="-78"/>
              </a:rPr>
              <a:t>حق‌العملكاری در گمرك</a:t>
            </a:r>
            <a:endParaRPr lang="en-US" dirty="0" smtClean="0">
              <a:solidFill>
                <a:srgbClr val="FF0000"/>
              </a:solidFill>
              <a:cs typeface="MRT_Poster" pitchFamily="2" charset="-78"/>
            </a:endParaRPr>
          </a:p>
          <a:p>
            <a:pPr algn="just" rtl="1"/>
            <a:r>
              <a:rPr lang="fa-IR" dirty="0" smtClean="0">
                <a:solidFill>
                  <a:srgbClr val="FF0000"/>
                </a:solidFill>
                <a:cs typeface="MRT_Poster" pitchFamily="2" charset="-78"/>
              </a:rPr>
              <a:t>تعریف حق العملكار و شرایط عمومی حق العملكاری در گمرك</a:t>
            </a:r>
            <a:endParaRPr lang="en-US" dirty="0" smtClean="0">
              <a:solidFill>
                <a:srgbClr val="FF0000"/>
              </a:solidFill>
              <a:cs typeface="MRT_Poster" pitchFamily="2" charset="-78"/>
            </a:endParaRPr>
          </a:p>
          <a:p>
            <a:pPr algn="just" rtl="1"/>
            <a:r>
              <a:rPr lang="fa-IR" dirty="0" smtClean="0">
                <a:cs typeface="MRT_Egypt" pitchFamily="2" charset="-78"/>
              </a:rPr>
              <a:t>حق العمل كار در گمرك به شخصی (اعم از حقیقی یا حقوقی) اطلاق میشود كه تشریفات گمركی كالای متعلق به شخص دیگری را به وكالت از طرف آن شخص در گمرك انجام بدهد كسانیكه بدون داشتن كارت حق العمل كاری تشریفات گمركی كالا را به وكالت انجام می دهند نمی توانند بیش از 10 مرتبه در سال به این كار اقدام نمایند</a:t>
            </a:r>
            <a:r>
              <a:rPr lang="en-US" dirty="0" smtClean="0">
                <a:cs typeface="MRT_Egypt" pitchFamily="2" charset="-78"/>
              </a:rPr>
              <a:t>.</a:t>
            </a:r>
          </a:p>
          <a:p>
            <a:pPr algn="just"/>
            <a:endParaRPr lang="en-US" dirty="0">
              <a:cs typeface="MRT_Egyp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9"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up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19150"/>
            <a:ext cx="8686800" cy="3394472"/>
          </a:xfrm>
        </p:spPr>
        <p:txBody>
          <a:bodyPr>
            <a:noAutofit/>
          </a:bodyPr>
          <a:lstStyle/>
          <a:p>
            <a:pPr algn="ctr" rtl="1"/>
            <a:r>
              <a:rPr lang="fa-IR" sz="2400" dirty="0" smtClean="0">
                <a:solidFill>
                  <a:srgbClr val="FF0000"/>
                </a:solidFill>
                <a:cs typeface="MRT_Poster" pitchFamily="2" charset="-78"/>
              </a:rPr>
              <a:t>صادرات</a:t>
            </a:r>
            <a:endParaRPr lang="en-US" sz="2400" dirty="0" smtClean="0">
              <a:solidFill>
                <a:srgbClr val="FF0000"/>
              </a:solidFill>
              <a:cs typeface="MRT_Poster" pitchFamily="2" charset="-78"/>
            </a:endParaRPr>
          </a:p>
          <a:p>
            <a:pPr algn="ctr" rtl="1"/>
            <a:r>
              <a:rPr lang="fa-IR" sz="2400" dirty="0" smtClean="0">
                <a:solidFill>
                  <a:srgbClr val="FF0000"/>
                </a:solidFill>
                <a:cs typeface="MRT_Poster" pitchFamily="2" charset="-78"/>
              </a:rPr>
              <a:t>تعریف صادرات</a:t>
            </a:r>
            <a:r>
              <a:rPr lang="en-US" sz="2400" dirty="0" smtClean="0">
                <a:solidFill>
                  <a:srgbClr val="FF0000"/>
                </a:solidFill>
                <a:cs typeface="MRT_Poster" pitchFamily="2" charset="-78"/>
              </a:rPr>
              <a:t>: </a:t>
            </a:r>
            <a:r>
              <a:rPr lang="en-US" sz="2400" dirty="0" smtClean="0">
                <a:cs typeface="MRT_Egypt" pitchFamily="2" charset="-78"/>
              </a:rPr>
              <a:t/>
            </a:r>
            <a:br>
              <a:rPr lang="en-US" sz="2400" dirty="0" smtClean="0">
                <a:cs typeface="MRT_Egypt" pitchFamily="2" charset="-78"/>
              </a:rPr>
            </a:br>
            <a:r>
              <a:rPr lang="fa-IR" sz="2400" dirty="0" smtClean="0">
                <a:cs typeface="MRT_Egypt" pitchFamily="2" charset="-78"/>
              </a:rPr>
              <a:t>صادرات در لغت به معنای انتقال كالا یا ارسال و فرستادن كالا از جایی به جای دیگر چه در داخل كشور و یا از داخل به خارج كشور،‌ كه در این جا منظور از صادرات خروج كالا از قلمرو گمركی كشور مورد نظر است</a:t>
            </a:r>
            <a:r>
              <a:rPr lang="en-US" sz="2400" dirty="0" smtClean="0">
                <a:cs typeface="MRT_Egypt" pitchFamily="2" charset="-78"/>
              </a:rPr>
              <a:t>. </a:t>
            </a:r>
            <a:br>
              <a:rPr lang="en-US" sz="2400" dirty="0" smtClean="0">
                <a:cs typeface="MRT_Egypt" pitchFamily="2" charset="-78"/>
              </a:rPr>
            </a:br>
            <a:r>
              <a:rPr lang="fa-IR" sz="2400" dirty="0" smtClean="0">
                <a:cs typeface="MRT_Egypt" pitchFamily="2" charset="-78"/>
              </a:rPr>
              <a:t>صادر كننده</a:t>
            </a:r>
            <a:r>
              <a:rPr lang="en-US" sz="2400" dirty="0" smtClean="0">
                <a:cs typeface="MRT_Egypt" pitchFamily="2" charset="-78"/>
              </a:rPr>
              <a:t>: </a:t>
            </a:r>
            <a:br>
              <a:rPr lang="en-US" sz="2400" dirty="0" smtClean="0">
                <a:cs typeface="MRT_Egypt" pitchFamily="2" charset="-78"/>
              </a:rPr>
            </a:br>
            <a:r>
              <a:rPr lang="fa-IR" sz="2400" dirty="0" smtClean="0">
                <a:cs typeface="MRT_Egypt" pitchFamily="2" charset="-78"/>
              </a:rPr>
              <a:t>به هر شخص حقیقی و یا حقوقی كه دارای كارت بازرگانی و یا مجوز وزارت بازرگانی بوده و اقدام به صدور كالا نماید صادركننده اطلاق میشود</a:t>
            </a:r>
            <a:r>
              <a:rPr lang="en-US" sz="2400" dirty="0" smtClean="0">
                <a:cs typeface="MRT_Egypt" pitchFamily="2" charset="-78"/>
              </a:rPr>
              <a:t>. </a:t>
            </a:r>
            <a:br>
              <a:rPr lang="en-US" sz="2400" dirty="0" smtClean="0">
                <a:cs typeface="MRT_Egypt" pitchFamily="2" charset="-78"/>
              </a:rPr>
            </a:br>
            <a:r>
              <a:rPr lang="fa-IR" sz="2400" dirty="0" smtClean="0">
                <a:cs typeface="MRT_Egypt" pitchFamily="2" charset="-78"/>
              </a:rPr>
              <a:t>صادرات از نظر خروج كالا از كشور به دو دسته تقسیم میشود</a:t>
            </a:r>
            <a:r>
              <a:rPr lang="en-US" sz="2400" dirty="0" smtClean="0">
                <a:cs typeface="MRT_Egypt" pitchFamily="2" charset="-78"/>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plus(in)">
                                      <p:cBhvr>
                                        <p:cTn id="7" dur="2000"/>
                                        <p:tgtEl>
                                          <p:spTgt spid="3">
                                            <p:txEl>
                                              <p:pRg st="0" end="0"/>
                                            </p:txEl>
                                          </p:spTgt>
                                        </p:tgtEl>
                                      </p:cBhvr>
                                    </p:animEffect>
                                  </p:childTnLst>
                                </p:cTn>
                              </p:par>
                              <p:par>
                                <p:cTn id="8" presetID="13"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plus(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heckerboard(across)">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95350"/>
            <a:ext cx="8686800" cy="3394472"/>
          </a:xfrm>
        </p:spPr>
        <p:txBody>
          <a:bodyPr>
            <a:normAutofit fontScale="92500" lnSpcReduction="10000"/>
          </a:bodyPr>
          <a:lstStyle/>
          <a:p>
            <a:pPr algn="ctr" rtl="1"/>
            <a:r>
              <a:rPr lang="fa-IR" sz="3300" dirty="0" smtClean="0">
                <a:solidFill>
                  <a:srgbClr val="FF0000"/>
                </a:solidFill>
                <a:cs typeface="MRT_Poster" pitchFamily="2" charset="-78"/>
              </a:rPr>
              <a:t>صادرات قطعی </a:t>
            </a:r>
            <a:r>
              <a:rPr lang="en-US" sz="3300" dirty="0" smtClean="0">
                <a:solidFill>
                  <a:srgbClr val="FF0000"/>
                </a:solidFill>
                <a:cs typeface="MRT_Poster" pitchFamily="2" charset="-78"/>
              </a:rPr>
              <a:t/>
            </a:r>
            <a:br>
              <a:rPr lang="en-US" sz="3300" dirty="0" smtClean="0">
                <a:solidFill>
                  <a:srgbClr val="FF0000"/>
                </a:solidFill>
                <a:cs typeface="MRT_Poster" pitchFamily="2" charset="-78"/>
              </a:rPr>
            </a:br>
            <a:r>
              <a:rPr lang="fa-IR" sz="3300" dirty="0" smtClean="0">
                <a:solidFill>
                  <a:srgbClr val="FF0000"/>
                </a:solidFill>
                <a:cs typeface="MRT_Poster" pitchFamily="2" charset="-78"/>
              </a:rPr>
              <a:t>صادرات موقت</a:t>
            </a:r>
            <a:endParaRPr lang="en-US" sz="3300" dirty="0" smtClean="0">
              <a:solidFill>
                <a:srgbClr val="FF0000"/>
              </a:solidFill>
              <a:cs typeface="MRT_Poster" pitchFamily="2" charset="-78"/>
            </a:endParaRPr>
          </a:p>
          <a:p>
            <a:pPr algn="ctr" rtl="1"/>
            <a:r>
              <a:rPr lang="fa-IR" dirty="0" smtClean="0">
                <a:cs typeface="MRT_Egypt" pitchFamily="2" charset="-78"/>
              </a:rPr>
              <a:t>صادرات قطعی: صادرات قطعی عبارتست از ارسال كالا به خارج از قلمرو گمركی كشور به منظور فروش یا مصرف در كشورهای خارجی، ‌صادرات قطعی از پرداخت حقوق گمركی و سود بازرگانی و عوارض و مالیات معاف می باشد و لیكن مشمول هزینه های گمركی است</a:t>
            </a:r>
            <a:r>
              <a:rPr lang="en-US" dirty="0" smtClean="0">
                <a:cs typeface="MRT_Egypt" pitchFamily="2" charset="-78"/>
              </a:rPr>
              <a:t>.</a:t>
            </a:r>
          </a:p>
          <a:p>
            <a:pPr algn="ctr" rtl="1"/>
            <a:r>
              <a:rPr lang="fa-IR" dirty="0" smtClean="0">
                <a:cs typeface="MRT_Egypt" pitchFamily="2" charset="-78"/>
              </a:rPr>
              <a:t>صادرات موقت: كالاهاییكه برای انجام منظوری، موقتی به خارج از كشور ارسال و پس از انجام منظور مورد نظر اعاده میشود، صادرات موقت نامیده میشود. (تعمیر یا تكمیل، شركت در نمایشگاهها)</a:t>
            </a:r>
            <a:endParaRPr lang="en-US" dirty="0" smtClean="0">
              <a:cs typeface="MRT_Egypt" pitchFamily="2" charset="-78"/>
            </a:endParaRPr>
          </a:p>
          <a:p>
            <a:pPr algn="ctr"/>
            <a:endParaRPr lang="en-US" dirty="0">
              <a:cs typeface="MRT_Egyp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4" dur="20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5" dur="2000"/>
                                        <p:tgtEl>
                                          <p:spTgt spid="3">
                                            <p:txEl>
                                              <p:pRg st="1" end="1"/>
                                            </p:txEl>
                                          </p:spTgt>
                                        </p:tgtEl>
                                      </p:cBhvr>
                                    </p:animEffect>
                                  </p:childTnLst>
                                </p:cTn>
                              </p:par>
                              <p:par>
                                <p:cTn id="16" presetID="49" presetClass="entr" presetSubtype="0" decel="10000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p:cTn id="18"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9"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0" dur="20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rtl="1"/>
            <a:r>
              <a:rPr lang="fa-IR" dirty="0" smtClean="0">
                <a:solidFill>
                  <a:srgbClr val="FF0000"/>
                </a:solidFill>
                <a:cs typeface="MRT_Saadi Ultra" pitchFamily="2" charset="-78"/>
              </a:rPr>
              <a:t>واردات</a:t>
            </a:r>
            <a:endParaRPr lang="en-US" dirty="0" smtClean="0">
              <a:solidFill>
                <a:srgbClr val="FF0000"/>
              </a:solidFill>
              <a:cs typeface="MRT_Saadi Ultra" pitchFamily="2" charset="-78"/>
            </a:endParaRPr>
          </a:p>
          <a:p>
            <a:pPr algn="just" rtl="1"/>
            <a:r>
              <a:rPr lang="fa-IR" dirty="0" smtClean="0">
                <a:solidFill>
                  <a:srgbClr val="FF0000"/>
                </a:solidFill>
                <a:cs typeface="MRT_Saadi Ultra" pitchFamily="2" charset="-78"/>
              </a:rPr>
              <a:t>واردكننده كالا</a:t>
            </a:r>
            <a:endParaRPr lang="en-US" dirty="0" smtClean="0">
              <a:solidFill>
                <a:srgbClr val="FF0000"/>
              </a:solidFill>
              <a:cs typeface="MRT_Saadi Ultra" pitchFamily="2" charset="-78"/>
            </a:endParaRPr>
          </a:p>
          <a:p>
            <a:pPr algn="just" rtl="1"/>
            <a:r>
              <a:rPr lang="fa-IR" dirty="0" smtClean="0">
                <a:cs typeface="MRT_Poster" pitchFamily="2" charset="-78"/>
              </a:rPr>
              <a:t>وارد كننده كالا شخصی حقیقی یا حقوقی می‌باشد كه نسبت به ورود كالاهای مورد مصرف در داخل كشور طبق مجوزهای مربوطه اقدام می‌نماید و می‌بایست از مقررات و قانون تجارت كشور خود بطور كامل و از مقررات و قانون تجارت كشور فروشنده نیز مطلع باشد. برای واردات داشتن كارت بازرگانی، كد اقتصادی و چنانچه واحد تولیدی باشد، داشتن پروانه بهره برداری یا پروانه تولید الزامی است</a:t>
            </a:r>
            <a:r>
              <a:rPr lang="en-US" dirty="0" smtClean="0">
                <a:cs typeface="MRT_Poster" pitchFamily="2" charset="-78"/>
              </a:rPr>
              <a:t>.</a:t>
            </a:r>
          </a:p>
          <a:p>
            <a:pPr algn="just"/>
            <a:endParaRPr lang="en-US" dirty="0">
              <a:cs typeface="MRT_Poste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par>
                                <p:cTn id="12" presetID="38" presetClass="entr" presetSubtype="0" accel="50000" fill="hold" nodeType="withEffect">
                                  <p:stCondLst>
                                    <p:cond delay="0"/>
                                  </p:stCondLst>
                                  <p:iterate type="lt">
                                    <p:tmPct val="50000"/>
                                  </p:iterate>
                                  <p:childTnLst>
                                    <p:set>
                                      <p:cBhvr>
                                        <p:cTn id="13" dur="1" fill="hold">
                                          <p:stCondLst>
                                            <p:cond delay="0"/>
                                          </p:stCondLst>
                                        </p:cTn>
                                        <p:tgtEl>
                                          <p:spTgt spid="3">
                                            <p:txEl>
                                              <p:pRg st="1" end="1"/>
                                            </p:txEl>
                                          </p:spTgt>
                                        </p:tgtEl>
                                        <p:attrNameLst>
                                          <p:attrName>style.visibility</p:attrName>
                                        </p:attrNameLst>
                                      </p:cBhvr>
                                      <p:to>
                                        <p:strVal val="visible"/>
                                      </p:to>
                                    </p:set>
                                    <p:set>
                                      <p:cBhvr>
                                        <p:cTn id="14" dur="455" fill="hold">
                                          <p:stCondLst>
                                            <p:cond delay="0"/>
                                          </p:stCondLst>
                                        </p:cTn>
                                        <p:tgtEl>
                                          <p:spTgt spid="3">
                                            <p:txEl>
                                              <p:pRg st="1" end="1"/>
                                            </p:txEl>
                                          </p:spTgt>
                                        </p:tgtEl>
                                        <p:attrNameLst>
                                          <p:attrName>style.rotation</p:attrName>
                                        </p:attrNameLst>
                                      </p:cBhvr>
                                      <p:to>
                                        <p:strVal val="-45.0"/>
                                      </p:to>
                                    </p:set>
                                    <p:anim calcmode="lin" valueType="num">
                                      <p:cBhvr>
                                        <p:cTn id="15"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a:p>
        </p:txBody>
      </p:sp>
      <p:sp>
        <p:nvSpPr>
          <p:cNvPr id="3" name="Content Placeholder 2"/>
          <p:cNvSpPr>
            <a:spLocks noGrp="1"/>
          </p:cNvSpPr>
          <p:nvPr>
            <p:ph idx="1"/>
          </p:nvPr>
        </p:nvSpPr>
        <p:spPr/>
        <p:txBody>
          <a:bodyPr>
            <a:normAutofit/>
          </a:bodyPr>
          <a:lstStyle/>
          <a:p>
            <a:pPr algn="r" rtl="1"/>
            <a:r>
              <a:rPr lang="fa-IR" sz="2800" dirty="0" smtClean="0">
                <a:solidFill>
                  <a:srgbClr val="FF0000"/>
                </a:solidFill>
                <a:cs typeface="MRT_Poster" pitchFamily="2" charset="-78"/>
              </a:rPr>
              <a:t>كمیسیون رسیدگی به اختلافات گمركی</a:t>
            </a:r>
            <a:endParaRPr lang="en-US" sz="2800" dirty="0" smtClean="0">
              <a:solidFill>
                <a:srgbClr val="FF0000"/>
              </a:solidFill>
              <a:cs typeface="MRT_Poster" pitchFamily="2" charset="-78"/>
            </a:endParaRPr>
          </a:p>
          <a:p>
            <a:pPr algn="r" rtl="1"/>
            <a:r>
              <a:rPr lang="fa-IR" sz="2800" dirty="0" smtClean="0">
                <a:cs typeface="MRT_Egypt" pitchFamily="2" charset="-78"/>
              </a:rPr>
              <a:t>تعداد اعضاء كمیسیون رسیدگی به اختلافات گمركی متشكل از هفت نفر عضو اصلی و پنج نفر عضو علی‌البدل می‌باشد كه از میان هفت نفر دو نفر از صاحب منصبان وزارت دارائی و وزارت بازرگانی و بقیه از كارمندان بصیر و مطلع گمرك برای مدت دو سال بموجب احكام رسمی بترتیب از طرف وزرای دارائی و بازرگانی و رئیس‌كل گمرك ایران انتخاب می‌شوند</a:t>
            </a:r>
            <a:r>
              <a:rPr lang="en-US" sz="2800" dirty="0" smtClean="0">
                <a:cs typeface="MRT_Egypt" pitchFamily="2" charset="-78"/>
              </a:rPr>
              <a:t>.</a:t>
            </a:r>
          </a:p>
          <a:p>
            <a:pPr algn="r"/>
            <a:endParaRPr lang="en-US" sz="2800" dirty="0">
              <a:cs typeface="MRT_Egyp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800" dirty="0" smtClean="0">
                <a:solidFill>
                  <a:srgbClr val="FF0000"/>
                </a:solidFill>
                <a:cs typeface="MRT_Poster_9" pitchFamily="2" charset="-78"/>
              </a:rPr>
              <a:t>كمیسیون تجدیدنظر</a:t>
            </a:r>
            <a:endParaRPr lang="en-US" sz="2800" dirty="0" smtClean="0">
              <a:solidFill>
                <a:srgbClr val="FF0000"/>
              </a:solidFill>
              <a:cs typeface="MRT_Poster_9" pitchFamily="2" charset="-78"/>
            </a:endParaRPr>
          </a:p>
          <a:p>
            <a:pPr algn="r" rtl="1"/>
            <a:r>
              <a:rPr lang="fa-IR" sz="3600" dirty="0" smtClean="0">
                <a:latin typeface="IranNastaliq" pitchFamily="18" charset="0"/>
                <a:cs typeface="IranNastaliq" pitchFamily="18" charset="0"/>
              </a:rPr>
              <a:t>كمیسیون تجدیدنظر با حضور كلیه اعضاء به موارد زیر رسیدگی می‌نماید</a:t>
            </a:r>
            <a:r>
              <a:rPr lang="en-US" sz="3600" dirty="0" smtClean="0">
                <a:latin typeface="IranNastaliq" pitchFamily="18" charset="0"/>
                <a:cs typeface="IranNastaliq" pitchFamily="18" charset="0"/>
              </a:rPr>
              <a:t>:</a:t>
            </a:r>
            <a:br>
              <a:rPr lang="en-US" sz="3600" dirty="0" smtClean="0">
                <a:latin typeface="IranNastaliq" pitchFamily="18" charset="0"/>
                <a:cs typeface="IranNastaliq" pitchFamily="18" charset="0"/>
              </a:rPr>
            </a:br>
            <a:r>
              <a:rPr lang="fa-IR" sz="3600" dirty="0" smtClean="0">
                <a:latin typeface="IranNastaliq" pitchFamily="18" charset="0"/>
                <a:cs typeface="IranNastaliq" pitchFamily="18" charset="0"/>
              </a:rPr>
              <a:t>رسیدگی به پرونده‌هائی كه مبلغ مورد اختلاف بین رای كمیسیون رسیدگی به اختلافات گمركی و مبلغ مورد قبول صاحب كالا بدون احتساب جریمه از مبلغ پنج میلیون ریال كمتر نباشد</a:t>
            </a:r>
            <a:r>
              <a:rPr lang="en-US" sz="3600" dirty="0" smtClean="0">
                <a:latin typeface="IranNastaliq" pitchFamily="18" charset="0"/>
                <a:cs typeface="IranNastaliq" pitchFamily="18" charset="0"/>
              </a:rPr>
              <a:t>.</a:t>
            </a:r>
            <a:br>
              <a:rPr lang="en-US" sz="3600" dirty="0" smtClean="0">
                <a:latin typeface="IranNastaliq" pitchFamily="18" charset="0"/>
                <a:cs typeface="IranNastaliq" pitchFamily="18" charset="0"/>
              </a:rPr>
            </a:br>
            <a:r>
              <a:rPr lang="fa-IR" sz="3600" dirty="0" smtClean="0">
                <a:latin typeface="IranNastaliq" pitchFamily="18" charset="0"/>
                <a:cs typeface="IranNastaliq" pitchFamily="18" charset="0"/>
              </a:rPr>
              <a:t>رسیدگی به رای كمیسیون رسیدگی به اختلافات گمركی كه ظرف مدت </a:t>
            </a:r>
            <a:r>
              <a:rPr lang="fa-IR" sz="3600" dirty="0" smtClean="0">
                <a:latin typeface="IranNastaliq" pitchFamily="18" charset="0"/>
                <a:cs typeface="MRT_Egypt" pitchFamily="2" charset="-78"/>
              </a:rPr>
              <a:t>20</a:t>
            </a:r>
            <a:r>
              <a:rPr lang="fa-IR" sz="3600" dirty="0" smtClean="0">
                <a:latin typeface="IranNastaliq" pitchFamily="18" charset="0"/>
                <a:cs typeface="IranNastaliq" pitchFamily="18" charset="0"/>
              </a:rPr>
              <a:t> روز مورد اعتراض گمرك و صاحب كالا قرار گرفته باشد</a:t>
            </a:r>
            <a:r>
              <a:rPr lang="en-US" sz="3600" dirty="0" smtClean="0">
                <a:latin typeface="IranNastaliq" pitchFamily="18" charset="0"/>
                <a:cs typeface="IranNastaliq" pitchFamily="18" charset="0"/>
              </a:rPr>
              <a:t>.</a:t>
            </a:r>
          </a:p>
          <a:p>
            <a:pPr algn="r"/>
            <a:endParaRPr lang="en-US" sz="2800" dirty="0">
              <a:cs typeface="MRT_Egyp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a:p>
        </p:txBody>
      </p:sp>
      <p:sp>
        <p:nvSpPr>
          <p:cNvPr id="3" name="Content Placeholder 2"/>
          <p:cNvSpPr>
            <a:spLocks noGrp="1"/>
          </p:cNvSpPr>
          <p:nvPr>
            <p:ph idx="1"/>
          </p:nvPr>
        </p:nvSpPr>
        <p:spPr/>
        <p:txBody>
          <a:bodyPr>
            <a:normAutofit fontScale="77500" lnSpcReduction="20000"/>
          </a:bodyPr>
          <a:lstStyle/>
          <a:p>
            <a:pPr algn="justLow" rtl="1"/>
            <a:r>
              <a:rPr lang="fa-IR" b="1" dirty="0" smtClean="0">
                <a:solidFill>
                  <a:srgbClr val="FF0000"/>
                </a:solidFill>
                <a:cs typeface="MRT_Poster_6" pitchFamily="2" charset="-78"/>
              </a:rPr>
              <a:t>هزینه های گمرکی</a:t>
            </a:r>
            <a:endParaRPr lang="en-US" dirty="0" smtClean="0">
              <a:solidFill>
                <a:srgbClr val="FF0000"/>
              </a:solidFill>
              <a:cs typeface="MRT_Poster_6" pitchFamily="2" charset="-78"/>
            </a:endParaRPr>
          </a:p>
          <a:p>
            <a:pPr algn="justLow" rtl="1"/>
            <a:r>
              <a:rPr lang="fa-IR" dirty="0" smtClean="0">
                <a:cs typeface="MRT_Egypt" pitchFamily="2" charset="-78"/>
              </a:rPr>
              <a:t>وجوهی است که میزان و شرایط آنرا دولت تعیین می نماید و جهت تخلیه بار، بارگیری، و آزمایش، تعرفه بندی بدرقه کالا و خدمات فوق العاده تعیین می گردد. نحوه وصول مصرف این وجوه طبق آیین نامه گمرکی تعیین می شود</a:t>
            </a:r>
            <a:endParaRPr lang="en-US" dirty="0" smtClean="0">
              <a:cs typeface="MRT_Egypt" pitchFamily="2" charset="-78"/>
            </a:endParaRPr>
          </a:p>
          <a:p>
            <a:pPr algn="justLow" rtl="1"/>
            <a:r>
              <a:rPr lang="fa-IR" b="1" dirty="0" smtClean="0">
                <a:solidFill>
                  <a:srgbClr val="FF0000"/>
                </a:solidFill>
                <a:cs typeface="MRT_Poster_6" pitchFamily="2" charset="-78"/>
              </a:rPr>
              <a:t>عوارض گمرکی</a:t>
            </a:r>
            <a:endParaRPr lang="en-US" dirty="0" smtClean="0">
              <a:solidFill>
                <a:srgbClr val="FF0000"/>
              </a:solidFill>
              <a:cs typeface="MRT_Poster_6" pitchFamily="2" charset="-78"/>
            </a:endParaRPr>
          </a:p>
          <a:p>
            <a:pPr algn="justLow" rtl="1"/>
            <a:r>
              <a:rPr lang="fa-IR" dirty="0" smtClean="0">
                <a:cs typeface="MRT_Egypt" pitchFamily="2" charset="-78"/>
              </a:rPr>
              <a:t>عوارض دریافتی به وسیله گمرک وجوهی است که وصول آن طبق مقررات به عهده گمرک واگذار می شود و هر وجهی غیر از حقوق گمرکی و سود بازرگانی و هزینه های گمرکی که وصول آن بموجب قانون به گمرک محول می شود و معمولاً به نفع سازمان یا موسسه دولتی و عام المنفعه خاصی می باشد مانند عوارض شهرداری</a:t>
            </a:r>
            <a:r>
              <a:rPr lang="en-US" dirty="0" smtClean="0">
                <a:cs typeface="MRT_Egypt" pitchFamily="2" charset="-78"/>
              </a:rPr>
              <a:t> – </a:t>
            </a:r>
            <a:r>
              <a:rPr lang="fa-IR" dirty="0" smtClean="0">
                <a:cs typeface="MRT_Egypt" pitchFamily="2" charset="-78"/>
              </a:rPr>
              <a:t>عوارض هلال احمر – عوارض بهداری و</a:t>
            </a:r>
            <a:r>
              <a:rPr lang="en-US" dirty="0" smtClean="0">
                <a:cs typeface="MRT_Egypt" pitchFamily="2" charset="-78"/>
              </a:rPr>
              <a:t>;</a:t>
            </a:r>
          </a:p>
          <a:p>
            <a:pPr algn="justLow"/>
            <a:endParaRPr lang="en-US" dirty="0">
              <a:cs typeface="MRT_Egyp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from="(-#ppt_w/2)" to="(#ppt_x)" calcmode="lin" valueType="num">
                                      <p:cBhvr>
                                        <p:cTn id="12" dur="600" fill="hold">
                                          <p:stCondLst>
                                            <p:cond delay="0"/>
                                          </p:stCondLst>
                                        </p:cTn>
                                        <p:tgtEl>
                                          <p:spTgt spid="3">
                                            <p:txEl>
                                              <p:pRg st="1" end="1"/>
                                            </p:txEl>
                                          </p:spTgt>
                                        </p:tgtEl>
                                        <p:attrNameLst>
                                          <p:attrName>ppt_x</p:attrName>
                                        </p:attrNameLst>
                                      </p:cBhvr>
                                    </p:anim>
                                    <p:anim from="0" to="-1.0" calcmode="lin" valueType="num">
                                      <p:cBhvr>
                                        <p:cTn id="13" dur="200" decel="50000" autoRev="1" fill="hold">
                                          <p:stCondLst>
                                            <p:cond delay="600"/>
                                          </p:stCondLst>
                                        </p:cTn>
                                        <p:tgtEl>
                                          <p:spTgt spid="3">
                                            <p:txEl>
                                              <p:pRg st="1" end="1"/>
                                            </p:txEl>
                                          </p:spTgt>
                                        </p:tgtEl>
                                        <p:attrNameLst>
                                          <p:attrName>xshear</p:attrName>
                                        </p:attrNameLst>
                                      </p:cBhvr>
                                    </p:anim>
                                    <p:animScale>
                                      <p:cBhvr>
                                        <p:cTn id="14" dur="200" decel="100000" autoRev="1" fill="hold">
                                          <p:stCondLst>
                                            <p:cond delay="600"/>
                                          </p:stCondLst>
                                        </p:cTn>
                                        <p:tgtEl>
                                          <p:spTgt spid="3">
                                            <p:txEl>
                                              <p:pRg st="1" end="1"/>
                                            </p:txEl>
                                          </p:spTgt>
                                        </p:tgtEl>
                                      </p:cBhvr>
                                      <p:from x="100000" y="100000"/>
                                      <p:to x="80000" y="100000"/>
                                    </p:animScale>
                                    <p:anim by="(#ppt_h/3+#ppt_w*0.1)" calcmode="lin" valueType="num">
                                      <p:cBhvr additive="sum">
                                        <p:cTn id="15" dur="200" decel="100000" autoRev="1" fill="hold">
                                          <p:stCondLst>
                                            <p:cond delay="600"/>
                                          </p:stCondLst>
                                        </p:cTn>
                                        <p:tgtEl>
                                          <p:spTgt spid="3">
                                            <p:txEl>
                                              <p:pRg st="1" end="1"/>
                                            </p:txEl>
                                          </p:spTgt>
                                        </p:tgtEl>
                                        <p:attrNameLst>
                                          <p:attrName>ppt_x</p:attrName>
                                        </p:attrNameLst>
                                      </p:cBhvr>
                                    </p:anim>
                                  </p:childTnLst>
                                </p:cTn>
                              </p:par>
                            </p:childTnLst>
                          </p:cTn>
                        </p:par>
                      </p:childTnLst>
                    </p:cTn>
                  </p:par>
                  <p:par>
                    <p:cTn id="16" fill="hold">
                      <p:stCondLst>
                        <p:cond delay="indefinite"/>
                      </p:stCondLst>
                      <p:childTnLst>
                        <p:par>
                          <p:cTn id="17" fill="hold">
                            <p:stCondLst>
                              <p:cond delay="0"/>
                            </p:stCondLst>
                            <p:childTnLst>
                              <p:par>
                                <p:cTn id="18" presetID="48" presetClass="entr" presetSubtype="0" accel="5000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1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 dur="1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blinds(horizontal)">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8" presetClass="entr" presetSubtype="0" accel="10000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1000" fill="hold"/>
                                        <p:tgtEl>
                                          <p:spTgt spid="3">
                                            <p:txEl>
                                              <p:pRg st="3" end="3"/>
                                            </p:txEl>
                                          </p:spTgt>
                                        </p:tgtEl>
                                        <p:attrNameLst>
                                          <p:attrName>ppt_w</p:attrName>
                                        </p:attrNameLst>
                                      </p:cBhvr>
                                      <p:tavLst>
                                        <p:tav tm="0">
                                          <p:val>
                                            <p:strVal val="#ppt_w*2.5"/>
                                          </p:val>
                                        </p:tav>
                                        <p:tav tm="100000">
                                          <p:val>
                                            <p:strVal val="#ppt_w"/>
                                          </p:val>
                                        </p:tav>
                                      </p:tavLst>
                                    </p:anim>
                                    <p:anim calcmode="lin" valueType="num">
                                      <p:cBhvr>
                                        <p:cTn id="34" dur="1000" fill="hold"/>
                                        <p:tgtEl>
                                          <p:spTgt spid="3">
                                            <p:txEl>
                                              <p:pRg st="3" end="3"/>
                                            </p:txEl>
                                          </p:spTgt>
                                        </p:tgtEl>
                                        <p:attrNameLst>
                                          <p:attrName>ppt_h</p:attrName>
                                        </p:attrNameLst>
                                      </p:cBhvr>
                                      <p:tavLst>
                                        <p:tav tm="0">
                                          <p:val>
                                            <p:strVal val="#ppt_h*0.01"/>
                                          </p:val>
                                        </p:tav>
                                        <p:tav tm="100000">
                                          <p:val>
                                            <p:strVal val="#ppt_h"/>
                                          </p:val>
                                        </p:tav>
                                      </p:tavLst>
                                    </p:anim>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h+1"/>
                                          </p:val>
                                        </p:tav>
                                        <p:tav tm="100000">
                                          <p:val>
                                            <p:strVal val="#ppt_y"/>
                                          </p:val>
                                        </p:tav>
                                      </p:tavLst>
                                    </p:anim>
                                    <p:animEffect transition="in" filter="fade">
                                      <p:cBhvr>
                                        <p:cTn id="37"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Low" rtl="1"/>
            <a:r>
              <a:rPr lang="fa-IR" b="1" dirty="0" smtClean="0">
                <a:solidFill>
                  <a:srgbClr val="FF0000"/>
                </a:solidFill>
                <a:cs typeface="MRT_Poster_15" pitchFamily="2" charset="-78"/>
              </a:rPr>
              <a:t>نقش و وظایف گمرک</a:t>
            </a:r>
            <a:endParaRPr lang="en-US" dirty="0" smtClean="0">
              <a:solidFill>
                <a:srgbClr val="FF0000"/>
              </a:solidFill>
              <a:cs typeface="MRT_Poster_15" pitchFamily="2" charset="-78"/>
            </a:endParaRPr>
          </a:p>
          <a:p>
            <a:pPr algn="justLow" rtl="1"/>
            <a:r>
              <a:rPr lang="fa-IR" sz="2400" dirty="0" smtClean="0">
                <a:cs typeface="MRT_Typographer Bold" pitchFamily="2" charset="-78"/>
              </a:rPr>
              <a:t>شورای همکاری گمرکی که در سال 1950 در بروکسل باتوافق 14 کشور از جمله کشورهای : آلمان، ایتالیا، انگلیس، ایران، سوئد، هلند، نروژ بلژیک، دانمارک، فرانسه، یونان، ایسلند، لوگزامبورگ تشکیل شده است گمرک را چنین تعریف نموده است</a:t>
            </a:r>
            <a:endParaRPr lang="en-US" sz="2400" dirty="0" smtClean="0">
              <a:cs typeface="MRT_Typographer Bold" pitchFamily="2" charset="-78"/>
            </a:endParaRPr>
          </a:p>
          <a:p>
            <a:pPr algn="justLow" rtl="1"/>
            <a:r>
              <a:rPr lang="en-US" sz="2400" dirty="0" smtClean="0">
                <a:cs typeface="MRT_Typographer Bold" pitchFamily="2" charset="-78"/>
              </a:rPr>
              <a:t>” </a:t>
            </a:r>
            <a:r>
              <a:rPr lang="fa-IR" sz="2400" dirty="0" smtClean="0">
                <a:cs typeface="MRT_Typographer Bold" pitchFamily="2" charset="-78"/>
              </a:rPr>
              <a:t>گمرک سازمانی است دولتی که مسئول اجرای قانون گمرک وصول حقوق و عوارض ورودی و صدوری و همچنین واردات، ترانزیت و صادرات کالا می باشد</a:t>
            </a:r>
            <a:endParaRPr lang="en-US" sz="2400" dirty="0" smtClean="0">
              <a:cs typeface="MRT_Typographer Bold" pitchFamily="2" charset="-78"/>
            </a:endParaRPr>
          </a:p>
          <a:p>
            <a:pPr algn="justLow"/>
            <a:endParaRPr lang="en-US" sz="2400" dirty="0">
              <a:cs typeface="MRT_Nazil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from="(-#ppt_w/2)" to="(#ppt_x)" calcmode="lin" valueType="num">
                                      <p:cBhvr>
                                        <p:cTn id="15" dur="600" fill="hold">
                                          <p:stCondLst>
                                            <p:cond delay="0"/>
                                          </p:stCondLst>
                                        </p:cTn>
                                        <p:tgtEl>
                                          <p:spTgt spid="3">
                                            <p:txEl>
                                              <p:pRg st="1" end="1"/>
                                            </p:txEl>
                                          </p:spTgt>
                                        </p:tgtEl>
                                        <p:attrNameLst>
                                          <p:attrName>ppt_x</p:attrName>
                                        </p:attrNameLst>
                                      </p:cBhvr>
                                    </p:anim>
                                    <p:anim from="0" to="-1.0" calcmode="lin" valueType="num">
                                      <p:cBhvr>
                                        <p:cTn id="16" dur="200" decel="50000" autoRev="1" fill="hold">
                                          <p:stCondLst>
                                            <p:cond delay="600"/>
                                          </p:stCondLst>
                                        </p:cTn>
                                        <p:tgtEl>
                                          <p:spTgt spid="3">
                                            <p:txEl>
                                              <p:pRg st="1" end="1"/>
                                            </p:txEl>
                                          </p:spTgt>
                                        </p:tgtEl>
                                        <p:attrNameLst>
                                          <p:attrName>xshear</p:attrName>
                                        </p:attrNameLst>
                                      </p:cBhvr>
                                    </p:anim>
                                    <p:animScale>
                                      <p:cBhvr>
                                        <p:cTn id="17" dur="200" decel="100000" autoRev="1" fill="hold">
                                          <p:stCondLst>
                                            <p:cond delay="600"/>
                                          </p:stCondLst>
                                        </p:cTn>
                                        <p:tgtEl>
                                          <p:spTgt spid="3">
                                            <p:txEl>
                                              <p:pRg st="1" end="1"/>
                                            </p:txEl>
                                          </p:spTgt>
                                        </p:tgtEl>
                                      </p:cBhvr>
                                      <p:from x="100000" y="100000"/>
                                      <p:to x="80000" y="100000"/>
                                    </p:animScale>
                                    <p:anim by="(#ppt_h/3+#ppt_w*0.1)" calcmode="lin" valueType="num">
                                      <p:cBhvr additive="sum">
                                        <p:cTn id="18" dur="200" decel="100000" autoRev="1" fill="hold">
                                          <p:stCondLst>
                                            <p:cond delay="600"/>
                                          </p:stCondLst>
                                        </p:cTn>
                                        <p:tgtEl>
                                          <p:spTgt spid="3">
                                            <p:txEl>
                                              <p:pRg st="1" end="1"/>
                                            </p:txEl>
                                          </p:spTgt>
                                        </p:tgtEl>
                                        <p:attrNameLst>
                                          <p:attrName>ppt_x</p:attrName>
                                        </p:attrNameLst>
                                      </p:cBhvr>
                                    </p:anim>
                                  </p:childTnLst>
                                </p:cTn>
                              </p:par>
                              <p:par>
                                <p:cTn id="19" presetID="34"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from="(-#ppt_w/2)" to="(#ppt_x)" calcmode="lin" valueType="num">
                                      <p:cBhvr>
                                        <p:cTn id="21" dur="600" fill="hold">
                                          <p:stCondLst>
                                            <p:cond delay="0"/>
                                          </p:stCondLst>
                                        </p:cTn>
                                        <p:tgtEl>
                                          <p:spTgt spid="3">
                                            <p:txEl>
                                              <p:pRg st="2" end="2"/>
                                            </p:txEl>
                                          </p:spTgt>
                                        </p:tgtEl>
                                        <p:attrNameLst>
                                          <p:attrName>ppt_x</p:attrName>
                                        </p:attrNameLst>
                                      </p:cBhvr>
                                    </p:anim>
                                    <p:anim from="0" to="-1.0" calcmode="lin" valueType="num">
                                      <p:cBhvr>
                                        <p:cTn id="22" dur="200" decel="50000" autoRev="1" fill="hold">
                                          <p:stCondLst>
                                            <p:cond delay="600"/>
                                          </p:stCondLst>
                                        </p:cTn>
                                        <p:tgtEl>
                                          <p:spTgt spid="3">
                                            <p:txEl>
                                              <p:pRg st="2" end="2"/>
                                            </p:txEl>
                                          </p:spTgt>
                                        </p:tgtEl>
                                        <p:attrNameLst>
                                          <p:attrName>xshear</p:attrName>
                                        </p:attrNameLst>
                                      </p:cBhvr>
                                    </p:anim>
                                    <p:animScale>
                                      <p:cBhvr>
                                        <p:cTn id="23" dur="200" decel="100000" autoRev="1" fill="hold">
                                          <p:stCondLst>
                                            <p:cond delay="600"/>
                                          </p:stCondLst>
                                        </p:cTn>
                                        <p:tgtEl>
                                          <p:spTgt spid="3">
                                            <p:txEl>
                                              <p:pRg st="2" end="2"/>
                                            </p:txEl>
                                          </p:spTgt>
                                        </p:tgtEl>
                                      </p:cBhvr>
                                      <p:from x="100000" y="100000"/>
                                      <p:to x="80000" y="100000"/>
                                    </p:animScale>
                                    <p:anim by="(#ppt_h/3+#ppt_w*0.1)" calcmode="lin" valueType="num">
                                      <p:cBhvr additive="sum">
                                        <p:cTn id="24" dur="200" decel="100000" autoRev="1" fill="hold">
                                          <p:stCondLst>
                                            <p:cond delay="600"/>
                                          </p:stCondLst>
                                        </p:cTn>
                                        <p:tgtEl>
                                          <p:spTgt spid="3">
                                            <p:txEl>
                                              <p:pRg st="2" end="2"/>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a:p>
        </p:txBody>
      </p:sp>
      <p:sp>
        <p:nvSpPr>
          <p:cNvPr id="3" name="Content Placeholder 2"/>
          <p:cNvSpPr>
            <a:spLocks noGrp="1"/>
          </p:cNvSpPr>
          <p:nvPr>
            <p:ph idx="1"/>
          </p:nvPr>
        </p:nvSpPr>
        <p:spPr/>
        <p:txBody>
          <a:bodyPr>
            <a:normAutofit fontScale="92500" lnSpcReduction="10000"/>
          </a:bodyPr>
          <a:lstStyle/>
          <a:p>
            <a:pPr algn="r" rtl="1"/>
            <a:r>
              <a:rPr lang="fa-IR" dirty="0" smtClean="0">
                <a:solidFill>
                  <a:srgbClr val="FF0000"/>
                </a:solidFill>
                <a:cs typeface="MRT_Nazila" pitchFamily="2" charset="-78"/>
              </a:rPr>
              <a:t>بنابراین در مورد صدور و ورود کالا نقش گمرک آن است که</a:t>
            </a:r>
            <a:r>
              <a:rPr lang="en-US" dirty="0" smtClean="0">
                <a:solidFill>
                  <a:srgbClr val="FF0000"/>
                </a:solidFill>
                <a:cs typeface="MRT_Nazila" pitchFamily="2" charset="-78"/>
              </a:rPr>
              <a:t>:</a:t>
            </a:r>
          </a:p>
          <a:p>
            <a:pPr algn="r" rtl="1"/>
            <a:r>
              <a:rPr lang="fa-IR" dirty="0" smtClean="0">
                <a:cs typeface="MRT_Typographer Bold" pitchFamily="2" charset="-78"/>
              </a:rPr>
              <a:t>الف- الزامات قانونی ورود و صدور توسط وارد کنندگان و صادرکنندگان رعایت شود</a:t>
            </a:r>
            <a:endParaRPr lang="en-US" dirty="0" smtClean="0">
              <a:cs typeface="MRT_Typographer Bold" pitchFamily="2" charset="-78"/>
            </a:endParaRPr>
          </a:p>
          <a:p>
            <a:pPr algn="r" rtl="1"/>
            <a:r>
              <a:rPr lang="fa-IR" dirty="0" smtClean="0">
                <a:cs typeface="MRT_Typographer Bold" pitchFamily="2" charset="-78"/>
              </a:rPr>
              <a:t>ب – محدودیت ها و ممنوعیت ها رعایت شود</a:t>
            </a:r>
            <a:endParaRPr lang="en-US" dirty="0" smtClean="0">
              <a:cs typeface="MRT_Typographer Bold" pitchFamily="2" charset="-78"/>
            </a:endParaRPr>
          </a:p>
          <a:p>
            <a:pPr algn="r" rtl="1"/>
            <a:r>
              <a:rPr lang="fa-IR" dirty="0" smtClean="0">
                <a:cs typeface="MRT_Typographer Bold" pitchFamily="2" charset="-78"/>
              </a:rPr>
              <a:t>ج- معافیت ها و تخفیف های توصیه شده به موجب قانون در صورت تطبیق مشخصات کالا به وارد کننده و صادر کننده داده شود</a:t>
            </a:r>
            <a:endParaRPr lang="en-US" dirty="0" smtClean="0">
              <a:cs typeface="MRT_Typographer Bold" pitchFamily="2" charset="-78"/>
            </a:endParaRPr>
          </a:p>
          <a:p>
            <a:pPr algn="r" rtl="1"/>
            <a:r>
              <a:rPr lang="fa-IR" dirty="0" smtClean="0">
                <a:cs typeface="MRT_Typographer Bold" pitchFamily="2" charset="-78"/>
              </a:rPr>
              <a:t>د- حقوق و عوارض وضع شده را به طور صحیح وصول نماید</a:t>
            </a:r>
            <a:endParaRPr lang="en-US" dirty="0" smtClean="0">
              <a:cs typeface="MRT_Typographer Bold" pitchFamily="2" charset="-78"/>
            </a:endParaRPr>
          </a:p>
          <a:p>
            <a:pPr algn="r"/>
            <a:endParaRPr lang="en-US" dirty="0">
              <a:cs typeface="MRT_Typographer Bold"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9" presetClass="entr" presetSubtype="0" accel="10000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10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10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par>
                                <p:cTn id="17" presetID="39" presetClass="entr" presetSubtype="0" accel="10000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10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10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childTnLst>
                                </p:cTn>
                              </p:par>
                              <p:par>
                                <p:cTn id="23" presetID="39" presetClass="entr" presetSubtype="0" accel="10000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10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10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
                                          </p:val>
                                        </p:tav>
                                        <p:tav tm="100000">
                                          <p:val>
                                            <p:strVal val="#ppt_y"/>
                                          </p:val>
                                        </p:tav>
                                      </p:tavLst>
                                    </p:anim>
                                  </p:childTnLst>
                                </p:cTn>
                              </p:par>
                              <p:par>
                                <p:cTn id="29" presetID="39" presetClass="entr" presetSubtype="0" accel="10000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10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10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lgn="justLow" rtl="1"/>
            <a:r>
              <a:rPr lang="fa-IR" dirty="0" smtClean="0">
                <a:cs typeface="MRT_Typographer Bold" pitchFamily="2" charset="-78"/>
              </a:rPr>
              <a:t>اهداف شورای هماهنگی امور گمرکی عبارتند از : بررسی مسائل حاضر گمرکی مشترک فیمابین دولت های متعاهد- بررسی جنبه های فنی رژیم های گمرکی – تهیه و تنظیم طرح قراردادها و اصلاح قراردادها- توصیه بمنظور تفسیر و اجرای یکنواخت قراردادهای منعقده- نشر اطلاعات مربوط به مقررات و تکنیک های گمرکی</a:t>
            </a:r>
            <a:endParaRPr lang="en-US" dirty="0" smtClean="0">
              <a:cs typeface="MRT_Typographer Bold" pitchFamily="2" charset="-78"/>
            </a:endParaRPr>
          </a:p>
          <a:p>
            <a:pPr algn="justLow" rtl="1"/>
            <a:r>
              <a:rPr lang="fa-IR" dirty="0" smtClean="0">
                <a:cs typeface="MRT_Typographer Bold" pitchFamily="2" charset="-78"/>
              </a:rPr>
              <a:t>باتوجه به این تعریف، می توان گفت گمرک سازمانی است مالی و اقتصادی که از دیر زمان در کشورها وجود داشته و در هر زمان بنا به مقتضیات زمان و خواست حکومت ها شکل سازمانی خاصی به خود گرفته است تا به صورت فعلی در آمده است</a:t>
            </a:r>
            <a:endParaRPr lang="en-US" dirty="0" smtClean="0">
              <a:cs typeface="MRT_Typographer Bold" pitchFamily="2" charset="-78"/>
            </a:endParaRPr>
          </a:p>
          <a:p>
            <a:pPr algn="justLow"/>
            <a:endParaRPr lang="en-US" dirty="0">
              <a:cs typeface="MRT_Typographer Bold"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88206"/>
            <a:ext cx="8686800" cy="3817144"/>
          </a:xfrm>
        </p:spPr>
        <p:txBody>
          <a:bodyPr>
            <a:normAutofit fontScale="70000" lnSpcReduction="20000"/>
          </a:bodyPr>
          <a:lstStyle/>
          <a:p>
            <a:pPr algn="justLow" rtl="1"/>
            <a:r>
              <a:rPr lang="fa-IR" dirty="0" smtClean="0">
                <a:cs typeface="MRT_Typographer Bold" pitchFamily="2" charset="-78"/>
              </a:rPr>
              <a:t>گمرک ایران بعنوان مرزبان اقتصاد کشور نقش مهمی در وصول درآمدهای دولت و همچنین اجرای سیاست ها و خط مشی های اقتصادی و بازرگانی کشور را دارد</a:t>
            </a:r>
            <a:endParaRPr lang="en-US" dirty="0" smtClean="0">
              <a:cs typeface="MRT_Typographer Bold" pitchFamily="2" charset="-78"/>
            </a:endParaRPr>
          </a:p>
          <a:p>
            <a:pPr algn="justLow" rtl="1"/>
            <a:r>
              <a:rPr lang="fa-IR" dirty="0" smtClean="0">
                <a:cs typeface="MRT_Typographer Bold" pitchFamily="2" charset="-78"/>
              </a:rPr>
              <a:t>اعمال سیاست های اقتصادی دولت در زمینه بازرگانی خارجی از قبیل حمایت از تولیدات داخلی، کنترل ارز، کنترل الگوی مصرف، انتقال دانش فنی و غیره از جمله وظایفی است که انجام آن به عهده گمرک جمهوری اسلامی ایران است. در این راستا اجرای مقررات صادرات و واردات، تشخیص و اخذ حقوق ورودی، مبارزه با قاچاق کالا نظارت بر ترانزیت، پردازش و انتشار آمار بازرگانی خارجی از جمله وظایف کلی گمرک محسوب می شود تحویل گرفتن کالای وارداتی، صادراتی- مسافرتی از طریق زمینی، هوایی، دریایی و نگهداری و حفظ آنها درانبارها و اماکن گمرکی و نظارت بر تحویل و تحول کالای مزبور تا انجام تشریفات قانونی و ترخیص آن توسط صاحب کالا یا نماینده قانونی و نیز نظارت بر سلامت کالاهای ورودی و خروجی از طریق اعمال قرنطینه و بهداشت استاندارد و نیز جلوگیری از ورود کالای ممنوعه شرعی و قانونی که در تعارض با فرهنگ و شئون ملی است از جمله اموری است که به عهده گمرک می باشد</a:t>
            </a:r>
            <a:endParaRPr lang="en-US" dirty="0" smtClean="0">
              <a:cs typeface="MRT_Typographer Bold" pitchFamily="2" charset="-78"/>
            </a:endParaRPr>
          </a:p>
          <a:p>
            <a:pPr algn="justLow"/>
            <a:endParaRPr lang="en-US" dirty="0">
              <a:cs typeface="MRT_Typographer Bold"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buNone/>
            </a:pPr>
            <a:r>
              <a:rPr lang="fa-IR" sz="6000" dirty="0" smtClean="0">
                <a:solidFill>
                  <a:srgbClr val="FF0000"/>
                </a:solidFill>
                <a:cs typeface="MRT_Poster_15" pitchFamily="2" charset="-78"/>
              </a:rPr>
              <a:t>پایان</a:t>
            </a:r>
          </a:p>
          <a:p>
            <a:pPr algn="ctr">
              <a:buNone/>
            </a:pPr>
            <a:endParaRPr lang="fa-IR" dirty="0" smtClean="0">
              <a:solidFill>
                <a:srgbClr val="FF0000"/>
              </a:solidFill>
              <a:cs typeface="MRT_Poster_15" pitchFamily="2" charset="-78"/>
            </a:endParaRPr>
          </a:p>
          <a:p>
            <a:pPr algn="ctr">
              <a:buNone/>
            </a:pPr>
            <a:r>
              <a:rPr lang="fa-IR" dirty="0" smtClean="0">
                <a:solidFill>
                  <a:srgbClr val="FF0000"/>
                </a:solidFill>
                <a:cs typeface="MRT_Poster_15" pitchFamily="2" charset="-78"/>
              </a:rPr>
              <a:t>با سپاس فراوان</a:t>
            </a:r>
            <a:endParaRPr lang="en-US" dirty="0">
              <a:solidFill>
                <a:srgbClr val="FF0000"/>
              </a:solidFill>
              <a:cs typeface="MRT_Poster_15"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8" presetClass="entr" presetSubtype="0" accel="5000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 dur="1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102</TotalTime>
  <Words>1370</Words>
  <Application>Microsoft Office PowerPoint</Application>
  <PresentationFormat>On-screen Show (16:9)</PresentationFormat>
  <Paragraphs>51</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Trek</vt:lpstr>
      <vt:lpstr>بنام خدا</vt:lpstr>
      <vt:lpstr>گمرک و ترخیص کالا و خدمات</vt:lpstr>
      <vt:lpstr>PowerPoint Presentation</vt:lpstr>
      <vt:lpstr>در این جزوه سعی شده است که حتی المقدور در رابطه با لغات، عبارات و مفاهیمی که در زمینه ترخیص کالا بر روی جواز سبز گمرکی و سایر مدارک صادره از گمرک جهت ترخیص کالا درج می گردد و توضیح مختصری ارائه گردد به امید اینکه مورد استفاده همکاران گرامی قرار گیرد معمولاً هر حرفه ای اصطلاحات خاص خود را دارد، گمرک نیز از این قاعده مستثنی نیست یا به عبارتی زبان حاضر گمرک شامل واژه ها و ادبیات مخصوص گمرک است که تقریباً در تمام کشورها مفهوم معادلی دارند. این تعاریف و عبارات مبتنی بر تعاریف علمی معمول یا عرف بین المللی است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گمرک و ترخیص کالا وخدمات</dc:title>
  <dc:creator>PSH2K</dc:creator>
  <cp:lastModifiedBy>Windows User</cp:lastModifiedBy>
  <cp:revision>16</cp:revision>
  <dcterms:created xsi:type="dcterms:W3CDTF">2017-12-18T11:39:54Z</dcterms:created>
  <dcterms:modified xsi:type="dcterms:W3CDTF">2020-05-21T15:00:01Z</dcterms:modified>
</cp:coreProperties>
</file>