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83" r:id="rId3"/>
    <p:sldId id="284" r:id="rId4"/>
    <p:sldId id="285" r:id="rId5"/>
    <p:sldId id="286" r:id="rId6"/>
    <p:sldId id="287" r:id="rId7"/>
    <p:sldId id="288" r:id="rId8"/>
    <p:sldId id="289" r:id="rId9"/>
    <p:sldId id="290" r:id="rId10"/>
    <p:sldId id="291" r:id="rId11"/>
    <p:sldId id="292" r:id="rId12"/>
    <p:sldId id="293" r:id="rId13"/>
    <p:sldId id="294" r:id="rId14"/>
    <p:sldId id="295" r:id="rId15"/>
    <p:sldId id="296" r:id="rId16"/>
    <p:sldId id="29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74" d="100"/>
          <a:sy n="74" d="100"/>
        </p:scale>
        <p:origin x="-61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4/8/2020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4/8/2020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4/8/2020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4/8/2020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70243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646277" y="2343955"/>
            <a:ext cx="1931831" cy="461665"/>
          </a:xfrm>
          <a:prstGeom prst="rect">
            <a:avLst/>
          </a:prstGeom>
          <a:noFill/>
        </p:spPr>
        <p:txBody>
          <a:bodyPr wrap="square" rtlCol="0">
            <a:spAutoFit/>
          </a:bodyPr>
          <a:lstStyle/>
          <a:p>
            <a:r>
              <a:rPr lang="fa-IR" sz="2400" b="1" dirty="0" smtClean="0">
                <a:solidFill>
                  <a:srgbClr val="FF0000"/>
                </a:solidFill>
                <a:cs typeface="B Titr" panose="00000700000000000000" pitchFamily="2" charset="-78"/>
              </a:rPr>
              <a:t>درس 4:</a:t>
            </a:r>
            <a:endParaRPr lang="en-US" sz="2400" b="1" dirty="0">
              <a:solidFill>
                <a:srgbClr val="FF0000"/>
              </a:solidFill>
              <a:cs typeface="B Titr" panose="00000700000000000000" pitchFamily="2" charset="-78"/>
            </a:endParaRPr>
          </a:p>
        </p:txBody>
      </p:sp>
      <p:sp>
        <p:nvSpPr>
          <p:cNvPr id="4" name="TextBox 3"/>
          <p:cNvSpPr txBox="1"/>
          <p:nvPr/>
        </p:nvSpPr>
        <p:spPr>
          <a:xfrm>
            <a:off x="669701" y="2910625"/>
            <a:ext cx="9942491" cy="3046988"/>
          </a:xfrm>
          <a:prstGeom prst="rect">
            <a:avLst/>
          </a:prstGeom>
          <a:noFill/>
        </p:spPr>
        <p:txBody>
          <a:bodyPr wrap="square" rtlCol="0">
            <a:spAutoFit/>
          </a:bodyPr>
          <a:lstStyle/>
          <a:p>
            <a:pPr algn="r">
              <a:lnSpc>
                <a:spcPct val="200000"/>
              </a:lnSpc>
            </a:pPr>
            <a:r>
              <a:rPr lang="fa-IR" sz="2400" b="1" dirty="0" smtClean="0">
                <a:solidFill>
                  <a:srgbClr val="00B050"/>
                </a:solidFill>
                <a:cs typeface="B Nazanin" panose="00000400000000000000" pitchFamily="2" charset="-78"/>
              </a:rPr>
              <a:t>گذشتن از هفت خان</a:t>
            </a:r>
            <a:r>
              <a:rPr lang="fa-IR" sz="2400" b="1" dirty="0" smtClean="0">
                <a:cs typeface="B Nazanin" panose="00000400000000000000" pitchFamily="2" charset="-78"/>
              </a:rPr>
              <a:t>            کار دشواری را با پیروزی به پایان رساندن.</a:t>
            </a:r>
          </a:p>
          <a:p>
            <a:pPr algn="r">
              <a:lnSpc>
                <a:spcPct val="200000"/>
              </a:lnSpc>
            </a:pPr>
            <a:r>
              <a:rPr lang="fa-IR" sz="2400" b="1" dirty="0" smtClean="0">
                <a:solidFill>
                  <a:srgbClr val="00B050"/>
                </a:solidFill>
                <a:cs typeface="B Nazanin" panose="00000400000000000000" pitchFamily="2" charset="-78"/>
              </a:rPr>
              <a:t>شروع ماجرا</a:t>
            </a:r>
            <a:r>
              <a:rPr lang="fa-IR" sz="2400" b="1" dirty="0" smtClean="0">
                <a:cs typeface="B Nazanin" panose="00000400000000000000" pitchFamily="2" charset="-78"/>
              </a:rPr>
              <a:t>           اسیر شدن کیکاووس(پادشاه ایرانی) با شماری از بزرگان سپاه خود در جنگ دیوان مازندران و حرکت رستم برای نجات آنها</a:t>
            </a:r>
          </a:p>
          <a:p>
            <a:pPr algn="r">
              <a:lnSpc>
                <a:spcPct val="200000"/>
              </a:lnSpc>
            </a:pPr>
            <a:r>
              <a:rPr lang="fa-IR" sz="2400" b="1" dirty="0" smtClean="0">
                <a:solidFill>
                  <a:srgbClr val="00B050"/>
                </a:solidFill>
                <a:cs typeface="B Nazanin" panose="00000400000000000000" pitchFamily="2" charset="-78"/>
              </a:rPr>
              <a:t>شروع حرکت رستم</a:t>
            </a:r>
            <a:r>
              <a:rPr lang="fa-IR" sz="2400" b="1" dirty="0" smtClean="0">
                <a:cs typeface="B Nazanin" panose="00000400000000000000" pitchFamily="2" charset="-78"/>
              </a:rPr>
              <a:t>            از زابلستان به مازندران</a:t>
            </a:r>
          </a:p>
        </p:txBody>
      </p:sp>
      <p:cxnSp>
        <p:nvCxnSpPr>
          <p:cNvPr id="6" name="Straight Arrow Connector 5"/>
          <p:cNvCxnSpPr/>
          <p:nvPr/>
        </p:nvCxnSpPr>
        <p:spPr>
          <a:xfrm flipH="1">
            <a:off x="7674733" y="3437671"/>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p:nvPr/>
        </p:nvCxnSpPr>
        <p:spPr>
          <a:xfrm flipH="1">
            <a:off x="8563377" y="4156741"/>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p:nvPr/>
        </p:nvCxnSpPr>
        <p:spPr>
          <a:xfrm flipH="1">
            <a:off x="7764886" y="5635665"/>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1197335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682616"/>
            <a:ext cx="9234153" cy="3046988"/>
          </a:xfrm>
          <a:prstGeom prst="rect">
            <a:avLst/>
          </a:prstGeom>
        </p:spPr>
        <p:txBody>
          <a:bodyPr wrap="square">
            <a:spAutoFit/>
          </a:bodyPr>
          <a:lstStyle/>
          <a:p>
            <a:pPr algn="r">
              <a:lnSpc>
                <a:spcPct val="200000"/>
              </a:lnSpc>
            </a:pPr>
            <a:r>
              <a:rPr lang="fa-IR" sz="2400" b="1" dirty="0">
                <a:solidFill>
                  <a:srgbClr val="C00000"/>
                </a:solidFill>
                <a:cs typeface="B Nazanin" panose="00000400000000000000" pitchFamily="2" charset="-78"/>
              </a:rPr>
              <a:t>خان اول</a:t>
            </a:r>
            <a:r>
              <a:rPr lang="fa-IR" sz="2400" dirty="0">
                <a:cs typeface="B Nazanin" panose="00000400000000000000" pitchFamily="2" charset="-78"/>
              </a:rPr>
              <a:t>        </a:t>
            </a:r>
            <a:r>
              <a:rPr lang="fa-IR" sz="2400" dirty="0" smtClean="0">
                <a:cs typeface="B Nazanin" panose="00000400000000000000" pitchFamily="2" charset="-78"/>
              </a:rPr>
              <a:t>   </a:t>
            </a:r>
            <a:r>
              <a:rPr lang="fa-IR" sz="2400" b="1" dirty="0">
                <a:cs typeface="B Nazanin" panose="00000400000000000000" pitchFamily="2" charset="-78"/>
              </a:rPr>
              <a:t>دریده شدن شیر قوی پنجه توسط رخش</a:t>
            </a:r>
          </a:p>
          <a:p>
            <a:pPr algn="r">
              <a:lnSpc>
                <a:spcPct val="200000"/>
              </a:lnSpc>
            </a:pPr>
            <a:r>
              <a:rPr lang="fa-IR" sz="2400" b="1" dirty="0" smtClean="0">
                <a:solidFill>
                  <a:srgbClr val="C00000"/>
                </a:solidFill>
                <a:cs typeface="B Nazanin" panose="00000400000000000000" pitchFamily="2" charset="-78"/>
              </a:rPr>
              <a:t>خان دوم</a:t>
            </a:r>
            <a:r>
              <a:rPr lang="fa-IR" sz="2400" dirty="0" smtClean="0">
                <a:cs typeface="B Nazanin" panose="00000400000000000000" pitchFamily="2" charset="-78"/>
              </a:rPr>
              <a:t>          </a:t>
            </a:r>
            <a:r>
              <a:rPr lang="fa-IR" sz="2400" b="1" dirty="0" smtClean="0">
                <a:cs typeface="B Nazanin" panose="00000400000000000000" pitchFamily="2" charset="-78"/>
              </a:rPr>
              <a:t>گذشتن </a:t>
            </a:r>
            <a:r>
              <a:rPr lang="fa-IR" sz="2400" b="1" dirty="0">
                <a:cs typeface="B Nazanin" panose="00000400000000000000" pitchFamily="2" charset="-78"/>
              </a:rPr>
              <a:t>از بیابان سخت و راه دراز و رسیدن به چشمه</a:t>
            </a:r>
          </a:p>
          <a:p>
            <a:pPr algn="r">
              <a:lnSpc>
                <a:spcPct val="200000"/>
              </a:lnSpc>
            </a:pPr>
            <a:r>
              <a:rPr lang="fa-IR" sz="2400" b="1" dirty="0" smtClean="0">
                <a:solidFill>
                  <a:srgbClr val="C00000"/>
                </a:solidFill>
                <a:cs typeface="B Nazanin" panose="00000400000000000000" pitchFamily="2" charset="-78"/>
              </a:rPr>
              <a:t>خان </a:t>
            </a:r>
            <a:r>
              <a:rPr lang="fa-IR" sz="2400" b="1" dirty="0">
                <a:solidFill>
                  <a:srgbClr val="C00000"/>
                </a:solidFill>
                <a:cs typeface="B Nazanin" panose="00000400000000000000" pitchFamily="2" charset="-78"/>
              </a:rPr>
              <a:t>سوم</a:t>
            </a:r>
            <a:r>
              <a:rPr lang="fa-IR" sz="2400" dirty="0">
                <a:cs typeface="B Nazanin" panose="00000400000000000000" pitchFamily="2" charset="-78"/>
              </a:rPr>
              <a:t>          </a:t>
            </a:r>
            <a:r>
              <a:rPr lang="fa-IR" sz="2400" b="1" dirty="0">
                <a:cs typeface="B Nazanin" panose="00000400000000000000" pitchFamily="2" charset="-78"/>
              </a:rPr>
              <a:t>کشتن اژدها توسط رستم به کمک رخش</a:t>
            </a:r>
          </a:p>
          <a:p>
            <a:pPr algn="r">
              <a:lnSpc>
                <a:spcPct val="200000"/>
              </a:lnSpc>
            </a:pPr>
            <a:r>
              <a:rPr lang="fa-IR" sz="2400" b="1" dirty="0">
                <a:solidFill>
                  <a:srgbClr val="00B050"/>
                </a:solidFill>
                <a:cs typeface="B Nazanin" panose="00000400000000000000" pitchFamily="2" charset="-78"/>
              </a:rPr>
              <a:t>                </a:t>
            </a:r>
          </a:p>
        </p:txBody>
      </p:sp>
      <p:cxnSp>
        <p:nvCxnSpPr>
          <p:cNvPr id="5" name="Straight Arrow Connector 4"/>
          <p:cNvCxnSpPr/>
          <p:nvPr/>
        </p:nvCxnSpPr>
        <p:spPr>
          <a:xfrm flipH="1">
            <a:off x="7508382" y="3218730"/>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cxnSp>
        <p:nvCxnSpPr>
          <p:cNvPr id="6" name="Straight Arrow Connector 5"/>
          <p:cNvCxnSpPr/>
          <p:nvPr/>
        </p:nvCxnSpPr>
        <p:spPr>
          <a:xfrm flipH="1">
            <a:off x="7527699" y="3912042"/>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p:nvPr/>
        </p:nvCxnSpPr>
        <p:spPr>
          <a:xfrm flipH="1">
            <a:off x="7428960" y="4656870"/>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8295880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77286" y="2073499"/>
            <a:ext cx="8551572" cy="830997"/>
          </a:xfrm>
          <a:prstGeom prst="rect">
            <a:avLst/>
          </a:prstGeom>
        </p:spPr>
        <p:txBody>
          <a:bodyPr wrap="square">
            <a:spAutoFit/>
          </a:bodyPr>
          <a:lstStyle/>
          <a:p>
            <a:pPr>
              <a:lnSpc>
                <a:spcPct val="200000"/>
              </a:lnSpc>
            </a:pPr>
            <a:r>
              <a:rPr lang="fa-IR" sz="2400" b="1" dirty="0">
                <a:solidFill>
                  <a:srgbClr val="00B050"/>
                </a:solidFill>
                <a:cs typeface="B Nazanin" panose="00000400000000000000" pitchFamily="2" charset="-78"/>
              </a:rPr>
              <a:t> خروشید و جوشید و برکند خاک                  زسمش زمین شد همه چاک چاک</a:t>
            </a:r>
            <a:endParaRPr lang="en-US" sz="2400" dirty="0"/>
          </a:p>
        </p:txBody>
      </p:sp>
      <p:sp>
        <p:nvSpPr>
          <p:cNvPr id="5" name="Rectangle 4"/>
          <p:cNvSpPr/>
          <p:nvPr/>
        </p:nvSpPr>
        <p:spPr>
          <a:xfrm>
            <a:off x="3718138" y="2806452"/>
            <a:ext cx="4669868" cy="830997"/>
          </a:xfrm>
          <a:prstGeom prst="rect">
            <a:avLst/>
          </a:prstGeom>
        </p:spPr>
        <p:txBody>
          <a:bodyPr wrap="none">
            <a:spAutoFit/>
          </a:bodyPr>
          <a:lstStyle/>
          <a:p>
            <a:pPr>
              <a:lnSpc>
                <a:spcPct val="200000"/>
              </a:lnSpc>
            </a:pPr>
            <a:r>
              <a:rPr lang="fa-IR" sz="2400" b="1" dirty="0">
                <a:solidFill>
                  <a:srgbClr val="C00000"/>
                </a:solidFill>
                <a:cs typeface="B Nazanin" panose="00000400000000000000" pitchFamily="2" charset="-78"/>
              </a:rPr>
              <a:t>چاک چاک : پاره پاره           بیت مبالغه دارد</a:t>
            </a:r>
            <a:endParaRPr lang="en-US" sz="2400" b="1" dirty="0">
              <a:solidFill>
                <a:srgbClr val="C00000"/>
              </a:solidFill>
            </a:endParaRPr>
          </a:p>
        </p:txBody>
      </p:sp>
      <p:sp>
        <p:nvSpPr>
          <p:cNvPr id="6" name="TextBox 5"/>
          <p:cNvSpPr txBox="1"/>
          <p:nvPr/>
        </p:nvSpPr>
        <p:spPr>
          <a:xfrm>
            <a:off x="1777286" y="3539405"/>
            <a:ext cx="8036417" cy="830997"/>
          </a:xfrm>
          <a:prstGeom prst="rect">
            <a:avLst/>
          </a:prstGeom>
          <a:noFill/>
        </p:spPr>
        <p:txBody>
          <a:bodyPr wrap="square" rtlCol="0">
            <a:spAutoFit/>
          </a:bodyPr>
          <a:lstStyle/>
          <a:p>
            <a:pPr algn="r">
              <a:lnSpc>
                <a:spcPct val="200000"/>
              </a:lnSpc>
            </a:pPr>
            <a:r>
              <a:rPr lang="fa-IR" sz="2400" b="1" dirty="0" smtClean="0">
                <a:solidFill>
                  <a:srgbClr val="00B050"/>
                </a:solidFill>
                <a:cs typeface="B Nazanin" panose="00000400000000000000" pitchFamily="2" charset="-78"/>
              </a:rPr>
              <a:t>بزد تیغ و بنداخت از بر، سرش                     فرو ریخت چون رود، خون از برش</a:t>
            </a:r>
            <a:endParaRPr lang="en-US" sz="2400" b="1" dirty="0">
              <a:solidFill>
                <a:srgbClr val="00B050"/>
              </a:solidFill>
              <a:cs typeface="B Nazanin" panose="00000400000000000000" pitchFamily="2" charset="-78"/>
            </a:endParaRPr>
          </a:p>
        </p:txBody>
      </p:sp>
      <p:sp>
        <p:nvSpPr>
          <p:cNvPr id="7" name="TextBox 6"/>
          <p:cNvSpPr txBox="1"/>
          <p:nvPr/>
        </p:nvSpPr>
        <p:spPr>
          <a:xfrm>
            <a:off x="3718138" y="4272358"/>
            <a:ext cx="3712972" cy="830997"/>
          </a:xfrm>
          <a:prstGeom prst="rect">
            <a:avLst/>
          </a:prstGeom>
          <a:noFill/>
        </p:spPr>
        <p:txBody>
          <a:bodyPr wrap="square" rtlCol="0">
            <a:spAutoFit/>
          </a:bodyPr>
          <a:lstStyle/>
          <a:p>
            <a:pPr algn="r">
              <a:lnSpc>
                <a:spcPct val="200000"/>
              </a:lnSpc>
            </a:pPr>
            <a:r>
              <a:rPr lang="fa-IR" sz="2400" b="1" dirty="0" smtClean="0">
                <a:solidFill>
                  <a:srgbClr val="C00000"/>
                </a:solidFill>
                <a:cs typeface="B Nazanin" panose="00000400000000000000" pitchFamily="2" charset="-78"/>
              </a:rPr>
              <a:t>بیت مبالغه و تشبیه دارد</a:t>
            </a:r>
            <a:endParaRPr lang="en-US" sz="2400" b="1" dirty="0">
              <a:solidFill>
                <a:srgbClr val="C00000"/>
              </a:solidFill>
              <a:cs typeface="B Nazanin" panose="00000400000000000000" pitchFamily="2" charset="-78"/>
            </a:endParaRPr>
          </a:p>
        </p:txBody>
      </p:sp>
    </p:spTree>
    <p:extLst>
      <p:ext uri="{BB962C8B-B14F-4D97-AF65-F5344CB8AC3E}">
        <p14:creationId xmlns:p14="http://schemas.microsoft.com/office/powerpoint/2010/main" val="80450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0614" y="3065172"/>
            <a:ext cx="9581882" cy="1569660"/>
          </a:xfrm>
          <a:prstGeom prst="rect">
            <a:avLst/>
          </a:prstGeom>
          <a:noFill/>
        </p:spPr>
        <p:txBody>
          <a:bodyPr wrap="square" rtlCol="0">
            <a:spAutoFit/>
          </a:bodyPr>
          <a:lstStyle/>
          <a:p>
            <a:pPr algn="r">
              <a:lnSpc>
                <a:spcPct val="200000"/>
              </a:lnSpc>
            </a:pPr>
            <a:r>
              <a:rPr lang="fa-IR" sz="2400" b="1" dirty="0" smtClean="0">
                <a:solidFill>
                  <a:srgbClr val="C00000"/>
                </a:solidFill>
                <a:cs typeface="B Nazanin" panose="00000400000000000000" pitchFamily="2" charset="-78"/>
              </a:rPr>
              <a:t>خان چهارم              </a:t>
            </a:r>
            <a:r>
              <a:rPr lang="fa-IR" sz="2400" b="1" dirty="0" smtClean="0">
                <a:cs typeface="B Nazanin" panose="00000400000000000000" pitchFamily="2" charset="-78"/>
              </a:rPr>
              <a:t>کشتن جادوگر حیله گر با یاری خدا</a:t>
            </a:r>
          </a:p>
          <a:p>
            <a:pPr algn="r">
              <a:lnSpc>
                <a:spcPct val="200000"/>
              </a:lnSpc>
            </a:pPr>
            <a:r>
              <a:rPr lang="fa-IR" sz="2400" b="1" dirty="0" smtClean="0">
                <a:solidFill>
                  <a:srgbClr val="00B050"/>
                </a:solidFill>
                <a:cs typeface="B Nazanin" panose="00000400000000000000" pitchFamily="2" charset="-78"/>
              </a:rPr>
              <a:t>                 بینداخت چون باد خم کمند                     سر جادو آورد با گربه بند            </a:t>
            </a:r>
            <a:endParaRPr lang="fa-IR" sz="2400" b="1" dirty="0">
              <a:solidFill>
                <a:srgbClr val="00B050"/>
              </a:solidFill>
              <a:cs typeface="B Nazanin" panose="00000400000000000000" pitchFamily="2" charset="-78"/>
            </a:endParaRPr>
          </a:p>
        </p:txBody>
      </p:sp>
      <p:sp>
        <p:nvSpPr>
          <p:cNvPr id="5" name="TextBox 4"/>
          <p:cNvSpPr txBox="1"/>
          <p:nvPr/>
        </p:nvSpPr>
        <p:spPr>
          <a:xfrm>
            <a:off x="2099250" y="4803819"/>
            <a:ext cx="6980350" cy="1569660"/>
          </a:xfrm>
          <a:prstGeom prst="rect">
            <a:avLst/>
          </a:prstGeom>
          <a:noFill/>
        </p:spPr>
        <p:txBody>
          <a:bodyPr wrap="square" rtlCol="0">
            <a:spAutoFit/>
          </a:bodyPr>
          <a:lstStyle/>
          <a:p>
            <a:pPr algn="r">
              <a:lnSpc>
                <a:spcPct val="200000"/>
              </a:lnSpc>
            </a:pPr>
            <a:r>
              <a:rPr lang="fa-IR" sz="2400" b="1" dirty="0" smtClean="0">
                <a:solidFill>
                  <a:srgbClr val="C00000"/>
                </a:solidFill>
                <a:cs typeface="B Nazanin" panose="00000400000000000000" pitchFamily="2" charset="-78"/>
              </a:rPr>
              <a:t>کمند: طناب، بند، ریسمان           ناگه: مخفف ناگهان</a:t>
            </a:r>
          </a:p>
          <a:p>
            <a:pPr algn="r">
              <a:lnSpc>
                <a:spcPct val="200000"/>
              </a:lnSpc>
            </a:pPr>
            <a:r>
              <a:rPr lang="fa-IR" sz="2400" b="1" dirty="0" smtClean="0">
                <a:solidFill>
                  <a:srgbClr val="C00000"/>
                </a:solidFill>
                <a:cs typeface="B Nazanin" panose="00000400000000000000" pitchFamily="2" charset="-78"/>
              </a:rPr>
              <a:t>بند: طناب، ریسمان، اسارت           بیت تشبیه دارد</a:t>
            </a:r>
            <a:endParaRPr lang="en-US" sz="2400" b="1" dirty="0">
              <a:solidFill>
                <a:srgbClr val="C00000"/>
              </a:solidFill>
              <a:cs typeface="B Nazanin" panose="00000400000000000000" pitchFamily="2" charset="-78"/>
            </a:endParaRPr>
          </a:p>
        </p:txBody>
      </p:sp>
      <p:cxnSp>
        <p:nvCxnSpPr>
          <p:cNvPr id="6" name="Straight Arrow Connector 5"/>
          <p:cNvCxnSpPr/>
          <p:nvPr/>
        </p:nvCxnSpPr>
        <p:spPr>
          <a:xfrm flipH="1">
            <a:off x="8770510" y="3617976"/>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150380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4255" y="2498501"/>
            <a:ext cx="8538692" cy="1569660"/>
          </a:xfrm>
          <a:prstGeom prst="rect">
            <a:avLst/>
          </a:prstGeom>
          <a:noFill/>
        </p:spPr>
        <p:txBody>
          <a:bodyPr wrap="square" rtlCol="0">
            <a:spAutoFit/>
          </a:bodyPr>
          <a:lstStyle/>
          <a:p>
            <a:pPr algn="r">
              <a:lnSpc>
                <a:spcPct val="200000"/>
              </a:lnSpc>
            </a:pPr>
            <a:r>
              <a:rPr lang="fa-IR" sz="2400" b="1" dirty="0" smtClean="0">
                <a:solidFill>
                  <a:srgbClr val="00B050"/>
                </a:solidFill>
                <a:cs typeface="B Nazanin" panose="00000400000000000000" pitchFamily="2" charset="-78"/>
              </a:rPr>
              <a:t>میانش به خنجر به دو نیم کرد                            دل جادوان زو پر از بیم کرد</a:t>
            </a:r>
          </a:p>
          <a:p>
            <a:pPr algn="r">
              <a:lnSpc>
                <a:spcPct val="200000"/>
              </a:lnSpc>
            </a:pPr>
            <a:r>
              <a:rPr lang="fa-IR" sz="2400" b="1" dirty="0" smtClean="0">
                <a:solidFill>
                  <a:srgbClr val="C00000"/>
                </a:solidFill>
                <a:cs typeface="B Nazanin" panose="00000400000000000000" pitchFamily="2" charset="-78"/>
              </a:rPr>
              <a:t>میان: کمر              جادوان: جادوگران             زو: مخفف ازاو           بیم: ترس</a:t>
            </a:r>
            <a:endParaRPr lang="en-US" sz="2400" b="1" dirty="0">
              <a:solidFill>
                <a:srgbClr val="C00000"/>
              </a:solidFill>
              <a:cs typeface="B Nazanin" panose="00000400000000000000" pitchFamily="2" charset="-78"/>
            </a:endParaRPr>
          </a:p>
        </p:txBody>
      </p:sp>
      <p:sp>
        <p:nvSpPr>
          <p:cNvPr id="5" name="TextBox 4"/>
          <p:cNvSpPr txBox="1"/>
          <p:nvPr/>
        </p:nvSpPr>
        <p:spPr>
          <a:xfrm>
            <a:off x="2150773" y="4172755"/>
            <a:ext cx="8062174" cy="2308324"/>
          </a:xfrm>
          <a:prstGeom prst="rect">
            <a:avLst/>
          </a:prstGeom>
          <a:noFill/>
        </p:spPr>
        <p:txBody>
          <a:bodyPr wrap="square" rtlCol="0">
            <a:spAutoFit/>
          </a:bodyPr>
          <a:lstStyle/>
          <a:p>
            <a:pPr algn="r">
              <a:lnSpc>
                <a:spcPct val="200000"/>
              </a:lnSpc>
            </a:pPr>
            <a:r>
              <a:rPr lang="fa-IR" sz="2400" b="1" dirty="0" smtClean="0">
                <a:solidFill>
                  <a:srgbClr val="C00000"/>
                </a:solidFill>
                <a:cs typeface="B Nazanin" panose="00000400000000000000" pitchFamily="2" charset="-78"/>
              </a:rPr>
              <a:t>خان پنجم             </a:t>
            </a:r>
            <a:r>
              <a:rPr lang="fa-IR" sz="2400" b="1" dirty="0" smtClean="0">
                <a:cs typeface="B Nazanin" panose="00000400000000000000" pitchFamily="2" charset="-78"/>
              </a:rPr>
              <a:t>اسیر کردن پهلوانی به نام اولاد</a:t>
            </a:r>
          </a:p>
          <a:p>
            <a:pPr algn="r">
              <a:lnSpc>
                <a:spcPct val="200000"/>
              </a:lnSpc>
            </a:pPr>
            <a:r>
              <a:rPr lang="fa-IR" sz="2400" b="1" dirty="0" smtClean="0">
                <a:solidFill>
                  <a:srgbClr val="C00000"/>
                </a:solidFill>
                <a:cs typeface="B Nazanin" panose="00000400000000000000" pitchFamily="2" charset="-78"/>
              </a:rPr>
              <a:t>اولاد: </a:t>
            </a:r>
            <a:r>
              <a:rPr lang="fa-IR" sz="2400" b="1" dirty="0" smtClean="0">
                <a:cs typeface="B Nazanin" panose="00000400000000000000" pitchFamily="2" charset="-78"/>
              </a:rPr>
              <a:t>نام پهلوانی است که در خان پنجم، رستم با وی و سپاهیانش مواجه می شود دوباره با آن مبارزه می کند و آن ها را تارومار می کند و به وی می گوید</a:t>
            </a:r>
            <a:endParaRPr lang="en-US" sz="2400" b="1" dirty="0">
              <a:cs typeface="B Nazanin" panose="00000400000000000000" pitchFamily="2" charset="-78"/>
            </a:endParaRPr>
          </a:p>
        </p:txBody>
      </p:sp>
      <p:cxnSp>
        <p:nvCxnSpPr>
          <p:cNvPr id="6" name="Straight Arrow Connector 5"/>
          <p:cNvCxnSpPr/>
          <p:nvPr/>
        </p:nvCxnSpPr>
        <p:spPr>
          <a:xfrm flipH="1">
            <a:off x="8306871" y="4699801"/>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2414554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2884" y="2112135"/>
            <a:ext cx="10573555" cy="1477328"/>
          </a:xfrm>
          <a:prstGeom prst="rect">
            <a:avLst/>
          </a:prstGeom>
        </p:spPr>
        <p:txBody>
          <a:bodyPr wrap="square">
            <a:spAutoFit/>
          </a:bodyPr>
          <a:lstStyle/>
          <a:p>
            <a:pPr algn="r">
              <a:lnSpc>
                <a:spcPct val="200000"/>
              </a:lnSpc>
            </a:pPr>
            <a:r>
              <a:rPr lang="fa-IR" sz="2400" b="1" dirty="0">
                <a:cs typeface="B Nazanin" panose="00000400000000000000" pitchFamily="2" charset="-78"/>
              </a:rPr>
              <a:t>اگر محل دیو سپید را به او نشان دهد، او را شاه مازندران خواهد کرد در غیر این صورت او را خواهد کشت اولاد نیز محل دیو سپید را به رستم نشان می دهد.</a:t>
            </a:r>
            <a:endParaRPr lang="en-US" sz="2400" b="1" dirty="0"/>
          </a:p>
        </p:txBody>
      </p:sp>
      <p:sp>
        <p:nvSpPr>
          <p:cNvPr id="5" name="TextBox 4"/>
          <p:cNvSpPr txBox="1"/>
          <p:nvPr/>
        </p:nvSpPr>
        <p:spPr>
          <a:xfrm>
            <a:off x="2524259" y="3760631"/>
            <a:ext cx="8912180" cy="2308324"/>
          </a:xfrm>
          <a:prstGeom prst="rect">
            <a:avLst/>
          </a:prstGeom>
          <a:noFill/>
        </p:spPr>
        <p:txBody>
          <a:bodyPr wrap="square" rtlCol="0">
            <a:spAutoFit/>
          </a:bodyPr>
          <a:lstStyle/>
          <a:p>
            <a:pPr algn="r">
              <a:lnSpc>
                <a:spcPct val="200000"/>
              </a:lnSpc>
            </a:pPr>
            <a:r>
              <a:rPr lang="fa-IR" sz="2400" b="1" dirty="0" smtClean="0">
                <a:solidFill>
                  <a:srgbClr val="C00000"/>
                </a:solidFill>
                <a:cs typeface="B Nazanin" panose="00000400000000000000" pitchFamily="2" charset="-78"/>
              </a:rPr>
              <a:t>خان ششم              </a:t>
            </a:r>
            <a:r>
              <a:rPr lang="fa-IR" sz="2400" b="1" dirty="0" smtClean="0">
                <a:cs typeface="B Nazanin" panose="00000400000000000000" pitchFamily="2" charset="-78"/>
              </a:rPr>
              <a:t>غلبه بر ارژنگ دیو به کمک اولاد</a:t>
            </a:r>
          </a:p>
          <a:p>
            <a:pPr algn="r">
              <a:lnSpc>
                <a:spcPct val="200000"/>
              </a:lnSpc>
            </a:pPr>
            <a:r>
              <a:rPr lang="fa-IR" sz="2400" b="1" dirty="0" smtClean="0">
                <a:solidFill>
                  <a:srgbClr val="00B050"/>
                </a:solidFill>
                <a:cs typeface="B Nazanin" panose="00000400000000000000" pitchFamily="2" charset="-78"/>
              </a:rPr>
              <a:t>            چو رستم بدیدش برانگیخت اسب                بدو تاخت مانند آذر گشسب</a:t>
            </a:r>
          </a:p>
          <a:p>
            <a:pPr algn="r">
              <a:lnSpc>
                <a:spcPct val="200000"/>
              </a:lnSpc>
            </a:pPr>
            <a:r>
              <a:rPr lang="fa-IR" sz="2400" b="1" dirty="0" smtClean="0">
                <a:solidFill>
                  <a:srgbClr val="C00000"/>
                </a:solidFill>
                <a:cs typeface="B Nazanin" panose="00000400000000000000" pitchFamily="2" charset="-78"/>
              </a:rPr>
              <a:t>                        برانگیخت: به حرکت درآورد          تاخت: حمله کرد </a:t>
            </a:r>
          </a:p>
        </p:txBody>
      </p:sp>
      <p:cxnSp>
        <p:nvCxnSpPr>
          <p:cNvPr id="6" name="Straight Arrow Connector 5"/>
          <p:cNvCxnSpPr/>
          <p:nvPr/>
        </p:nvCxnSpPr>
        <p:spPr>
          <a:xfrm flipH="1">
            <a:off x="9478849" y="4300556"/>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132022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9397" y="2034861"/>
            <a:ext cx="11243257" cy="1569660"/>
          </a:xfrm>
          <a:prstGeom prst="rect">
            <a:avLst/>
          </a:prstGeom>
        </p:spPr>
        <p:txBody>
          <a:bodyPr wrap="square">
            <a:spAutoFit/>
          </a:bodyPr>
          <a:lstStyle/>
          <a:p>
            <a:pPr algn="r">
              <a:lnSpc>
                <a:spcPct val="200000"/>
              </a:lnSpc>
            </a:pPr>
            <a:r>
              <a:rPr lang="fa-IR" sz="2400" b="1" dirty="0">
                <a:solidFill>
                  <a:srgbClr val="C00000"/>
                </a:solidFill>
                <a:cs typeface="B Nazanin" panose="00000400000000000000" pitchFamily="2" charset="-78"/>
              </a:rPr>
              <a:t>آذر گشسب: </a:t>
            </a:r>
            <a:r>
              <a:rPr lang="fa-IR" sz="2400" b="1" dirty="0">
                <a:cs typeface="B Nazanin" panose="00000400000000000000" pitchFamily="2" charset="-78"/>
              </a:rPr>
              <a:t>آتش تند و تیز، در شاهنامه کنایه از هر چیز مورد نیازش آمده و نیز اسم یکی از پهلوانان است.</a:t>
            </a:r>
          </a:p>
          <a:p>
            <a:pPr algn="r">
              <a:lnSpc>
                <a:spcPct val="200000"/>
              </a:lnSpc>
            </a:pPr>
            <a:r>
              <a:rPr lang="fa-IR" sz="2400" b="1" dirty="0">
                <a:solidFill>
                  <a:srgbClr val="C00000"/>
                </a:solidFill>
                <a:cs typeface="B Nazanin" panose="00000400000000000000" pitchFamily="2" charset="-78"/>
              </a:rPr>
              <a:t>بیت تشبیه دارد</a:t>
            </a:r>
            <a:endParaRPr lang="en-US" sz="2400" b="1" dirty="0">
              <a:solidFill>
                <a:srgbClr val="C00000"/>
              </a:solidFill>
              <a:cs typeface="B Nazanin" panose="00000400000000000000" pitchFamily="2" charset="-78"/>
            </a:endParaRPr>
          </a:p>
        </p:txBody>
      </p:sp>
      <p:sp>
        <p:nvSpPr>
          <p:cNvPr id="5" name="TextBox 4"/>
          <p:cNvSpPr txBox="1"/>
          <p:nvPr/>
        </p:nvSpPr>
        <p:spPr>
          <a:xfrm>
            <a:off x="888642" y="4180344"/>
            <a:ext cx="10187189" cy="2677656"/>
          </a:xfrm>
          <a:prstGeom prst="rect">
            <a:avLst/>
          </a:prstGeom>
          <a:noFill/>
        </p:spPr>
        <p:txBody>
          <a:bodyPr wrap="square" rtlCol="0">
            <a:spAutoFit/>
          </a:bodyPr>
          <a:lstStyle/>
          <a:p>
            <a:pPr algn="r">
              <a:lnSpc>
                <a:spcPct val="200000"/>
              </a:lnSpc>
            </a:pPr>
            <a:r>
              <a:rPr lang="fa-IR" sz="2400" b="1" dirty="0" smtClean="0">
                <a:cs typeface="B Nazanin" panose="00000400000000000000" pitchFamily="2" charset="-78"/>
              </a:rPr>
              <a:t>                      </a:t>
            </a:r>
            <a:r>
              <a:rPr lang="fa-IR" sz="2400" b="1" dirty="0" smtClean="0">
                <a:solidFill>
                  <a:srgbClr val="00B050"/>
                </a:solidFill>
                <a:cs typeface="B Nazanin" panose="00000400000000000000" pitchFamily="2" charset="-78"/>
              </a:rPr>
              <a:t>سرد گوش بگرفت و یالش دلیر                  سر از تن بکندش به کردار شیر</a:t>
            </a:r>
          </a:p>
          <a:p>
            <a:pPr algn="r">
              <a:lnSpc>
                <a:spcPct val="200000"/>
              </a:lnSpc>
            </a:pPr>
            <a:r>
              <a:rPr lang="fa-IR" sz="2400" b="1" dirty="0" smtClean="0">
                <a:solidFill>
                  <a:srgbClr val="C00000"/>
                </a:solidFill>
                <a:cs typeface="B Nazanin" panose="00000400000000000000" pitchFamily="2" charset="-78"/>
              </a:rPr>
              <a:t>                   یال: موهای بلند و پشت گردن اسیر        بیت تشبیه دارد.        اژنگ دیو: نام یکی از</a:t>
            </a:r>
          </a:p>
          <a:p>
            <a:pPr algn="r">
              <a:lnSpc>
                <a:spcPct val="200000"/>
              </a:lnSpc>
            </a:pPr>
            <a:r>
              <a:rPr lang="fa-IR" sz="2400" b="1" dirty="0">
                <a:solidFill>
                  <a:srgbClr val="C00000"/>
                </a:solidFill>
                <a:cs typeface="B Nazanin" panose="00000400000000000000" pitchFamily="2" charset="-78"/>
              </a:rPr>
              <a:t> </a:t>
            </a:r>
            <a:r>
              <a:rPr lang="fa-IR" sz="2400" b="1" dirty="0" smtClean="0">
                <a:solidFill>
                  <a:srgbClr val="C00000"/>
                </a:solidFill>
                <a:cs typeface="B Nazanin" panose="00000400000000000000" pitchFamily="2" charset="-78"/>
              </a:rPr>
              <a:t>                 سرداران دیو سپید بود.</a:t>
            </a:r>
          </a:p>
          <a:p>
            <a:pPr algn="r"/>
            <a:r>
              <a:rPr lang="fa-IR" sz="2400" b="1" dirty="0" smtClean="0">
                <a:cs typeface="B Nazanin" panose="00000400000000000000" pitchFamily="2" charset="-78"/>
              </a:rPr>
              <a:t> </a:t>
            </a:r>
            <a:endParaRPr lang="en-US" sz="2400" b="1" dirty="0">
              <a:cs typeface="B Nazanin" panose="00000400000000000000" pitchFamily="2" charset="-78"/>
            </a:endParaRPr>
          </a:p>
        </p:txBody>
      </p:sp>
    </p:spTree>
    <p:extLst>
      <p:ext uri="{BB962C8B-B14F-4D97-AF65-F5344CB8AC3E}">
        <p14:creationId xmlns:p14="http://schemas.microsoft.com/office/powerpoint/2010/main" val="647519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40913" y="2305318"/>
            <a:ext cx="10637949" cy="2308324"/>
          </a:xfrm>
          <a:prstGeom prst="rect">
            <a:avLst/>
          </a:prstGeom>
          <a:noFill/>
        </p:spPr>
        <p:txBody>
          <a:bodyPr wrap="square" rtlCol="0">
            <a:spAutoFit/>
          </a:bodyPr>
          <a:lstStyle/>
          <a:p>
            <a:pPr algn="r">
              <a:lnSpc>
                <a:spcPct val="200000"/>
              </a:lnSpc>
            </a:pPr>
            <a:r>
              <a:rPr lang="fa-IR" sz="2400" b="1" dirty="0" smtClean="0">
                <a:cs typeface="B Nazanin" panose="00000400000000000000" pitchFamily="2" charset="-78"/>
              </a:rPr>
              <a:t>اولاد دیو، رستم را به محلی که دیو سپید، کاووس را در آن در بند کرده بود، برد وقتی به آنجا رسیدند متوجه شد، یکی از سرداران دیو سپید به نام ارژنگ دیو، مأمور نگهبانی از کاووس است. رستم ارژنگ دیو را از بین برد و سپاهیانش ازترس پراکنده شدند.</a:t>
            </a:r>
            <a:endParaRPr lang="en-US" sz="2400" b="1" dirty="0">
              <a:cs typeface="B Nazanin" panose="00000400000000000000" pitchFamily="2" charset="-78"/>
            </a:endParaRPr>
          </a:p>
        </p:txBody>
      </p:sp>
      <p:sp>
        <p:nvSpPr>
          <p:cNvPr id="6" name="TextBox 5"/>
          <p:cNvSpPr txBox="1"/>
          <p:nvPr/>
        </p:nvSpPr>
        <p:spPr>
          <a:xfrm>
            <a:off x="3940936" y="4816699"/>
            <a:ext cx="7237926" cy="1200329"/>
          </a:xfrm>
          <a:prstGeom prst="rect">
            <a:avLst/>
          </a:prstGeom>
          <a:noFill/>
        </p:spPr>
        <p:txBody>
          <a:bodyPr wrap="square" rtlCol="0">
            <a:spAutoFit/>
          </a:bodyPr>
          <a:lstStyle/>
          <a:p>
            <a:pPr algn="r">
              <a:lnSpc>
                <a:spcPct val="200000"/>
              </a:lnSpc>
            </a:pPr>
            <a:r>
              <a:rPr lang="fa-IR" sz="2400" b="1" dirty="0" smtClean="0">
                <a:solidFill>
                  <a:srgbClr val="C00000"/>
                </a:solidFill>
                <a:cs typeface="B Nazanin" panose="00000400000000000000" pitchFamily="2" charset="-78"/>
              </a:rPr>
              <a:t>خان هفتم             </a:t>
            </a:r>
            <a:r>
              <a:rPr lang="fa-IR" sz="2400" b="1" dirty="0" smtClean="0">
                <a:cs typeface="B Nazanin" panose="00000400000000000000" pitchFamily="2" charset="-78"/>
              </a:rPr>
              <a:t>کشتن دیو سپید</a:t>
            </a:r>
          </a:p>
          <a:p>
            <a:pPr algn="r"/>
            <a:endParaRPr lang="en-US" sz="2400" b="1" dirty="0">
              <a:cs typeface="B Nazanin" panose="00000400000000000000" pitchFamily="2" charset="-78"/>
            </a:endParaRPr>
          </a:p>
        </p:txBody>
      </p:sp>
      <p:cxnSp>
        <p:nvCxnSpPr>
          <p:cNvPr id="7" name="Straight Arrow Connector 6"/>
          <p:cNvCxnSpPr/>
          <p:nvPr/>
        </p:nvCxnSpPr>
        <p:spPr>
          <a:xfrm flipH="1">
            <a:off x="9272787" y="5343744"/>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969116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73499" y="1803042"/>
            <a:ext cx="8770512" cy="4524315"/>
          </a:xfrm>
          <a:prstGeom prst="rect">
            <a:avLst/>
          </a:prstGeom>
          <a:noFill/>
        </p:spPr>
        <p:txBody>
          <a:bodyPr wrap="square" rtlCol="0">
            <a:spAutoFit/>
          </a:bodyPr>
          <a:lstStyle/>
          <a:p>
            <a:pPr algn="r">
              <a:lnSpc>
                <a:spcPct val="200000"/>
              </a:lnSpc>
            </a:pPr>
            <a:r>
              <a:rPr lang="fa-IR" sz="2400" b="1" dirty="0" smtClean="0">
                <a:solidFill>
                  <a:srgbClr val="00B050"/>
                </a:solidFill>
                <a:cs typeface="B Nazanin" panose="00000400000000000000" pitchFamily="2" charset="-78"/>
              </a:rPr>
              <a:t>ز بهر نیایش سر و تن بشست                    یکی پاک جای پرستش بجست</a:t>
            </a:r>
          </a:p>
          <a:p>
            <a:pPr algn="r">
              <a:lnSpc>
                <a:spcPct val="200000"/>
              </a:lnSpc>
            </a:pPr>
            <a:r>
              <a:rPr lang="fa-IR" sz="2400" b="1" dirty="0" smtClean="0">
                <a:solidFill>
                  <a:srgbClr val="C00000"/>
                </a:solidFill>
                <a:cs typeface="B Nazanin" panose="00000400000000000000" pitchFamily="2" charset="-78"/>
              </a:rPr>
              <a:t>                                        بجست: پیدا کرد، یافت</a:t>
            </a:r>
          </a:p>
          <a:p>
            <a:pPr algn="r">
              <a:lnSpc>
                <a:spcPct val="200000"/>
              </a:lnSpc>
            </a:pPr>
            <a:r>
              <a:rPr lang="fa-IR" sz="2400" b="1" dirty="0" smtClean="0">
                <a:solidFill>
                  <a:srgbClr val="00B050"/>
                </a:solidFill>
                <a:cs typeface="B Nazanin" panose="00000400000000000000" pitchFamily="2" charset="-78"/>
              </a:rPr>
              <a:t>از آن پس نهاد از بر خاک،  سر                   چنین گفت: کای داور دادگر</a:t>
            </a:r>
          </a:p>
          <a:p>
            <a:pPr algn="r">
              <a:lnSpc>
                <a:spcPct val="200000"/>
              </a:lnSpc>
            </a:pPr>
            <a:r>
              <a:rPr lang="fa-IR" sz="2400" b="1" dirty="0" smtClean="0">
                <a:solidFill>
                  <a:srgbClr val="C00000"/>
                </a:solidFill>
                <a:cs typeface="B Nazanin" panose="00000400000000000000" pitchFamily="2" charset="-78"/>
              </a:rPr>
              <a:t>                        کای: مخفف که ای          دادگر: عادل، عدالت پیشه</a:t>
            </a:r>
          </a:p>
          <a:p>
            <a:pPr algn="r">
              <a:lnSpc>
                <a:spcPct val="200000"/>
              </a:lnSpc>
            </a:pPr>
            <a:r>
              <a:rPr lang="fa-IR" sz="2400" b="1" dirty="0" smtClean="0">
                <a:solidFill>
                  <a:srgbClr val="00B050"/>
                </a:solidFill>
                <a:cs typeface="B Nazanin" panose="00000400000000000000" pitchFamily="2" charset="-78"/>
              </a:rPr>
              <a:t>ز هر بد تویی بندگان را پناه                      تو دادی مرا گردی و دستگاه</a:t>
            </a:r>
          </a:p>
          <a:p>
            <a:pPr algn="r">
              <a:lnSpc>
                <a:spcPct val="200000"/>
              </a:lnSpc>
            </a:pPr>
            <a:r>
              <a:rPr lang="fa-IR" sz="2400" b="1" dirty="0" smtClean="0">
                <a:solidFill>
                  <a:srgbClr val="C00000"/>
                </a:solidFill>
                <a:cs typeface="B Nazanin" panose="00000400000000000000" pitchFamily="2" charset="-78"/>
              </a:rPr>
              <a:t>                             گردی: پهلوانی           دستگاه: قدرت و غلبه</a:t>
            </a:r>
          </a:p>
        </p:txBody>
      </p:sp>
    </p:spTree>
    <p:extLst>
      <p:ext uri="{BB962C8B-B14F-4D97-AF65-F5344CB8AC3E}">
        <p14:creationId xmlns:p14="http://schemas.microsoft.com/office/powerpoint/2010/main" val="4274473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2732" y="2163651"/>
            <a:ext cx="10740981" cy="3908762"/>
          </a:xfrm>
          <a:prstGeom prst="rect">
            <a:avLst/>
          </a:prstGeom>
          <a:noFill/>
        </p:spPr>
        <p:txBody>
          <a:bodyPr wrap="square" rtlCol="0">
            <a:spAutoFit/>
          </a:bodyPr>
          <a:lstStyle/>
          <a:p>
            <a:pPr algn="r">
              <a:lnSpc>
                <a:spcPct val="200000"/>
              </a:lnSpc>
            </a:pPr>
            <a:r>
              <a:rPr lang="fa-IR" sz="2800" b="1" dirty="0" smtClean="0">
                <a:solidFill>
                  <a:srgbClr val="C00000"/>
                </a:solidFill>
                <a:cs typeface="B Nazanin" panose="00000400000000000000" pitchFamily="2" charset="-78"/>
              </a:rPr>
              <a:t>دیو سپید: </a:t>
            </a:r>
            <a:r>
              <a:rPr lang="fa-IR" sz="2400" b="1" dirty="0" smtClean="0">
                <a:cs typeface="B Nazanin" panose="00000400000000000000" pitchFamily="2" charset="-78"/>
              </a:rPr>
              <a:t>در خان هفتم که رستم و اولاد به </a:t>
            </a:r>
            <a:r>
              <a:rPr lang="fa-IR" sz="2400" b="1" dirty="0" smtClean="0">
                <a:solidFill>
                  <a:srgbClr val="FF0000"/>
                </a:solidFill>
                <a:cs typeface="B Nazanin" panose="00000400000000000000" pitchFamily="2" charset="-78"/>
              </a:rPr>
              <a:t>(هفت کوه) </a:t>
            </a:r>
            <a:r>
              <a:rPr lang="fa-IR" sz="2400" b="1" dirty="0" smtClean="0">
                <a:cs typeface="B Nazanin" panose="00000400000000000000" pitchFamily="2" charset="-78"/>
              </a:rPr>
              <a:t>محل زندگی دیو سپید رسیدند رستم دست و پای اولاد را بست و سپس به غار کرد. دیو سپید با سنگ آسیاب و کلاه خود و زره آهنی به جنگ رستم رفت. نبردی طولانی بین آنان درگرفت در پایان رستم پیروز شد و جگر دیو سپید  را درآورد سایر دیوان با دیدن این صحنه فرار کردند و با چکاندن خون دیو سپید در چشمان کاووس و سپاهیان ایران، همگی بینایی خود را باز یافتتند.</a:t>
            </a:r>
          </a:p>
        </p:txBody>
      </p:sp>
    </p:spTree>
    <p:extLst>
      <p:ext uri="{BB962C8B-B14F-4D97-AF65-F5344CB8AC3E}">
        <p14:creationId xmlns:p14="http://schemas.microsoft.com/office/powerpoint/2010/main" val="279505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8034" y="2640169"/>
            <a:ext cx="11359165" cy="3170099"/>
          </a:xfrm>
          <a:prstGeom prst="rect">
            <a:avLst/>
          </a:prstGeom>
        </p:spPr>
        <p:txBody>
          <a:bodyPr wrap="square">
            <a:spAutoFit/>
          </a:bodyPr>
          <a:lstStyle/>
          <a:p>
            <a:pPr algn="r">
              <a:lnSpc>
                <a:spcPct val="200000"/>
              </a:lnSpc>
            </a:pPr>
            <a:r>
              <a:rPr lang="fa-IR" sz="2800" b="1" dirty="0" smtClean="0">
                <a:solidFill>
                  <a:srgbClr val="C00000"/>
                </a:solidFill>
                <a:cs typeface="B Nazanin" panose="00000400000000000000" pitchFamily="2" charset="-78"/>
              </a:rPr>
              <a:t>رخش:</a:t>
            </a:r>
            <a:r>
              <a:rPr lang="fa-IR" sz="2400" b="1" dirty="0" smtClean="0">
                <a:cs typeface="B Nazanin" panose="00000400000000000000" pitchFamily="2" charset="-78"/>
              </a:rPr>
              <a:t> رخش نام اسب رستم، قهرمان شاهنامه است.</a:t>
            </a:r>
          </a:p>
          <a:p>
            <a:pPr algn="just">
              <a:lnSpc>
                <a:spcPct val="200000"/>
              </a:lnSpc>
            </a:pPr>
            <a:r>
              <a:rPr lang="fa-IR" sz="2400" b="1" dirty="0" smtClean="0">
                <a:cs typeface="B Nazanin" panose="00000400000000000000" pitchFamily="2" charset="-78"/>
              </a:rPr>
              <a:t>رخش به معنی رنگ سرخ و سفید مخلوط شده است. بدن رخش دارای لکه های قرمز و زرد و سفید بوده است. </a:t>
            </a:r>
          </a:p>
          <a:p>
            <a:pPr algn="r">
              <a:lnSpc>
                <a:spcPct val="200000"/>
              </a:lnSpc>
            </a:pPr>
            <a:r>
              <a:rPr lang="fa-IR" sz="2400" b="1" dirty="0" smtClean="0">
                <a:cs typeface="B Nazanin" panose="00000400000000000000" pitchFamily="2" charset="-78"/>
              </a:rPr>
              <a:t>رستم</a:t>
            </a:r>
            <a:r>
              <a:rPr lang="fa-IR" sz="2400" b="1" dirty="0">
                <a:cs typeface="B Nazanin" panose="00000400000000000000" pitchFamily="2" charset="-78"/>
              </a:rPr>
              <a:t>: پهلوانان ایرانی، پسر زال و رودابه که زندگی او پر زا شگفتی بود تمام عمر او به پهلوانی گذشت و در تنگناها به کمک شاهان و شاهزادگان ایرانی می شتافت کاووس را دوباره نجات داد.</a:t>
            </a:r>
            <a:endParaRPr lang="en-US" sz="2400" b="1" dirty="0">
              <a:cs typeface="B Nazanin" panose="00000400000000000000" pitchFamily="2" charset="-78"/>
            </a:endParaRPr>
          </a:p>
        </p:txBody>
      </p:sp>
    </p:spTree>
    <p:extLst>
      <p:ext uri="{BB962C8B-B14F-4D97-AF65-F5344CB8AC3E}">
        <p14:creationId xmlns:p14="http://schemas.microsoft.com/office/powerpoint/2010/main" val="4142358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3640" y="2266681"/>
            <a:ext cx="11191740" cy="3908762"/>
          </a:xfrm>
          <a:prstGeom prst="rect">
            <a:avLst/>
          </a:prstGeom>
          <a:noFill/>
        </p:spPr>
        <p:txBody>
          <a:bodyPr wrap="square" rtlCol="0">
            <a:spAutoFit/>
          </a:bodyPr>
          <a:lstStyle/>
          <a:p>
            <a:pPr algn="r">
              <a:lnSpc>
                <a:spcPct val="200000"/>
              </a:lnSpc>
            </a:pPr>
            <a:r>
              <a:rPr lang="fa-IR" sz="2400" b="1" dirty="0" smtClean="0">
                <a:cs typeface="B Nazanin" panose="00000400000000000000" pitchFamily="2" charset="-78"/>
              </a:rPr>
              <a:t>از شش خان رستم گذشت و با دیو سپید جنگید بیژن را از چاه نجات داد. کینه ی مرگ سیاوش را به دل گرفت، با اسفندیار جنگید سرانجام با دسیسه ی برادرش (شناد) کشته شد.</a:t>
            </a:r>
          </a:p>
          <a:p>
            <a:pPr algn="r">
              <a:lnSpc>
                <a:spcPct val="200000"/>
              </a:lnSpc>
            </a:pPr>
            <a:r>
              <a:rPr lang="fa-IR" sz="2800" b="1" dirty="0" smtClean="0">
                <a:solidFill>
                  <a:srgbClr val="C00000"/>
                </a:solidFill>
                <a:cs typeface="B Nazanin" panose="00000400000000000000" pitchFamily="2" charset="-78"/>
              </a:rPr>
              <a:t>شاهنامه: </a:t>
            </a:r>
            <a:r>
              <a:rPr lang="fa-IR" sz="2400" b="1" dirty="0" smtClean="0">
                <a:cs typeface="B Nazanin" panose="00000400000000000000" pitchFamily="2" charset="-78"/>
              </a:rPr>
              <a:t>شاهنامه اثر حکیم ابوالقاسم فردوسی یکی از بزرگتری حماسه های جهان و شاهکار حماسه ی ملی ایرانیان است.</a:t>
            </a:r>
          </a:p>
          <a:p>
            <a:pPr algn="r">
              <a:lnSpc>
                <a:spcPct val="200000"/>
              </a:lnSpc>
            </a:pPr>
            <a:r>
              <a:rPr lang="fa-IR" sz="2400" b="1" dirty="0" smtClean="0">
                <a:cs typeface="B Nazanin" panose="00000400000000000000" pitchFamily="2" charset="-78"/>
              </a:rPr>
              <a:t>شاهنامه اثری است منظوم که شامل پنجاه هزار بیت است و سرودن آن حدود سی سال طول کشیده است. </a:t>
            </a:r>
            <a:endParaRPr lang="en-US" sz="2400" b="1" dirty="0">
              <a:cs typeface="B Nazanin" panose="00000400000000000000" pitchFamily="2" charset="-78"/>
            </a:endParaRPr>
          </a:p>
        </p:txBody>
      </p:sp>
    </p:spTree>
    <p:extLst>
      <p:ext uri="{BB962C8B-B14F-4D97-AF65-F5344CB8AC3E}">
        <p14:creationId xmlns:p14="http://schemas.microsoft.com/office/powerpoint/2010/main" val="1717193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2885" y="1674255"/>
            <a:ext cx="10534918" cy="2308324"/>
          </a:xfrm>
          <a:prstGeom prst="rect">
            <a:avLst/>
          </a:prstGeom>
        </p:spPr>
        <p:txBody>
          <a:bodyPr wrap="square">
            <a:spAutoFit/>
          </a:bodyPr>
          <a:lstStyle/>
          <a:p>
            <a:pPr algn="r">
              <a:lnSpc>
                <a:spcPct val="200000"/>
              </a:lnSpc>
            </a:pPr>
            <a:r>
              <a:rPr lang="fa-IR" sz="2400" b="1" dirty="0" smtClean="0">
                <a:cs typeface="B Nazanin" panose="00000400000000000000" pitchFamily="2" charset="-78"/>
              </a:rPr>
              <a:t>فردوسی </a:t>
            </a:r>
            <a:r>
              <a:rPr lang="fa-IR" sz="2400" b="1" dirty="0">
                <a:cs typeface="B Nazanin" panose="00000400000000000000" pitchFamily="2" charset="-78"/>
              </a:rPr>
              <a:t>خود درباره ی شاهنامه می گوید:</a:t>
            </a:r>
          </a:p>
          <a:p>
            <a:pPr algn="r">
              <a:lnSpc>
                <a:spcPct val="200000"/>
              </a:lnSpc>
            </a:pPr>
            <a:r>
              <a:rPr lang="fa-IR" sz="2400" b="1" dirty="0" smtClean="0">
                <a:solidFill>
                  <a:srgbClr val="00B050"/>
                </a:solidFill>
                <a:cs typeface="B Nazanin" panose="00000400000000000000" pitchFamily="2" charset="-78"/>
              </a:rPr>
              <a:t>            من </a:t>
            </a:r>
            <a:r>
              <a:rPr lang="fa-IR" sz="2400" b="1" dirty="0">
                <a:solidFill>
                  <a:srgbClr val="00B050"/>
                </a:solidFill>
                <a:cs typeface="B Nazanin" panose="00000400000000000000" pitchFamily="2" charset="-78"/>
              </a:rPr>
              <a:t>این نامه فرخ گرفتم به فال                                  همه رنج بردم به بسیار سال </a:t>
            </a:r>
          </a:p>
          <a:p>
            <a:pPr algn="r">
              <a:lnSpc>
                <a:spcPct val="200000"/>
              </a:lnSpc>
            </a:pPr>
            <a:r>
              <a:rPr lang="fa-IR" sz="2400" b="1" dirty="0">
                <a:cs typeface="B Nazanin" panose="00000400000000000000" pitchFamily="2" charset="-78"/>
              </a:rPr>
              <a:t>در سال 2010 میلادی وی، هزارمین سالگرد نوشته شدن شاهنامه، از سوی یونسکو،جشن گرفته شد.</a:t>
            </a:r>
            <a:endParaRPr lang="en-US" sz="2400" b="1" dirty="0">
              <a:cs typeface="B Nazanin" panose="00000400000000000000" pitchFamily="2" charset="-78"/>
            </a:endParaRPr>
          </a:p>
        </p:txBody>
      </p:sp>
      <p:sp>
        <p:nvSpPr>
          <p:cNvPr id="5" name="TextBox 4"/>
          <p:cNvSpPr txBox="1"/>
          <p:nvPr/>
        </p:nvSpPr>
        <p:spPr>
          <a:xfrm>
            <a:off x="862885" y="3982579"/>
            <a:ext cx="10534918" cy="2431435"/>
          </a:xfrm>
          <a:prstGeom prst="rect">
            <a:avLst/>
          </a:prstGeom>
          <a:noFill/>
        </p:spPr>
        <p:txBody>
          <a:bodyPr wrap="square" rtlCol="0">
            <a:spAutoFit/>
          </a:bodyPr>
          <a:lstStyle/>
          <a:p>
            <a:pPr algn="r">
              <a:lnSpc>
                <a:spcPct val="200000"/>
              </a:lnSpc>
            </a:pPr>
            <a:r>
              <a:rPr lang="fa-IR" sz="2400" b="1" dirty="0" smtClean="0">
                <a:solidFill>
                  <a:srgbClr val="C00000"/>
                </a:solidFill>
                <a:cs typeface="B Titr" panose="00000700000000000000" pitchFamily="2" charset="-78"/>
              </a:rPr>
              <a:t>یادآوری:</a:t>
            </a:r>
          </a:p>
          <a:p>
            <a:pPr algn="r">
              <a:lnSpc>
                <a:spcPct val="200000"/>
              </a:lnSpc>
            </a:pPr>
            <a:r>
              <a:rPr lang="fa-IR" sz="2800" b="1" dirty="0" smtClean="0">
                <a:solidFill>
                  <a:srgbClr val="C00000"/>
                </a:solidFill>
                <a:cs typeface="B Nazanin" panose="00000400000000000000" pitchFamily="2" charset="-78"/>
              </a:rPr>
              <a:t>مبالغه</a:t>
            </a:r>
            <a:r>
              <a:rPr lang="fa-IR" sz="2400" b="1" dirty="0" smtClean="0">
                <a:cs typeface="B Nazanin" panose="00000400000000000000" pitchFamily="2" charset="-78"/>
              </a:rPr>
              <a:t>             گاه شاعران و نویسندگان برای افزودن بر تأثیر و قدرت سخن خود، رویدادها را بسیار بیشتر از آنچه هست، توصیف می کنند. به این گونه بزرگ نمایی در بیان حوادث، </a:t>
            </a:r>
            <a:r>
              <a:rPr lang="fa-IR" sz="2400" b="1" dirty="0" smtClean="0">
                <a:solidFill>
                  <a:srgbClr val="FF0000"/>
                </a:solidFill>
                <a:cs typeface="B Nazanin" panose="00000400000000000000" pitchFamily="2" charset="-78"/>
              </a:rPr>
              <a:t>(مبالغه) </a:t>
            </a:r>
            <a:r>
              <a:rPr lang="fa-IR" sz="2400" b="1" dirty="0" smtClean="0">
                <a:cs typeface="B Nazanin" panose="00000400000000000000" pitchFamily="2" charset="-78"/>
              </a:rPr>
              <a:t>می گویند.</a:t>
            </a:r>
            <a:endParaRPr lang="en-US" sz="2400" b="1" dirty="0">
              <a:cs typeface="B Nazanin" panose="00000400000000000000" pitchFamily="2" charset="-78"/>
            </a:endParaRPr>
          </a:p>
        </p:txBody>
      </p:sp>
      <p:cxnSp>
        <p:nvCxnSpPr>
          <p:cNvPr id="6" name="Straight Arrow Connector 5"/>
          <p:cNvCxnSpPr/>
          <p:nvPr/>
        </p:nvCxnSpPr>
        <p:spPr>
          <a:xfrm flipH="1">
            <a:off x="9800821" y="5305109"/>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737040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93194" y="2318197"/>
            <a:ext cx="8822029" cy="2431435"/>
          </a:xfrm>
          <a:prstGeom prst="rect">
            <a:avLst/>
          </a:prstGeom>
          <a:noFill/>
        </p:spPr>
        <p:txBody>
          <a:bodyPr wrap="square" rtlCol="0">
            <a:spAutoFit/>
          </a:bodyPr>
          <a:lstStyle/>
          <a:p>
            <a:pPr algn="r">
              <a:lnSpc>
                <a:spcPct val="200000"/>
              </a:lnSpc>
            </a:pPr>
            <a:r>
              <a:rPr lang="fa-IR" sz="2400" b="1" dirty="0" smtClean="0">
                <a:cs typeface="B Nazanin" panose="00000400000000000000" pitchFamily="2" charset="-78"/>
              </a:rPr>
              <a:t>مثال</a:t>
            </a:r>
            <a:r>
              <a:rPr lang="fa-IR" sz="2400" b="1" dirty="0" smtClean="0">
                <a:solidFill>
                  <a:srgbClr val="00B050"/>
                </a:solidFill>
                <a:cs typeface="B Nazanin" panose="00000400000000000000" pitchFamily="2" charset="-78"/>
              </a:rPr>
              <a:t>:   بزد تیغ و بنداخت از بر سرش                      فرو ریخته چون رود خون از برش</a:t>
            </a:r>
          </a:p>
          <a:p>
            <a:pPr algn="r">
              <a:lnSpc>
                <a:spcPct val="200000"/>
              </a:lnSpc>
            </a:pPr>
            <a:r>
              <a:rPr lang="fa-IR" sz="2800" b="1" dirty="0" smtClean="0">
                <a:solidFill>
                  <a:srgbClr val="C00000"/>
                </a:solidFill>
                <a:cs typeface="B Nazanin" panose="00000400000000000000" pitchFamily="2" charset="-78"/>
              </a:rPr>
              <a:t>کنایه</a:t>
            </a:r>
            <a:r>
              <a:rPr lang="fa-IR" sz="2400" b="1" dirty="0" smtClean="0">
                <a:cs typeface="B Nazanin" panose="00000400000000000000" pitchFamily="2" charset="-78"/>
              </a:rPr>
              <a:t>              سخن غیر مستقیم</a:t>
            </a:r>
          </a:p>
          <a:p>
            <a:pPr algn="r">
              <a:lnSpc>
                <a:spcPct val="200000"/>
              </a:lnSpc>
            </a:pPr>
            <a:r>
              <a:rPr lang="fa-IR" sz="2400" b="1" dirty="0" smtClean="0">
                <a:cs typeface="B Nazanin" panose="00000400000000000000" pitchFamily="2" charset="-78"/>
              </a:rPr>
              <a:t>معنای کنایه</a:t>
            </a:r>
          </a:p>
        </p:txBody>
      </p:sp>
      <p:cxnSp>
        <p:nvCxnSpPr>
          <p:cNvPr id="6" name="Straight Arrow Connector 5"/>
          <p:cNvCxnSpPr/>
          <p:nvPr/>
        </p:nvCxnSpPr>
        <p:spPr>
          <a:xfrm flipH="1" flipV="1">
            <a:off x="7959144" y="4340181"/>
            <a:ext cx="1365160" cy="12878"/>
          </a:xfrm>
          <a:prstGeom prst="straightConnector1">
            <a:avLst/>
          </a:prstGeom>
          <a:ln w="38100">
            <a:solidFill>
              <a:srgbClr val="C00000"/>
            </a:solidFill>
            <a:tailEnd type="triangle"/>
          </a:ln>
        </p:spPr>
        <p:style>
          <a:lnRef idx="3">
            <a:schemeClr val="accent2"/>
          </a:lnRef>
          <a:fillRef idx="0">
            <a:schemeClr val="accent2"/>
          </a:fillRef>
          <a:effectRef idx="2">
            <a:schemeClr val="accent2"/>
          </a:effectRef>
          <a:fontRef idx="minor">
            <a:schemeClr val="tx1"/>
          </a:fontRef>
        </p:style>
      </p:cxnSp>
      <p:cxnSp>
        <p:nvCxnSpPr>
          <p:cNvPr id="7" name="Straight Arrow Connector 6"/>
          <p:cNvCxnSpPr/>
          <p:nvPr/>
        </p:nvCxnSpPr>
        <p:spPr>
          <a:xfrm flipH="1">
            <a:off x="7974169" y="4433338"/>
            <a:ext cx="1350135" cy="852152"/>
          </a:xfrm>
          <a:prstGeom prst="straightConnector1">
            <a:avLst/>
          </a:prstGeom>
          <a:ln w="38100">
            <a:solidFill>
              <a:srgbClr val="C00000"/>
            </a:solidFill>
            <a:tailEnd type="triangle"/>
          </a:ln>
        </p:spPr>
        <p:style>
          <a:lnRef idx="3">
            <a:schemeClr val="accent2"/>
          </a:lnRef>
          <a:fillRef idx="0">
            <a:schemeClr val="accent2"/>
          </a:fillRef>
          <a:effectRef idx="2">
            <a:schemeClr val="accent2"/>
          </a:effectRef>
          <a:fontRef idx="minor">
            <a:schemeClr val="tx1"/>
          </a:fontRef>
        </p:style>
      </p:cxnSp>
      <p:sp>
        <p:nvSpPr>
          <p:cNvPr id="9" name="TextBox 8"/>
          <p:cNvSpPr txBox="1"/>
          <p:nvPr/>
        </p:nvSpPr>
        <p:spPr>
          <a:xfrm>
            <a:off x="5525037" y="4063714"/>
            <a:ext cx="2331076" cy="461665"/>
          </a:xfrm>
          <a:prstGeom prst="rect">
            <a:avLst/>
          </a:prstGeom>
          <a:noFill/>
        </p:spPr>
        <p:txBody>
          <a:bodyPr wrap="square" rtlCol="0">
            <a:spAutoFit/>
          </a:bodyPr>
          <a:lstStyle/>
          <a:p>
            <a:pPr algn="r"/>
            <a:r>
              <a:rPr lang="fa-IR" sz="2400" b="1" dirty="0" smtClean="0">
                <a:cs typeface="B Nazanin" panose="00000400000000000000" pitchFamily="2" charset="-78"/>
              </a:rPr>
              <a:t>نزدیک: ظاهر کلام</a:t>
            </a:r>
            <a:endParaRPr lang="en-US" sz="2400" b="1" dirty="0">
              <a:cs typeface="B Nazanin" panose="00000400000000000000" pitchFamily="2" charset="-78"/>
            </a:endParaRPr>
          </a:p>
        </p:txBody>
      </p:sp>
      <p:sp>
        <p:nvSpPr>
          <p:cNvPr id="10" name="TextBox 9"/>
          <p:cNvSpPr txBox="1"/>
          <p:nvPr/>
        </p:nvSpPr>
        <p:spPr>
          <a:xfrm>
            <a:off x="4476482" y="4941839"/>
            <a:ext cx="3438659" cy="461665"/>
          </a:xfrm>
          <a:prstGeom prst="rect">
            <a:avLst/>
          </a:prstGeom>
          <a:noFill/>
        </p:spPr>
        <p:txBody>
          <a:bodyPr wrap="square" rtlCol="0">
            <a:spAutoFit/>
          </a:bodyPr>
          <a:lstStyle/>
          <a:p>
            <a:pPr algn="r"/>
            <a:r>
              <a:rPr lang="fa-IR" sz="2400" b="1" dirty="0" smtClean="0">
                <a:cs typeface="B Nazanin" panose="00000400000000000000" pitchFamily="2" charset="-78"/>
              </a:rPr>
              <a:t>دور: مقصود اصلی گوینده</a:t>
            </a:r>
            <a:endParaRPr lang="en-US" sz="2400" b="1" dirty="0">
              <a:cs typeface="B Nazanin" panose="00000400000000000000" pitchFamily="2" charset="-78"/>
            </a:endParaRPr>
          </a:p>
        </p:txBody>
      </p:sp>
      <p:sp>
        <p:nvSpPr>
          <p:cNvPr id="11" name="TextBox 10"/>
          <p:cNvSpPr txBox="1"/>
          <p:nvPr/>
        </p:nvSpPr>
        <p:spPr>
          <a:xfrm>
            <a:off x="6376116" y="5600808"/>
            <a:ext cx="4339107" cy="523220"/>
          </a:xfrm>
          <a:prstGeom prst="rect">
            <a:avLst/>
          </a:prstGeom>
          <a:noFill/>
        </p:spPr>
        <p:txBody>
          <a:bodyPr wrap="square" rtlCol="0">
            <a:spAutoFit/>
          </a:bodyPr>
          <a:lstStyle/>
          <a:p>
            <a:pPr algn="r"/>
            <a:r>
              <a:rPr lang="fa-IR" sz="2800" b="1" dirty="0" smtClean="0">
                <a:solidFill>
                  <a:srgbClr val="C00000"/>
                </a:solidFill>
                <a:cs typeface="B Nazanin" panose="00000400000000000000" pitchFamily="2" charset="-78"/>
              </a:rPr>
              <a:t>مثال: </a:t>
            </a:r>
            <a:r>
              <a:rPr lang="fa-IR" sz="2400" b="1" dirty="0" smtClean="0">
                <a:cs typeface="B Nazanin" panose="00000400000000000000" pitchFamily="2" charset="-78"/>
              </a:rPr>
              <a:t>در خانه او همیشه باز است.</a:t>
            </a:r>
            <a:endParaRPr lang="en-US" sz="2400" b="1" dirty="0">
              <a:cs typeface="B Nazanin" panose="00000400000000000000" pitchFamily="2" charset="-78"/>
            </a:endParaRPr>
          </a:p>
        </p:txBody>
      </p:sp>
      <p:cxnSp>
        <p:nvCxnSpPr>
          <p:cNvPr id="12" name="Straight Arrow Connector 11"/>
          <p:cNvCxnSpPr/>
          <p:nvPr/>
        </p:nvCxnSpPr>
        <p:spPr>
          <a:xfrm flipH="1">
            <a:off x="9182637" y="3656613"/>
            <a:ext cx="708338" cy="0"/>
          </a:xfrm>
          <a:prstGeom prst="straightConnector1">
            <a:avLst/>
          </a:prstGeom>
          <a:ln w="38100">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4259808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95470" y="1880315"/>
            <a:ext cx="8448541" cy="3046988"/>
          </a:xfrm>
          <a:prstGeom prst="rect">
            <a:avLst/>
          </a:prstGeom>
          <a:noFill/>
        </p:spPr>
        <p:txBody>
          <a:bodyPr wrap="square" rtlCol="0">
            <a:spAutoFit/>
          </a:bodyPr>
          <a:lstStyle/>
          <a:p>
            <a:pPr algn="r">
              <a:lnSpc>
                <a:spcPct val="200000"/>
              </a:lnSpc>
            </a:pPr>
            <a:r>
              <a:rPr lang="fa-IR" sz="2400" b="1" dirty="0" smtClean="0">
                <a:solidFill>
                  <a:srgbClr val="C00000"/>
                </a:solidFill>
                <a:cs typeface="B Titr" panose="00000700000000000000" pitchFamily="2" charset="-78"/>
              </a:rPr>
              <a:t>تمرین:</a:t>
            </a:r>
          </a:p>
          <a:p>
            <a:pPr algn="r">
              <a:lnSpc>
                <a:spcPct val="200000"/>
              </a:lnSpc>
            </a:pPr>
            <a:r>
              <a:rPr lang="fa-IR" sz="2400" b="1" dirty="0" smtClean="0">
                <a:cs typeface="B Nazanin" panose="00000400000000000000" pitchFamily="2" charset="-78"/>
              </a:rPr>
              <a:t>در بیت زیر، کنایه و تشبیه را بیابید.</a:t>
            </a:r>
          </a:p>
          <a:p>
            <a:pPr algn="r">
              <a:lnSpc>
                <a:spcPct val="200000"/>
              </a:lnSpc>
            </a:pPr>
            <a:r>
              <a:rPr lang="fa-IR" sz="2400" b="1" dirty="0" smtClean="0">
                <a:solidFill>
                  <a:srgbClr val="00B050"/>
                </a:solidFill>
                <a:cs typeface="B Nazanin" panose="00000400000000000000" pitchFamily="2" charset="-78"/>
              </a:rPr>
              <a:t>شود کوه آهن چو دریای آب                اگر بشنود و نام افراسیاب</a:t>
            </a:r>
          </a:p>
          <a:p>
            <a:pPr algn="r">
              <a:lnSpc>
                <a:spcPct val="200000"/>
              </a:lnSpc>
            </a:pPr>
            <a:r>
              <a:rPr lang="fa-IR" sz="2400" b="1" dirty="0" smtClean="0">
                <a:solidFill>
                  <a:srgbClr val="00B050"/>
                </a:solidFill>
                <a:cs typeface="B Nazanin" panose="00000400000000000000" pitchFamily="2" charset="-78"/>
              </a:rPr>
              <a:t>ای مادر عزیز که جان داده ای مرا       سهل است اگر که جان دهم اکنون برای تو</a:t>
            </a:r>
            <a:endParaRPr lang="en-US" sz="2400" b="1" dirty="0">
              <a:solidFill>
                <a:srgbClr val="00B050"/>
              </a:solidFill>
              <a:cs typeface="B Nazanin" panose="00000400000000000000" pitchFamily="2" charset="-78"/>
            </a:endParaRPr>
          </a:p>
        </p:txBody>
      </p:sp>
    </p:spTree>
    <p:extLst>
      <p:ext uri="{BB962C8B-B14F-4D97-AF65-F5344CB8AC3E}">
        <p14:creationId xmlns:p14="http://schemas.microsoft.com/office/powerpoint/2010/main" val="32815249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TotalTime>
  <Words>910</Words>
  <Application>Microsoft Office PowerPoint</Application>
  <PresentationFormat>Custom</PresentationFormat>
  <Paragraphs>61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68</cp:revision>
  <dcterms:created xsi:type="dcterms:W3CDTF">2015-07-06T05:06:21Z</dcterms:created>
  <dcterms:modified xsi:type="dcterms:W3CDTF">2020-04-08T11:46:38Z</dcterms:modified>
</cp:coreProperties>
</file>