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68800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72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گام های خواندن</a:t>
            </a:r>
            <a:endParaRPr lang="en-US" sz="72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endParaRPr lang="fa-IR" sz="8000" dirty="0" smtClean="0">
              <a:latin typeface="IranNastaliq" pitchFamily="18" charset="0"/>
              <a:cs typeface="IranNastaliq" pitchFamily="18" charset="0"/>
            </a:endParaRPr>
          </a:p>
          <a:p>
            <a:pPr algn="r">
              <a:buNone/>
            </a:pPr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 دیدن                               شناختن                                   خواندن                               دریافتن 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rot="10800000">
            <a:off x="7010400" y="3657600"/>
            <a:ext cx="609600" cy="198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 rot="10800000">
            <a:off x="4572000" y="3581400"/>
            <a:ext cx="609600" cy="198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 rot="10800000">
            <a:off x="2209800" y="3657600"/>
            <a:ext cx="609600" cy="198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2438400"/>
          </a:xfrm>
        </p:spPr>
        <p:txBody>
          <a:bodyPr>
            <a:noAutofit/>
          </a:bodyPr>
          <a:lstStyle/>
          <a:p>
            <a:pPr algn="ctr"/>
            <a:r>
              <a:rPr lang="fa-IR" sz="96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عوامل م</a:t>
            </a:r>
            <a:r>
              <a:rPr lang="ar-IQ" sz="96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ؤ</a:t>
            </a:r>
            <a:r>
              <a:rPr lang="fa-IR" sz="96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ثر در خوانش</a:t>
            </a:r>
            <a:br>
              <a:rPr lang="fa-IR" sz="96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</a:br>
            <a:endParaRPr lang="en-US" sz="96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>
              <a:buNone/>
            </a:pPr>
            <a:endParaRPr lang="fa-IR" sz="6600" dirty="0" smtClean="0">
              <a:latin typeface="IranNastaliq" pitchFamily="18" charset="0"/>
              <a:cs typeface="IranNastaliq" pitchFamily="18" charset="0"/>
            </a:endParaRPr>
          </a:p>
          <a:p>
            <a:pPr algn="r">
              <a:buNone/>
            </a:pP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1-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زمان  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2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-درنگ  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3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-محتوا  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4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-تکیه  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5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-ت</a:t>
            </a:r>
            <a:r>
              <a:rPr lang="ar-IQ" sz="6600" dirty="0" smtClean="0">
                <a:latin typeface="IranNastaliq" pitchFamily="18" charset="0"/>
                <a:cs typeface="IranNastaliq" pitchFamily="18" charset="0"/>
              </a:rPr>
              <a:t>أ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کید  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6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-لحن</a:t>
            </a:r>
          </a:p>
          <a:p>
            <a:pPr algn="r">
              <a:buNone/>
            </a:pP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7-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درست   خوانی</a:t>
            </a:r>
            <a:r>
              <a:rPr lang="fa-IR" sz="6600" dirty="0" smtClean="0">
                <a:latin typeface="IranNastaliq" pitchFamily="18" charset="0"/>
                <a:cs typeface="B Badr" pitchFamily="2" charset="-78"/>
              </a:rPr>
              <a:t>8-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 زبان بدن</a:t>
            </a:r>
            <a:endParaRPr lang="en-US" sz="66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   </a:t>
            </a:r>
            <a:b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7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و لتعرفنّهم فی لحن القول</a:t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آنان را از شیوه ی سخنشان </a:t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بشناسی.</a:t>
            </a:r>
            <a:r>
              <a:rPr lang="fa-IR" sz="32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قرآن</a:t>
            </a: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 </a:t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لحن یعنی:</a:t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/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</a:b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B Nazanin" pitchFamily="2" charset="-78"/>
              </a:rPr>
              <a:t>  </a:t>
            </a:r>
            <a: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/>
            </a:r>
            <a:br>
              <a:rPr lang="fa-IR" sz="54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</a:br>
            <a:endParaRPr lang="en-US" sz="7200" b="1" cap="none" dirty="0">
              <a:ln w="12700">
                <a:solidFill>
                  <a:schemeClr val="accent4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895600"/>
            <a:ext cx="8686800" cy="3184525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endParaRPr lang="fa-IR" sz="5400" dirty="0" smtClean="0">
              <a:latin typeface="IranNastaliq" pitchFamily="18" charset="0"/>
              <a:cs typeface="IranNastaliq" pitchFamily="18" charset="0"/>
            </a:endParaRPr>
          </a:p>
          <a:p>
            <a:pPr algn="ctr">
              <a:buNone/>
            </a:pP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نوا</a:t>
            </a:r>
            <a:r>
              <a:rPr lang="en-US" sz="5400" dirty="0" smtClean="0"/>
              <a:t>،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کشیدن صدا یا اجتماع حالت صدا های مختلف.</a:t>
            </a:r>
            <a:r>
              <a:rPr lang="fa-IR" sz="5400" dirty="0" smtClean="0"/>
              <a:t> </a:t>
            </a:r>
            <a:r>
              <a:rPr lang="en-US" sz="5400" dirty="0" smtClean="0">
                <a:latin typeface="IranNastaliq" pitchFamily="18" charset="0"/>
                <a:cs typeface="IranNastaliq" pitchFamily="18" charset="0"/>
              </a:rPr>
              <a:t> </a:t>
            </a:r>
            <a:endParaRPr lang="fa-IR" sz="5400" dirty="0" smtClean="0">
              <a:latin typeface="IranNastaliq" pitchFamily="18" charset="0"/>
              <a:cs typeface="IranNastaliq" pitchFamily="18" charset="0"/>
            </a:endParaRPr>
          </a:p>
          <a:p>
            <a:pPr algn="ctr">
              <a:buNone/>
            </a:pPr>
            <a:endParaRPr lang="fa-IR" sz="5400" dirty="0" smtClean="0">
              <a:latin typeface="IranNastaliq" pitchFamily="18" charset="0"/>
              <a:cs typeface="IranNastaliq" pitchFamily="18" charset="0"/>
            </a:endParaRPr>
          </a:p>
          <a:p>
            <a:pPr algn="ctr">
              <a:buNone/>
            </a:pP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آواز خوش و موزون</a:t>
            </a:r>
            <a:r>
              <a:rPr lang="en-US" sz="5400" dirty="0" smtClean="0"/>
              <a:t>،</a:t>
            </a:r>
            <a:endParaRPr lang="fa-IR" sz="5400" dirty="0" smtClean="0"/>
          </a:p>
          <a:p>
            <a:pPr algn="ctr">
              <a:buNone/>
            </a:pPr>
            <a:endParaRPr lang="fa-IR" sz="5400" dirty="0" smtClean="0"/>
          </a:p>
          <a:p>
            <a:pPr algn="ctr">
              <a:buNone/>
            </a:pPr>
            <a:endParaRPr lang="en-US" sz="5400" dirty="0" smtClean="0"/>
          </a:p>
          <a:p>
            <a:pPr algn="ctr">
              <a:buNone/>
            </a:pPr>
            <a:endParaRPr lang="fa-IR" sz="5400" dirty="0" smtClean="0"/>
          </a:p>
          <a:p>
            <a:pPr algn="ctr">
              <a:buNone/>
            </a:pPr>
            <a:endParaRPr lang="en-US" sz="54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 spd="slow">
    <p:split dir="in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8800" b="1" cap="none" dirty="0" smtClean="0">
                <a:ln w="12700">
                  <a:solidFill>
                    <a:schemeClr val="accent4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گونه های لحن</a:t>
            </a:r>
            <a:endParaRPr lang="en-US" sz="8800" b="1" cap="none" dirty="0">
              <a:ln w="12700">
                <a:solidFill>
                  <a:schemeClr val="accent4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fa-IR" sz="4000" dirty="0" smtClean="0"/>
          </a:p>
          <a:p>
            <a:pPr algn="r">
              <a:buNone/>
            </a:pPr>
            <a:endParaRPr lang="fa-IR" sz="4000" dirty="0" smtClean="0">
              <a:solidFill>
                <a:schemeClr val="tx1"/>
              </a:solidFill>
              <a:latin typeface="IranNastaliq" pitchFamily="18" charset="0"/>
              <a:cs typeface="IranNastaliq" pitchFamily="18" charset="0"/>
            </a:endParaRPr>
          </a:p>
          <a:p>
            <a:pPr algn="r">
              <a:buNone/>
            </a:pPr>
            <a:r>
              <a:rPr lang="fa-IR" sz="4000" dirty="0" smtClean="0">
                <a:solidFill>
                  <a:schemeClr val="tx1"/>
                </a:solidFill>
                <a:latin typeface="IranNastaliq" pitchFamily="18" charset="0"/>
                <a:cs typeface="B Badr" pitchFamily="2" charset="-78"/>
              </a:rPr>
              <a:t>1-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لحن غنایی                 </a:t>
            </a:r>
            <a:r>
              <a:rPr lang="fa-IR" sz="4000" dirty="0" smtClean="0">
                <a:latin typeface="IranNastaliq" pitchFamily="18" charset="0"/>
                <a:cs typeface="B Badr" pitchFamily="2" charset="-78"/>
              </a:rPr>
              <a:t>2-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لحن حماسی                   </a:t>
            </a:r>
            <a:r>
              <a:rPr lang="fa-IR" sz="4000" dirty="0" smtClean="0">
                <a:latin typeface="IranNastaliq" pitchFamily="18" charset="0"/>
                <a:cs typeface="B Badr" pitchFamily="2" charset="-78"/>
              </a:rPr>
              <a:t>3-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لحن تعلیمی                      </a:t>
            </a:r>
            <a:r>
              <a:rPr lang="fa-IR" sz="4000" dirty="0" smtClean="0">
                <a:latin typeface="IranNastaliq" pitchFamily="18" charset="0"/>
                <a:cs typeface="B Badr" pitchFamily="2" charset="-78"/>
              </a:rPr>
              <a:t>4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 -لحن روایی                               </a:t>
            </a:r>
            <a:r>
              <a:rPr lang="fa-IR" sz="4000" dirty="0" smtClean="0">
                <a:latin typeface="IranNastaliq" pitchFamily="18" charset="0"/>
                <a:cs typeface="B Badr" pitchFamily="2" charset="-78"/>
              </a:rPr>
              <a:t>5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 -لحن طنز آمیز</a:t>
            </a:r>
          </a:p>
          <a:p>
            <a:pPr algn="r">
              <a:buNone/>
            </a:pPr>
            <a:r>
              <a:rPr lang="fa-IR" sz="4000" dirty="0" smtClean="0">
                <a:latin typeface="IranNastaliq" pitchFamily="18" charset="0"/>
                <a:cs typeface="B Badr" pitchFamily="2" charset="-78"/>
              </a:rPr>
              <a:t>6</a:t>
            </a:r>
            <a:r>
              <a:rPr lang="fa-IR" sz="4000" dirty="0" smtClean="0">
                <a:latin typeface="IranNastaliq" pitchFamily="18" charset="0"/>
                <a:cs typeface="B Kamran" pitchFamily="2" charset="-78"/>
              </a:rPr>
              <a:t>- </a:t>
            </a:r>
            <a:r>
              <a:rPr lang="fa-IR" sz="4000" dirty="0" smtClean="0">
                <a:latin typeface="IranNastaliq" pitchFamily="18" charset="0"/>
                <a:cs typeface="IranNastaliq" pitchFamily="18" charset="0"/>
              </a:rPr>
              <a:t>لحن کودکانه</a:t>
            </a:r>
            <a:endParaRPr lang="en-US" sz="40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 spd="slow">
    <p:wheel spokes="1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0"/>
            <a:ext cx="8686800" cy="6080125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                  ستایشی</a:t>
            </a:r>
            <a:r>
              <a:rPr lang="en-US" sz="6000" dirty="0" smtClean="0"/>
              <a:t>،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نیایشی</a:t>
            </a: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                            مدح</a:t>
            </a: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                         تغزّلی</a:t>
            </a: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لحن  غنایی                                          توصیفی</a:t>
            </a:r>
            <a:endParaRPr lang="en-US" sz="6000" dirty="0" smtClean="0">
              <a:latin typeface="IranNastaliq" pitchFamily="18" charset="0"/>
              <a:cs typeface="IranNastaliq" pitchFamily="18" charset="0"/>
            </a:endParaRP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                    خاطره</a:t>
            </a: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خرن آلود</a:t>
            </a:r>
            <a:r>
              <a:rPr lang="en-US" sz="6000" dirty="0" smtClean="0"/>
              <a:t> 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</a:t>
            </a:r>
          </a:p>
          <a:p>
            <a:pPr algn="r">
              <a:buNone/>
            </a:pP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                                                                      </a:t>
            </a:r>
          </a:p>
          <a:p>
            <a:pPr algn="r"/>
            <a:endParaRPr lang="fa-IR" sz="6000" dirty="0" smtClean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6934200" y="228600"/>
            <a:ext cx="381000" cy="6172200"/>
          </a:xfrm>
          <a:prstGeom prst="rightBrace">
            <a:avLst>
              <a:gd name="adj1" fmla="val 0"/>
              <a:gd name="adj2" fmla="val 50000"/>
            </a:avLst>
          </a:prstGeom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strips dir="ru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ستایشی</a:t>
            </a:r>
            <a:r>
              <a:rPr lang="en-US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،</a:t>
            </a:r>
            <a:r>
              <a:rPr lang="fa-IR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IranNastaliq" pitchFamily="18" charset="0"/>
                <a:cs typeface="IranNastaliq" pitchFamily="18" charset="0"/>
              </a:rPr>
              <a:t>نیایشی</a:t>
            </a:r>
            <a:r>
              <a:rPr lang="en-US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  <a:endParaRPr lang="en-US" sz="60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 algn="r">
              <a:buNone/>
            </a:pPr>
            <a:r>
              <a:rPr lang="fa-IR" sz="6000" dirty="0" smtClean="0">
                <a:latin typeface="IranNastaliq" pitchFamily="18" charset="0"/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        حس و حال نیایش تضرع  وستایش</a:t>
            </a:r>
          </a:p>
          <a:p>
            <a:pPr marL="514350" indent="-514350" algn="r">
              <a:buNone/>
            </a:pPr>
            <a:r>
              <a:rPr lang="fa-IR" sz="6000" dirty="0" smtClean="0">
                <a:latin typeface="IranNastaliq" pitchFamily="18" charset="0"/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           ملایم و متین </a:t>
            </a:r>
          </a:p>
          <a:p>
            <a:pPr marL="514350" indent="-514350" algn="r">
              <a:buNone/>
            </a:pPr>
            <a:r>
              <a:rPr lang="fa-IR" sz="6000" dirty="0" smtClean="0">
                <a:latin typeface="IranNastaliq" pitchFamily="18" charset="0"/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–                کشش های آوایی مناسب</a:t>
            </a:r>
          </a:p>
          <a:p>
            <a:pPr marL="514350" indent="-514350" algn="r">
              <a:buNone/>
            </a:pPr>
            <a:r>
              <a:rPr lang="en-US" sz="6000" dirty="0" smtClean="0">
                <a:latin typeface="IranNastaliq" pitchFamily="18" charset="0"/>
                <a:cs typeface="B Badr" pitchFamily="2" charset="-78"/>
              </a:rPr>
              <a:t> </a:t>
            </a:r>
            <a:r>
              <a:rPr lang="fa-IR" sz="6000" dirty="0" smtClean="0">
                <a:latin typeface="IranNastaliq" pitchFamily="18" charset="0"/>
                <a:cs typeface="B Badr" pitchFamily="2" charset="-78"/>
              </a:rPr>
              <a:t>4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–                تناسب بامحتوا</a:t>
            </a:r>
            <a:endParaRPr lang="en-US" sz="60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مدح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 algn="ct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1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- شناخت مقام ممدوح</a:t>
            </a:r>
          </a:p>
          <a:p>
            <a:pPr marL="514350" indent="-514350" algn="ct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2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- مبالغه در کشش آوایی</a:t>
            </a:r>
          </a:p>
          <a:p>
            <a:pPr marL="514350" indent="-514350" algn="ct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3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 –   نزدیک شدن به لحن حماسی </a:t>
            </a:r>
          </a:p>
          <a:p>
            <a:pPr marL="514350" indent="-514350" algn="ct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4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 – پر احساس</a:t>
            </a:r>
          </a:p>
          <a:p>
            <a:pPr marL="514350" indent="-514350" algn="ct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5</a:t>
            </a:r>
            <a:r>
              <a:rPr lang="fa-IR" sz="5400" dirty="0" smtClean="0">
                <a:latin typeface="IranNastaliq" pitchFamily="18" charset="0"/>
                <a:cs typeface="IranNastaliq" pitchFamily="18" charset="0"/>
              </a:rPr>
              <a:t>- تناسب با محتوا</a:t>
            </a:r>
            <a:endParaRPr lang="en-US" sz="54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تغزلی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5400" dirty="0" smtClean="0"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پر عشق و عاطفه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– نرم و موزون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-کشش آوایی مناسب </a:t>
            </a: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4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تناسب با محتوا </a:t>
            </a:r>
          </a:p>
          <a:p>
            <a:pPr algn="r">
              <a:buNone/>
            </a:pPr>
            <a:endParaRPr lang="en-US" sz="60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توصیفی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4800" dirty="0" smtClean="0">
                <a:latin typeface="IranNastaliq" pitchFamily="18" charset="0"/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آرامش بخش </a:t>
            </a:r>
            <a:endParaRPr lang="fa-IR" sz="6000" dirty="0" smtClean="0">
              <a:latin typeface="IranNastaliq" pitchFamily="18" charset="0"/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latin typeface="IranNastaliq" pitchFamily="18" charset="0"/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 بخش بندی شده </a:t>
            </a:r>
            <a:endParaRPr lang="fa-IR" sz="6000" dirty="0" smtClean="0">
              <a:latin typeface="IranNastaliq" pitchFamily="18" charset="0"/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latin typeface="IranNastaliq" pitchFamily="18" charset="0"/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تناسب با محتوا </a:t>
            </a:r>
            <a:endParaRPr lang="fa-IR" sz="6000" dirty="0" smtClean="0">
              <a:latin typeface="IranNastaliq" pitchFamily="18" charset="0"/>
              <a:cs typeface="B Badr" pitchFamily="2" charset="-78"/>
            </a:endParaRPr>
          </a:p>
          <a:p>
            <a:pPr algn="r"/>
            <a:endParaRPr lang="en-US" sz="6000" dirty="0">
              <a:latin typeface="IranNastaliq" pitchFamily="18" charset="0"/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خاطره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-  ت</a:t>
            </a:r>
            <a:r>
              <a:rPr lang="ar-IQ" sz="6000" dirty="0" smtClean="0">
                <a:latin typeface="IranNastaliq" pitchFamily="18" charset="0"/>
                <a:cs typeface="IranNastaliq" pitchFamily="18" charset="0"/>
              </a:rPr>
              <a:t>أ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کید بر  نام آواها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</a:t>
            </a:r>
            <a:r>
              <a:rPr lang="ar-IQ" sz="6000" dirty="0" smtClean="0">
                <a:latin typeface="IranNastaliq" pitchFamily="18" charset="0"/>
                <a:cs typeface="IranNastaliq" pitchFamily="18" charset="0"/>
              </a:rPr>
              <a:t>أ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کید بر شبه جمله ها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– ایفای نقش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4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 – تناسب محتوا</a:t>
            </a:r>
            <a:endParaRPr lang="en-US" sz="60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حزن آلود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1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 اثر گذار</a:t>
            </a:r>
          </a:p>
          <a:p>
            <a:pPr algn="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2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 بغض آلود و غمناک </a:t>
            </a:r>
          </a:p>
          <a:p>
            <a:pPr algn="r">
              <a:buNone/>
            </a:pPr>
            <a:r>
              <a:rPr lang="fa-IR" sz="5400" dirty="0" smtClean="0">
                <a:latin typeface="IranNastaliq" pitchFamily="18" charset="0"/>
                <a:cs typeface="B Badr" pitchFamily="2" charset="-78"/>
              </a:rPr>
              <a:t>3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-تناسب با محتوا</a:t>
            </a:r>
            <a:endParaRPr lang="en-US" sz="6600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حماسی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محکم و کوبنده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تیز      و      برنده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ضرب آهنگ حماسه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4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تناسب با محتوا </a:t>
            </a:r>
            <a:endParaRPr lang="en-US" sz="60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تعلیمی  (اندرزی )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1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اثر گذار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2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پدرانه</a:t>
            </a:r>
            <a:r>
              <a:rPr lang="ar-IQ" sz="6000" dirty="0" smtClean="0">
                <a:latin typeface="IranNastaliq" pitchFamily="18" charset="0"/>
                <a:cs typeface="IranNastaliq" pitchFamily="18" charset="0"/>
              </a:rPr>
              <a:t>،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مادرانه 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3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مخاطب مدار</a:t>
            </a:r>
            <a:endParaRPr lang="fa-IR" sz="60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4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- تناسب با محتوا</a:t>
            </a:r>
            <a:endParaRPr lang="en-US" sz="60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روایی 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1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صمیمانه </a:t>
            </a:r>
            <a:endParaRPr lang="fa-IR" sz="48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2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اثرگذار </a:t>
            </a:r>
            <a:endParaRPr lang="fa-IR" sz="48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3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ایفای نقش </a:t>
            </a:r>
            <a:endParaRPr lang="fa-IR" sz="48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4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فراز و فرود    </a:t>
            </a:r>
            <a:endParaRPr lang="fa-IR" sz="48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5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آرایه های کلامی </a:t>
            </a:r>
            <a:endParaRPr lang="fa-IR" sz="48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4000" dirty="0" smtClean="0">
                <a:cs typeface="B Badr" pitchFamily="2" charset="-78"/>
              </a:rPr>
              <a:t>6</a:t>
            </a:r>
            <a:r>
              <a:rPr lang="fa-IR" sz="4800" dirty="0" smtClean="0">
                <a:latin typeface="IranNastaliq" pitchFamily="18" charset="0"/>
                <a:cs typeface="IranNastaliq" pitchFamily="18" charset="0"/>
              </a:rPr>
              <a:t>- تناسب با محتوا  </a:t>
            </a:r>
            <a:endParaRPr lang="en-US" sz="48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طنز آمیز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fa-IR" sz="5400" dirty="0" smtClean="0">
                <a:cs typeface="B Badr" pitchFamily="2" charset="-78"/>
              </a:rPr>
              <a:t>1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 نرم و سست </a:t>
            </a:r>
            <a:endParaRPr lang="fa-IR" sz="66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5400" dirty="0" smtClean="0">
                <a:cs typeface="B Badr" pitchFamily="2" charset="-78"/>
              </a:rPr>
              <a:t>2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 ریشخند گونه</a:t>
            </a:r>
            <a:endParaRPr lang="fa-IR" sz="6600" dirty="0" smtClean="0">
              <a:cs typeface="B Badr" pitchFamily="2" charset="-78"/>
            </a:endParaRPr>
          </a:p>
          <a:p>
            <a:pPr algn="r">
              <a:buNone/>
            </a:pPr>
            <a:r>
              <a:rPr lang="fa-IR" sz="5400" dirty="0" smtClean="0">
                <a:cs typeface="B Badr" pitchFamily="2" charset="-78"/>
              </a:rPr>
              <a:t>3</a:t>
            </a:r>
            <a:r>
              <a:rPr lang="fa-IR" sz="6600" dirty="0" smtClean="0">
                <a:latin typeface="IranNastaliq" pitchFamily="18" charset="0"/>
                <a:cs typeface="IranNastaliq" pitchFamily="18" charset="0"/>
              </a:rPr>
              <a:t>- تناسب با محتوا </a:t>
            </a:r>
            <a:endParaRPr lang="en-US" sz="6600" dirty="0">
              <a:cs typeface="B Badr" pitchFamily="2" charset="-7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8000" dirty="0" smtClean="0">
                <a:latin typeface="IranNastaliq" pitchFamily="18" charset="0"/>
                <a:cs typeface="IranNastaliq" pitchFamily="18" charset="0"/>
              </a:rPr>
              <a:t>کودکانه</a:t>
            </a:r>
            <a:endParaRPr lang="en-US" sz="8000" dirty="0">
              <a:latin typeface="IranNastaliq" pitchFamily="18" charset="0"/>
              <a:cs typeface="IranNastaliq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1</a:t>
            </a:r>
            <a:r>
              <a:rPr lang="fa-IR" dirty="0" smtClean="0">
                <a:cs typeface="B Badr" pitchFamily="2" charset="-78"/>
              </a:rPr>
              <a:t>- 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زبان صمیم</a:t>
            </a:r>
          </a:p>
          <a:p>
            <a:pPr algn="r">
              <a:buNone/>
            </a:pPr>
            <a:r>
              <a:rPr lang="fa-IR" sz="4800" smtClean="0">
                <a:cs typeface="B Badr" pitchFamily="2" charset="-78"/>
              </a:rPr>
              <a:t>2</a:t>
            </a:r>
            <a:r>
              <a:rPr lang="fa-IR" smtClean="0">
                <a:cs typeface="B Badr" pitchFamily="2" charset="-78"/>
              </a:rPr>
              <a:t>- </a:t>
            </a:r>
            <a:r>
              <a:rPr lang="fa-IR" sz="6000" smtClean="0">
                <a:latin typeface="IranNastaliq" pitchFamily="18" charset="0"/>
                <a:cs typeface="IranNastaliq" pitchFamily="18" charset="0"/>
              </a:rPr>
              <a:t> 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سست و نرم</a:t>
            </a:r>
          </a:p>
          <a:p>
            <a:pPr algn="r">
              <a:buNone/>
            </a:pPr>
            <a:r>
              <a:rPr lang="fa-IR" sz="4800" dirty="0" smtClean="0">
                <a:cs typeface="B Badr" pitchFamily="2" charset="-78"/>
              </a:rPr>
              <a:t>3</a:t>
            </a:r>
            <a:r>
              <a:rPr lang="fa-IR" dirty="0" smtClean="0">
                <a:cs typeface="B Badr" pitchFamily="2" charset="-78"/>
              </a:rPr>
              <a:t>- </a:t>
            </a:r>
            <a:r>
              <a:rPr lang="fa-IR" sz="6000" dirty="0" smtClean="0">
                <a:latin typeface="IranNastaliq" pitchFamily="18" charset="0"/>
                <a:cs typeface="IranNastaliq" pitchFamily="18" charset="0"/>
              </a:rPr>
              <a:t>تناسب با محتوا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245</TotalTime>
  <Words>281</Words>
  <Application>Microsoft Office PowerPoint</Application>
  <PresentationFormat>On-screen Show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Trek</vt:lpstr>
      <vt:lpstr>بنام خدا</vt:lpstr>
      <vt:lpstr>گام های خواندن</vt:lpstr>
      <vt:lpstr>عوامل مؤثر در خوانش </vt:lpstr>
      <vt:lpstr>        و لتعرفنّهم فی لحن القول آنان را از شیوه ی سخنشان  بشناسی.قرآن  لحن یعنی:      </vt:lpstr>
      <vt:lpstr>گونه های لحن</vt:lpstr>
      <vt:lpstr>PowerPoint Presentation</vt:lpstr>
      <vt:lpstr>ستایشی،نیایشی </vt:lpstr>
      <vt:lpstr>مدح</vt:lpstr>
      <vt:lpstr>تغزلی</vt:lpstr>
      <vt:lpstr>توصیفی</vt:lpstr>
      <vt:lpstr>خاطره</vt:lpstr>
      <vt:lpstr>حزن آلود</vt:lpstr>
      <vt:lpstr>حماسی</vt:lpstr>
      <vt:lpstr>تعلیمی  (اندرزی )</vt:lpstr>
      <vt:lpstr>روایی </vt:lpstr>
      <vt:lpstr>طنز آمیز</vt:lpstr>
      <vt:lpstr>کودکانه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الهی به زیبایی سادگی                 به والایی اوج افتادگی       رهایم مکن جز به بند غمت              اسیرم مکن جز به آزادگی</dc:title>
  <dc:creator/>
  <cp:lastModifiedBy>Windows User</cp:lastModifiedBy>
  <cp:revision>26</cp:revision>
  <dcterms:created xsi:type="dcterms:W3CDTF">2006-08-16T00:00:00Z</dcterms:created>
  <dcterms:modified xsi:type="dcterms:W3CDTF">2020-06-13T07:34:13Z</dcterms:modified>
</cp:coreProperties>
</file>