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sldIdLst>
    <p:sldId id="256" r:id="rId2"/>
    <p:sldId id="292" r:id="rId3"/>
    <p:sldId id="293" r:id="rId4"/>
    <p:sldId id="305" r:id="rId5"/>
    <p:sldId id="257" r:id="rId6"/>
    <p:sldId id="259" r:id="rId7"/>
    <p:sldId id="260" r:id="rId8"/>
    <p:sldId id="261" r:id="rId9"/>
    <p:sldId id="262" r:id="rId10"/>
    <p:sldId id="263" r:id="rId11"/>
    <p:sldId id="294"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95" r:id="rId35"/>
    <p:sldId id="296" r:id="rId36"/>
    <p:sldId id="297" r:id="rId37"/>
    <p:sldId id="286" r:id="rId38"/>
    <p:sldId id="287" r:id="rId39"/>
    <p:sldId id="288" r:id="rId40"/>
    <p:sldId id="298" r:id="rId41"/>
    <p:sldId id="299" r:id="rId42"/>
    <p:sldId id="300" r:id="rId43"/>
    <p:sldId id="301" r:id="rId44"/>
    <p:sldId id="302" r:id="rId45"/>
    <p:sldId id="303" r:id="rId46"/>
    <p:sldId id="304" r:id="rId47"/>
    <p:sldId id="289" r:id="rId48"/>
    <p:sldId id="290" r:id="rId49"/>
    <p:sldId id="291" r:id="rId50"/>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5pPr>
    <a:lvl6pPr marL="2286000" algn="l" defTabSz="914400" rtl="0" eaLnBrk="1" latinLnBrk="0" hangingPunct="1">
      <a:defRPr kern="1200">
        <a:solidFill>
          <a:schemeClr val="tx1"/>
        </a:solidFill>
        <a:latin typeface="Trebuchet MS" panose="020B0603020202020204" pitchFamily="34" charset="0"/>
        <a:ea typeface="+mn-ea"/>
        <a:cs typeface="+mn-cs"/>
      </a:defRPr>
    </a:lvl6pPr>
    <a:lvl7pPr marL="2743200" algn="l" defTabSz="914400" rtl="0" eaLnBrk="1" latinLnBrk="0" hangingPunct="1">
      <a:defRPr kern="1200">
        <a:solidFill>
          <a:schemeClr val="tx1"/>
        </a:solidFill>
        <a:latin typeface="Trebuchet MS" panose="020B0603020202020204" pitchFamily="34" charset="0"/>
        <a:ea typeface="+mn-ea"/>
        <a:cs typeface="+mn-cs"/>
      </a:defRPr>
    </a:lvl7pPr>
    <a:lvl8pPr marL="3200400" algn="l" defTabSz="914400" rtl="0" eaLnBrk="1" latinLnBrk="0" hangingPunct="1">
      <a:defRPr kern="1200">
        <a:solidFill>
          <a:schemeClr val="tx1"/>
        </a:solidFill>
        <a:latin typeface="Trebuchet MS" panose="020B0603020202020204" pitchFamily="34" charset="0"/>
        <a:ea typeface="+mn-ea"/>
        <a:cs typeface="+mn-cs"/>
      </a:defRPr>
    </a:lvl8pPr>
    <a:lvl9pPr marL="3657600" algn="l" defTabSz="914400" rtl="0" eaLnBrk="1" latinLnBrk="0" hangingPunct="1">
      <a:defRPr kern="1200">
        <a:solidFill>
          <a:schemeClr val="tx1"/>
        </a:solidFill>
        <a:latin typeface="Trebuchet MS" panose="020B0603020202020204"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7"/>
          <p:cNvGrpSpPr>
            <a:grpSpLocks/>
          </p:cNvGrpSpPr>
          <p:nvPr/>
        </p:nvGrpSpPr>
        <p:grpSpPr bwMode="auto">
          <a:xfrm>
            <a:off x="0" y="-7938"/>
            <a:ext cx="12192000" cy="6865938"/>
            <a:chOff x="0" y="-8467"/>
            <a:chExt cx="12192000" cy="6866467"/>
          </a:xfrm>
        </p:grpSpPr>
        <p:sp>
          <p:nvSpPr>
            <p:cNvPr id="5" name="Freeform 4"/>
            <p:cNvSpPr/>
            <p:nvPr/>
          </p:nvSpPr>
          <p:spPr>
            <a:xfrm>
              <a:off x="0" y="-8467"/>
              <a:ext cx="863600" cy="569797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6" name="Straight Connector 5"/>
            <p:cNvCxnSpPr/>
            <p:nvPr/>
          </p:nvCxnSpPr>
          <p:spPr>
            <a:xfrm>
              <a:off x="9371013" y="-528"/>
              <a:ext cx="1219200" cy="6858528"/>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flipH="1">
              <a:off x="7424738" y="3681168"/>
              <a:ext cx="4764087" cy="3176832"/>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8" name="Rectangle 23"/>
            <p:cNvSpPr/>
            <p:nvPr/>
          </p:nvSpPr>
          <p:spPr>
            <a:xfrm>
              <a:off x="9182100" y="-8467"/>
              <a:ext cx="3006725"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25"/>
            <p:cNvSpPr/>
            <p:nvPr/>
          </p:nvSpPr>
          <p:spPr>
            <a:xfrm>
              <a:off x="9602788" y="-8467"/>
              <a:ext cx="2589212"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Isosceles Triangle 9"/>
            <p:cNvSpPr/>
            <p:nvPr/>
          </p:nvSpPr>
          <p:spPr>
            <a:xfrm>
              <a:off x="8932863" y="3047706"/>
              <a:ext cx="3259137" cy="3810294"/>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27"/>
            <p:cNvSpPr/>
            <p:nvPr/>
          </p:nvSpPr>
          <p:spPr>
            <a:xfrm>
              <a:off x="9334500" y="-8467"/>
              <a:ext cx="2854325"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28"/>
            <p:cNvSpPr/>
            <p:nvPr/>
          </p:nvSpPr>
          <p:spPr>
            <a:xfrm>
              <a:off x="10898188" y="-8467"/>
              <a:ext cx="1290637"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9"/>
            <p:cNvSpPr/>
            <p:nvPr/>
          </p:nvSpPr>
          <p:spPr>
            <a:xfrm>
              <a:off x="10939463" y="-8467"/>
              <a:ext cx="1249362"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p:cNvSpPr/>
            <p:nvPr/>
          </p:nvSpPr>
          <p:spPr>
            <a:xfrm>
              <a:off x="10371138" y="3589086"/>
              <a:ext cx="1817687" cy="3268914"/>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5" name="Date Placeholder 3"/>
          <p:cNvSpPr>
            <a:spLocks noGrp="1"/>
          </p:cNvSpPr>
          <p:nvPr>
            <p:ph type="dt" sz="half" idx="10"/>
          </p:nvPr>
        </p:nvSpPr>
        <p:spPr/>
        <p:txBody>
          <a:bodyPr/>
          <a:lstStyle>
            <a:lvl1pPr>
              <a:defRPr/>
            </a:lvl1pPr>
          </a:lstStyle>
          <a:p>
            <a:pPr>
              <a:defRPr/>
            </a:pPr>
            <a:fld id="{A212A4C0-4EEA-415A-89BF-4C7F36961CA9}" type="datetimeFigureOut">
              <a:rPr lang="en-US"/>
              <a:pPr>
                <a:defRPr/>
              </a:pPr>
              <a:t>6/13/2020</a:t>
            </a:fld>
            <a:endParaRPr lang="en-US"/>
          </a:p>
        </p:txBody>
      </p:sp>
      <p:sp>
        <p:nvSpPr>
          <p:cNvPr id="16" name="Footer Placeholder 4"/>
          <p:cNvSpPr>
            <a:spLocks noGrp="1"/>
          </p:cNvSpPr>
          <p:nvPr>
            <p:ph type="ftr" sz="quarter" idx="11"/>
          </p:nvPr>
        </p:nvSpPr>
        <p:spPr/>
        <p:txBody>
          <a:bodyPr/>
          <a:lstStyle>
            <a:lvl1pPr>
              <a:defRPr/>
            </a:lvl1pPr>
          </a:lstStyle>
          <a:p>
            <a:pPr>
              <a:defRPr/>
            </a:pPr>
            <a:endParaRPr lang="en-US"/>
          </a:p>
        </p:txBody>
      </p:sp>
      <p:sp>
        <p:nvSpPr>
          <p:cNvPr id="17" name="Slide Number Placeholder 5"/>
          <p:cNvSpPr>
            <a:spLocks noGrp="1"/>
          </p:cNvSpPr>
          <p:nvPr>
            <p:ph type="sldNum" sz="quarter" idx="12"/>
          </p:nvPr>
        </p:nvSpPr>
        <p:spPr/>
        <p:txBody>
          <a:bodyPr/>
          <a:lstStyle>
            <a:lvl1pPr>
              <a:defRPr/>
            </a:lvl1pPr>
          </a:lstStyle>
          <a:p>
            <a:pPr>
              <a:defRPr/>
            </a:pPr>
            <a:fld id="{777D8F16-1C9D-4011-BE3B-B3B24F4C2B65}" type="slidenum">
              <a:rPr lang="en-US"/>
              <a:pPr>
                <a:defRPr/>
              </a:pPr>
              <a:t>‹#›</a:t>
            </a:fld>
            <a:endParaRPr lang="en-US"/>
          </a:p>
        </p:txBody>
      </p:sp>
    </p:spTree>
    <p:extLst>
      <p:ext uri="{BB962C8B-B14F-4D97-AF65-F5344CB8AC3E}">
        <p14:creationId xmlns:p14="http://schemas.microsoft.com/office/powerpoint/2010/main" val="6656253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B7542FF7-F55D-4273-8620-52D2A71B3D93}" type="datetimeFigureOut">
              <a:rPr lang="en-US"/>
              <a:pPr>
                <a:defRPr/>
              </a:pPr>
              <a:t>6/13/2020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315C810-91FC-452F-9C3E-B2EFA3AA76FD}" type="slidenum">
              <a:rPr lang="en-US"/>
              <a:pPr>
                <a:defRPr/>
              </a:pPr>
              <a:t>‹#›</a:t>
            </a:fld>
            <a:endParaRPr lang="en-US"/>
          </a:p>
        </p:txBody>
      </p:sp>
    </p:spTree>
    <p:extLst>
      <p:ext uri="{BB962C8B-B14F-4D97-AF65-F5344CB8AC3E}">
        <p14:creationId xmlns:p14="http://schemas.microsoft.com/office/powerpoint/2010/main" val="26316591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17B211D-E5E9-4218-B5C7-1C890B7D0F9C}" type="datetimeFigureOut">
              <a:rPr lang="en-US"/>
              <a:pPr>
                <a:defRPr/>
              </a:pPr>
              <a:t>6/13/2020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F064DE9-D57B-4F83-9CA7-1AB010B5B80F}" type="slidenum">
              <a:rPr lang="en-US"/>
              <a:pPr>
                <a:defRPr/>
              </a:pPr>
              <a:t>‹#›</a:t>
            </a:fld>
            <a:endParaRPr lang="en-US"/>
          </a:p>
        </p:txBody>
      </p:sp>
    </p:spTree>
    <p:extLst>
      <p:ext uri="{BB962C8B-B14F-4D97-AF65-F5344CB8AC3E}">
        <p14:creationId xmlns:p14="http://schemas.microsoft.com/office/powerpoint/2010/main" val="1874440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F234D860-7C7C-453B-B4CC-C13580E4D3D7}" type="datetimeFigureOut">
              <a:rPr lang="en-US"/>
              <a:pPr>
                <a:defRPr/>
              </a:pPr>
              <a:t>6/13/2020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296BFC8-6784-461C-85F2-0C3F75CF71F2}" type="slidenum">
              <a:rPr lang="en-US"/>
              <a:pPr>
                <a:defRPr/>
              </a:pPr>
              <a:t>‹#›</a:t>
            </a:fld>
            <a:endParaRPr lang="en-US"/>
          </a:p>
        </p:txBody>
      </p:sp>
    </p:spTree>
    <p:extLst>
      <p:ext uri="{BB962C8B-B14F-4D97-AF65-F5344CB8AC3E}">
        <p14:creationId xmlns:p14="http://schemas.microsoft.com/office/powerpoint/2010/main" val="4141320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068CF987-6349-4FD7-9350-7682A990083B}" type="datetimeFigureOut">
              <a:rPr lang="en-US"/>
              <a:pPr>
                <a:defRPr/>
              </a:pPr>
              <a:t>6/13/2020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661EEFDD-AFC1-413E-8571-43362F9AF3C3}" type="slidenum">
              <a:rPr lang="en-US"/>
              <a:pPr>
                <a:defRPr/>
              </a:pPr>
              <a:t>‹#›</a:t>
            </a:fld>
            <a:endParaRPr lang="en-US"/>
          </a:p>
        </p:txBody>
      </p:sp>
    </p:spTree>
    <p:extLst>
      <p:ext uri="{BB962C8B-B14F-4D97-AF65-F5344CB8AC3E}">
        <p14:creationId xmlns:p14="http://schemas.microsoft.com/office/powerpoint/2010/main" val="3920190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480C80A1-B67F-4915-9BF3-0C0E095AC957}" type="datetimeFigureOut">
              <a:rPr lang="en-US"/>
              <a:pPr>
                <a:defRPr/>
              </a:pPr>
              <a:t>6/13/2020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8544767B-A5FE-461F-9A98-E6EF9E51966D}" type="slidenum">
              <a:rPr lang="en-US"/>
              <a:pPr>
                <a:defRPr/>
              </a:pPr>
              <a:t>‹#›</a:t>
            </a:fld>
            <a:endParaRPr lang="en-US"/>
          </a:p>
        </p:txBody>
      </p:sp>
    </p:spTree>
    <p:extLst>
      <p:ext uri="{BB962C8B-B14F-4D97-AF65-F5344CB8AC3E}">
        <p14:creationId xmlns:p14="http://schemas.microsoft.com/office/powerpoint/2010/main" val="449579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E2A27FB-3DF7-4117-A140-30BC37CF8CF4}" type="datetimeFigureOut">
              <a:rPr lang="en-US"/>
              <a:pPr>
                <a:defRPr/>
              </a:pPr>
              <a:t>6/13/2020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D9895815-1383-43D4-AF66-41417B2FE7B9}" type="slidenum">
              <a:rPr lang="en-US"/>
              <a:pPr>
                <a:defRPr/>
              </a:pPr>
              <a:t>‹#›</a:t>
            </a:fld>
            <a:endParaRPr lang="en-US"/>
          </a:p>
        </p:txBody>
      </p:sp>
    </p:spTree>
    <p:extLst>
      <p:ext uri="{BB962C8B-B14F-4D97-AF65-F5344CB8AC3E}">
        <p14:creationId xmlns:p14="http://schemas.microsoft.com/office/powerpoint/2010/main" val="3447039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89F04E36-19C4-4524-947D-007574DE5C20}" type="datetimeFigureOut">
              <a:rPr lang="en-US"/>
              <a:pPr>
                <a:defRPr/>
              </a:pPr>
              <a:t>6/13/2020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EA586CC-1E1F-4457-B81A-C045301B8BFD}" type="slidenum">
              <a:rPr lang="en-US"/>
              <a:pPr>
                <a:defRPr/>
              </a:pPr>
              <a:t>‹#›</a:t>
            </a:fld>
            <a:endParaRPr lang="en-US"/>
          </a:p>
        </p:txBody>
      </p:sp>
    </p:spTree>
    <p:extLst>
      <p:ext uri="{BB962C8B-B14F-4D97-AF65-F5344CB8AC3E}">
        <p14:creationId xmlns:p14="http://schemas.microsoft.com/office/powerpoint/2010/main" val="16782833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960B98D-062A-49D5-AA24-19F30E886C45}" type="datetimeFigureOut">
              <a:rPr lang="en-US"/>
              <a:pPr>
                <a:defRPr/>
              </a:pPr>
              <a:t>6/13/2020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7D1B30E-9E6B-4599-BAF6-991C5D1F59D7}" type="slidenum">
              <a:rPr lang="en-US"/>
              <a:pPr>
                <a:defRPr/>
              </a:pPr>
              <a:t>‹#›</a:t>
            </a:fld>
            <a:endParaRPr lang="en-US"/>
          </a:p>
        </p:txBody>
      </p:sp>
    </p:spTree>
    <p:extLst>
      <p:ext uri="{BB962C8B-B14F-4D97-AF65-F5344CB8AC3E}">
        <p14:creationId xmlns:p14="http://schemas.microsoft.com/office/powerpoint/2010/main" val="32660975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8C7721FA-171A-4081-9FA1-437BAD62364B}" type="datetimeFigureOut">
              <a:rPr lang="en-US"/>
              <a:pPr>
                <a:defRPr/>
              </a:pPr>
              <a:t>6/13/2020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E3E8055-CB90-43CB-AC23-3C48EEAADE2C}" type="slidenum">
              <a:rPr lang="en-US"/>
              <a:pPr>
                <a:defRPr/>
              </a:pPr>
              <a:t>‹#›</a:t>
            </a:fld>
            <a:endParaRPr lang="en-US"/>
          </a:p>
        </p:txBody>
      </p:sp>
    </p:spTree>
    <p:extLst>
      <p:ext uri="{BB962C8B-B14F-4D97-AF65-F5344CB8AC3E}">
        <p14:creationId xmlns:p14="http://schemas.microsoft.com/office/powerpoint/2010/main" val="42542919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17"/>
          <p:cNvSpPr txBox="1">
            <a:spLocks noChangeArrowheads="1"/>
          </p:cNvSpPr>
          <p:nvPr/>
        </p:nvSpPr>
        <p:spPr bwMode="auto">
          <a:xfrm>
            <a:off x="541338"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eaLnBrk="1" hangingPunct="1"/>
            <a:r>
              <a:rPr lang="en-US" altLang="en-US" sz="8000">
                <a:solidFill>
                  <a:srgbClr val="9FE0F5"/>
                </a:solidFill>
                <a:latin typeface="Arial" panose="020B0604020202020204" pitchFamily="34" charset="0"/>
              </a:rPr>
              <a:t>“</a:t>
            </a:r>
          </a:p>
        </p:txBody>
      </p:sp>
      <p:sp>
        <p:nvSpPr>
          <p:cNvPr id="6" name="TextBox 28"/>
          <p:cNvSpPr txBox="1">
            <a:spLocks noChangeArrowheads="1"/>
          </p:cNvSpPr>
          <p:nvPr/>
        </p:nvSpPr>
        <p:spPr bwMode="auto">
          <a:xfrm>
            <a:off x="8893175"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eaLnBrk="1" hangingPunct="1"/>
            <a:r>
              <a:rPr lang="en-US" altLang="en-US" sz="8000">
                <a:solidFill>
                  <a:srgbClr val="9FE0F5"/>
                </a:solidFill>
                <a:latin typeface="Arial" panose="020B0604020202020204" pitchFamily="34" charset="0"/>
              </a:rPr>
              <a:t>”</a:t>
            </a:r>
          </a:p>
        </p:txBody>
      </p:sp>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3A76157C-C9AD-4E5A-865E-3729A2BE0511}" type="datetimeFigureOut">
              <a:rPr lang="en-US"/>
              <a:pPr>
                <a:defRPr/>
              </a:pPr>
              <a:t>6/13/2020</a:t>
            </a:fld>
            <a:endParaRPr lang="en-US"/>
          </a:p>
        </p:txBody>
      </p:sp>
      <p:sp>
        <p:nvSpPr>
          <p:cNvPr id="8" name="Footer Placeholder 4"/>
          <p:cNvSpPr>
            <a:spLocks noGrp="1"/>
          </p:cNvSpPr>
          <p:nvPr>
            <p:ph type="ftr" sz="quarter" idx="15"/>
          </p:nvPr>
        </p:nvSpPr>
        <p:spPr/>
        <p:txBody>
          <a:bodyPr/>
          <a:lstStyle>
            <a:lvl1pPr>
              <a:defRPr/>
            </a:lvl1pPr>
          </a:lstStyle>
          <a:p>
            <a:pPr>
              <a:defRPr/>
            </a:pPr>
            <a:endParaRPr lang="en-US"/>
          </a:p>
        </p:txBody>
      </p:sp>
      <p:sp>
        <p:nvSpPr>
          <p:cNvPr id="9" name="Slide Number Placeholder 5"/>
          <p:cNvSpPr>
            <a:spLocks noGrp="1"/>
          </p:cNvSpPr>
          <p:nvPr>
            <p:ph type="sldNum" sz="quarter" idx="16"/>
          </p:nvPr>
        </p:nvSpPr>
        <p:spPr/>
        <p:txBody>
          <a:bodyPr/>
          <a:lstStyle>
            <a:lvl1pPr>
              <a:defRPr/>
            </a:lvl1pPr>
          </a:lstStyle>
          <a:p>
            <a:pPr>
              <a:defRPr/>
            </a:pPr>
            <a:fld id="{1E29226F-9398-4859-ACA6-3C32ED8D96DD}" type="slidenum">
              <a:rPr lang="en-US"/>
              <a:pPr>
                <a:defRPr/>
              </a:pPr>
              <a:t>‹#›</a:t>
            </a:fld>
            <a:endParaRPr lang="en-US"/>
          </a:p>
        </p:txBody>
      </p:sp>
    </p:spTree>
    <p:extLst>
      <p:ext uri="{BB962C8B-B14F-4D97-AF65-F5344CB8AC3E}">
        <p14:creationId xmlns:p14="http://schemas.microsoft.com/office/powerpoint/2010/main" val="21797099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CB7FF9F-B112-43A7-BE06-F95828AFEB30}" type="datetimeFigureOut">
              <a:rPr lang="en-US"/>
              <a:pPr>
                <a:defRPr/>
              </a:pPr>
              <a:t>6/13/2020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F6B1F91-5C48-4C8B-85B7-A4FAA95AEBBD}" type="slidenum">
              <a:rPr lang="en-US"/>
              <a:pPr>
                <a:defRPr/>
              </a:pPr>
              <a:t>‹#›</a:t>
            </a:fld>
            <a:endParaRPr lang="en-US"/>
          </a:p>
        </p:txBody>
      </p:sp>
    </p:spTree>
    <p:extLst>
      <p:ext uri="{BB962C8B-B14F-4D97-AF65-F5344CB8AC3E}">
        <p14:creationId xmlns:p14="http://schemas.microsoft.com/office/powerpoint/2010/main" val="33500466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17"/>
          <p:cNvSpPr txBox="1">
            <a:spLocks noChangeArrowheads="1"/>
          </p:cNvSpPr>
          <p:nvPr/>
        </p:nvSpPr>
        <p:spPr bwMode="auto">
          <a:xfrm>
            <a:off x="541338"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eaLnBrk="1" hangingPunct="1"/>
            <a:r>
              <a:rPr lang="en-US" altLang="en-US" sz="8000">
                <a:solidFill>
                  <a:srgbClr val="9FE0F5"/>
                </a:solidFill>
                <a:latin typeface="Arial" panose="020B0604020202020204" pitchFamily="34" charset="0"/>
              </a:rPr>
              <a:t>“</a:t>
            </a:r>
          </a:p>
        </p:txBody>
      </p:sp>
      <p:sp>
        <p:nvSpPr>
          <p:cNvPr id="6" name="TextBox 28"/>
          <p:cNvSpPr txBox="1">
            <a:spLocks noChangeArrowheads="1"/>
          </p:cNvSpPr>
          <p:nvPr/>
        </p:nvSpPr>
        <p:spPr bwMode="auto">
          <a:xfrm>
            <a:off x="8893175"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eaLnBrk="1" hangingPunct="1"/>
            <a:r>
              <a:rPr lang="en-US" altLang="en-US" sz="8000">
                <a:solidFill>
                  <a:srgbClr val="9FE0F5"/>
                </a:solidFill>
                <a:latin typeface="Arial" panose="020B0604020202020204" pitchFamily="34" charset="0"/>
              </a:rPr>
              <a:t>”</a:t>
            </a:r>
          </a:p>
        </p:txBody>
      </p:sp>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CA1E849B-3FED-4ED2-B302-33FF33E4758E}" type="datetimeFigureOut">
              <a:rPr lang="en-US"/>
              <a:pPr>
                <a:defRPr/>
              </a:pPr>
              <a:t>6/13/2020</a:t>
            </a:fld>
            <a:endParaRPr lang="en-US"/>
          </a:p>
        </p:txBody>
      </p:sp>
      <p:sp>
        <p:nvSpPr>
          <p:cNvPr id="8" name="Footer Placeholder 4"/>
          <p:cNvSpPr>
            <a:spLocks noGrp="1"/>
          </p:cNvSpPr>
          <p:nvPr>
            <p:ph type="ftr" sz="quarter" idx="15"/>
          </p:nvPr>
        </p:nvSpPr>
        <p:spPr/>
        <p:txBody>
          <a:bodyPr/>
          <a:lstStyle>
            <a:lvl1pPr>
              <a:defRPr/>
            </a:lvl1pPr>
          </a:lstStyle>
          <a:p>
            <a:pPr>
              <a:defRPr/>
            </a:pPr>
            <a:endParaRPr lang="en-US"/>
          </a:p>
        </p:txBody>
      </p:sp>
      <p:sp>
        <p:nvSpPr>
          <p:cNvPr id="9" name="Slide Number Placeholder 5"/>
          <p:cNvSpPr>
            <a:spLocks noGrp="1"/>
          </p:cNvSpPr>
          <p:nvPr>
            <p:ph type="sldNum" sz="quarter" idx="16"/>
          </p:nvPr>
        </p:nvSpPr>
        <p:spPr/>
        <p:txBody>
          <a:bodyPr/>
          <a:lstStyle>
            <a:lvl1pPr>
              <a:defRPr/>
            </a:lvl1pPr>
          </a:lstStyle>
          <a:p>
            <a:pPr>
              <a:defRPr/>
            </a:pPr>
            <a:fld id="{DF454BEA-90D6-4C21-BC3A-59F1D0CD5CE3}" type="slidenum">
              <a:rPr lang="en-US"/>
              <a:pPr>
                <a:defRPr/>
              </a:pPr>
              <a:t>‹#›</a:t>
            </a:fld>
            <a:endParaRPr lang="en-US"/>
          </a:p>
        </p:txBody>
      </p:sp>
    </p:spTree>
    <p:extLst>
      <p:ext uri="{BB962C8B-B14F-4D97-AF65-F5344CB8AC3E}">
        <p14:creationId xmlns:p14="http://schemas.microsoft.com/office/powerpoint/2010/main" val="14065282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fld id="{8DDB337F-57AD-4199-9C22-E8541D72EA87}" type="datetimeFigureOut">
              <a:rPr lang="en-US"/>
              <a:pPr>
                <a:defRPr/>
              </a:pPr>
              <a:t>6/13/2020</a:t>
            </a:fld>
            <a:endParaRPr lang="en-US"/>
          </a:p>
        </p:txBody>
      </p:sp>
      <p:sp>
        <p:nvSpPr>
          <p:cNvPr id="6" name="Footer Placeholder 4"/>
          <p:cNvSpPr>
            <a:spLocks noGrp="1"/>
          </p:cNvSpPr>
          <p:nvPr>
            <p:ph type="ftr" sz="quarter" idx="15"/>
          </p:nvPr>
        </p:nvSpPr>
        <p:spPr/>
        <p:txBody>
          <a:bodyPr/>
          <a:lstStyle>
            <a:lvl1pPr>
              <a:defRPr/>
            </a:lvl1pPr>
          </a:lstStyle>
          <a:p>
            <a:pPr>
              <a:defRPr/>
            </a:pPr>
            <a:endParaRPr lang="en-US"/>
          </a:p>
        </p:txBody>
      </p:sp>
      <p:sp>
        <p:nvSpPr>
          <p:cNvPr id="7" name="Slide Number Placeholder 5"/>
          <p:cNvSpPr>
            <a:spLocks noGrp="1"/>
          </p:cNvSpPr>
          <p:nvPr>
            <p:ph type="sldNum" sz="quarter" idx="16"/>
          </p:nvPr>
        </p:nvSpPr>
        <p:spPr/>
        <p:txBody>
          <a:bodyPr/>
          <a:lstStyle>
            <a:lvl1pPr>
              <a:defRPr/>
            </a:lvl1pPr>
          </a:lstStyle>
          <a:p>
            <a:pPr>
              <a:defRPr/>
            </a:pPr>
            <a:fld id="{1CD16479-FD88-4A7C-B543-7536EE49979C}" type="slidenum">
              <a:rPr lang="en-US"/>
              <a:pPr>
                <a:defRPr/>
              </a:pPr>
              <a:t>‹#›</a:t>
            </a:fld>
            <a:endParaRPr lang="en-US"/>
          </a:p>
        </p:txBody>
      </p:sp>
    </p:spTree>
    <p:extLst>
      <p:ext uri="{BB962C8B-B14F-4D97-AF65-F5344CB8AC3E}">
        <p14:creationId xmlns:p14="http://schemas.microsoft.com/office/powerpoint/2010/main" val="36990504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2CCC4A6B-0ED4-44C3-AF1B-C8B094C369A8}" type="datetimeFigureOut">
              <a:rPr lang="en-US"/>
              <a:pPr>
                <a:defRPr/>
              </a:pPr>
              <a:t>6/13/2020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AFF7F7-5F36-4AD0-AFAE-B44CA00B767C}" type="slidenum">
              <a:rPr lang="en-US"/>
              <a:pPr>
                <a:defRPr/>
              </a:pPr>
              <a:t>‹#›</a:t>
            </a:fld>
            <a:endParaRPr lang="en-US"/>
          </a:p>
        </p:txBody>
      </p:sp>
    </p:spTree>
    <p:extLst>
      <p:ext uri="{BB962C8B-B14F-4D97-AF65-F5344CB8AC3E}">
        <p14:creationId xmlns:p14="http://schemas.microsoft.com/office/powerpoint/2010/main" val="25867166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7349AF7-AC30-47C6-B085-D06295F1A4E6}" type="datetimeFigureOut">
              <a:rPr lang="en-US"/>
              <a:pPr>
                <a:defRPr/>
              </a:pPr>
              <a:t>6/13/2020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D6C7D9-6FE3-4243-BFF9-6785AFFAFD3F}" type="slidenum">
              <a:rPr lang="en-US"/>
              <a:pPr>
                <a:defRPr/>
              </a:pPr>
              <a:t>‹#›</a:t>
            </a:fld>
            <a:endParaRPr lang="en-US"/>
          </a:p>
        </p:txBody>
      </p:sp>
    </p:spTree>
    <p:extLst>
      <p:ext uri="{BB962C8B-B14F-4D97-AF65-F5344CB8AC3E}">
        <p14:creationId xmlns:p14="http://schemas.microsoft.com/office/powerpoint/2010/main" val="12877488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26" name="Group 43"/>
          <p:cNvGrpSpPr>
            <a:grpSpLocks/>
          </p:cNvGrpSpPr>
          <p:nvPr/>
        </p:nvGrpSpPr>
        <p:grpSpPr bwMode="auto">
          <a:xfrm>
            <a:off x="0" y="-7938"/>
            <a:ext cx="12192000" cy="6865938"/>
            <a:chOff x="0" y="-8467"/>
            <a:chExt cx="12192000" cy="6866467"/>
          </a:xfrm>
        </p:grpSpPr>
        <p:cxnSp>
          <p:nvCxnSpPr>
            <p:cNvPr id="20" name="Straight Connector 19"/>
            <p:cNvCxnSpPr/>
            <p:nvPr/>
          </p:nvCxnSpPr>
          <p:spPr>
            <a:xfrm>
              <a:off x="9371013" y="-528"/>
              <a:ext cx="1219200" cy="6858528"/>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4738" y="3681168"/>
              <a:ext cx="4764087" cy="3176832"/>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2100" y="-8467"/>
              <a:ext cx="3006725"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2788" y="-8467"/>
              <a:ext cx="2589212"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863" y="3047706"/>
              <a:ext cx="3259137" cy="3810294"/>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5"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188" y="-8467"/>
              <a:ext cx="1290637"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9463" y="-8467"/>
              <a:ext cx="1249362"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138" y="3589086"/>
              <a:ext cx="1817687" cy="3268914"/>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2981"/>
              <a:ext cx="449263" cy="2845019"/>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77863" y="609600"/>
            <a:ext cx="8596312"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1028" name="Text Placeholder 2"/>
          <p:cNvSpPr>
            <a:spLocks noGrp="1"/>
          </p:cNvSpPr>
          <p:nvPr>
            <p:ph type="body" idx="1"/>
          </p:nvPr>
        </p:nvSpPr>
        <p:spPr bwMode="auto">
          <a:xfrm>
            <a:off x="677863" y="2160588"/>
            <a:ext cx="8596312"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5663" y="6042025"/>
            <a:ext cx="911225" cy="365125"/>
          </a:xfrm>
          <a:prstGeom prst="rect">
            <a:avLst/>
          </a:prstGeom>
        </p:spPr>
        <p:txBody>
          <a:bodyPr vert="horz" lIns="91440" tIns="45720" rIns="91440" bIns="45720" rtlCol="0" anchor="ctr"/>
          <a:lstStyle>
            <a:lvl1pPr algn="r" eaLnBrk="1" fontAlgn="auto" hangingPunct="1">
              <a:spcBef>
                <a:spcPts val="0"/>
              </a:spcBef>
              <a:spcAft>
                <a:spcPts val="0"/>
              </a:spcAft>
              <a:defRPr sz="900" smtClean="0">
                <a:solidFill>
                  <a:schemeClr val="tx1">
                    <a:tint val="75000"/>
                  </a:schemeClr>
                </a:solidFill>
                <a:latin typeface="+mn-lt"/>
              </a:defRPr>
            </a:lvl1pPr>
          </a:lstStyle>
          <a:p>
            <a:pPr>
              <a:defRPr/>
            </a:pPr>
            <a:fld id="{A3F66F37-F52A-4D98-B024-9DB94D3846BA}" type="datetimeFigureOut">
              <a:rPr lang="en-US"/>
              <a:pPr>
                <a:defRPr/>
              </a:pPr>
              <a:t>6/13/2020</a:t>
            </a:fld>
            <a:endParaRPr lang="en-US"/>
          </a:p>
        </p:txBody>
      </p:sp>
      <p:sp>
        <p:nvSpPr>
          <p:cNvPr id="5" name="Footer Placeholder 4"/>
          <p:cNvSpPr>
            <a:spLocks noGrp="1"/>
          </p:cNvSpPr>
          <p:nvPr>
            <p:ph type="ftr" sz="quarter" idx="3"/>
          </p:nvPr>
        </p:nvSpPr>
        <p:spPr>
          <a:xfrm>
            <a:off x="677863" y="6042025"/>
            <a:ext cx="6297612"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8589963" y="6042025"/>
            <a:ext cx="684212" cy="365125"/>
          </a:xfrm>
          <a:prstGeom prst="rect">
            <a:avLst/>
          </a:prstGeom>
        </p:spPr>
        <p:txBody>
          <a:bodyPr vert="horz" lIns="91440" tIns="45720" rIns="91440" bIns="45720" rtlCol="0" anchor="ctr"/>
          <a:lstStyle>
            <a:lvl1pPr algn="r" eaLnBrk="1" fontAlgn="auto" hangingPunct="1">
              <a:spcBef>
                <a:spcPts val="0"/>
              </a:spcBef>
              <a:spcAft>
                <a:spcPts val="0"/>
              </a:spcAft>
              <a:defRPr sz="900" smtClean="0">
                <a:solidFill>
                  <a:schemeClr val="accent1"/>
                </a:solidFill>
                <a:latin typeface="+mn-lt"/>
              </a:defRPr>
            </a:lvl1pPr>
          </a:lstStyle>
          <a:p>
            <a:pPr>
              <a:defRPr/>
            </a:pPr>
            <a:fld id="{F68234DE-C7DB-4E13-9196-526862E41AA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44"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5" r:id="rId11"/>
    <p:sldLayoutId id="2147483740" r:id="rId12"/>
    <p:sldLayoutId id="2147483746" r:id="rId13"/>
    <p:sldLayoutId id="2147483741" r:id="rId14"/>
    <p:sldLayoutId id="2147483742" r:id="rId15"/>
    <p:sldLayoutId id="2147483743" r:id="rId16"/>
  </p:sldLayoutIdLst>
  <p:txStyles>
    <p:titleStyle>
      <a:lvl1pPr algn="l" defTabSz="457200" rtl="0" fontAlgn="base">
        <a:spcBef>
          <a:spcPct val="0"/>
        </a:spcBef>
        <a:spcAft>
          <a:spcPct val="0"/>
        </a:spcAft>
        <a:defRPr sz="3600" kern="1200">
          <a:solidFill>
            <a:schemeClr val="accent1"/>
          </a:solidFill>
          <a:latin typeface="+mj-lt"/>
          <a:ea typeface="+mj-ea"/>
          <a:cs typeface="+mj-cs"/>
        </a:defRPr>
      </a:lvl1pPr>
      <a:lvl2pPr algn="l" defTabSz="457200" rtl="0" fontAlgn="base">
        <a:spcBef>
          <a:spcPct val="0"/>
        </a:spcBef>
        <a:spcAft>
          <a:spcPct val="0"/>
        </a:spcAft>
        <a:defRPr sz="3600">
          <a:solidFill>
            <a:schemeClr val="accent1"/>
          </a:solidFill>
          <a:latin typeface="Trebuchet MS" panose="020B0603020202020204" pitchFamily="34" charset="0"/>
        </a:defRPr>
      </a:lvl2pPr>
      <a:lvl3pPr algn="l" defTabSz="457200" rtl="0" fontAlgn="base">
        <a:spcBef>
          <a:spcPct val="0"/>
        </a:spcBef>
        <a:spcAft>
          <a:spcPct val="0"/>
        </a:spcAft>
        <a:defRPr sz="3600">
          <a:solidFill>
            <a:schemeClr val="accent1"/>
          </a:solidFill>
          <a:latin typeface="Trebuchet MS" panose="020B0603020202020204" pitchFamily="34" charset="0"/>
        </a:defRPr>
      </a:lvl3pPr>
      <a:lvl4pPr algn="l" defTabSz="457200" rtl="0" fontAlgn="base">
        <a:spcBef>
          <a:spcPct val="0"/>
        </a:spcBef>
        <a:spcAft>
          <a:spcPct val="0"/>
        </a:spcAft>
        <a:defRPr sz="3600">
          <a:solidFill>
            <a:schemeClr val="accent1"/>
          </a:solidFill>
          <a:latin typeface="Trebuchet MS" panose="020B0603020202020204" pitchFamily="34" charset="0"/>
        </a:defRPr>
      </a:lvl4pPr>
      <a:lvl5pPr algn="l" defTabSz="457200" rtl="0" fontAlgn="base">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1454046" y="2788743"/>
            <a:ext cx="8829206"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eaLnBrk="1" hangingPunct="1"/>
            <a:r>
              <a:rPr lang="fa-IR" altLang="en-US" sz="9600" dirty="0">
                <a:cs typeface="B Compset" pitchFamily="2" charset="-78"/>
              </a:rPr>
              <a:t>بسم الله الرحمن الرحیم</a:t>
            </a:r>
            <a:endParaRPr lang="en-US" altLang="en-US" sz="9600" dirty="0">
              <a:cs typeface="B Compset" pitchFamily="2" charset="-78"/>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2383" y="509666"/>
            <a:ext cx="10055624" cy="5696262"/>
          </a:xfrm>
          <a:ln>
            <a:solidFill>
              <a:schemeClr val="tx2">
                <a:lumMod val="50000"/>
              </a:schemeClr>
            </a:solidFill>
          </a:ln>
        </p:spPr>
        <p:txBody>
          <a:bodyPr/>
          <a:lstStyle/>
          <a:p>
            <a:pPr algn="r"/>
            <a:r>
              <a:rPr lang="en-US" sz="2800" dirty="0" smtClean="0">
                <a:solidFill>
                  <a:srgbClr val="FF0000"/>
                </a:solidFill>
                <a:cs typeface="B Farnaz" pitchFamily="2" charset="-78"/>
              </a:rPr>
              <a:t> </a:t>
            </a:r>
            <a:r>
              <a:rPr lang="fa-IR" altLang="en-US" sz="2800" dirty="0" smtClean="0">
                <a:solidFill>
                  <a:srgbClr val="FF0000"/>
                </a:solidFill>
                <a:latin typeface="Trebuchet MS" panose="020B0603020202020204" pitchFamily="34" charset="0"/>
                <a:ea typeface="+mn-ea"/>
                <a:cs typeface="B Titr" panose="00000700000000000000" pitchFamily="2" charset="-78"/>
              </a:rPr>
              <a:t>گام ها و شیوه های اجرایی ارزشیابی کیفی توصیفی </a:t>
            </a:r>
            <a:r>
              <a:rPr lang="fa-IR" sz="2800" dirty="0" smtClean="0">
                <a:solidFill>
                  <a:schemeClr val="bg2">
                    <a:lumMod val="10000"/>
                  </a:schemeClr>
                </a:solidFill>
                <a:cs typeface="B Farnaz" pitchFamily="2" charset="-78"/>
              </a:rPr>
              <a:t/>
            </a:r>
            <a:br>
              <a:rPr lang="fa-IR" sz="2800" dirty="0" smtClean="0">
                <a:solidFill>
                  <a:schemeClr val="bg2">
                    <a:lumMod val="10000"/>
                  </a:schemeClr>
                </a:solidFill>
                <a:cs typeface="B Farnaz" pitchFamily="2" charset="-78"/>
              </a:rPr>
            </a:br>
            <a:r>
              <a:rPr lang="en-US" altLang="en-US" sz="2800" dirty="0" smtClean="0">
                <a:solidFill>
                  <a:schemeClr val="bg2">
                    <a:lumMod val="10000"/>
                  </a:schemeClr>
                </a:solidFill>
                <a:latin typeface="Trebuchet MS" panose="020B0603020202020204" pitchFamily="34" charset="0"/>
                <a:ea typeface="+mn-ea"/>
                <a:cs typeface="B Titr" panose="00000700000000000000" pitchFamily="2" charset="-78"/>
              </a:rPr>
              <a:t/>
            </a:r>
            <a:br>
              <a:rPr lang="en-US" altLang="en-US" sz="2800" dirty="0" smtClean="0">
                <a:solidFill>
                  <a:schemeClr val="bg2">
                    <a:lumMod val="10000"/>
                  </a:schemeClr>
                </a:solidFill>
                <a:latin typeface="Trebuchet MS" panose="020B0603020202020204" pitchFamily="34" charset="0"/>
                <a:ea typeface="+mn-ea"/>
                <a:cs typeface="B Titr" panose="00000700000000000000" pitchFamily="2" charset="-78"/>
              </a:rPr>
            </a:br>
            <a:r>
              <a:rPr lang="fa-IR" altLang="en-US" sz="2800" dirty="0" smtClean="0">
                <a:solidFill>
                  <a:srgbClr val="C00000"/>
                </a:solidFill>
                <a:latin typeface="Trebuchet MS" panose="020B0603020202020204" pitchFamily="34" charset="0"/>
                <a:ea typeface="+mn-ea"/>
                <a:cs typeface="B Titr" panose="00000700000000000000" pitchFamily="2" charset="-78"/>
              </a:rPr>
              <a:t>-</a:t>
            </a:r>
            <a:r>
              <a:rPr lang="fa-IR" altLang="en-US" sz="2800" dirty="0" smtClean="0">
                <a:solidFill>
                  <a:schemeClr val="bg2">
                    <a:lumMod val="10000"/>
                  </a:schemeClr>
                </a:solidFill>
                <a:latin typeface="Trebuchet MS" panose="020B0603020202020204" pitchFamily="34" charset="0"/>
                <a:ea typeface="+mn-ea"/>
                <a:cs typeface="B Titr" panose="00000700000000000000" pitchFamily="2" charset="-78"/>
              </a:rPr>
              <a:t>  تعیین ویا آگاهی از انتظارات آموزشی و نشانه های تحقق آن</a:t>
            </a:r>
            <a:r>
              <a:rPr lang="fa-IR" sz="2800" dirty="0" smtClean="0">
                <a:solidFill>
                  <a:schemeClr val="bg2">
                    <a:lumMod val="10000"/>
                  </a:schemeClr>
                </a:solidFill>
                <a:cs typeface="B Farnaz" pitchFamily="2" charset="-78"/>
              </a:rPr>
              <a:t/>
            </a:r>
            <a:br>
              <a:rPr lang="fa-IR" sz="2800" dirty="0" smtClean="0">
                <a:solidFill>
                  <a:schemeClr val="bg2">
                    <a:lumMod val="10000"/>
                  </a:schemeClr>
                </a:solidFill>
                <a:cs typeface="B Farnaz" pitchFamily="2" charset="-78"/>
              </a:rPr>
            </a:br>
            <a:r>
              <a:rPr lang="fa-IR" sz="2800" dirty="0" smtClean="0">
                <a:solidFill>
                  <a:schemeClr val="bg2">
                    <a:lumMod val="10000"/>
                  </a:schemeClr>
                </a:solidFill>
                <a:cs typeface="B Farnaz" pitchFamily="2" charset="-78"/>
              </a:rPr>
              <a:t/>
            </a:r>
            <a:br>
              <a:rPr lang="fa-IR" sz="2800" dirty="0" smtClean="0">
                <a:solidFill>
                  <a:schemeClr val="bg2">
                    <a:lumMod val="10000"/>
                  </a:schemeClr>
                </a:solidFill>
                <a:cs typeface="B Farnaz" pitchFamily="2" charset="-78"/>
              </a:rPr>
            </a:br>
            <a:r>
              <a:rPr lang="fa-IR" sz="2800" dirty="0" smtClean="0">
                <a:solidFill>
                  <a:srgbClr val="C00000"/>
                </a:solidFill>
                <a:cs typeface="B Titr" pitchFamily="2" charset="-78"/>
              </a:rPr>
              <a:t>-</a:t>
            </a:r>
            <a:r>
              <a:rPr lang="fa-IR" sz="2800" dirty="0" smtClean="0">
                <a:solidFill>
                  <a:schemeClr val="bg2">
                    <a:lumMod val="10000"/>
                  </a:schemeClr>
                </a:solidFill>
                <a:cs typeface="B Farnaz" pitchFamily="2" charset="-78"/>
              </a:rPr>
              <a:t>   </a:t>
            </a:r>
            <a:r>
              <a:rPr lang="fa-IR" altLang="en-US" sz="2800" dirty="0" smtClean="0">
                <a:solidFill>
                  <a:schemeClr val="bg2">
                    <a:lumMod val="10000"/>
                  </a:schemeClr>
                </a:solidFill>
                <a:latin typeface="Trebuchet MS" panose="020B0603020202020204" pitchFamily="34" charset="0"/>
                <a:ea typeface="+mn-ea"/>
                <a:cs typeface="B Titr" panose="00000700000000000000" pitchFamily="2" charset="-78"/>
              </a:rPr>
              <a:t>جمع آوری اطلاعات در باره ی میزان و چگونگی تحقق انتظارات  آموزشی      </a:t>
            </a:r>
            <a:br>
              <a:rPr lang="fa-IR" altLang="en-US" sz="2800" dirty="0" smtClean="0">
                <a:solidFill>
                  <a:schemeClr val="bg2">
                    <a:lumMod val="10000"/>
                  </a:schemeClr>
                </a:solidFill>
                <a:latin typeface="Trebuchet MS" panose="020B0603020202020204" pitchFamily="34" charset="0"/>
                <a:ea typeface="+mn-ea"/>
                <a:cs typeface="B Titr" panose="00000700000000000000" pitchFamily="2" charset="-78"/>
              </a:rPr>
            </a:br>
            <a:r>
              <a:rPr lang="fa-IR" altLang="en-US" sz="2800" dirty="0" smtClean="0">
                <a:solidFill>
                  <a:srgbClr val="C00000"/>
                </a:solidFill>
                <a:latin typeface="Trebuchet MS" panose="020B0603020202020204" pitchFamily="34" charset="0"/>
                <a:ea typeface="+mn-ea"/>
                <a:cs typeface="B Titr" panose="00000700000000000000" pitchFamily="2" charset="-78"/>
              </a:rPr>
              <a:t>-</a:t>
            </a:r>
            <a:r>
              <a:rPr lang="fa-IR" altLang="en-US" sz="2800" dirty="0" smtClean="0">
                <a:solidFill>
                  <a:schemeClr val="bg2">
                    <a:lumMod val="10000"/>
                  </a:schemeClr>
                </a:solidFill>
                <a:latin typeface="Trebuchet MS" panose="020B0603020202020204" pitchFamily="34" charset="0"/>
                <a:ea typeface="+mn-ea"/>
                <a:cs typeface="B Titr" panose="00000700000000000000" pitchFamily="2" charset="-78"/>
              </a:rPr>
              <a:t>   تحلیل و تفسیر اطلاعات به دست آمده و داوری</a:t>
            </a:r>
            <a:br>
              <a:rPr lang="fa-IR" altLang="en-US" sz="2800" dirty="0" smtClean="0">
                <a:solidFill>
                  <a:schemeClr val="bg2">
                    <a:lumMod val="10000"/>
                  </a:schemeClr>
                </a:solidFill>
                <a:latin typeface="Trebuchet MS" panose="020B0603020202020204" pitchFamily="34" charset="0"/>
                <a:ea typeface="+mn-ea"/>
                <a:cs typeface="B Titr" panose="00000700000000000000" pitchFamily="2" charset="-78"/>
              </a:rPr>
            </a:br>
            <a:r>
              <a:rPr lang="fa-IR" altLang="en-US" sz="2800" dirty="0" smtClean="0">
                <a:solidFill>
                  <a:schemeClr val="bg2">
                    <a:lumMod val="10000"/>
                  </a:schemeClr>
                </a:solidFill>
                <a:latin typeface="Trebuchet MS" panose="020B0603020202020204" pitchFamily="34" charset="0"/>
                <a:ea typeface="+mn-ea"/>
                <a:cs typeface="B Titr" panose="00000700000000000000" pitchFamily="2" charset="-78"/>
              </a:rPr>
              <a:t/>
            </a:r>
            <a:br>
              <a:rPr lang="fa-IR" altLang="en-US" sz="2800" dirty="0" smtClean="0">
                <a:solidFill>
                  <a:schemeClr val="bg2">
                    <a:lumMod val="10000"/>
                  </a:schemeClr>
                </a:solidFill>
                <a:latin typeface="Trebuchet MS" panose="020B0603020202020204" pitchFamily="34" charset="0"/>
                <a:ea typeface="+mn-ea"/>
                <a:cs typeface="B Titr" panose="00000700000000000000" pitchFamily="2" charset="-78"/>
              </a:rPr>
            </a:br>
            <a:r>
              <a:rPr lang="fa-IR" altLang="en-US" sz="2800" dirty="0" smtClean="0">
                <a:solidFill>
                  <a:srgbClr val="C00000"/>
                </a:solidFill>
                <a:latin typeface="Trebuchet MS" panose="020B0603020202020204" pitchFamily="34" charset="0"/>
                <a:ea typeface="+mn-ea"/>
                <a:cs typeface="B Titr" panose="00000700000000000000" pitchFamily="2" charset="-78"/>
              </a:rPr>
              <a:t>-   </a:t>
            </a:r>
            <a:r>
              <a:rPr lang="fa-IR" altLang="en-US" sz="2800" dirty="0" smtClean="0">
                <a:solidFill>
                  <a:schemeClr val="bg2">
                    <a:lumMod val="10000"/>
                  </a:schemeClr>
                </a:solidFill>
                <a:latin typeface="Trebuchet MS" panose="020B0603020202020204" pitchFamily="34" charset="0"/>
                <a:ea typeface="+mn-ea"/>
                <a:cs typeface="B Titr" panose="00000700000000000000" pitchFamily="2" charset="-78"/>
              </a:rPr>
              <a:t>تصمیم گیری در باره ی چگونگی بهبود یادگیری </a:t>
            </a:r>
            <a:br>
              <a:rPr lang="fa-IR" altLang="en-US" sz="2800" dirty="0" smtClean="0">
                <a:solidFill>
                  <a:schemeClr val="bg2">
                    <a:lumMod val="10000"/>
                  </a:schemeClr>
                </a:solidFill>
                <a:latin typeface="Trebuchet MS" panose="020B0603020202020204" pitchFamily="34" charset="0"/>
                <a:ea typeface="+mn-ea"/>
                <a:cs typeface="B Titr" panose="00000700000000000000" pitchFamily="2" charset="-78"/>
              </a:rPr>
            </a:br>
            <a:r>
              <a:rPr lang="fa-IR" altLang="en-US" sz="2800" dirty="0" smtClean="0">
                <a:solidFill>
                  <a:schemeClr val="bg2">
                    <a:lumMod val="10000"/>
                  </a:schemeClr>
                </a:solidFill>
                <a:latin typeface="Trebuchet MS" panose="020B0603020202020204" pitchFamily="34" charset="0"/>
                <a:ea typeface="+mn-ea"/>
                <a:cs typeface="B Titr" panose="00000700000000000000" pitchFamily="2" charset="-78"/>
              </a:rPr>
              <a:t/>
            </a:r>
            <a:br>
              <a:rPr lang="fa-IR" altLang="en-US" sz="2800" dirty="0" smtClean="0">
                <a:solidFill>
                  <a:schemeClr val="bg2">
                    <a:lumMod val="10000"/>
                  </a:schemeClr>
                </a:solidFill>
                <a:latin typeface="Trebuchet MS" panose="020B0603020202020204" pitchFamily="34" charset="0"/>
                <a:ea typeface="+mn-ea"/>
                <a:cs typeface="B Titr" panose="00000700000000000000" pitchFamily="2" charset="-78"/>
              </a:rPr>
            </a:br>
            <a:r>
              <a:rPr lang="fa-IR" altLang="en-US" sz="2800" dirty="0" smtClean="0">
                <a:solidFill>
                  <a:srgbClr val="C00000"/>
                </a:solidFill>
                <a:latin typeface="Trebuchet MS" panose="020B0603020202020204" pitchFamily="34" charset="0"/>
                <a:ea typeface="+mn-ea"/>
                <a:cs typeface="B Titr" panose="00000700000000000000" pitchFamily="2" charset="-78"/>
              </a:rPr>
              <a:t>-</a:t>
            </a:r>
            <a:r>
              <a:rPr lang="fa-IR" altLang="en-US" sz="2800" dirty="0" smtClean="0">
                <a:solidFill>
                  <a:schemeClr val="bg2">
                    <a:lumMod val="10000"/>
                  </a:schemeClr>
                </a:solidFill>
                <a:latin typeface="Trebuchet MS" panose="020B0603020202020204" pitchFamily="34" charset="0"/>
                <a:ea typeface="+mn-ea"/>
                <a:cs typeface="B Titr" panose="00000700000000000000" pitchFamily="2" charset="-78"/>
              </a:rPr>
              <a:t>    ارائه ی باز خورد </a:t>
            </a:r>
            <a:r>
              <a:rPr lang="fa-IR" sz="2800" dirty="0" smtClean="0">
                <a:solidFill>
                  <a:schemeClr val="bg2">
                    <a:lumMod val="10000"/>
                  </a:schemeClr>
                </a:solidFill>
                <a:cs typeface="B Farnaz" pitchFamily="2" charset="-78"/>
              </a:rPr>
              <a:t> </a:t>
            </a:r>
            <a:br>
              <a:rPr lang="fa-IR" sz="2800" dirty="0" smtClean="0">
                <a:solidFill>
                  <a:schemeClr val="bg2">
                    <a:lumMod val="10000"/>
                  </a:schemeClr>
                </a:solidFill>
                <a:cs typeface="B Farnaz" pitchFamily="2" charset="-78"/>
              </a:rPr>
            </a:br>
            <a:r>
              <a:rPr lang="fa-IR" sz="2800" dirty="0" smtClean="0">
                <a:solidFill>
                  <a:schemeClr val="bg2">
                    <a:lumMod val="10000"/>
                  </a:schemeClr>
                </a:solidFill>
                <a:cs typeface="B Farnaz" pitchFamily="2" charset="-78"/>
              </a:rPr>
              <a:t/>
            </a:r>
            <a:br>
              <a:rPr lang="fa-IR" sz="2800" dirty="0" smtClean="0">
                <a:solidFill>
                  <a:schemeClr val="bg2">
                    <a:lumMod val="10000"/>
                  </a:schemeClr>
                </a:solidFill>
                <a:cs typeface="B Farnaz" pitchFamily="2" charset="-78"/>
              </a:rPr>
            </a:br>
            <a:r>
              <a:rPr lang="en-US" sz="2800" dirty="0" smtClean="0">
                <a:solidFill>
                  <a:schemeClr val="bg2">
                    <a:lumMod val="10000"/>
                  </a:schemeClr>
                </a:solidFill>
                <a:cs typeface="B Farnaz" pitchFamily="2" charset="-78"/>
              </a:rPr>
              <a:t/>
            </a:r>
            <a:br>
              <a:rPr lang="en-US" sz="2800" dirty="0" smtClean="0">
                <a:solidFill>
                  <a:schemeClr val="bg2">
                    <a:lumMod val="10000"/>
                  </a:schemeClr>
                </a:solidFill>
                <a:cs typeface="B Farnaz" pitchFamily="2" charset="-78"/>
              </a:rPr>
            </a:br>
            <a:r>
              <a:rPr lang="en-US" sz="2800" dirty="0" smtClean="0">
                <a:solidFill>
                  <a:schemeClr val="bg2">
                    <a:lumMod val="10000"/>
                  </a:schemeClr>
                </a:solidFill>
                <a:cs typeface="B Farnaz" pitchFamily="2" charset="-78"/>
              </a:rPr>
              <a:t/>
            </a:r>
            <a:br>
              <a:rPr lang="en-US" sz="2800" dirty="0" smtClean="0">
                <a:solidFill>
                  <a:schemeClr val="bg2">
                    <a:lumMod val="10000"/>
                  </a:schemeClr>
                </a:solidFill>
                <a:cs typeface="B Farnaz" pitchFamily="2" charset="-78"/>
              </a:rPr>
            </a:br>
            <a:r>
              <a:rPr lang="en-US" sz="2800" dirty="0" smtClean="0">
                <a:solidFill>
                  <a:schemeClr val="bg2">
                    <a:lumMod val="10000"/>
                  </a:schemeClr>
                </a:solidFill>
                <a:cs typeface="B Farnaz" pitchFamily="2" charset="-78"/>
              </a:rPr>
              <a:t/>
            </a:r>
            <a:br>
              <a:rPr lang="en-US" sz="2800" dirty="0" smtClean="0">
                <a:solidFill>
                  <a:schemeClr val="bg2">
                    <a:lumMod val="10000"/>
                  </a:schemeClr>
                </a:solidFill>
                <a:cs typeface="B Farnaz" pitchFamily="2" charset="-78"/>
              </a:rPr>
            </a:br>
            <a:r>
              <a:rPr lang="en-US" sz="2800" dirty="0" smtClean="0">
                <a:solidFill>
                  <a:schemeClr val="bg2">
                    <a:lumMod val="10000"/>
                  </a:schemeClr>
                </a:solidFill>
                <a:cs typeface="B Farnaz" pitchFamily="2" charset="-78"/>
              </a:rPr>
              <a:t/>
            </a:r>
            <a:br>
              <a:rPr lang="en-US" sz="2800" dirty="0" smtClean="0">
                <a:solidFill>
                  <a:schemeClr val="bg2">
                    <a:lumMod val="10000"/>
                  </a:schemeClr>
                </a:solidFill>
                <a:cs typeface="B Farnaz" pitchFamily="2" charset="-78"/>
              </a:rPr>
            </a:br>
            <a:r>
              <a:rPr lang="en-US" sz="2800" dirty="0" smtClean="0">
                <a:solidFill>
                  <a:schemeClr val="bg2">
                    <a:lumMod val="10000"/>
                  </a:schemeClr>
                </a:solidFill>
                <a:cs typeface="B Farnaz" pitchFamily="2" charset="-78"/>
              </a:rPr>
              <a:t/>
            </a:r>
            <a:br>
              <a:rPr lang="en-US" sz="2800" dirty="0" smtClean="0">
                <a:solidFill>
                  <a:schemeClr val="bg2">
                    <a:lumMod val="10000"/>
                  </a:schemeClr>
                </a:solidFill>
                <a:cs typeface="B Farnaz" pitchFamily="2" charset="-78"/>
              </a:rPr>
            </a:br>
            <a:r>
              <a:rPr lang="en-US" sz="2800" dirty="0" smtClean="0">
                <a:solidFill>
                  <a:schemeClr val="bg2">
                    <a:lumMod val="10000"/>
                  </a:schemeClr>
                </a:solidFill>
                <a:cs typeface="B Farnaz" pitchFamily="2" charset="-78"/>
              </a:rPr>
              <a:t/>
            </a:r>
            <a:br>
              <a:rPr lang="en-US" sz="2800" dirty="0" smtClean="0">
                <a:solidFill>
                  <a:schemeClr val="bg2">
                    <a:lumMod val="10000"/>
                  </a:schemeClr>
                </a:solidFill>
                <a:cs typeface="B Farnaz" pitchFamily="2" charset="-78"/>
              </a:rPr>
            </a:br>
            <a:r>
              <a:rPr lang="fa-IR" sz="2800" dirty="0" smtClean="0">
                <a:solidFill>
                  <a:schemeClr val="bg2">
                    <a:lumMod val="10000"/>
                  </a:schemeClr>
                </a:solidFill>
                <a:cs typeface="B Farnaz" pitchFamily="2" charset="-78"/>
              </a:rPr>
              <a:t/>
            </a:r>
            <a:br>
              <a:rPr lang="fa-IR" sz="2800" dirty="0" smtClean="0">
                <a:solidFill>
                  <a:schemeClr val="bg2">
                    <a:lumMod val="10000"/>
                  </a:schemeClr>
                </a:solidFill>
                <a:cs typeface="B Farnaz" pitchFamily="2" charset="-78"/>
              </a:rPr>
            </a:br>
            <a:endParaRPr lang="fa-IR" sz="2800" dirty="0">
              <a:solidFill>
                <a:schemeClr val="bg2">
                  <a:lumMod val="10000"/>
                </a:schemeClr>
              </a:solidFill>
              <a:cs typeface="B Farnaz" pitchFamily="2" charset="-78"/>
            </a:endParaRPr>
          </a:p>
        </p:txBody>
      </p:sp>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9396056" cy="5176603"/>
          </a:xfrm>
        </p:spPr>
        <p:txBody>
          <a:bodyPr/>
          <a:lstStyle/>
          <a:p>
            <a:pPr algn="ctr"/>
            <a:r>
              <a:rPr lang="fa-IR" sz="4800" dirty="0" smtClean="0">
                <a:solidFill>
                  <a:schemeClr val="accent5">
                    <a:lumMod val="75000"/>
                  </a:schemeClr>
                </a:solidFill>
                <a:cs typeface="B Titr" pitchFamily="2" charset="-78"/>
              </a:rPr>
              <a:t>خداوند برکتی عظیم به تو بخشیده است .</a:t>
            </a:r>
            <a:br>
              <a:rPr lang="fa-IR" sz="4800" dirty="0" smtClean="0">
                <a:solidFill>
                  <a:schemeClr val="accent5">
                    <a:lumMod val="75000"/>
                  </a:schemeClr>
                </a:solidFill>
                <a:cs typeface="B Titr" pitchFamily="2" charset="-78"/>
              </a:rPr>
            </a:br>
            <a:r>
              <a:rPr lang="fa-IR" sz="4800" dirty="0" smtClean="0">
                <a:solidFill>
                  <a:schemeClr val="accent5">
                    <a:lumMod val="75000"/>
                  </a:schemeClr>
                </a:solidFill>
                <a:cs typeface="B Titr" pitchFamily="2" charset="-78"/>
              </a:rPr>
              <a:t/>
            </a:r>
            <a:br>
              <a:rPr lang="fa-IR" sz="4800" dirty="0" smtClean="0">
                <a:solidFill>
                  <a:schemeClr val="accent5">
                    <a:lumMod val="75000"/>
                  </a:schemeClr>
                </a:solidFill>
                <a:cs typeface="B Titr" pitchFamily="2" charset="-78"/>
              </a:rPr>
            </a:br>
            <a:r>
              <a:rPr lang="fa-IR" sz="4800" dirty="0" smtClean="0">
                <a:solidFill>
                  <a:schemeClr val="accent5">
                    <a:lumMod val="75000"/>
                  </a:schemeClr>
                </a:solidFill>
                <a:cs typeface="B Titr" pitchFamily="2" charset="-78"/>
              </a:rPr>
              <a:t>تو چه چیزی به او تقدیم می کنی ؟</a:t>
            </a:r>
            <a:br>
              <a:rPr lang="fa-IR" sz="4800" dirty="0" smtClean="0">
                <a:solidFill>
                  <a:schemeClr val="accent5">
                    <a:lumMod val="75000"/>
                  </a:schemeClr>
                </a:solidFill>
                <a:cs typeface="B Titr" pitchFamily="2" charset="-78"/>
              </a:rPr>
            </a:br>
            <a:r>
              <a:rPr lang="fa-IR" sz="4800" dirty="0" smtClean="0">
                <a:solidFill>
                  <a:schemeClr val="accent5">
                    <a:lumMod val="75000"/>
                  </a:schemeClr>
                </a:solidFill>
                <a:cs typeface="B Titr" pitchFamily="2" charset="-78"/>
              </a:rPr>
              <a:t/>
            </a:r>
            <a:br>
              <a:rPr lang="fa-IR" sz="4800" dirty="0" smtClean="0">
                <a:solidFill>
                  <a:schemeClr val="accent5">
                    <a:lumMod val="75000"/>
                  </a:schemeClr>
                </a:solidFill>
                <a:cs typeface="B Titr" pitchFamily="2" charset="-78"/>
              </a:rPr>
            </a:br>
            <a:r>
              <a:rPr lang="fa-IR" sz="4800" dirty="0" smtClean="0">
                <a:solidFill>
                  <a:schemeClr val="accent5">
                    <a:lumMod val="75000"/>
                  </a:schemeClr>
                </a:solidFill>
                <a:cs typeface="B Titr" pitchFamily="2" charset="-78"/>
              </a:rPr>
              <a:t>هر روز چیزی از روی عشق هر چند کوچک به او تقدیم کن </a:t>
            </a:r>
            <a:endParaRPr lang="fa-IR" sz="4800" dirty="0">
              <a:solidFill>
                <a:schemeClr val="accent5">
                  <a:lumMod val="75000"/>
                </a:schemeClr>
              </a:solidFill>
              <a:cs typeface="B Titr" pitchFamily="2" charset="-78"/>
            </a:endParaRPr>
          </a:p>
        </p:txBody>
      </p:sp>
    </p:spTree>
  </p:cSld>
  <p:clrMapOvr>
    <a:masterClrMapping/>
  </p:clrMapOvr>
  <p:transition spd="slow">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14400" y="854439"/>
            <a:ext cx="8229600" cy="11172289"/>
          </a:xfrm>
          <a:prstGeom prst="rect">
            <a:avLst/>
          </a:prstGeom>
        </p:spPr>
        <p:txBody>
          <a:bodyPr wrap="square">
            <a:spAutoFit/>
          </a:bodyPr>
          <a:lstStyle/>
          <a:p>
            <a:pPr algn="r" rtl="1" eaLnBrk="1" hangingPunct="1"/>
            <a:r>
              <a:rPr lang="fa-IR" altLang="en-US" sz="4000" dirty="0" smtClean="0">
                <a:cs typeface="B Titr" panose="00000700000000000000" pitchFamily="2" charset="-78"/>
              </a:rPr>
              <a:t>در دنیای امروزبی سواد کسی نیست که نمی تواند بخواند و بنویسد، بلکه کسی است که نمی تواند  بیاموزد که باید آموخته های کهنه اش رادور بریزد و دوباره بیاموزد.  </a:t>
            </a:r>
            <a:endParaRPr lang="en-US" altLang="en-US" sz="4000" dirty="0" smtClean="0">
              <a:cs typeface="B Titr" panose="00000700000000000000" pitchFamily="2" charset="-78"/>
            </a:endParaRPr>
          </a:p>
          <a:p>
            <a:pPr algn="r" rtl="1" eaLnBrk="1" hangingPunct="1"/>
            <a:r>
              <a:rPr lang="fa-IR" altLang="en-US" sz="4000" dirty="0" smtClean="0">
                <a:cs typeface="B Titr" panose="00000700000000000000" pitchFamily="2" charset="-78"/>
              </a:rPr>
              <a:t>   </a:t>
            </a:r>
            <a:r>
              <a:rPr lang="en-US" altLang="en-US" sz="4000" dirty="0" smtClean="0">
                <a:cs typeface="B Titr" panose="00000700000000000000" pitchFamily="2" charset="-78"/>
              </a:rPr>
              <a:t>                                </a:t>
            </a:r>
            <a:r>
              <a:rPr lang="fa-IR" altLang="en-US" sz="4000" dirty="0" smtClean="0">
                <a:solidFill>
                  <a:srgbClr val="FF0000"/>
                </a:solidFill>
                <a:cs typeface="B Titr" panose="00000700000000000000" pitchFamily="2" charset="-78"/>
              </a:rPr>
              <a:t>« تافلر»    </a:t>
            </a:r>
          </a:p>
          <a:p>
            <a:pPr algn="r" rtl="1" eaLnBrk="1" hangingPunct="1"/>
            <a:endParaRPr lang="fa-IR" altLang="en-US" sz="4000" dirty="0" smtClean="0">
              <a:solidFill>
                <a:srgbClr val="FF0000"/>
              </a:solidFill>
              <a:cs typeface="B Titr" panose="00000700000000000000" pitchFamily="2" charset="-78"/>
            </a:endParaRPr>
          </a:p>
          <a:p>
            <a:pPr algn="r" rtl="1" eaLnBrk="1" hangingPunct="1"/>
            <a:endParaRPr lang="fa-IR" altLang="en-US" sz="4000" dirty="0" smtClean="0">
              <a:solidFill>
                <a:srgbClr val="FF0000"/>
              </a:solidFill>
              <a:cs typeface="B Titr" panose="00000700000000000000" pitchFamily="2" charset="-78"/>
            </a:endParaRPr>
          </a:p>
          <a:p>
            <a:pPr algn="r" rtl="1" eaLnBrk="1" hangingPunct="1"/>
            <a:endParaRPr lang="fa-IR" altLang="en-US" sz="4000" dirty="0" smtClean="0">
              <a:solidFill>
                <a:srgbClr val="FF0000"/>
              </a:solidFill>
              <a:cs typeface="B Titr" panose="00000700000000000000" pitchFamily="2" charset="-78"/>
            </a:endParaRPr>
          </a:p>
          <a:p>
            <a:pPr algn="r" rtl="1" eaLnBrk="1" hangingPunct="1"/>
            <a:endParaRPr lang="fa-IR" altLang="en-US" sz="4000" dirty="0" smtClean="0">
              <a:solidFill>
                <a:srgbClr val="FF0000"/>
              </a:solidFill>
              <a:cs typeface="B Titr" panose="00000700000000000000" pitchFamily="2" charset="-78"/>
            </a:endParaRPr>
          </a:p>
          <a:p>
            <a:pPr algn="r" rtl="1" eaLnBrk="1" hangingPunct="1"/>
            <a:endParaRPr lang="fa-IR" altLang="en-US" sz="4000" dirty="0" smtClean="0">
              <a:solidFill>
                <a:srgbClr val="FF0000"/>
              </a:solidFill>
              <a:cs typeface="B Titr" panose="00000700000000000000" pitchFamily="2" charset="-78"/>
            </a:endParaRPr>
          </a:p>
          <a:p>
            <a:pPr algn="r" rtl="1" eaLnBrk="1" hangingPunct="1"/>
            <a:endParaRPr lang="fa-IR" altLang="en-US" sz="4000" dirty="0" smtClean="0">
              <a:solidFill>
                <a:srgbClr val="FF0000"/>
              </a:solidFill>
              <a:cs typeface="B Titr" panose="00000700000000000000" pitchFamily="2" charset="-78"/>
            </a:endParaRPr>
          </a:p>
          <a:p>
            <a:pPr algn="r" rtl="1" eaLnBrk="1" hangingPunct="1"/>
            <a:endParaRPr lang="fa-IR" altLang="en-US" sz="4000" dirty="0" smtClean="0">
              <a:solidFill>
                <a:srgbClr val="FF0000"/>
              </a:solidFill>
              <a:cs typeface="B Titr" panose="00000700000000000000" pitchFamily="2" charset="-78"/>
            </a:endParaRPr>
          </a:p>
          <a:p>
            <a:pPr algn="r" rtl="1" eaLnBrk="1" hangingPunct="1"/>
            <a:endParaRPr lang="fa-IR" altLang="en-US" sz="4000" dirty="0" smtClean="0">
              <a:solidFill>
                <a:srgbClr val="FF0000"/>
              </a:solidFill>
              <a:cs typeface="B Titr" panose="00000700000000000000" pitchFamily="2" charset="-78"/>
            </a:endParaRPr>
          </a:p>
          <a:p>
            <a:pPr algn="r" rtl="1" eaLnBrk="1" hangingPunct="1"/>
            <a:endParaRPr lang="fa-IR" altLang="en-US" sz="4000" dirty="0" smtClean="0">
              <a:solidFill>
                <a:srgbClr val="FF0000"/>
              </a:solidFill>
              <a:cs typeface="B Titr" panose="00000700000000000000" pitchFamily="2" charset="-78"/>
            </a:endParaRPr>
          </a:p>
          <a:p>
            <a:pPr algn="r" rtl="1" eaLnBrk="1" hangingPunct="1"/>
            <a:endParaRPr lang="fa-IR" altLang="en-US" sz="4000" dirty="0" smtClean="0">
              <a:solidFill>
                <a:srgbClr val="FF0000"/>
              </a:solidFill>
              <a:cs typeface="B Titr" panose="00000700000000000000" pitchFamily="2" charset="-78"/>
            </a:endParaRPr>
          </a:p>
          <a:p>
            <a:pPr algn="r" rtl="1" eaLnBrk="1" hangingPunct="1"/>
            <a:endParaRPr lang="fa-IR" altLang="en-US" sz="4000" dirty="0" smtClean="0">
              <a:solidFill>
                <a:srgbClr val="FF0000"/>
              </a:solidFill>
              <a:cs typeface="B Titr" panose="00000700000000000000" pitchFamily="2" charset="-78"/>
            </a:endParaRPr>
          </a:p>
          <a:p>
            <a:pPr algn="r" rtl="1" eaLnBrk="1" hangingPunct="1"/>
            <a:endParaRPr lang="en-US" altLang="en-US" sz="4000" dirty="0" smtClean="0">
              <a:solidFill>
                <a:srgbClr val="FF0000"/>
              </a:solidFill>
              <a:cs typeface="B Titr" panose="00000700000000000000" pitchFamily="2" charset="-78"/>
            </a:endParaRPr>
          </a:p>
          <a:p>
            <a:pPr algn="r" eaLnBrk="1" hangingPunct="1"/>
            <a:endParaRPr lang="en-US" altLang="en-US" sz="4000" dirty="0">
              <a:cs typeface="B Titr" panose="00000700000000000000"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1"/>
          <p:cNvSpPr txBox="1">
            <a:spLocks noChangeArrowheads="1"/>
          </p:cNvSpPr>
          <p:nvPr/>
        </p:nvSpPr>
        <p:spPr bwMode="auto">
          <a:xfrm>
            <a:off x="1647825" y="2524125"/>
            <a:ext cx="8269288"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eaLnBrk="1" hangingPunct="1"/>
            <a:r>
              <a:rPr lang="fa-IR" altLang="en-US" sz="6600" dirty="0" smtClean="0">
                <a:cs typeface="B Titr" panose="00000700000000000000" pitchFamily="2" charset="-78"/>
              </a:rPr>
              <a:t>خودسنجی- </a:t>
            </a:r>
            <a:r>
              <a:rPr lang="fa-IR" altLang="en-US" sz="6600" dirty="0">
                <a:cs typeface="B Titr" panose="00000700000000000000" pitchFamily="2" charset="-78"/>
              </a:rPr>
              <a:t>همسال سنجی</a:t>
            </a:r>
            <a:endParaRPr lang="en-US" altLang="en-US" sz="6600" dirty="0">
              <a:cs typeface="B Titr" panose="00000700000000000000" pitchFamily="2" charset="-78"/>
            </a:endParaRPr>
          </a:p>
        </p:txBody>
      </p:sp>
    </p:spTree>
  </p:cSld>
  <p:clrMapOvr>
    <a:masterClrMapping/>
  </p:clrMapOvr>
  <p:transition spd="slow">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90488" y="1055688"/>
            <a:ext cx="9310687"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algn="r" eaLnBrk="1" hangingPunct="1"/>
            <a:r>
              <a:rPr lang="fa-IR" altLang="en-US" sz="4800" dirty="0">
                <a:cs typeface="B Titr" panose="00000700000000000000" pitchFamily="2" charset="-78"/>
              </a:rPr>
              <a:t>دانسته های علمی در فرایند زمان در حال تغییر و تحول اند ؛تغییر در برنامه ی درسی ضرورت تحول در ارزشیابی تحصیلی را ایجاد نمود. بر این اساس ،مهارت های معلمی نیز از این قاعده مستثنی نمی باشند </a:t>
            </a:r>
            <a:endParaRPr lang="en-US" altLang="en-US" sz="4800" dirty="0">
              <a:cs typeface="B Titr" panose="00000700000000000000" pitchFamily="2" charset="-78"/>
            </a:endParaRPr>
          </a:p>
          <a:p>
            <a:pPr algn="r" eaLnBrk="1" hangingPunct="1"/>
            <a:endParaRPr lang="en-US" altLang="en-US" sz="4800" dirty="0">
              <a:cs typeface="B Titr" panose="00000700000000000000" pitchFamily="2" charset="-78"/>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347617" y="836971"/>
            <a:ext cx="9916845"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algn="r" rtl="1" eaLnBrk="1" hangingPunct="1"/>
            <a:r>
              <a:rPr lang="fa-IR" altLang="en-US" sz="3600" dirty="0">
                <a:solidFill>
                  <a:srgbClr val="FF0000"/>
                </a:solidFill>
                <a:cs typeface="B Titr" panose="00000700000000000000" pitchFamily="2" charset="-78"/>
              </a:rPr>
              <a:t>جایگاه ارزشیابی :</a:t>
            </a:r>
            <a:endParaRPr lang="en-US" altLang="en-US" sz="3600" dirty="0">
              <a:solidFill>
                <a:srgbClr val="FF0000"/>
              </a:solidFill>
              <a:cs typeface="B Titr" panose="00000700000000000000" pitchFamily="2" charset="-78"/>
            </a:endParaRPr>
          </a:p>
          <a:p>
            <a:pPr algn="r" rtl="1" eaLnBrk="1" hangingPunct="1"/>
            <a:r>
              <a:rPr lang="fa-IR" altLang="en-US" sz="3600" dirty="0">
                <a:cs typeface="B Titr" panose="00000700000000000000" pitchFamily="2" charset="-78"/>
              </a:rPr>
              <a:t>ارزشیابی کیفی – توصیفی در راستای بهبود یاد گیری ،رویکرد خود را</a:t>
            </a:r>
            <a:r>
              <a:rPr lang="en-US" altLang="en-US" sz="3600" dirty="0">
                <a:cs typeface="B Titr" panose="00000700000000000000" pitchFamily="2" charset="-78"/>
              </a:rPr>
              <a:t> </a:t>
            </a:r>
            <a:r>
              <a:rPr lang="fa-IR" altLang="en-US" sz="3600" dirty="0">
                <a:solidFill>
                  <a:srgbClr val="00B050"/>
                </a:solidFill>
                <a:cs typeface="B Titr" panose="00000700000000000000" pitchFamily="2" charset="-78"/>
              </a:rPr>
              <a:t>از سنجش از یاد گیری به  سنجش برای یادگیری</a:t>
            </a:r>
            <a:r>
              <a:rPr lang="fa-IR" altLang="en-US" sz="3600" dirty="0">
                <a:cs typeface="B Titr" panose="00000700000000000000" pitchFamily="2" charset="-78"/>
              </a:rPr>
              <a:t> تبدیل کرده است . بر این اساس ارزشیابی نه به عنوان یک فعالیت مستقل و مشخص از فرایند یاددهی یادگیری بلکه آمیخته با آن و در </a:t>
            </a:r>
            <a:r>
              <a:rPr lang="fa-IR" altLang="en-US" sz="3600" dirty="0" smtClean="0">
                <a:cs typeface="B Titr" panose="00000700000000000000" pitchFamily="2" charset="-78"/>
              </a:rPr>
              <a:t>فرایند، </a:t>
            </a:r>
            <a:r>
              <a:rPr lang="fa-IR" altLang="en-US" sz="3600" dirty="0">
                <a:cs typeface="B Titr" panose="00000700000000000000" pitchFamily="2" charset="-78"/>
              </a:rPr>
              <a:t>رخ می دهدو یک بایسته ی مهم و اساسی است .</a:t>
            </a:r>
            <a:endParaRPr lang="en-US" altLang="en-US" sz="3600" dirty="0">
              <a:cs typeface="B Titr" panose="00000700000000000000" pitchFamily="2" charset="-78"/>
            </a:endParaRPr>
          </a:p>
          <a:p>
            <a:pPr algn="r" eaLnBrk="1" hangingPunct="1"/>
            <a:endParaRPr lang="en-US" altLang="en-US" sz="3600" dirty="0">
              <a:cs typeface="B Titr" panose="00000700000000000000" pitchFamily="2" charset="-78"/>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412750" y="141288"/>
            <a:ext cx="9942513" cy="7294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algn="r" rtl="1" eaLnBrk="1" hangingPunct="1"/>
            <a:r>
              <a:rPr lang="fa-IR" altLang="en-US" sz="3600" dirty="0">
                <a:solidFill>
                  <a:srgbClr val="FF0000"/>
                </a:solidFill>
                <a:cs typeface="B Titr" panose="00000700000000000000" pitchFamily="2" charset="-78"/>
              </a:rPr>
              <a:t>جایگاه معلم :</a:t>
            </a:r>
            <a:endParaRPr lang="en-US" altLang="en-US" sz="3600" dirty="0">
              <a:solidFill>
                <a:srgbClr val="FF0000"/>
              </a:solidFill>
              <a:cs typeface="B Titr" panose="00000700000000000000" pitchFamily="2" charset="-78"/>
            </a:endParaRPr>
          </a:p>
          <a:p>
            <a:pPr algn="r" rtl="1" eaLnBrk="1" hangingPunct="1"/>
            <a:r>
              <a:rPr lang="fa-IR" altLang="en-US" sz="3600" dirty="0">
                <a:cs typeface="B Titr" panose="00000700000000000000" pitchFamily="2" charset="-78"/>
              </a:rPr>
              <a:t>معلم به عنوان فردی آگاه ، که می داند تنها با عبور از قالب های ذهنی وعادت های قدیمی خود  می تواندراهنما ،راهبر و به عبارت دیگر راه پیشرفت دانش آموز باشد.به شرط این که :</a:t>
            </a:r>
            <a:endParaRPr lang="en-US" altLang="en-US" sz="3600" dirty="0">
              <a:cs typeface="B Titr" panose="00000700000000000000" pitchFamily="2" charset="-78"/>
            </a:endParaRPr>
          </a:p>
          <a:p>
            <a:pPr marL="571500" indent="-571500" algn="r" rtl="1" eaLnBrk="1" hangingPunct="1">
              <a:buFont typeface="Arial" panose="020B0604020202020204" pitchFamily="34" charset="0"/>
              <a:buChar char="•"/>
            </a:pPr>
            <a:r>
              <a:rPr lang="fa-IR" altLang="en-US" sz="3600" dirty="0">
                <a:cs typeface="B Titr" panose="00000700000000000000" pitchFamily="2" charset="-78"/>
              </a:rPr>
              <a:t>خود را ظرف پر در مقابل دانش آموز نداند بلکه در کنار او تلاش کند و تسهیل گر کار او باشد .</a:t>
            </a:r>
            <a:endParaRPr lang="en-US" altLang="en-US" sz="3600" dirty="0">
              <a:cs typeface="B Titr" panose="00000700000000000000" pitchFamily="2" charset="-78"/>
            </a:endParaRPr>
          </a:p>
          <a:p>
            <a:pPr marL="571500" indent="-571500" algn="r" rtl="1" eaLnBrk="1" hangingPunct="1">
              <a:buFont typeface="Arial" panose="020B0604020202020204" pitchFamily="34" charset="0"/>
              <a:buChar char="•"/>
            </a:pPr>
            <a:r>
              <a:rPr lang="fa-IR" altLang="en-US" sz="3600" dirty="0">
                <a:cs typeface="B Titr" panose="00000700000000000000" pitchFamily="2" charset="-78"/>
              </a:rPr>
              <a:t>فرصتی ایجاد نماید تا دانش آموز یاد گیری را امری دست نیافتنی نداند </a:t>
            </a:r>
            <a:endParaRPr lang="en-US" altLang="en-US" sz="3600" dirty="0">
              <a:cs typeface="B Titr" panose="00000700000000000000" pitchFamily="2" charset="-78"/>
            </a:endParaRPr>
          </a:p>
          <a:p>
            <a:pPr marL="571500" indent="-571500" algn="r" rtl="1" eaLnBrk="1" hangingPunct="1">
              <a:buFont typeface="Arial" panose="020B0604020202020204" pitchFamily="34" charset="0"/>
              <a:buChar char="•"/>
            </a:pPr>
            <a:r>
              <a:rPr lang="fa-IR" altLang="en-US" sz="3600" dirty="0">
                <a:cs typeface="B Titr" panose="00000700000000000000" pitchFamily="2" charset="-78"/>
              </a:rPr>
              <a:t> باور داشته </a:t>
            </a:r>
            <a:r>
              <a:rPr lang="fa-IR" altLang="en-US" sz="3600" dirty="0" smtClean="0">
                <a:cs typeface="B Titr" panose="00000700000000000000" pitchFamily="2" charset="-78"/>
              </a:rPr>
              <a:t>باشد </a:t>
            </a:r>
            <a:r>
              <a:rPr lang="fa-IR" altLang="en-US" sz="3600" dirty="0">
                <a:cs typeface="B Titr" panose="00000700000000000000" pitchFamily="2" charset="-78"/>
              </a:rPr>
              <a:t>که هر انسانی در طبیعت بی همتاست و الفبای تعلیم و تربیت تفاوت های فردی است . پس </a:t>
            </a:r>
            <a:r>
              <a:rPr lang="fa-IR" altLang="en-US" sz="3600" dirty="0" smtClean="0">
                <a:cs typeface="B Titr" panose="00000700000000000000" pitchFamily="2" charset="-78"/>
              </a:rPr>
              <a:t>:</a:t>
            </a:r>
            <a:endParaRPr lang="en-US" altLang="en-US" sz="3600" dirty="0">
              <a:cs typeface="B Titr" panose="00000700000000000000" pitchFamily="2" charset="-78"/>
            </a:endParaRPr>
          </a:p>
          <a:p>
            <a:pPr algn="r" rtl="1" eaLnBrk="1" hangingPunct="1"/>
            <a:r>
              <a:rPr lang="fa-IR" altLang="en-US" sz="3600" dirty="0">
                <a:solidFill>
                  <a:srgbClr val="00B050"/>
                </a:solidFill>
                <a:cs typeface="B Titr" panose="00000700000000000000" pitchFamily="2" charset="-78"/>
              </a:rPr>
              <a:t>هر کس متناسب با توانایی های خود می تواند یک گام به جلو برود</a:t>
            </a:r>
            <a:endParaRPr lang="en-US" altLang="en-US" sz="3600" dirty="0">
              <a:solidFill>
                <a:srgbClr val="00B050"/>
              </a:solidFill>
              <a:cs typeface="B Titr" panose="00000700000000000000" pitchFamily="2" charset="-78"/>
            </a:endParaRPr>
          </a:p>
          <a:p>
            <a:pPr algn="r" eaLnBrk="1" hangingPunct="1"/>
            <a:endParaRPr lang="en-US" altLang="en-US" sz="3600" dirty="0">
              <a:cs typeface="B Titr" panose="00000700000000000000" pitchFamily="2" charset="-78"/>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0" y="747713"/>
            <a:ext cx="9904413" cy="4830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algn="r" rtl="1" eaLnBrk="1" hangingPunct="1"/>
            <a:r>
              <a:rPr lang="fa-IR" altLang="en-US" sz="4400" dirty="0">
                <a:solidFill>
                  <a:srgbClr val="FF0000"/>
                </a:solidFill>
                <a:cs typeface="B Titr" panose="00000700000000000000" pitchFamily="2" charset="-78"/>
              </a:rPr>
              <a:t>جایگاه دانش آموز: </a:t>
            </a:r>
            <a:endParaRPr lang="en-US" altLang="en-US" sz="4400" dirty="0">
              <a:solidFill>
                <a:srgbClr val="FF0000"/>
              </a:solidFill>
              <a:cs typeface="B Titr" panose="00000700000000000000" pitchFamily="2" charset="-78"/>
            </a:endParaRPr>
          </a:p>
          <a:p>
            <a:pPr algn="r" rtl="1" eaLnBrk="1" hangingPunct="1"/>
            <a:r>
              <a:rPr lang="fa-IR" altLang="en-US" sz="4400" dirty="0">
                <a:cs typeface="B Titr" panose="00000700000000000000" pitchFamily="2" charset="-78"/>
              </a:rPr>
              <a:t> یکی از خروجی های خوشایند تعلیم وتربیت، افزایش توانمندی های یادگیرنده به عنوان مخاطب اصلی آموزش </a:t>
            </a:r>
            <a:r>
              <a:rPr lang="fa-IR" altLang="en-US" sz="4400" dirty="0" smtClean="0">
                <a:cs typeface="B Titr" panose="00000700000000000000" pitchFamily="2" charset="-78"/>
              </a:rPr>
              <a:t>،در </a:t>
            </a:r>
            <a:r>
              <a:rPr lang="fa-IR" altLang="en-US" sz="4400" dirty="0">
                <a:cs typeface="B Titr" panose="00000700000000000000" pitchFamily="2" charset="-78"/>
              </a:rPr>
              <a:t>قضاوت کردن مستقلانه و مسولانه درباره کار خودش و دیگران می باشد .</a:t>
            </a:r>
            <a:endParaRPr lang="en-US" altLang="en-US" sz="4400" dirty="0">
              <a:cs typeface="B Titr" panose="00000700000000000000" pitchFamily="2" charset="-78"/>
            </a:endParaRPr>
          </a:p>
          <a:p>
            <a:pPr algn="r" eaLnBrk="1" hangingPunct="1"/>
            <a:r>
              <a:rPr lang="fa-IR" altLang="en-US" sz="4400" dirty="0">
                <a:cs typeface="B Titr" panose="00000700000000000000" pitchFamily="2" charset="-78"/>
              </a:rPr>
              <a:t>      </a:t>
            </a:r>
            <a:r>
              <a:rPr lang="fa-IR" altLang="en-US" sz="4400" dirty="0">
                <a:solidFill>
                  <a:srgbClr val="00B050"/>
                </a:solidFill>
                <a:cs typeface="B Titr" panose="00000700000000000000" pitchFamily="2" charset="-78"/>
              </a:rPr>
              <a:t>همسال سنجی و خود سنجی چنین مهارتی را در کودکان ایجاد وتقویت می کنند.</a:t>
            </a:r>
            <a:endParaRPr lang="en-US" altLang="en-US" sz="4400" dirty="0">
              <a:solidFill>
                <a:srgbClr val="00B050"/>
              </a:solidFill>
              <a:cs typeface="B Titr" panose="00000700000000000000" pitchFamily="2" charset="-78"/>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1"/>
          <p:cNvSpPr txBox="1">
            <a:spLocks noChangeArrowheads="1"/>
          </p:cNvSpPr>
          <p:nvPr/>
        </p:nvSpPr>
        <p:spPr bwMode="auto">
          <a:xfrm>
            <a:off x="-488950" y="2330450"/>
            <a:ext cx="11036300" cy="166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algn="ctr" eaLnBrk="1" hangingPunct="1"/>
            <a:r>
              <a:rPr lang="fa-IR" altLang="en-US" sz="3600">
                <a:cs typeface="B Titr" panose="00000700000000000000" pitchFamily="2" charset="-78"/>
              </a:rPr>
              <a:t>خود سنجی وهم سال سنجی</a:t>
            </a:r>
            <a:r>
              <a:rPr lang="fa-IR" altLang="en-US" sz="4800">
                <a:cs typeface="B Titr" panose="00000700000000000000" pitchFamily="2" charset="-78"/>
              </a:rPr>
              <a:t> </a:t>
            </a:r>
            <a:endParaRPr lang="en-US" altLang="en-US" sz="4800">
              <a:cs typeface="B Titr" panose="00000700000000000000" pitchFamily="2" charset="-78"/>
            </a:endParaRPr>
          </a:p>
          <a:p>
            <a:pPr algn="ctr" eaLnBrk="1" hangingPunct="1"/>
            <a:r>
              <a:rPr lang="fa-IR" altLang="en-US" sz="5400">
                <a:cs typeface="B Titr" panose="00000700000000000000" pitchFamily="2" charset="-78"/>
              </a:rPr>
              <a:t> مقصد ارزشیابی کیفی توصیفی </a:t>
            </a:r>
            <a:endParaRPr lang="en-US" altLang="en-US" sz="5400">
              <a:cs typeface="B Titr" panose="00000700000000000000" pitchFamily="2" charset="-78"/>
            </a:endParaRPr>
          </a:p>
        </p:txBody>
      </p:sp>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4636957"/>
          </a:xfrm>
        </p:spPr>
        <p:txBody>
          <a:bodyPr/>
          <a:lstStyle/>
          <a:p>
            <a:pPr algn="r"/>
            <a:r>
              <a:rPr lang="fa-IR" sz="4800" dirty="0" smtClean="0">
                <a:solidFill>
                  <a:schemeClr val="bg2">
                    <a:lumMod val="10000"/>
                  </a:schemeClr>
                </a:solidFill>
                <a:cs typeface="B Titr" pitchFamily="2" charset="-78"/>
              </a:rPr>
              <a:t>من در رقابت با هیچ کس جز خودم </a:t>
            </a:r>
            <a:br>
              <a:rPr lang="fa-IR" sz="4800" dirty="0" smtClean="0">
                <a:solidFill>
                  <a:schemeClr val="bg2">
                    <a:lumMod val="10000"/>
                  </a:schemeClr>
                </a:solidFill>
                <a:cs typeface="B Titr" pitchFamily="2" charset="-78"/>
              </a:rPr>
            </a:br>
            <a:r>
              <a:rPr lang="en-US" sz="4800" dirty="0" smtClean="0">
                <a:solidFill>
                  <a:schemeClr val="bg2">
                    <a:lumMod val="10000"/>
                  </a:schemeClr>
                </a:solidFill>
                <a:cs typeface="B Titr" pitchFamily="2" charset="-78"/>
              </a:rPr>
              <a:t/>
            </a:r>
            <a:br>
              <a:rPr lang="en-US" sz="4800" dirty="0" smtClean="0">
                <a:solidFill>
                  <a:schemeClr val="bg2">
                    <a:lumMod val="10000"/>
                  </a:schemeClr>
                </a:solidFill>
                <a:cs typeface="B Titr" pitchFamily="2" charset="-78"/>
              </a:rPr>
            </a:br>
            <a:r>
              <a:rPr lang="fa-IR" sz="4800" dirty="0" smtClean="0">
                <a:solidFill>
                  <a:schemeClr val="bg2">
                    <a:lumMod val="10000"/>
                  </a:schemeClr>
                </a:solidFill>
                <a:cs typeface="B Titr" pitchFamily="2" charset="-78"/>
              </a:rPr>
              <a:t>نمی باشم ،هدف من  ، مغلوب نمودن </a:t>
            </a:r>
            <a:br>
              <a:rPr lang="fa-IR" sz="4800" dirty="0" smtClean="0">
                <a:solidFill>
                  <a:schemeClr val="bg2">
                    <a:lumMod val="10000"/>
                  </a:schemeClr>
                </a:solidFill>
                <a:cs typeface="B Titr" pitchFamily="2" charset="-78"/>
              </a:rPr>
            </a:br>
            <a:r>
              <a:rPr lang="fa-IR" sz="4800" dirty="0" smtClean="0">
                <a:solidFill>
                  <a:schemeClr val="bg2">
                    <a:lumMod val="10000"/>
                  </a:schemeClr>
                </a:solidFill>
                <a:cs typeface="B Titr" pitchFamily="2" charset="-78"/>
              </a:rPr>
              <a:t/>
            </a:r>
            <a:br>
              <a:rPr lang="fa-IR" sz="4800" dirty="0" smtClean="0">
                <a:solidFill>
                  <a:schemeClr val="bg2">
                    <a:lumMod val="10000"/>
                  </a:schemeClr>
                </a:solidFill>
                <a:cs typeface="B Titr" pitchFamily="2" charset="-78"/>
              </a:rPr>
            </a:br>
            <a:r>
              <a:rPr lang="en-US" sz="4800" dirty="0" smtClean="0">
                <a:solidFill>
                  <a:schemeClr val="bg2">
                    <a:lumMod val="10000"/>
                  </a:schemeClr>
                </a:solidFill>
                <a:cs typeface="B Titr" pitchFamily="2" charset="-78"/>
              </a:rPr>
              <a:t>.</a:t>
            </a:r>
            <a:r>
              <a:rPr lang="fa-IR" sz="4800" dirty="0" smtClean="0">
                <a:solidFill>
                  <a:schemeClr val="bg2">
                    <a:lumMod val="10000"/>
                  </a:schemeClr>
                </a:solidFill>
                <a:cs typeface="B Titr" pitchFamily="2" charset="-78"/>
              </a:rPr>
              <a:t>آخرین کاری است که انجام داده ام </a:t>
            </a:r>
            <a:br>
              <a:rPr lang="fa-IR" sz="4800" dirty="0" smtClean="0">
                <a:solidFill>
                  <a:schemeClr val="bg2">
                    <a:lumMod val="10000"/>
                  </a:schemeClr>
                </a:solidFill>
                <a:cs typeface="B Titr" pitchFamily="2" charset="-78"/>
              </a:rPr>
            </a:br>
            <a:r>
              <a:rPr lang="fa-IR" sz="4800" dirty="0" smtClean="0">
                <a:solidFill>
                  <a:schemeClr val="bg2">
                    <a:lumMod val="10000"/>
                  </a:schemeClr>
                </a:solidFill>
                <a:cs typeface="B Titr" pitchFamily="2" charset="-78"/>
              </a:rPr>
              <a:t/>
            </a:r>
            <a:br>
              <a:rPr lang="fa-IR" sz="4800" dirty="0" smtClean="0">
                <a:solidFill>
                  <a:schemeClr val="bg2">
                    <a:lumMod val="10000"/>
                  </a:schemeClr>
                </a:solidFill>
                <a:cs typeface="B Titr" pitchFamily="2" charset="-78"/>
              </a:rPr>
            </a:br>
            <a:r>
              <a:rPr lang="fa-IR" sz="4800" dirty="0" smtClean="0">
                <a:solidFill>
                  <a:schemeClr val="bg2">
                    <a:lumMod val="10000"/>
                  </a:schemeClr>
                </a:solidFill>
                <a:cs typeface="B Titr" pitchFamily="2" charset="-78"/>
              </a:rPr>
              <a:t/>
            </a:r>
            <a:br>
              <a:rPr lang="fa-IR" sz="4800" dirty="0" smtClean="0">
                <a:solidFill>
                  <a:schemeClr val="bg2">
                    <a:lumMod val="10000"/>
                  </a:schemeClr>
                </a:solidFill>
                <a:cs typeface="B Titr" pitchFamily="2" charset="-78"/>
              </a:rPr>
            </a:br>
            <a:r>
              <a:rPr lang="fa-IR" sz="4800" dirty="0" smtClean="0">
                <a:solidFill>
                  <a:schemeClr val="bg2">
                    <a:lumMod val="10000"/>
                  </a:schemeClr>
                </a:solidFill>
                <a:cs typeface="B Titr" pitchFamily="2" charset="-78"/>
              </a:rPr>
              <a:t/>
            </a:r>
            <a:br>
              <a:rPr lang="fa-IR" sz="4800" dirty="0" smtClean="0">
                <a:solidFill>
                  <a:schemeClr val="bg2">
                    <a:lumMod val="10000"/>
                  </a:schemeClr>
                </a:solidFill>
                <a:cs typeface="B Titr" pitchFamily="2" charset="-78"/>
              </a:rPr>
            </a:br>
            <a:r>
              <a:rPr lang="fa-IR" sz="4800" dirty="0" smtClean="0">
                <a:solidFill>
                  <a:schemeClr val="bg2">
                    <a:lumMod val="10000"/>
                  </a:schemeClr>
                </a:solidFill>
                <a:cs typeface="B Titr" pitchFamily="2" charset="-78"/>
              </a:rPr>
              <a:t> </a:t>
            </a:r>
            <a:endParaRPr lang="fa-IR" sz="4800" dirty="0">
              <a:solidFill>
                <a:schemeClr val="bg2">
                  <a:lumMod val="10000"/>
                </a:schemeClr>
              </a:solidFill>
              <a:cs typeface="B Titr" pitchFamily="2" charset="-78"/>
            </a:endParaRPr>
          </a:p>
        </p:txBody>
      </p:sp>
    </p:spTree>
  </p:cSld>
  <p:clrMapOvr>
    <a:masterClrMapping/>
  </p:clrMapOvr>
  <p:transition spd="slow">
    <p:wheel spokes="8"/>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180974" y="386612"/>
            <a:ext cx="11706226"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algn="r" rtl="1" eaLnBrk="1" hangingPunct="1"/>
            <a:r>
              <a:rPr lang="fa-IR" altLang="en-US" sz="4400" dirty="0">
                <a:cs typeface="B Titr" panose="00000700000000000000" pitchFamily="2" charset="-78"/>
              </a:rPr>
              <a:t>در این راستا همسویی با الگوی آموزشی </a:t>
            </a:r>
            <a:r>
              <a:rPr lang="fa-IR" altLang="en-US" sz="4400" dirty="0">
                <a:solidFill>
                  <a:srgbClr val="FF0000"/>
                </a:solidFill>
                <a:cs typeface="B Titr" panose="00000700000000000000" pitchFamily="2" charset="-78"/>
              </a:rPr>
              <a:t>یادگیرنده – محور </a:t>
            </a:r>
            <a:r>
              <a:rPr lang="fa-IR" altLang="en-US" sz="4400" dirty="0">
                <a:cs typeface="B Titr" panose="00000700000000000000" pitchFamily="2" charset="-78"/>
              </a:rPr>
              <a:t>که در نگاه آن یادگیرندگان به کمک معلم،مسئولیت درک و فهم مطالب خود را بر عهده </a:t>
            </a:r>
            <a:r>
              <a:rPr lang="fa-IR" altLang="en-US" sz="4400" dirty="0" smtClean="0">
                <a:cs typeface="B Titr" panose="00000700000000000000" pitchFamily="2" charset="-78"/>
              </a:rPr>
              <a:t>می </a:t>
            </a:r>
            <a:r>
              <a:rPr lang="fa-IR" altLang="en-US" sz="4400" dirty="0">
                <a:cs typeface="B Titr" panose="00000700000000000000" pitchFamily="2" charset="-78"/>
              </a:rPr>
              <a:t>گیرند . </a:t>
            </a:r>
            <a:endParaRPr lang="fa-IR" altLang="en-US" sz="4400" dirty="0" smtClean="0">
              <a:cs typeface="B Titr" panose="00000700000000000000" pitchFamily="2" charset="-78"/>
            </a:endParaRPr>
          </a:p>
          <a:p>
            <a:pPr algn="r" rtl="1" eaLnBrk="1" hangingPunct="1"/>
            <a:r>
              <a:rPr lang="fa-IR" altLang="en-US" sz="4400" dirty="0" smtClean="0">
                <a:cs typeface="B Titr" panose="00000700000000000000" pitchFamily="2" charset="-78"/>
              </a:rPr>
              <a:t>تلاشی </a:t>
            </a:r>
            <a:r>
              <a:rPr lang="fa-IR" altLang="en-US" sz="4400" dirty="0">
                <a:cs typeface="B Titr" panose="00000700000000000000" pitchFamily="2" charset="-78"/>
              </a:rPr>
              <a:t>هدف مند خواهد بود برای این مقصد که آموزش و انتقال مهارت </a:t>
            </a:r>
            <a:r>
              <a:rPr lang="fa-IR" altLang="en-US" sz="4400" dirty="0" smtClean="0">
                <a:cs typeface="B Titr" panose="00000700000000000000" pitchFamily="2" charset="-78"/>
              </a:rPr>
              <a:t>خود </a:t>
            </a:r>
            <a:r>
              <a:rPr lang="fa-IR" altLang="en-US" sz="4400" dirty="0">
                <a:cs typeface="B Titr" panose="00000700000000000000" pitchFamily="2" charset="-78"/>
              </a:rPr>
              <a:t>سنجی وهم سال سنجی موجبات پرورش یک مرکز کنترل درونی در دانش آموز ایجاد خواهد کرد .     </a:t>
            </a:r>
            <a:endParaRPr lang="en-US" altLang="en-US" sz="4400" dirty="0">
              <a:cs typeface="B Titr" panose="00000700000000000000" pitchFamily="2" charset="-78"/>
            </a:endParaRPr>
          </a:p>
          <a:p>
            <a:pPr algn="r" eaLnBrk="1" hangingPunct="1"/>
            <a:endParaRPr lang="en-US" altLang="en-US" sz="4400" dirty="0">
              <a:cs typeface="B Titr" panose="00000700000000000000" pitchFamily="2" charset="-78"/>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54439" y="884420"/>
            <a:ext cx="8289561" cy="4524315"/>
          </a:xfrm>
          <a:prstGeom prst="rect">
            <a:avLst/>
          </a:prstGeom>
        </p:spPr>
        <p:txBody>
          <a:bodyPr wrap="square">
            <a:spAutoFit/>
          </a:bodyPr>
          <a:lstStyle/>
          <a:p>
            <a:pPr algn="r" rtl="1" eaLnBrk="1" hangingPunct="1"/>
            <a:r>
              <a:rPr lang="fa-IR" altLang="en-US" sz="3600" dirty="0" smtClean="0">
                <a:cs typeface="B Titr" panose="00000700000000000000" pitchFamily="2" charset="-78"/>
              </a:rPr>
              <a:t>اگر دانش آموزان در تعیین ملاک ها مشارکت داده شوند؛ در مورد  اطلاعاتی  که ازکار آنها جمع آوری می شوند احساس مالکیت می کنند و آنها را بهتر می پذیرند.  تعیین ملاک هایی که  بر اساس آن، میزان  موفقیت  دانش آموزان سنجیده می شود باید حاصل هم فکری معلم و دانش آموزان باشد.</a:t>
            </a:r>
            <a:endParaRPr lang="en-US" altLang="en-US" sz="3600" dirty="0" smtClean="0">
              <a:cs typeface="B Titr" panose="00000700000000000000" pitchFamily="2" charset="-78"/>
            </a:endParaRPr>
          </a:p>
          <a:p>
            <a:pPr algn="r" eaLnBrk="1" hangingPunct="1"/>
            <a:endParaRPr lang="en-US" altLang="en-US" sz="3600" dirty="0">
              <a:cs typeface="B Titr" panose="00000700000000000000" pitchFamily="2" charset="-78"/>
            </a:endParaRPr>
          </a:p>
        </p:txBody>
      </p:sp>
    </p:spTree>
  </p:cSld>
  <p:clrMapOvr>
    <a:masterClrMapping/>
  </p:clrMapOvr>
  <p:transition spd="slow">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244497" y="1429264"/>
            <a:ext cx="10908606"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algn="r" eaLnBrk="1" hangingPunct="1"/>
            <a:r>
              <a:rPr lang="fa-IR" altLang="en-US" sz="4800" dirty="0">
                <a:cs typeface="B Titr" panose="00000700000000000000" pitchFamily="2" charset="-78"/>
              </a:rPr>
              <a:t> یکی از اهداف آموزش، توانا کردن دانش آموزان برای تصمیم گیریهای مسئولانه است . </a:t>
            </a:r>
            <a:endParaRPr lang="fa-IR" altLang="en-US" sz="4800" dirty="0" smtClean="0">
              <a:cs typeface="B Titr" panose="00000700000000000000" pitchFamily="2" charset="-78"/>
            </a:endParaRPr>
          </a:p>
          <a:p>
            <a:pPr algn="r" eaLnBrk="1" hangingPunct="1"/>
            <a:r>
              <a:rPr lang="fa-IR" altLang="en-US" sz="4800" dirty="0" smtClean="0">
                <a:cs typeface="B Titr" panose="00000700000000000000" pitchFamily="2" charset="-78"/>
              </a:rPr>
              <a:t>لازم </a:t>
            </a:r>
            <a:r>
              <a:rPr lang="fa-IR" altLang="en-US" sz="4800" dirty="0">
                <a:cs typeface="B Titr" panose="00000700000000000000" pitchFamily="2" charset="-78"/>
              </a:rPr>
              <a:t>است دانش آموزان در فرایند </a:t>
            </a:r>
            <a:r>
              <a:rPr lang="fa-IR" altLang="en-US" sz="4800" dirty="0" smtClean="0">
                <a:cs typeface="B Titr" panose="00000700000000000000" pitchFamily="2" charset="-78"/>
              </a:rPr>
              <a:t>آموزش، </a:t>
            </a:r>
            <a:r>
              <a:rPr lang="fa-IR" altLang="en-US" sz="4800" dirty="0">
                <a:cs typeface="B Titr" panose="00000700000000000000" pitchFamily="2" charset="-78"/>
              </a:rPr>
              <a:t>مهارت های لازم را برای خود ارزیابی فرا گیرند.</a:t>
            </a:r>
            <a:endParaRPr lang="en-US" altLang="en-US" sz="4800" dirty="0">
              <a:cs typeface="B Titr" panose="00000700000000000000" pitchFamily="2" charset="-78"/>
            </a:endParaRPr>
          </a:p>
          <a:p>
            <a:pPr algn="r" eaLnBrk="1" hangingPunct="1"/>
            <a:endParaRPr lang="en-US" altLang="en-US" sz="4800" dirty="0">
              <a:cs typeface="B Titr" panose="00000700000000000000" pitchFamily="2" charset="-78"/>
            </a:endParaRPr>
          </a:p>
        </p:txBody>
      </p:sp>
      <p:sp>
        <p:nvSpPr>
          <p:cNvPr id="3" name="Rectangle 2"/>
          <p:cNvSpPr/>
          <p:nvPr/>
        </p:nvSpPr>
        <p:spPr>
          <a:xfrm>
            <a:off x="2803466" y="636046"/>
            <a:ext cx="4964821" cy="584775"/>
          </a:xfrm>
          <a:prstGeom prst="rect">
            <a:avLst/>
          </a:prstGeom>
        </p:spPr>
        <p:txBody>
          <a:bodyPr wrap="none">
            <a:spAutoFit/>
          </a:bodyPr>
          <a:lstStyle/>
          <a:p>
            <a:pPr algn="r" rtl="1" eaLnBrk="1" hangingPunct="1"/>
            <a:r>
              <a:rPr lang="fa-IR" altLang="en-US" sz="3200" dirty="0" smtClean="0">
                <a:solidFill>
                  <a:srgbClr val="FF0000"/>
                </a:solidFill>
                <a:cs typeface="B Titr" panose="00000700000000000000" pitchFamily="2" charset="-78"/>
              </a:rPr>
              <a:t>چرا خود سنجی و همسال سنجی ؟</a:t>
            </a:r>
            <a:endParaRPr lang="en-US" altLang="en-US" sz="3200" dirty="0">
              <a:solidFill>
                <a:srgbClr val="FF0000"/>
              </a:solidFill>
              <a:cs typeface="B Titr" panose="00000700000000000000" pitchFamily="2" charset="-78"/>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fltVal val="0"/>
                                          </p:val>
                                        </p:tav>
                                        <p:tav tm="100000">
                                          <p:val>
                                            <p:strVal val="#ppt_w"/>
                                          </p:val>
                                        </p:tav>
                                      </p:tavLst>
                                    </p:anim>
                                    <p:anim calcmode="lin" valueType="num">
                                      <p:cBhvr>
                                        <p:cTn id="8" dur="5000" fill="hold"/>
                                        <p:tgtEl>
                                          <p:spTgt spid="2"/>
                                        </p:tgtEl>
                                        <p:attrNameLst>
                                          <p:attrName>ppt_h</p:attrName>
                                        </p:attrNameLst>
                                      </p:cBhvr>
                                      <p:tavLst>
                                        <p:tav tm="0">
                                          <p:val>
                                            <p:fltVal val="0"/>
                                          </p:val>
                                        </p:tav>
                                        <p:tav tm="100000">
                                          <p:val>
                                            <p:strVal val="#ppt_h"/>
                                          </p:val>
                                        </p:tav>
                                      </p:tavLst>
                                    </p:anim>
                                    <p:anim calcmode="lin" valueType="num">
                                      <p:cBhvr>
                                        <p:cTn id="9" dur="5000" fill="hold"/>
                                        <p:tgtEl>
                                          <p:spTgt spid="2"/>
                                        </p:tgtEl>
                                        <p:attrNameLst>
                                          <p:attrName>style.rotation</p:attrName>
                                        </p:attrNameLst>
                                      </p:cBhvr>
                                      <p:tavLst>
                                        <p:tav tm="0">
                                          <p:val>
                                            <p:fltVal val="90"/>
                                          </p:val>
                                        </p:tav>
                                        <p:tav tm="100000">
                                          <p:val>
                                            <p:fltVal val="0"/>
                                          </p:val>
                                        </p:tav>
                                      </p:tavLst>
                                    </p:anim>
                                    <p:animEffect transition="in" filter="fade">
                                      <p:cBhvr>
                                        <p:cTn id="1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322263" y="322263"/>
            <a:ext cx="9980612" cy="686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algn="r" rtl="1" eaLnBrk="1" hangingPunct="1"/>
            <a:r>
              <a:rPr lang="fa-IR" altLang="en-US" sz="4400" dirty="0">
                <a:cs typeface="B Titr" panose="00000700000000000000" pitchFamily="2" charset="-78"/>
              </a:rPr>
              <a:t>کسب این مهارت  سبب خواهد شدکه دانش آموز موفق به:</a:t>
            </a:r>
            <a:endParaRPr lang="en-US" altLang="en-US" sz="4400" dirty="0">
              <a:cs typeface="B Titr" panose="00000700000000000000" pitchFamily="2" charset="-78"/>
            </a:endParaRPr>
          </a:p>
          <a:p>
            <a:pPr algn="r" rtl="1" eaLnBrk="1" hangingPunct="1"/>
            <a:r>
              <a:rPr lang="fa-IR" altLang="en-US" sz="4400" dirty="0">
                <a:solidFill>
                  <a:srgbClr val="FF0000"/>
                </a:solidFill>
                <a:cs typeface="B Titr" panose="00000700000000000000" pitchFamily="2" charset="-78"/>
              </a:rPr>
              <a:t>درک توانایی های شخصی </a:t>
            </a:r>
            <a:endParaRPr lang="en-US" altLang="en-US" sz="4400" dirty="0">
              <a:solidFill>
                <a:srgbClr val="FF0000"/>
              </a:solidFill>
              <a:cs typeface="B Titr" panose="00000700000000000000" pitchFamily="2" charset="-78"/>
            </a:endParaRPr>
          </a:p>
          <a:p>
            <a:pPr algn="r" rtl="1" eaLnBrk="1" hangingPunct="1"/>
            <a:r>
              <a:rPr lang="fa-IR" altLang="en-US" sz="4400" dirty="0">
                <a:solidFill>
                  <a:srgbClr val="FF0000"/>
                </a:solidFill>
                <a:cs typeface="B Titr" panose="00000700000000000000" pitchFamily="2" charset="-78"/>
              </a:rPr>
              <a:t>درک ارزش  خود در روابط اولیه </a:t>
            </a:r>
            <a:endParaRPr lang="en-US" altLang="en-US" sz="4400" dirty="0">
              <a:solidFill>
                <a:srgbClr val="FF0000"/>
              </a:solidFill>
              <a:cs typeface="B Titr" panose="00000700000000000000" pitchFamily="2" charset="-78"/>
            </a:endParaRPr>
          </a:p>
          <a:p>
            <a:pPr algn="r" rtl="1" eaLnBrk="1" hangingPunct="1"/>
            <a:r>
              <a:rPr lang="fa-IR" altLang="en-US" sz="4400" dirty="0">
                <a:solidFill>
                  <a:srgbClr val="FF0000"/>
                </a:solidFill>
                <a:cs typeface="B Titr" panose="00000700000000000000" pitchFamily="2" charset="-78"/>
              </a:rPr>
              <a:t>درک قدرت  شخصی تاثیر </a:t>
            </a:r>
            <a:r>
              <a:rPr lang="fa-IR" altLang="en-US" sz="4400" dirty="0" smtClean="0">
                <a:solidFill>
                  <a:srgbClr val="FF0000"/>
                </a:solidFill>
                <a:cs typeface="B Titr" panose="00000700000000000000" pitchFamily="2" charset="-78"/>
              </a:rPr>
              <a:t>گ</a:t>
            </a:r>
            <a:r>
              <a:rPr lang="fa-IR" altLang="en-US" sz="4400" dirty="0">
                <a:solidFill>
                  <a:srgbClr val="FF0000"/>
                </a:solidFill>
                <a:cs typeface="B Titr" panose="00000700000000000000" pitchFamily="2" charset="-78"/>
              </a:rPr>
              <a:t>ذ</a:t>
            </a:r>
            <a:r>
              <a:rPr lang="fa-IR" altLang="en-US" sz="4400" dirty="0" smtClean="0">
                <a:solidFill>
                  <a:srgbClr val="FF0000"/>
                </a:solidFill>
                <a:cs typeface="B Titr" panose="00000700000000000000" pitchFamily="2" charset="-78"/>
              </a:rPr>
              <a:t>اری </a:t>
            </a:r>
            <a:r>
              <a:rPr lang="fa-IR" altLang="en-US" sz="4400" dirty="0">
                <a:solidFill>
                  <a:srgbClr val="FF0000"/>
                </a:solidFill>
                <a:cs typeface="B Titr" panose="00000700000000000000" pitchFamily="2" charset="-78"/>
              </a:rPr>
              <a:t>در زندگی </a:t>
            </a:r>
            <a:endParaRPr lang="en-US" altLang="en-US" sz="4400" dirty="0">
              <a:solidFill>
                <a:srgbClr val="FF0000"/>
              </a:solidFill>
              <a:cs typeface="B Titr" panose="00000700000000000000" pitchFamily="2" charset="-78"/>
            </a:endParaRPr>
          </a:p>
          <a:p>
            <a:pPr algn="r" rtl="1" eaLnBrk="1" hangingPunct="1"/>
            <a:r>
              <a:rPr lang="en-US" altLang="en-US" sz="4400" dirty="0">
                <a:cs typeface="B Titr" panose="00000700000000000000" pitchFamily="2" charset="-78"/>
              </a:rPr>
              <a:t> </a:t>
            </a:r>
            <a:r>
              <a:rPr lang="fa-IR" altLang="en-US" sz="4400" dirty="0">
                <a:cs typeface="B Titr" panose="00000700000000000000" pitchFamily="2" charset="-78"/>
              </a:rPr>
              <a:t>گرددو به سبب آن :</a:t>
            </a:r>
            <a:endParaRPr lang="en-US" altLang="en-US" sz="4400" dirty="0">
              <a:cs typeface="B Titr" panose="00000700000000000000" pitchFamily="2" charset="-78"/>
            </a:endParaRPr>
          </a:p>
          <a:p>
            <a:pPr algn="r" rtl="1" eaLnBrk="1" hangingPunct="1"/>
            <a:r>
              <a:rPr lang="fa-IR" altLang="en-US" sz="4400" dirty="0">
                <a:solidFill>
                  <a:srgbClr val="FF0000"/>
                </a:solidFill>
                <a:cs typeface="B Titr" panose="00000700000000000000" pitchFamily="2" charset="-78"/>
              </a:rPr>
              <a:t>مهارت های عمومی –  مهارت درون فردی  </a:t>
            </a:r>
            <a:endParaRPr lang="fa-IR" altLang="en-US" sz="4400" dirty="0" smtClean="0">
              <a:solidFill>
                <a:srgbClr val="FF0000"/>
              </a:solidFill>
              <a:cs typeface="B Titr" panose="00000700000000000000" pitchFamily="2" charset="-78"/>
            </a:endParaRPr>
          </a:p>
          <a:p>
            <a:pPr algn="r" rtl="1" eaLnBrk="1" hangingPunct="1"/>
            <a:r>
              <a:rPr lang="fa-IR" altLang="en-US" sz="4400" dirty="0" smtClean="0">
                <a:solidFill>
                  <a:srgbClr val="FF0000"/>
                </a:solidFill>
                <a:cs typeface="B Titr" panose="00000700000000000000" pitchFamily="2" charset="-78"/>
              </a:rPr>
              <a:t> </a:t>
            </a:r>
            <a:r>
              <a:rPr lang="fa-IR" altLang="en-US" sz="4400" dirty="0">
                <a:solidFill>
                  <a:srgbClr val="FF0000"/>
                </a:solidFill>
                <a:cs typeface="B Titr" panose="00000700000000000000" pitchFamily="2" charset="-78"/>
              </a:rPr>
              <a:t>مهارت بین فردی    و  مهارت در قضاوت </a:t>
            </a:r>
            <a:endParaRPr lang="en-US" altLang="en-US" sz="4400" dirty="0">
              <a:solidFill>
                <a:srgbClr val="FF0000"/>
              </a:solidFill>
              <a:cs typeface="B Titr" panose="00000700000000000000" pitchFamily="2" charset="-78"/>
            </a:endParaRPr>
          </a:p>
          <a:p>
            <a:pPr algn="r" rtl="1" eaLnBrk="1" hangingPunct="1"/>
            <a:r>
              <a:rPr lang="fa-IR" altLang="en-US" sz="4400" dirty="0">
                <a:cs typeface="B Titr" panose="00000700000000000000" pitchFamily="2" charset="-78"/>
              </a:rPr>
              <a:t>در وی رشد کرده و تقویت گردد .</a:t>
            </a:r>
            <a:endParaRPr lang="en-US" altLang="en-US" sz="4400" dirty="0">
              <a:cs typeface="B Titr" panose="00000700000000000000" pitchFamily="2" charset="-78"/>
            </a:endParaRPr>
          </a:p>
          <a:p>
            <a:pPr algn="r" eaLnBrk="1" hangingPunct="1"/>
            <a:endParaRPr lang="en-US" altLang="en-US" sz="4400" dirty="0">
              <a:cs typeface="B Titr" panose="00000700000000000000" pitchFamily="2" charset="-78"/>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347663" y="1352550"/>
            <a:ext cx="10071345" cy="415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algn="r" eaLnBrk="1" hangingPunct="1"/>
            <a:r>
              <a:rPr lang="fa-IR" altLang="en-US" sz="4400" dirty="0">
                <a:cs typeface="B Titr" panose="00000700000000000000" pitchFamily="2" charset="-78"/>
              </a:rPr>
              <a:t> درگیر کردن دانش آموز در فرایند ارزشیابی خود و تصمیم گیری برای برداشتن گام بعدی</a:t>
            </a:r>
            <a:r>
              <a:rPr lang="fa-IR" altLang="en-US" sz="4400" dirty="0" smtClean="0">
                <a:cs typeface="B Titr" panose="00000700000000000000" pitchFamily="2" charset="-78"/>
              </a:rPr>
              <a:t>،</a:t>
            </a:r>
          </a:p>
          <a:p>
            <a:pPr algn="r" eaLnBrk="1" hangingPunct="1"/>
            <a:r>
              <a:rPr lang="fa-IR" altLang="en-US" sz="4400" dirty="0" smtClean="0">
                <a:cs typeface="B Titr" panose="00000700000000000000" pitchFamily="2" charset="-78"/>
              </a:rPr>
              <a:t> </a:t>
            </a:r>
            <a:r>
              <a:rPr lang="fa-IR" altLang="en-US" sz="4400" dirty="0">
                <a:cs typeface="B Titr" panose="00000700000000000000" pitchFamily="2" charset="-78"/>
              </a:rPr>
              <a:t>او را به فرد آگاهی تبدیل می کند که به </a:t>
            </a:r>
            <a:r>
              <a:rPr lang="fa-IR" altLang="en-US" sz="4400" dirty="0">
                <a:solidFill>
                  <a:srgbClr val="FF0000"/>
                </a:solidFill>
                <a:cs typeface="B Titr" panose="00000700000000000000" pitchFamily="2" charset="-78"/>
              </a:rPr>
              <a:t>فراشناخت</a:t>
            </a:r>
            <a:r>
              <a:rPr lang="fa-IR" altLang="en-US" sz="4400" dirty="0">
                <a:cs typeface="B Titr" panose="00000700000000000000" pitchFamily="2" charset="-78"/>
              </a:rPr>
              <a:t> و یادگیرنده ای انطباق پذیر </a:t>
            </a:r>
            <a:r>
              <a:rPr lang="fa-IR" altLang="en-US" sz="4400" dirty="0" smtClean="0">
                <a:cs typeface="B Titr" panose="00000700000000000000" pitchFamily="2" charset="-78"/>
              </a:rPr>
              <a:t>، </a:t>
            </a:r>
            <a:r>
              <a:rPr lang="fa-IR" altLang="en-US" sz="4400" dirty="0">
                <a:cs typeface="B Titr" panose="00000700000000000000" pitchFamily="2" charset="-78"/>
              </a:rPr>
              <a:t>انعطاف پذیر و مستقل رسیده است. </a:t>
            </a:r>
            <a:endParaRPr lang="en-US" altLang="en-US" sz="4400" dirty="0">
              <a:cs typeface="B Titr" panose="00000700000000000000" pitchFamily="2" charset="-78"/>
            </a:endParaRPr>
          </a:p>
          <a:p>
            <a:pPr algn="r" eaLnBrk="1" hangingPunct="1"/>
            <a:endParaRPr lang="en-US" altLang="en-US" sz="4400" dirty="0">
              <a:cs typeface="B Titr" panose="00000700000000000000" pitchFamily="2" charset="-78"/>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ppt_w*0.70"/>
                                          </p:val>
                                        </p:tav>
                                        <p:tav tm="100000">
                                          <p:val>
                                            <p:strVal val="#ppt_w"/>
                                          </p:val>
                                        </p:tav>
                                      </p:tavLst>
                                    </p:anim>
                                    <p:anim calcmode="lin" valueType="num">
                                      <p:cBhvr>
                                        <p:cTn id="8" dur="5000" fill="hold"/>
                                        <p:tgtEl>
                                          <p:spTgt spid="2"/>
                                        </p:tgtEl>
                                        <p:attrNameLst>
                                          <p:attrName>ppt_h</p:attrName>
                                        </p:attrNameLst>
                                      </p:cBhvr>
                                      <p:tavLst>
                                        <p:tav tm="0">
                                          <p:val>
                                            <p:strVal val="#ppt_h"/>
                                          </p:val>
                                        </p:tav>
                                        <p:tav tm="100000">
                                          <p:val>
                                            <p:strVal val="#ppt_h"/>
                                          </p:val>
                                        </p:tav>
                                      </p:tavLst>
                                    </p:anim>
                                    <p:animEffect transition="in" filter="fade">
                                      <p:cBhvr>
                                        <p:cTn id="9"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3188" y="773113"/>
            <a:ext cx="9788526" cy="5508625"/>
          </a:xfrm>
          <a:prstGeom prst="rect">
            <a:avLst/>
          </a:prstGeom>
          <a:noFill/>
        </p:spPr>
        <p:txBody>
          <a:bodyPr>
            <a:spAutoFit/>
          </a:bodyPr>
          <a:lstStyle/>
          <a:p>
            <a:pPr algn="r" rtl="1" eaLnBrk="1" fontAlgn="auto" hangingPunct="1">
              <a:spcBef>
                <a:spcPts val="0"/>
              </a:spcBef>
              <a:spcAft>
                <a:spcPts val="0"/>
              </a:spcAft>
              <a:defRPr/>
            </a:pPr>
            <a:r>
              <a:rPr lang="fa-IR" sz="4400" dirty="0">
                <a:solidFill>
                  <a:srgbClr val="FF0000"/>
                </a:solidFill>
                <a:latin typeface="+mn-lt"/>
                <a:cs typeface="B Titr" panose="00000700000000000000" pitchFamily="2" charset="-78"/>
              </a:rPr>
              <a:t>خودسنجي چیست ؟</a:t>
            </a:r>
            <a:endParaRPr lang="en-US" sz="4400" dirty="0">
              <a:solidFill>
                <a:srgbClr val="FF0000"/>
              </a:solidFill>
              <a:latin typeface="+mn-lt"/>
              <a:cs typeface="B Titr" panose="00000700000000000000" pitchFamily="2" charset="-78"/>
            </a:endParaRPr>
          </a:p>
          <a:p>
            <a:pPr marL="571500" indent="-571500" algn="r" rtl="1" eaLnBrk="1" fontAlgn="auto" hangingPunct="1">
              <a:spcBef>
                <a:spcPts val="0"/>
              </a:spcBef>
              <a:spcAft>
                <a:spcPts val="0"/>
              </a:spcAft>
              <a:buFont typeface="Arial" panose="020B0604020202020204" pitchFamily="34" charset="0"/>
              <a:buChar char="•"/>
              <a:defRPr/>
            </a:pPr>
            <a:r>
              <a:rPr lang="fa-IR" sz="4400" b="1" dirty="0">
                <a:latin typeface="+mn-lt"/>
                <a:cs typeface="B Titr" panose="00000700000000000000" pitchFamily="2" charset="-78"/>
              </a:rPr>
              <a:t>به اين معني است كه دانش آموز درباره فعاليت و كار خود قضاوت كند .</a:t>
            </a:r>
            <a:endParaRPr lang="en-US" sz="4400" dirty="0">
              <a:latin typeface="+mn-lt"/>
              <a:cs typeface="B Titr" panose="00000700000000000000" pitchFamily="2" charset="-78"/>
            </a:endParaRPr>
          </a:p>
          <a:p>
            <a:pPr marL="571500" indent="-571500" algn="r" rtl="1" eaLnBrk="1" fontAlgn="auto" hangingPunct="1">
              <a:spcBef>
                <a:spcPts val="0"/>
              </a:spcBef>
              <a:spcAft>
                <a:spcPts val="0"/>
              </a:spcAft>
              <a:buFont typeface="Arial" panose="020B0604020202020204" pitchFamily="34" charset="0"/>
              <a:buChar char="•"/>
              <a:defRPr/>
            </a:pPr>
            <a:r>
              <a:rPr lang="fa-IR" sz="4400" b="1" dirty="0">
                <a:latin typeface="+mn-lt"/>
                <a:cs typeface="B Titr" panose="00000700000000000000" pitchFamily="2" charset="-78"/>
              </a:rPr>
              <a:t>قضاوت دانش آموزان درباره كيفيت كارها و فعاليت هاي خود براساس شواهد و ملاك هاي روشن ، به منظور انجام بهتر آنها در آينده </a:t>
            </a:r>
            <a:endParaRPr lang="en-US" sz="4400" dirty="0">
              <a:latin typeface="+mn-lt"/>
              <a:cs typeface="B Titr" panose="00000700000000000000" pitchFamily="2" charset="-78"/>
            </a:endParaRPr>
          </a:p>
          <a:p>
            <a:pPr algn="r" rtl="1" eaLnBrk="1" fontAlgn="auto" hangingPunct="1">
              <a:spcBef>
                <a:spcPts val="0"/>
              </a:spcBef>
              <a:spcAft>
                <a:spcPts val="0"/>
              </a:spcAft>
              <a:defRPr/>
            </a:pPr>
            <a:r>
              <a:rPr lang="en-US" sz="4400" b="1" dirty="0">
                <a:latin typeface="+mn-lt"/>
                <a:cs typeface="B Titr" panose="00000700000000000000" pitchFamily="2" charset="-78"/>
              </a:rPr>
              <a:t> </a:t>
            </a:r>
            <a:r>
              <a:rPr lang="fa-IR" sz="4400" b="1" dirty="0">
                <a:latin typeface="+mn-lt"/>
                <a:cs typeface="B Titr" panose="00000700000000000000" pitchFamily="2" charset="-78"/>
              </a:rPr>
              <a:t>« خودسنجي _ خودارزشيابي » گويند .</a:t>
            </a:r>
            <a:endParaRPr lang="en-US" sz="4400" dirty="0">
              <a:latin typeface="+mn-lt"/>
              <a:cs typeface="B Titr" panose="00000700000000000000" pitchFamily="2" charset="-78"/>
            </a:endParaRPr>
          </a:p>
          <a:p>
            <a:pPr algn="r" eaLnBrk="1" fontAlgn="auto" hangingPunct="1">
              <a:spcBef>
                <a:spcPts val="0"/>
              </a:spcBef>
              <a:spcAft>
                <a:spcPts val="0"/>
              </a:spcAft>
              <a:defRPr/>
            </a:pPr>
            <a:endParaRPr lang="en-US" sz="4400" dirty="0">
              <a:latin typeface="+mn-lt"/>
              <a:cs typeface="B Titr" panose="00000700000000000000" pitchFamily="2" charset="-78"/>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7175" y="669925"/>
            <a:ext cx="9492132" cy="5509200"/>
          </a:xfrm>
          <a:prstGeom prst="rect">
            <a:avLst/>
          </a:prstGeom>
          <a:noFill/>
        </p:spPr>
        <p:txBody>
          <a:bodyPr wrap="square">
            <a:spAutoFit/>
          </a:bodyPr>
          <a:lstStyle/>
          <a:p>
            <a:pPr algn="r" rtl="1" eaLnBrk="1" fontAlgn="auto" hangingPunct="1">
              <a:spcBef>
                <a:spcPts val="0"/>
              </a:spcBef>
              <a:spcAft>
                <a:spcPts val="0"/>
              </a:spcAft>
              <a:defRPr/>
            </a:pPr>
            <a:r>
              <a:rPr lang="fa-IR" sz="3200" dirty="0">
                <a:solidFill>
                  <a:srgbClr val="FF0000"/>
                </a:solidFill>
                <a:latin typeface="+mn-lt"/>
                <a:cs typeface="B Titr" panose="00000700000000000000" pitchFamily="2" charset="-78"/>
              </a:rPr>
              <a:t>ويژگي های خودسنجي</a:t>
            </a:r>
            <a:endParaRPr lang="en-US" sz="3200" dirty="0">
              <a:solidFill>
                <a:srgbClr val="FF0000"/>
              </a:solidFill>
              <a:latin typeface="+mn-lt"/>
              <a:cs typeface="B Titr" panose="00000700000000000000" pitchFamily="2" charset="-78"/>
            </a:endParaRPr>
          </a:p>
          <a:p>
            <a:pPr marL="457200" indent="-457200" algn="r" rtl="1" eaLnBrk="1" fontAlgn="auto" hangingPunct="1">
              <a:spcBef>
                <a:spcPts val="0"/>
              </a:spcBef>
              <a:spcAft>
                <a:spcPts val="0"/>
              </a:spcAft>
              <a:buFont typeface="Arial" panose="020B0604020202020204" pitchFamily="34" charset="0"/>
              <a:buChar char="•"/>
              <a:defRPr/>
            </a:pPr>
            <a:r>
              <a:rPr lang="fa-IR" sz="3200" b="1" dirty="0">
                <a:latin typeface="+mn-lt"/>
                <a:cs typeface="B Titr" panose="00000700000000000000" pitchFamily="2" charset="-78"/>
              </a:rPr>
              <a:t>دانش آموز نحوه تكامل خود را تشخيص مي دهد .</a:t>
            </a:r>
            <a:endParaRPr lang="en-US" sz="3200" dirty="0">
              <a:latin typeface="+mn-lt"/>
              <a:cs typeface="B Titr" panose="00000700000000000000" pitchFamily="2" charset="-78"/>
            </a:endParaRPr>
          </a:p>
          <a:p>
            <a:pPr marL="457200" indent="-457200" algn="r" rtl="1" eaLnBrk="1" fontAlgn="auto" hangingPunct="1">
              <a:spcBef>
                <a:spcPts val="0"/>
              </a:spcBef>
              <a:spcAft>
                <a:spcPts val="0"/>
              </a:spcAft>
              <a:buFont typeface="Arial" panose="020B0604020202020204" pitchFamily="34" charset="0"/>
              <a:buChar char="•"/>
              <a:defRPr/>
            </a:pPr>
            <a:r>
              <a:rPr lang="fa-IR" sz="3200" b="1" dirty="0">
                <a:latin typeface="+mn-lt"/>
                <a:cs typeface="B Titr" panose="00000700000000000000" pitchFamily="2" charset="-78"/>
              </a:rPr>
              <a:t>از چگونگي و طريقه پيشرفت خود آگاهي مي يابد .</a:t>
            </a:r>
            <a:endParaRPr lang="en-US" sz="3200" dirty="0">
              <a:latin typeface="+mn-lt"/>
              <a:cs typeface="B Titr" panose="00000700000000000000" pitchFamily="2" charset="-78"/>
            </a:endParaRPr>
          </a:p>
          <a:p>
            <a:pPr marL="457200" indent="-457200" algn="r" rtl="1" eaLnBrk="1" fontAlgn="auto" hangingPunct="1">
              <a:spcBef>
                <a:spcPts val="0"/>
              </a:spcBef>
              <a:spcAft>
                <a:spcPts val="0"/>
              </a:spcAft>
              <a:buFont typeface="Arial" panose="020B0604020202020204" pitchFamily="34" charset="0"/>
              <a:buChar char="•"/>
              <a:defRPr/>
            </a:pPr>
            <a:r>
              <a:rPr lang="fa-IR" sz="3200" b="1" dirty="0">
                <a:latin typeface="+mn-lt"/>
                <a:cs typeface="B Titr" panose="00000700000000000000" pitchFamily="2" charset="-78"/>
              </a:rPr>
              <a:t>معيار پيشرفت را مشخص مي كند وبه نكات كليدي درباره تعيين رتبه دست مي يابد .</a:t>
            </a:r>
            <a:endParaRPr lang="en-US" sz="3200" dirty="0">
              <a:latin typeface="+mn-lt"/>
              <a:cs typeface="B Titr" panose="00000700000000000000" pitchFamily="2" charset="-78"/>
            </a:endParaRPr>
          </a:p>
          <a:p>
            <a:pPr marL="457200" indent="-457200" algn="r" rtl="1" eaLnBrk="1" fontAlgn="auto" hangingPunct="1">
              <a:spcBef>
                <a:spcPts val="0"/>
              </a:spcBef>
              <a:spcAft>
                <a:spcPts val="0"/>
              </a:spcAft>
              <a:buFont typeface="Arial" panose="020B0604020202020204" pitchFamily="34" charset="0"/>
              <a:buChar char="•"/>
              <a:defRPr/>
            </a:pPr>
            <a:r>
              <a:rPr lang="fa-IR" sz="3200" b="1" dirty="0">
                <a:latin typeface="+mn-lt"/>
                <a:cs typeface="B Titr" panose="00000700000000000000" pitchFamily="2" charset="-78"/>
              </a:rPr>
              <a:t>توانايي ارزشيابي از خود را كسب مي كند .</a:t>
            </a:r>
            <a:endParaRPr lang="en-US" sz="3200" dirty="0">
              <a:latin typeface="+mn-lt"/>
              <a:cs typeface="B Titr" panose="00000700000000000000" pitchFamily="2" charset="-78"/>
            </a:endParaRPr>
          </a:p>
          <a:p>
            <a:pPr marL="457200" indent="-457200" algn="r" rtl="1" eaLnBrk="1" fontAlgn="auto" hangingPunct="1">
              <a:spcBef>
                <a:spcPts val="0"/>
              </a:spcBef>
              <a:spcAft>
                <a:spcPts val="0"/>
              </a:spcAft>
              <a:buFont typeface="Arial" panose="020B0604020202020204" pitchFamily="34" charset="0"/>
              <a:buChar char="•"/>
              <a:defRPr/>
            </a:pPr>
            <a:r>
              <a:rPr lang="fa-IR" sz="3200" b="1" dirty="0">
                <a:latin typeface="+mn-lt"/>
                <a:cs typeface="B Titr" panose="00000700000000000000" pitchFamily="2" charset="-78"/>
              </a:rPr>
              <a:t>در مقابل فعاليت ها و اقدامات خود احساس </a:t>
            </a:r>
            <a:r>
              <a:rPr lang="fa-IR" sz="3200" b="1" dirty="0" smtClean="0">
                <a:latin typeface="+mn-lt"/>
                <a:cs typeface="B Titr" panose="00000700000000000000" pitchFamily="2" charset="-78"/>
              </a:rPr>
              <a:t>مسئوليت </a:t>
            </a:r>
            <a:r>
              <a:rPr lang="fa-IR" sz="3200" b="1" dirty="0">
                <a:latin typeface="+mn-lt"/>
                <a:cs typeface="B Titr" panose="00000700000000000000" pitchFamily="2" charset="-78"/>
              </a:rPr>
              <a:t>مي كند .</a:t>
            </a:r>
            <a:endParaRPr lang="en-US" sz="3200" dirty="0">
              <a:latin typeface="+mn-lt"/>
              <a:cs typeface="B Titr" panose="00000700000000000000" pitchFamily="2" charset="-78"/>
            </a:endParaRPr>
          </a:p>
          <a:p>
            <a:pPr marL="457200" indent="-457200" algn="r" rtl="1" eaLnBrk="1" fontAlgn="auto" hangingPunct="1">
              <a:spcBef>
                <a:spcPts val="0"/>
              </a:spcBef>
              <a:spcAft>
                <a:spcPts val="0"/>
              </a:spcAft>
              <a:buFont typeface="Arial" panose="020B0604020202020204" pitchFamily="34" charset="0"/>
              <a:buChar char="•"/>
              <a:defRPr/>
            </a:pPr>
            <a:r>
              <a:rPr lang="fa-IR" sz="3200" b="1" dirty="0">
                <a:latin typeface="+mn-lt"/>
                <a:cs typeface="B Titr" panose="00000700000000000000" pitchFamily="2" charset="-78"/>
              </a:rPr>
              <a:t>قدرت داوري و قضاوت در او تقويت مي شود .</a:t>
            </a:r>
            <a:endParaRPr lang="en-US" sz="3200" dirty="0">
              <a:latin typeface="+mn-lt"/>
              <a:cs typeface="B Titr" panose="00000700000000000000" pitchFamily="2" charset="-78"/>
            </a:endParaRPr>
          </a:p>
          <a:p>
            <a:pPr marL="457200" indent="-457200" algn="r" rtl="1" eaLnBrk="1" fontAlgn="auto" hangingPunct="1">
              <a:spcBef>
                <a:spcPts val="0"/>
              </a:spcBef>
              <a:spcAft>
                <a:spcPts val="0"/>
              </a:spcAft>
              <a:buFont typeface="Arial" panose="020B0604020202020204" pitchFamily="34" charset="0"/>
              <a:buChar char="•"/>
              <a:defRPr/>
            </a:pPr>
            <a:r>
              <a:rPr lang="fa-IR" sz="3200" b="1" dirty="0">
                <a:latin typeface="+mn-lt"/>
                <a:cs typeface="B Titr" panose="00000700000000000000" pitchFamily="2" charset="-78"/>
              </a:rPr>
              <a:t>از طريق افزايش كيفي خودكارآمدي و انگيزة دروني (ذاتي ) بر قدرتمندي عملكرد دانش آموز اثر مي گذارد . </a:t>
            </a:r>
            <a:endParaRPr lang="en-US" sz="3200" dirty="0">
              <a:latin typeface="+mn-lt"/>
              <a:cs typeface="B Titr" panose="00000700000000000000" pitchFamily="2" charset="-78"/>
            </a:endParaRPr>
          </a:p>
          <a:p>
            <a:pPr algn="r" eaLnBrk="1" fontAlgn="auto" hangingPunct="1">
              <a:spcBef>
                <a:spcPts val="0"/>
              </a:spcBef>
              <a:spcAft>
                <a:spcPts val="0"/>
              </a:spcAft>
              <a:defRPr/>
            </a:pPr>
            <a:endParaRPr lang="en-US" sz="3200" dirty="0">
              <a:latin typeface="+mn-lt"/>
              <a:cs typeface="B Titr" panose="00000700000000000000" pitchFamily="2" charset="-78"/>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fltVal val="0"/>
                                          </p:val>
                                        </p:tav>
                                        <p:tav tm="100000">
                                          <p:val>
                                            <p:strVal val="#ppt_w"/>
                                          </p:val>
                                        </p:tav>
                                      </p:tavLst>
                                    </p:anim>
                                    <p:anim calcmode="lin" valueType="num">
                                      <p:cBhvr>
                                        <p:cTn id="8"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1"/>
          <p:cNvSpPr txBox="1">
            <a:spLocks noChangeArrowheads="1"/>
          </p:cNvSpPr>
          <p:nvPr/>
        </p:nvSpPr>
        <p:spPr bwMode="auto">
          <a:xfrm>
            <a:off x="128588" y="992188"/>
            <a:ext cx="10483850"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algn="r" rtl="1" eaLnBrk="1" hangingPunct="1"/>
            <a:r>
              <a:rPr lang="fa-IR" altLang="en-US" sz="6000" dirty="0">
                <a:cs typeface="B Titr" panose="00000700000000000000" pitchFamily="2" charset="-78"/>
              </a:rPr>
              <a:t> و   بالاخره </a:t>
            </a:r>
            <a:r>
              <a:rPr lang="en-US" altLang="en-US" sz="6000" dirty="0">
                <a:cs typeface="B Titr" panose="00000700000000000000" pitchFamily="2" charset="-78"/>
              </a:rPr>
              <a:t>…</a:t>
            </a:r>
          </a:p>
          <a:p>
            <a:pPr algn="ctr" rtl="1" eaLnBrk="1" hangingPunct="1"/>
            <a:r>
              <a:rPr lang="fa-IR" altLang="en-US" sz="6000" dirty="0">
                <a:solidFill>
                  <a:srgbClr val="00B050"/>
                </a:solidFill>
                <a:cs typeface="B Titr" panose="00000700000000000000" pitchFamily="2" charset="-78"/>
              </a:rPr>
              <a:t>خودسنجی یعنی</a:t>
            </a:r>
            <a:endParaRPr lang="en-US" altLang="en-US" sz="6000" dirty="0">
              <a:solidFill>
                <a:srgbClr val="00B050"/>
              </a:solidFill>
              <a:cs typeface="B Titr" panose="00000700000000000000" pitchFamily="2" charset="-78"/>
            </a:endParaRPr>
          </a:p>
          <a:p>
            <a:pPr algn="ctr" rtl="1" eaLnBrk="1" hangingPunct="1"/>
            <a:r>
              <a:rPr lang="fa-IR" altLang="en-US" sz="6000" dirty="0">
                <a:solidFill>
                  <a:srgbClr val="00B050"/>
                </a:solidFill>
                <a:cs typeface="B Titr" panose="00000700000000000000" pitchFamily="2" charset="-78"/>
              </a:rPr>
              <a:t> باز تابیدن یادگیری خود، در آینه ی خود </a:t>
            </a:r>
            <a:endParaRPr lang="en-US" altLang="en-US" sz="6000" dirty="0">
              <a:solidFill>
                <a:srgbClr val="00B050"/>
              </a:solidFill>
              <a:cs typeface="B Titr" panose="00000700000000000000" pitchFamily="2" charset="-78"/>
            </a:endParaRPr>
          </a:p>
          <a:p>
            <a:pPr algn="r" eaLnBrk="1" hangingPunct="1"/>
            <a:endParaRPr lang="en-US" altLang="en-US" sz="6000" dirty="0">
              <a:cs typeface="B Titr" panose="00000700000000000000" pitchFamily="2" charset="-78"/>
            </a:endParaRPr>
          </a:p>
        </p:txBody>
      </p:sp>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231775" y="798513"/>
            <a:ext cx="9350375" cy="483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algn="r" rtl="1" eaLnBrk="1" hangingPunct="1"/>
            <a:r>
              <a:rPr lang="fa-IR" altLang="en-US" sz="4400" dirty="0">
                <a:cs typeface="B Titr" panose="00000700000000000000" pitchFamily="2" charset="-78"/>
              </a:rPr>
              <a:t> </a:t>
            </a:r>
            <a:r>
              <a:rPr lang="fa-IR" altLang="en-US" sz="4400" dirty="0">
                <a:solidFill>
                  <a:srgbClr val="FF0000"/>
                </a:solidFill>
                <a:cs typeface="B Titr" panose="00000700000000000000" pitchFamily="2" charset="-78"/>
              </a:rPr>
              <a:t>ساده ترين خودسنجي  </a:t>
            </a:r>
            <a:endParaRPr lang="en-US" altLang="en-US" sz="4400" dirty="0">
              <a:solidFill>
                <a:srgbClr val="FF0000"/>
              </a:solidFill>
              <a:cs typeface="B Titr" panose="00000700000000000000" pitchFamily="2" charset="-78"/>
            </a:endParaRPr>
          </a:p>
          <a:p>
            <a:pPr algn="r" rtl="1" eaLnBrk="1" hangingPunct="1"/>
            <a:r>
              <a:rPr lang="fa-IR" altLang="en-US" sz="4400" dirty="0">
                <a:cs typeface="B Titr" panose="00000700000000000000" pitchFamily="2" charset="-78"/>
              </a:rPr>
              <a:t>  </a:t>
            </a:r>
            <a:r>
              <a:rPr lang="fa-IR" altLang="en-US" sz="4400" b="1" dirty="0">
                <a:cs typeface="B Titr" panose="00000700000000000000" pitchFamily="2" charset="-78"/>
              </a:rPr>
              <a:t>وقتي دانش آموز از ميان كارهاي خود نمونه هاي كار را بر مي گزيند  و در  پوشه كارش  قرار  مي </a:t>
            </a:r>
            <a:r>
              <a:rPr lang="fa-IR" altLang="en-US" sz="4400" b="1" dirty="0" smtClean="0">
                <a:cs typeface="B Titr" panose="00000700000000000000" pitchFamily="2" charset="-78"/>
              </a:rPr>
              <a:t>دهد ؛ نشانه </a:t>
            </a:r>
            <a:r>
              <a:rPr lang="fa-IR" altLang="en-US" sz="4400" b="1" dirty="0">
                <a:cs typeface="B Titr" panose="00000700000000000000" pitchFamily="2" charset="-78"/>
              </a:rPr>
              <a:t>هاي عيني  از پيشرفت خود را در يادگيري انتخاب كرده و احساس رضايت و موفقيت مي كند .</a:t>
            </a:r>
            <a:endParaRPr lang="en-US" altLang="en-US" sz="4400" dirty="0">
              <a:cs typeface="B Titr" panose="00000700000000000000" pitchFamily="2" charset="-78"/>
            </a:endParaRPr>
          </a:p>
          <a:p>
            <a:pPr algn="r" rtl="1" eaLnBrk="1" hangingPunct="1"/>
            <a:r>
              <a:rPr lang="fa-IR" altLang="en-US" sz="4400" b="1" dirty="0">
                <a:cs typeface="B Titr" panose="00000700000000000000" pitchFamily="2" charset="-78"/>
              </a:rPr>
              <a:t> اين ساده ترين شكل «خودسنجي » است </a:t>
            </a:r>
            <a:endParaRPr lang="en-US" altLang="en-US" sz="4400" dirty="0">
              <a:cs typeface="B Titr" panose="00000700000000000000" pitchFamily="2" charset="-78"/>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309563" y="849313"/>
            <a:ext cx="10521950" cy="50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algn="r" rtl="1" eaLnBrk="1" hangingPunct="1"/>
            <a:r>
              <a:rPr lang="fa-IR" altLang="en-US" sz="3600">
                <a:cs typeface="B Titr" panose="00000700000000000000" pitchFamily="2" charset="-78"/>
              </a:rPr>
              <a:t> از شاگردان می خواهم کلاس درس ریاضی را ارزشیابی کنند با پرسشهایی از این قبیل:</a:t>
            </a:r>
            <a:endParaRPr lang="en-US" altLang="en-US" sz="3600">
              <a:cs typeface="B Titr" panose="00000700000000000000" pitchFamily="2" charset="-78"/>
            </a:endParaRPr>
          </a:p>
          <a:p>
            <a:pPr algn="r" rtl="1" eaLnBrk="1" hangingPunct="1"/>
            <a:r>
              <a:rPr lang="fa-IR" altLang="en-US" sz="3600"/>
              <a:t>آیا من ریاضی را دوست دارم؟</a:t>
            </a:r>
            <a:endParaRPr lang="en-US" altLang="en-US" sz="3600"/>
          </a:p>
          <a:p>
            <a:pPr algn="r" rtl="1" eaLnBrk="1" hangingPunct="1"/>
            <a:r>
              <a:rPr lang="fa-IR" altLang="en-US" sz="3600"/>
              <a:t>آیا درس ریاضی درس مهمی است؟</a:t>
            </a:r>
            <a:endParaRPr lang="en-US" altLang="en-US" sz="3600"/>
          </a:p>
          <a:p>
            <a:pPr algn="r" rtl="1" eaLnBrk="1" hangingPunct="1"/>
            <a:r>
              <a:rPr lang="fa-IR" altLang="en-US" sz="3600"/>
              <a:t>از کدام قسمت ریاضی بیشتر لذت می برم؟</a:t>
            </a:r>
            <a:endParaRPr lang="en-US" altLang="en-US" sz="3600"/>
          </a:p>
          <a:p>
            <a:pPr algn="r" rtl="1" eaLnBrk="1" hangingPunct="1"/>
            <a:r>
              <a:rPr lang="fa-IR" altLang="en-US" sz="3600"/>
              <a:t>کدام قسمت ریاضی مشکل تر از سایر قسمت هاست؟</a:t>
            </a:r>
            <a:endParaRPr lang="en-US" altLang="en-US" sz="3600"/>
          </a:p>
          <a:p>
            <a:pPr algn="r" rtl="1" eaLnBrk="1" hangingPunct="1"/>
            <a:r>
              <a:rPr lang="fa-IR" altLang="en-US" sz="3600"/>
              <a:t>مهم ترین چیزی که در این  درس یاد گرفتم چه بود؟</a:t>
            </a:r>
            <a:endParaRPr lang="en-US" altLang="en-US" sz="3600"/>
          </a:p>
          <a:p>
            <a:pPr algn="r" eaLnBrk="1" hangingPunct="1"/>
            <a:r>
              <a:rPr lang="fa-IR" altLang="en-US" sz="3600"/>
              <a:t>به صورت غیر رسمی نیز از آنان می خواهم تا نظر خود را درباره دروس بیان کنند. </a:t>
            </a:r>
            <a:endParaRPr lang="en-US" altLang="en-US" sz="3600"/>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anim calcmode="lin" valueType="num">
                                      <p:cBhvr>
                                        <p:cTn id="8" dur="5000" fill="hold"/>
                                        <p:tgtEl>
                                          <p:spTgt spid="2"/>
                                        </p:tgtEl>
                                        <p:attrNameLst>
                                          <p:attrName>ppt_x</p:attrName>
                                        </p:attrNameLst>
                                      </p:cBhvr>
                                      <p:tavLst>
                                        <p:tav tm="0">
                                          <p:val>
                                            <p:strVal val="#ppt_x"/>
                                          </p:val>
                                        </p:tav>
                                        <p:tav tm="100000">
                                          <p:val>
                                            <p:strVal val="#ppt_x"/>
                                          </p:val>
                                        </p:tav>
                                      </p:tavLst>
                                    </p:anim>
                                    <p:anim calcmode="lin" valueType="num">
                                      <p:cBhvr>
                                        <p:cTn id="9"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2382838" y="592138"/>
            <a:ext cx="58594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eaLnBrk="1" hangingPunct="1"/>
            <a:r>
              <a:rPr lang="fa-IR" altLang="en-US" sz="3600" b="1" dirty="0">
                <a:cs typeface="B Titr" panose="00000700000000000000" pitchFamily="2" charset="-78"/>
              </a:rPr>
              <a:t>نمون برگ  خود سنجی پوشه ی کار </a:t>
            </a:r>
            <a:endParaRPr lang="en-US" altLang="en-US" sz="3600" dirty="0">
              <a:cs typeface="B Titr" panose="00000700000000000000" pitchFamily="2" charset="-78"/>
            </a:endParaRPr>
          </a:p>
        </p:txBody>
      </p:sp>
      <p:graphicFrame>
        <p:nvGraphicFramePr>
          <p:cNvPr id="3" name="Table 2"/>
          <p:cNvGraphicFramePr>
            <a:graphicFrameLocks noGrp="1"/>
          </p:cNvGraphicFramePr>
          <p:nvPr/>
        </p:nvGraphicFramePr>
        <p:xfrm>
          <a:off x="438150" y="1492250"/>
          <a:ext cx="9529763" cy="4779961"/>
        </p:xfrm>
        <a:graphic>
          <a:graphicData uri="http://schemas.openxmlformats.org/drawingml/2006/table">
            <a:tbl>
              <a:tblPr firstRow="1" bandRow="1">
                <a:tableStyleId>{5940675A-B579-460E-94D1-54222C63F5DA}</a:tableStyleId>
              </a:tblPr>
              <a:tblGrid>
                <a:gridCol w="3399808"/>
                <a:gridCol w="2160285"/>
                <a:gridCol w="2738143"/>
                <a:gridCol w="1231527"/>
              </a:tblGrid>
              <a:tr h="492039">
                <a:tc gridSpan="4">
                  <a:txBody>
                    <a:bodyPr/>
                    <a:lstStyle/>
                    <a:p>
                      <a:pPr marL="0" marR="0" algn="r" rtl="1">
                        <a:lnSpc>
                          <a:spcPct val="115000"/>
                        </a:lnSpc>
                        <a:spcBef>
                          <a:spcPts val="0"/>
                        </a:spcBef>
                        <a:spcAft>
                          <a:spcPts val="0"/>
                        </a:spcAft>
                      </a:pPr>
                      <a:r>
                        <a:rPr lang="fa-IR" sz="1600" b="1" dirty="0">
                          <a:effectLst/>
                          <a:latin typeface="Calibri" panose="020F0502020204030204" pitchFamily="34" charset="0"/>
                          <a:ea typeface="Calibri" panose="020F0502020204030204" pitchFamily="34" charset="0"/>
                          <a:cs typeface="B Titr" panose="00000700000000000000" pitchFamily="2" charset="-78"/>
                        </a:rPr>
                        <a:t>نام ونام خانوادگي :                                                                   ماه : </a:t>
                      </a:r>
                      <a:endParaRPr lang="en-US" sz="1600" dirty="0">
                        <a:effectLst/>
                        <a:latin typeface="Calibri" panose="020F0502020204030204" pitchFamily="34" charset="0"/>
                        <a:ea typeface="Calibri" panose="020F0502020204030204" pitchFamily="34" charset="0"/>
                        <a:cs typeface="B Titr" panose="00000700000000000000" pitchFamily="2" charset="-78"/>
                      </a:endParaRPr>
                    </a:p>
                  </a:txBody>
                  <a:tcPr marL="91434" marR="91434" marT="45723" marB="45723"/>
                </a:tc>
                <a:tc hMerge="1">
                  <a:txBody>
                    <a:bodyPr/>
                    <a:lstStyle/>
                    <a:p>
                      <a:endParaRPr lang="en-US"/>
                    </a:p>
                  </a:txBody>
                  <a:tcPr/>
                </a:tc>
                <a:tc hMerge="1">
                  <a:txBody>
                    <a:bodyPr/>
                    <a:lstStyle/>
                    <a:p>
                      <a:endParaRPr lang="en-US"/>
                    </a:p>
                  </a:txBody>
                  <a:tcPr/>
                </a:tc>
                <a:tc hMerge="1">
                  <a:txBody>
                    <a:bodyPr/>
                    <a:lstStyle/>
                    <a:p>
                      <a:endParaRPr lang="en-US"/>
                    </a:p>
                  </a:txBody>
                  <a:tcPr/>
                </a:tc>
              </a:tr>
              <a:tr h="492039">
                <a:tc gridSpan="3">
                  <a:txBody>
                    <a:bodyPr/>
                    <a:lstStyle/>
                    <a:p>
                      <a:pPr marL="0" marR="0" algn="r" rtl="1">
                        <a:lnSpc>
                          <a:spcPct val="115000"/>
                        </a:lnSpc>
                        <a:spcBef>
                          <a:spcPts val="0"/>
                        </a:spcBef>
                        <a:spcAft>
                          <a:spcPts val="0"/>
                        </a:spcAft>
                      </a:pPr>
                      <a:r>
                        <a:rPr lang="fa-IR" sz="1600" b="1" dirty="0">
                          <a:effectLst/>
                          <a:latin typeface="Calibri" panose="020F0502020204030204" pitchFamily="34" charset="0"/>
                          <a:ea typeface="Calibri" panose="020F0502020204030204" pitchFamily="34" charset="0"/>
                          <a:cs typeface="B Titr" panose="00000700000000000000" pitchFamily="2" charset="-78"/>
                        </a:rPr>
                        <a:t>وضعيت عملكرد من در اين ماه </a:t>
                      </a:r>
                      <a:endParaRPr lang="en-US" sz="1600" dirty="0">
                        <a:effectLst/>
                        <a:latin typeface="Calibri" panose="020F0502020204030204" pitchFamily="34" charset="0"/>
                        <a:ea typeface="Calibri" panose="020F0502020204030204" pitchFamily="34" charset="0"/>
                        <a:cs typeface="B Titr" panose="00000700000000000000" pitchFamily="2" charset="-78"/>
                      </a:endParaRPr>
                    </a:p>
                  </a:txBody>
                  <a:tcPr marL="91434" marR="91434" marT="45723" marB="45723"/>
                </a:tc>
                <a:tc hMerge="1">
                  <a:txBody>
                    <a:bodyPr/>
                    <a:lstStyle/>
                    <a:p>
                      <a:endParaRPr lang="en-US"/>
                    </a:p>
                  </a:txBody>
                  <a:tcPr/>
                </a:tc>
                <a:tc hMerge="1">
                  <a:txBody>
                    <a:bodyPr/>
                    <a:lstStyle/>
                    <a:p>
                      <a:endParaRPr lang="en-US"/>
                    </a:p>
                  </a:txBody>
                  <a:tcPr/>
                </a:tc>
                <a:tc rowSpan="2">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 </a:t>
                      </a:r>
                      <a:endParaRPr lang="en-US" sz="1600">
                        <a:effectLst/>
                        <a:latin typeface="Calibri" panose="020F0502020204030204" pitchFamily="34" charset="0"/>
                        <a:ea typeface="Calibri" panose="020F0502020204030204" pitchFamily="34" charset="0"/>
                        <a:cs typeface="B Titr" panose="00000700000000000000" pitchFamily="2" charset="-78"/>
                      </a:endParaRPr>
                    </a:p>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نام درس </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4" marR="91434" marT="45723" marB="45723"/>
                </a:tc>
              </a:tr>
              <a:tr h="667844">
                <a:tc>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تلاش هايي كه براي بهتر شدن بايد انجام دهم </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4" marR="91434" marT="45723" marB="45723"/>
                </a:tc>
                <a:tc>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پيشرفت هايي كه داشته ام </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4" marR="91434" marT="45723" marB="45723"/>
                </a:tc>
                <a:tc>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تلاش هايي كه انجام داده ام</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4" marR="91434" marT="45723" marB="45723"/>
                </a:tc>
                <a:tc vMerge="1">
                  <a:txBody>
                    <a:bodyPr/>
                    <a:lstStyle/>
                    <a:p>
                      <a:endParaRPr lang="en-US"/>
                    </a:p>
                  </a:txBody>
                  <a:tcPr/>
                </a:tc>
              </a:tr>
              <a:tr h="492039">
                <a:tc>
                  <a:txBody>
                    <a:bodyPr/>
                    <a:lstStyle/>
                    <a:p>
                      <a:pPr algn="r">
                        <a:lnSpc>
                          <a:spcPct val="115000"/>
                        </a:lnSpc>
                      </a:pPr>
                      <a:endParaRPr lang="en-US" sz="1600">
                        <a:effectLst/>
                        <a:latin typeface="Calibri" panose="020F0502020204030204" pitchFamily="34" charset="0"/>
                        <a:cs typeface="B Titr" panose="00000700000000000000" pitchFamily="2" charset="-78"/>
                      </a:endParaRPr>
                    </a:p>
                  </a:txBody>
                  <a:tcPr marL="91434" marR="91434" marT="45723" marB="45723"/>
                </a:tc>
                <a:tc>
                  <a:txBody>
                    <a:bodyPr/>
                    <a:lstStyle/>
                    <a:p>
                      <a:pPr algn="r">
                        <a:lnSpc>
                          <a:spcPct val="115000"/>
                        </a:lnSpc>
                      </a:pPr>
                      <a:endParaRPr lang="en-US" sz="1600">
                        <a:effectLst/>
                        <a:latin typeface="Calibri" panose="020F0502020204030204" pitchFamily="34" charset="0"/>
                        <a:cs typeface="B Titr" panose="00000700000000000000" pitchFamily="2" charset="-78"/>
                      </a:endParaRPr>
                    </a:p>
                  </a:txBody>
                  <a:tcPr marL="91434" marR="91434" marT="45723" marB="45723"/>
                </a:tc>
                <a:tc>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 </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4" marR="91434" marT="45723" marB="45723"/>
                </a:tc>
                <a:tc>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 فارسی</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4" marR="91434" marT="45723" marB="45723"/>
                </a:tc>
              </a:tr>
              <a:tr h="492039">
                <a:tc>
                  <a:txBody>
                    <a:bodyPr/>
                    <a:lstStyle/>
                    <a:p>
                      <a:pPr algn="r">
                        <a:lnSpc>
                          <a:spcPct val="115000"/>
                        </a:lnSpc>
                      </a:pPr>
                      <a:endParaRPr lang="en-US" sz="1600">
                        <a:effectLst/>
                        <a:latin typeface="Calibri" panose="020F0502020204030204" pitchFamily="34" charset="0"/>
                        <a:cs typeface="B Titr" panose="00000700000000000000" pitchFamily="2" charset="-78"/>
                      </a:endParaRPr>
                    </a:p>
                  </a:txBody>
                  <a:tcPr marL="91434" marR="91434" marT="45723" marB="45723"/>
                </a:tc>
                <a:tc>
                  <a:txBody>
                    <a:bodyPr/>
                    <a:lstStyle/>
                    <a:p>
                      <a:pPr algn="r">
                        <a:lnSpc>
                          <a:spcPct val="115000"/>
                        </a:lnSpc>
                      </a:pPr>
                      <a:endParaRPr lang="en-US" sz="1600">
                        <a:effectLst/>
                        <a:latin typeface="Calibri" panose="020F0502020204030204" pitchFamily="34" charset="0"/>
                        <a:cs typeface="B Titr" panose="00000700000000000000" pitchFamily="2" charset="-78"/>
                      </a:endParaRPr>
                    </a:p>
                  </a:txBody>
                  <a:tcPr marL="91434" marR="91434" marT="45723" marB="45723"/>
                </a:tc>
                <a:tc>
                  <a:txBody>
                    <a:bodyPr/>
                    <a:lstStyle/>
                    <a:p>
                      <a:pPr algn="r">
                        <a:lnSpc>
                          <a:spcPct val="115000"/>
                        </a:lnSpc>
                      </a:pPr>
                      <a:endParaRPr lang="en-US" sz="1600">
                        <a:effectLst/>
                        <a:latin typeface="Calibri" panose="020F0502020204030204" pitchFamily="34" charset="0"/>
                        <a:cs typeface="B Titr" panose="00000700000000000000" pitchFamily="2" charset="-78"/>
                      </a:endParaRPr>
                    </a:p>
                  </a:txBody>
                  <a:tcPr marL="91434" marR="91434" marT="45723" marB="45723"/>
                </a:tc>
                <a:tc>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قرآن </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4" marR="91434" marT="45723" marB="45723"/>
                </a:tc>
              </a:tr>
              <a:tr h="492039">
                <a:tc>
                  <a:txBody>
                    <a:bodyPr/>
                    <a:lstStyle/>
                    <a:p>
                      <a:pPr algn="r">
                        <a:lnSpc>
                          <a:spcPct val="115000"/>
                        </a:lnSpc>
                      </a:pPr>
                      <a:endParaRPr lang="en-US" sz="1600">
                        <a:effectLst/>
                        <a:latin typeface="Calibri" panose="020F0502020204030204" pitchFamily="34" charset="0"/>
                        <a:cs typeface="B Titr" panose="00000700000000000000" pitchFamily="2" charset="-78"/>
                      </a:endParaRPr>
                    </a:p>
                  </a:txBody>
                  <a:tcPr marL="91434" marR="91434" marT="45723" marB="45723"/>
                </a:tc>
                <a:tc>
                  <a:txBody>
                    <a:bodyPr/>
                    <a:lstStyle/>
                    <a:p>
                      <a:pPr algn="r">
                        <a:lnSpc>
                          <a:spcPct val="115000"/>
                        </a:lnSpc>
                      </a:pPr>
                      <a:endParaRPr lang="en-US" sz="1600">
                        <a:effectLst/>
                        <a:latin typeface="Calibri" panose="020F0502020204030204" pitchFamily="34" charset="0"/>
                        <a:cs typeface="B Titr" panose="00000700000000000000" pitchFamily="2" charset="-78"/>
                      </a:endParaRPr>
                    </a:p>
                  </a:txBody>
                  <a:tcPr marL="91434" marR="91434" marT="45723" marB="45723"/>
                </a:tc>
                <a:tc>
                  <a:txBody>
                    <a:bodyPr/>
                    <a:lstStyle/>
                    <a:p>
                      <a:pPr algn="r">
                        <a:lnSpc>
                          <a:spcPct val="115000"/>
                        </a:lnSpc>
                      </a:pPr>
                      <a:endParaRPr lang="en-US" sz="1600">
                        <a:effectLst/>
                        <a:latin typeface="Calibri" panose="020F0502020204030204" pitchFamily="34" charset="0"/>
                        <a:cs typeface="B Titr" panose="00000700000000000000" pitchFamily="2" charset="-78"/>
                      </a:endParaRPr>
                    </a:p>
                  </a:txBody>
                  <a:tcPr marL="91434" marR="91434" marT="45723" marB="45723"/>
                </a:tc>
                <a:tc>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رياضي </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4" marR="91434" marT="45723" marB="45723"/>
                </a:tc>
              </a:tr>
              <a:tr h="492039">
                <a:tc>
                  <a:txBody>
                    <a:bodyPr/>
                    <a:lstStyle/>
                    <a:p>
                      <a:pPr algn="r">
                        <a:lnSpc>
                          <a:spcPct val="115000"/>
                        </a:lnSpc>
                      </a:pPr>
                      <a:endParaRPr lang="en-US" sz="1600">
                        <a:effectLst/>
                        <a:latin typeface="Calibri" panose="020F0502020204030204" pitchFamily="34" charset="0"/>
                        <a:cs typeface="B Titr" panose="00000700000000000000" pitchFamily="2" charset="-78"/>
                      </a:endParaRPr>
                    </a:p>
                  </a:txBody>
                  <a:tcPr marL="91434" marR="91434" marT="45723" marB="45723"/>
                </a:tc>
                <a:tc>
                  <a:txBody>
                    <a:bodyPr/>
                    <a:lstStyle/>
                    <a:p>
                      <a:pPr algn="r">
                        <a:lnSpc>
                          <a:spcPct val="115000"/>
                        </a:lnSpc>
                      </a:pPr>
                      <a:endParaRPr lang="en-US" sz="1600">
                        <a:effectLst/>
                        <a:latin typeface="Calibri" panose="020F0502020204030204" pitchFamily="34" charset="0"/>
                        <a:cs typeface="B Titr" panose="00000700000000000000" pitchFamily="2" charset="-78"/>
                      </a:endParaRPr>
                    </a:p>
                  </a:txBody>
                  <a:tcPr marL="91434" marR="91434" marT="45723" marB="45723"/>
                </a:tc>
                <a:tc>
                  <a:txBody>
                    <a:bodyPr/>
                    <a:lstStyle/>
                    <a:p>
                      <a:pPr algn="r">
                        <a:lnSpc>
                          <a:spcPct val="115000"/>
                        </a:lnSpc>
                      </a:pPr>
                      <a:endParaRPr lang="en-US" sz="1600">
                        <a:effectLst/>
                        <a:latin typeface="Calibri" panose="020F0502020204030204" pitchFamily="34" charset="0"/>
                        <a:cs typeface="B Titr" panose="00000700000000000000" pitchFamily="2" charset="-78"/>
                      </a:endParaRPr>
                    </a:p>
                  </a:txBody>
                  <a:tcPr marL="91434" marR="91434" marT="45723" marB="45723"/>
                </a:tc>
                <a:tc>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علوم </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4" marR="91434" marT="45723" marB="45723"/>
                </a:tc>
              </a:tr>
              <a:tr h="492039">
                <a:tc>
                  <a:txBody>
                    <a:bodyPr/>
                    <a:lstStyle/>
                    <a:p>
                      <a:pPr algn="r">
                        <a:lnSpc>
                          <a:spcPct val="115000"/>
                        </a:lnSpc>
                      </a:pPr>
                      <a:endParaRPr lang="en-US" sz="1600">
                        <a:effectLst/>
                        <a:latin typeface="Calibri" panose="020F0502020204030204" pitchFamily="34" charset="0"/>
                        <a:cs typeface="B Titr" panose="00000700000000000000" pitchFamily="2" charset="-78"/>
                      </a:endParaRPr>
                    </a:p>
                  </a:txBody>
                  <a:tcPr marL="91434" marR="91434" marT="45723" marB="45723"/>
                </a:tc>
                <a:tc>
                  <a:txBody>
                    <a:bodyPr/>
                    <a:lstStyle/>
                    <a:p>
                      <a:pPr algn="r">
                        <a:lnSpc>
                          <a:spcPct val="115000"/>
                        </a:lnSpc>
                      </a:pPr>
                      <a:endParaRPr lang="en-US" sz="1600">
                        <a:effectLst/>
                        <a:latin typeface="Calibri" panose="020F0502020204030204" pitchFamily="34" charset="0"/>
                        <a:cs typeface="B Titr" panose="00000700000000000000" pitchFamily="2" charset="-78"/>
                      </a:endParaRPr>
                    </a:p>
                  </a:txBody>
                  <a:tcPr marL="91434" marR="91434" marT="45723" marB="45723"/>
                </a:tc>
                <a:tc>
                  <a:txBody>
                    <a:bodyPr/>
                    <a:lstStyle/>
                    <a:p>
                      <a:pPr algn="r">
                        <a:lnSpc>
                          <a:spcPct val="115000"/>
                        </a:lnSpc>
                      </a:pPr>
                      <a:endParaRPr lang="en-US" sz="1600">
                        <a:effectLst/>
                        <a:latin typeface="Calibri" panose="020F0502020204030204" pitchFamily="34" charset="0"/>
                        <a:cs typeface="B Titr" panose="00000700000000000000" pitchFamily="2" charset="-78"/>
                      </a:endParaRPr>
                    </a:p>
                  </a:txBody>
                  <a:tcPr marL="91434" marR="91434" marT="45723" marB="45723"/>
                </a:tc>
                <a:tc>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هنر </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4" marR="91434" marT="45723" marB="45723"/>
                </a:tc>
              </a:tr>
              <a:tr h="667844">
                <a:tc>
                  <a:txBody>
                    <a:bodyPr/>
                    <a:lstStyle/>
                    <a:p>
                      <a:pPr algn="r">
                        <a:lnSpc>
                          <a:spcPct val="115000"/>
                        </a:lnSpc>
                      </a:pPr>
                      <a:endParaRPr lang="en-US" sz="1600">
                        <a:effectLst/>
                        <a:latin typeface="Calibri" panose="020F0502020204030204" pitchFamily="34" charset="0"/>
                        <a:cs typeface="B Titr" panose="00000700000000000000" pitchFamily="2" charset="-78"/>
                      </a:endParaRPr>
                    </a:p>
                  </a:txBody>
                  <a:tcPr marL="91434" marR="91434" marT="45723" marB="45723"/>
                </a:tc>
                <a:tc>
                  <a:txBody>
                    <a:bodyPr/>
                    <a:lstStyle/>
                    <a:p>
                      <a:pPr algn="r">
                        <a:lnSpc>
                          <a:spcPct val="115000"/>
                        </a:lnSpc>
                      </a:pPr>
                      <a:endParaRPr lang="en-US" sz="1600">
                        <a:effectLst/>
                        <a:latin typeface="Calibri" panose="020F0502020204030204" pitchFamily="34" charset="0"/>
                        <a:cs typeface="B Titr" panose="00000700000000000000" pitchFamily="2" charset="-78"/>
                      </a:endParaRPr>
                    </a:p>
                  </a:txBody>
                  <a:tcPr marL="91434" marR="91434" marT="45723" marB="45723"/>
                </a:tc>
                <a:tc>
                  <a:txBody>
                    <a:bodyPr/>
                    <a:lstStyle/>
                    <a:p>
                      <a:pPr algn="r">
                        <a:lnSpc>
                          <a:spcPct val="115000"/>
                        </a:lnSpc>
                      </a:pPr>
                      <a:endParaRPr lang="en-US" sz="1600">
                        <a:effectLst/>
                        <a:latin typeface="Calibri" panose="020F0502020204030204" pitchFamily="34" charset="0"/>
                        <a:cs typeface="B Titr" panose="00000700000000000000" pitchFamily="2" charset="-78"/>
                      </a:endParaRPr>
                    </a:p>
                  </a:txBody>
                  <a:tcPr marL="91434" marR="91434" marT="45723" marB="45723"/>
                </a:tc>
                <a:tc>
                  <a:txBody>
                    <a:bodyPr/>
                    <a:lstStyle/>
                    <a:p>
                      <a:pPr marL="0" marR="0" algn="r" rtl="1">
                        <a:lnSpc>
                          <a:spcPct val="115000"/>
                        </a:lnSpc>
                        <a:spcBef>
                          <a:spcPts val="0"/>
                        </a:spcBef>
                        <a:spcAft>
                          <a:spcPts val="0"/>
                        </a:spcAft>
                      </a:pPr>
                      <a:r>
                        <a:rPr lang="fa-IR" sz="1600" b="1" dirty="0">
                          <a:effectLst/>
                          <a:latin typeface="Calibri" panose="020F0502020204030204" pitchFamily="34" charset="0"/>
                          <a:ea typeface="Calibri" panose="020F0502020204030204" pitchFamily="34" charset="0"/>
                          <a:cs typeface="B Titr" panose="00000700000000000000" pitchFamily="2" charset="-78"/>
                        </a:rPr>
                        <a:t>تربيت بدني </a:t>
                      </a:r>
                      <a:endParaRPr lang="en-US" sz="1600" dirty="0">
                        <a:effectLst/>
                        <a:latin typeface="Calibri" panose="020F0502020204030204" pitchFamily="34" charset="0"/>
                        <a:ea typeface="Calibri" panose="020F0502020204030204" pitchFamily="34" charset="0"/>
                        <a:cs typeface="B Titr" panose="00000700000000000000" pitchFamily="2" charset="-78"/>
                      </a:endParaRPr>
                    </a:p>
                  </a:txBody>
                  <a:tcPr marL="91434" marR="91434" marT="45723" marB="45723"/>
                </a:tc>
              </a:tr>
            </a:tbl>
          </a:graphicData>
        </a:graphic>
      </p:graphicFrame>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5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8872029"/>
              </p:ext>
            </p:extLst>
          </p:nvPr>
        </p:nvGraphicFramePr>
        <p:xfrm>
          <a:off x="760413" y="630238"/>
          <a:ext cx="8859836" cy="5783369"/>
        </p:xfrm>
        <a:graphic>
          <a:graphicData uri="http://schemas.openxmlformats.org/drawingml/2006/table">
            <a:tbl>
              <a:tblPr firstRow="1" bandRow="1">
                <a:tableStyleId>{5940675A-B579-460E-94D1-54222C63F5DA}</a:tableStyleId>
              </a:tblPr>
              <a:tblGrid>
                <a:gridCol w="1055969"/>
                <a:gridCol w="991580"/>
                <a:gridCol w="1081725"/>
                <a:gridCol w="1133234"/>
                <a:gridCol w="4597328"/>
              </a:tblGrid>
              <a:tr h="582122">
                <a:tc>
                  <a:txBody>
                    <a:bodyPr/>
                    <a:lstStyle/>
                    <a:p>
                      <a:pPr marL="0" marR="0" algn="ctr" rtl="1">
                        <a:lnSpc>
                          <a:spcPct val="115000"/>
                        </a:lnSpc>
                        <a:spcBef>
                          <a:spcPts val="0"/>
                        </a:spcBef>
                        <a:spcAft>
                          <a:spcPts val="0"/>
                        </a:spcAft>
                      </a:pPr>
                      <a:r>
                        <a:rPr lang="fa-IR" sz="1600" b="1" dirty="0">
                          <a:effectLst/>
                          <a:latin typeface="Calibri" panose="020F0502020204030204" pitchFamily="34" charset="0"/>
                          <a:ea typeface="Calibri" panose="020F0502020204030204" pitchFamily="34" charset="0"/>
                          <a:cs typeface="B Titr" panose="00000700000000000000" pitchFamily="2" charset="-78"/>
                        </a:rPr>
                        <a:t>گاهي اوقات</a:t>
                      </a:r>
                      <a:endParaRPr lang="en-US" sz="1600" dirty="0">
                        <a:effectLst/>
                        <a:latin typeface="Calibri" panose="020F0502020204030204" pitchFamily="34" charset="0"/>
                        <a:ea typeface="Calibri" panose="020F0502020204030204" pitchFamily="34" charset="0"/>
                        <a:cs typeface="B Titr" panose="00000700000000000000" pitchFamily="2" charset="-78"/>
                      </a:endParaRPr>
                    </a:p>
                  </a:txBody>
                  <a:tcPr marL="91431" marR="91431" marT="45716" marB="45716"/>
                </a:tc>
                <a:tc>
                  <a:txBody>
                    <a:bodyPr/>
                    <a:lstStyle/>
                    <a:p>
                      <a:pPr marL="0" marR="0" algn="ctr" rtl="1">
                        <a:lnSpc>
                          <a:spcPct val="115000"/>
                        </a:lnSpc>
                        <a:spcBef>
                          <a:spcPts val="0"/>
                        </a:spcBef>
                        <a:spcAft>
                          <a:spcPts val="0"/>
                        </a:spcAft>
                      </a:pPr>
                      <a:r>
                        <a:rPr lang="fa-IR" sz="1600" b="1" dirty="0" smtClean="0">
                          <a:effectLst/>
                          <a:latin typeface="Calibri" panose="020F0502020204030204" pitchFamily="34" charset="0"/>
                          <a:ea typeface="Calibri" panose="020F0502020204030204" pitchFamily="34" charset="0"/>
                          <a:cs typeface="B Titr" panose="00000700000000000000" pitchFamily="2" charset="-78"/>
                        </a:rPr>
                        <a:t>غالباً</a:t>
                      </a:r>
                      <a:endParaRPr lang="en-US" sz="1600" dirty="0">
                        <a:effectLst/>
                        <a:latin typeface="Calibri" panose="020F0502020204030204" pitchFamily="34" charset="0"/>
                        <a:ea typeface="Calibri" panose="020F0502020204030204" pitchFamily="34" charset="0"/>
                        <a:cs typeface="B Titr" panose="00000700000000000000" pitchFamily="2" charset="-78"/>
                      </a:endParaRPr>
                    </a:p>
                  </a:txBody>
                  <a:tcPr marL="91431" marR="91431" marT="45716" marB="45716"/>
                </a:tc>
                <a:tc>
                  <a:txBody>
                    <a:bodyPr/>
                    <a:lstStyle/>
                    <a:p>
                      <a:pPr marL="0" marR="0" algn="ctr" rtl="1">
                        <a:lnSpc>
                          <a:spcPct val="115000"/>
                        </a:lnSpc>
                        <a:spcBef>
                          <a:spcPts val="0"/>
                        </a:spcBef>
                        <a:spcAft>
                          <a:spcPts val="0"/>
                        </a:spcAft>
                      </a:pPr>
                      <a:r>
                        <a:rPr lang="fa-IR" sz="1600" b="1" dirty="0" smtClean="0">
                          <a:effectLst/>
                          <a:latin typeface="Calibri" panose="020F0502020204030204" pitchFamily="34" charset="0"/>
                          <a:ea typeface="Calibri" panose="020F0502020204030204" pitchFamily="34" charset="0"/>
                          <a:cs typeface="B Titr" panose="00000700000000000000" pitchFamily="2" charset="-78"/>
                        </a:rPr>
                        <a:t>تقريباً </a:t>
                      </a:r>
                      <a:r>
                        <a:rPr lang="fa-IR" sz="1600" b="1" dirty="0">
                          <a:effectLst/>
                          <a:latin typeface="Calibri" panose="020F0502020204030204" pitchFamily="34" charset="0"/>
                          <a:ea typeface="Calibri" panose="020F0502020204030204" pitchFamily="34" charset="0"/>
                          <a:cs typeface="B Titr" panose="00000700000000000000" pitchFamily="2" charset="-78"/>
                        </a:rPr>
                        <a:t>هميشه</a:t>
                      </a:r>
                      <a:endParaRPr lang="en-US" sz="1600" dirty="0">
                        <a:effectLst/>
                        <a:latin typeface="Calibri" panose="020F0502020204030204" pitchFamily="34" charset="0"/>
                        <a:ea typeface="Calibri" panose="020F0502020204030204" pitchFamily="34" charset="0"/>
                        <a:cs typeface="B Titr" panose="00000700000000000000" pitchFamily="2" charset="-78"/>
                      </a:endParaRPr>
                    </a:p>
                  </a:txBody>
                  <a:tcPr marL="91431" marR="91431" marT="45716" marB="45716"/>
                </a:tc>
                <a:tc>
                  <a:txBody>
                    <a:bodyPr/>
                    <a:lstStyle/>
                    <a:p>
                      <a:pPr marL="0" marR="0" algn="ct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هميشه</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1" marR="91431" marT="45716" marB="45716"/>
                </a:tc>
                <a:tc>
                  <a:txBody>
                    <a:bodyPr/>
                    <a:lstStyle/>
                    <a:p>
                      <a:pPr marL="0" marR="0" algn="ctr" rtl="1">
                        <a:lnSpc>
                          <a:spcPct val="115000"/>
                        </a:lnSpc>
                        <a:spcBef>
                          <a:spcPts val="0"/>
                        </a:spcBef>
                        <a:spcAft>
                          <a:spcPts val="0"/>
                        </a:spcAft>
                      </a:pPr>
                      <a:r>
                        <a:rPr lang="fa-IR" sz="2800" b="1">
                          <a:effectLst/>
                          <a:latin typeface="Calibri" panose="020F0502020204030204" pitchFamily="34" charset="0"/>
                          <a:ea typeface="Calibri" panose="020F0502020204030204" pitchFamily="34" charset="0"/>
                          <a:cs typeface="B Titr" panose="00000700000000000000" pitchFamily="2" charset="-78"/>
                        </a:rPr>
                        <a:t>سنجه ها</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1" marR="91431" marT="45716" marB="45716"/>
                </a:tc>
              </a:tr>
              <a:tr h="474281">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بهداشت فردي را رعايت مي نمايم </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1" marR="91431" marT="45716" marB="45716"/>
                </a:tc>
              </a:tr>
              <a:tr h="474281">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در انجام كارهاي خود نظم و ترتیب دارم </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1" marR="91431" marT="45716" marB="45716"/>
                </a:tc>
              </a:tr>
              <a:tr h="474281">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نسبت به انجام تكاليف درسي خود احساس مسئوليت مي نمايم </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1" marR="91431" marT="45716" marB="45716"/>
                </a:tc>
              </a:tr>
              <a:tr h="474281">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در انجام كارهاي خانه مشاركت و همكاري دارم </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1" marR="91431" marT="45716" marB="45716"/>
                </a:tc>
              </a:tr>
              <a:tr h="474281">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به بزرگ تر ها سلام مي كنم </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1" marR="91431" marT="45716" marB="45716"/>
                </a:tc>
              </a:tr>
              <a:tr h="474281">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به قولهاي خودم وفادار مي باشم </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1" marR="91431" marT="45716" marB="45716"/>
                </a:tc>
              </a:tr>
              <a:tr h="474281">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اشتباهات خودم را در هر زمينه اي كه باشد مي پذيرم </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1" marR="91431" marT="45716" marB="45716"/>
                </a:tc>
              </a:tr>
              <a:tr h="474281">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با افراد خانواده به مهرباني رفتار مي كنم </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1" marR="91431" marT="45716" marB="45716"/>
                </a:tc>
              </a:tr>
              <a:tr h="932614">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بهداشت فردي را رعايت مي نمايم ( مثلا : مسواك مي زنم ، با برنامه حمام مي روم ،   ناخن هايم را كوتاه مي كنم ، موي خود را شانه مي زنم و ... ) </a:t>
                      </a:r>
                      <a:endParaRPr lang="en-US" sz="1600">
                        <a:effectLst/>
                        <a:latin typeface="Calibri" panose="020F0502020204030204" pitchFamily="34" charset="0"/>
                        <a:ea typeface="Calibri" panose="020F0502020204030204" pitchFamily="34" charset="0"/>
                        <a:cs typeface="B Titr" panose="00000700000000000000" pitchFamily="2" charset="-78"/>
                      </a:endParaRPr>
                    </a:p>
                  </a:txBody>
                  <a:tcPr marL="91431" marR="91431" marT="45716" marB="45716"/>
                </a:tc>
              </a:tr>
              <a:tr h="474281">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a:lnSpc>
                          <a:spcPct val="115000"/>
                        </a:lnSpc>
                      </a:pPr>
                      <a:endParaRPr lang="en-US" sz="1600">
                        <a:effectLst/>
                        <a:latin typeface="Calibri" panose="020F0502020204030204" pitchFamily="34" charset="0"/>
                        <a:cs typeface="B Titr" panose="00000700000000000000" pitchFamily="2" charset="-78"/>
                      </a:endParaRPr>
                    </a:p>
                  </a:txBody>
                  <a:tcPr marL="91431" marR="91431" marT="45716" marB="45716"/>
                </a:tc>
                <a:tc>
                  <a:txBody>
                    <a:bodyPr/>
                    <a:lstStyle/>
                    <a:p>
                      <a:pPr marL="0" marR="0" algn="r" rtl="1">
                        <a:lnSpc>
                          <a:spcPct val="115000"/>
                        </a:lnSpc>
                        <a:spcBef>
                          <a:spcPts val="0"/>
                        </a:spcBef>
                        <a:spcAft>
                          <a:spcPts val="0"/>
                        </a:spcAft>
                      </a:pPr>
                      <a:r>
                        <a:rPr lang="fa-IR" sz="1600" b="1" dirty="0">
                          <a:effectLst/>
                          <a:latin typeface="Calibri" panose="020F0502020204030204" pitchFamily="34" charset="0"/>
                          <a:ea typeface="Calibri" panose="020F0502020204030204" pitchFamily="34" charset="0"/>
                          <a:cs typeface="B Titr" panose="00000700000000000000" pitchFamily="2" charset="-78"/>
                        </a:rPr>
                        <a:t>در انجام كارهاي خود نظم و </a:t>
                      </a:r>
                      <a:r>
                        <a:rPr lang="fa-IR" sz="1600" b="1" dirty="0" smtClean="0">
                          <a:effectLst/>
                          <a:latin typeface="Calibri" panose="020F0502020204030204" pitchFamily="34" charset="0"/>
                          <a:ea typeface="Calibri" panose="020F0502020204030204" pitchFamily="34" charset="0"/>
                          <a:cs typeface="B Titr" panose="00000700000000000000" pitchFamily="2" charset="-78"/>
                        </a:rPr>
                        <a:t>ترتيب </a:t>
                      </a:r>
                      <a:r>
                        <a:rPr lang="fa-IR" sz="1600" b="1" dirty="0">
                          <a:effectLst/>
                          <a:latin typeface="Calibri" panose="020F0502020204030204" pitchFamily="34" charset="0"/>
                          <a:ea typeface="Calibri" panose="020F0502020204030204" pitchFamily="34" charset="0"/>
                          <a:cs typeface="B Titr" panose="00000700000000000000" pitchFamily="2" charset="-78"/>
                        </a:rPr>
                        <a:t>دارم </a:t>
                      </a:r>
                      <a:endParaRPr lang="en-US" sz="1600" dirty="0">
                        <a:effectLst/>
                        <a:latin typeface="Calibri" panose="020F0502020204030204" pitchFamily="34" charset="0"/>
                        <a:ea typeface="Calibri" panose="020F0502020204030204" pitchFamily="34" charset="0"/>
                        <a:cs typeface="B Titr" panose="00000700000000000000" pitchFamily="2" charset="-78"/>
                      </a:endParaRPr>
                    </a:p>
                  </a:txBody>
                  <a:tcPr marL="91431" marR="91431" marT="45716" marB="45716"/>
                </a:tc>
              </a:tr>
            </a:tbl>
          </a:graphicData>
        </a:graphic>
      </p:graphicFrame>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2009775" y="541338"/>
            <a:ext cx="51387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algn="r" eaLnBrk="1" hangingPunct="1"/>
            <a:r>
              <a:rPr lang="fa-IR" altLang="en-US" sz="4000" b="1" dirty="0">
                <a:solidFill>
                  <a:srgbClr val="FF0000"/>
                </a:solidFill>
                <a:cs typeface="B Titr" panose="00000700000000000000" pitchFamily="2" charset="-78"/>
              </a:rPr>
              <a:t>همسال سنجی چیست ؟</a:t>
            </a:r>
            <a:endParaRPr lang="en-US" altLang="en-US" sz="4000" dirty="0">
              <a:solidFill>
                <a:srgbClr val="FF0000"/>
              </a:solidFill>
              <a:cs typeface="B Titr" panose="00000700000000000000" pitchFamily="2" charset="-78"/>
            </a:endParaRPr>
          </a:p>
        </p:txBody>
      </p:sp>
      <p:sp>
        <p:nvSpPr>
          <p:cNvPr id="3" name="Rectangle 2"/>
          <p:cNvSpPr>
            <a:spLocks noGrp="1" noChangeArrowheads="1"/>
          </p:cNvSpPr>
          <p:nvPr/>
        </p:nvSpPr>
        <p:spPr bwMode="auto">
          <a:xfrm>
            <a:off x="485775" y="1831975"/>
            <a:ext cx="8186738" cy="448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rtl="1" eaLnBrk="1" hangingPunct="1">
              <a:spcBef>
                <a:spcPct val="20000"/>
              </a:spcBef>
              <a:buClrTx/>
              <a:buSzTx/>
              <a:buFontTx/>
              <a:buChar char="•"/>
            </a:pPr>
            <a:r>
              <a:rPr lang="fa-IR" altLang="en-US" sz="4000" b="1">
                <a:solidFill>
                  <a:srgbClr val="112729"/>
                </a:solidFill>
                <a:cs typeface="B Titr" panose="00000700000000000000" pitchFamily="2" charset="-78"/>
              </a:rPr>
              <a:t>سنجيدن عملكرد يك دانش آموز توسط  همسالان </a:t>
            </a:r>
          </a:p>
          <a:p>
            <a:pPr algn="r" rtl="1" eaLnBrk="1" hangingPunct="1">
              <a:spcBef>
                <a:spcPct val="20000"/>
              </a:spcBef>
              <a:buClrTx/>
              <a:buSzTx/>
              <a:buFontTx/>
              <a:buChar char="•"/>
            </a:pPr>
            <a:r>
              <a:rPr lang="fa-IR" altLang="en-US" sz="4000" b="1">
                <a:solidFill>
                  <a:srgbClr val="112729"/>
                </a:solidFill>
                <a:cs typeface="B Titr" panose="00000700000000000000" pitchFamily="2" charset="-78"/>
              </a:rPr>
              <a:t>به اين معني است كه هم كلاسي هاي يك دانش آموز درباره حاصل كار او قضاوت كنند .</a:t>
            </a: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ChangeArrowheads="1"/>
          </p:cNvSpPr>
          <p:nvPr/>
        </p:nvSpPr>
        <p:spPr bwMode="auto">
          <a:xfrm>
            <a:off x="255588" y="20478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algn="r" rtl="1" eaLnBrk="1" hangingPunct="1"/>
            <a:r>
              <a:rPr lang="fa-IR" altLang="en-US" sz="4400" b="1">
                <a:solidFill>
                  <a:srgbClr val="FF0000"/>
                </a:solidFill>
                <a:cs typeface="B Titr" panose="00000700000000000000" pitchFamily="2" charset="-78"/>
              </a:rPr>
              <a:t>مزاياي هم سال سنجي :</a:t>
            </a:r>
            <a:r>
              <a:rPr lang="fa-IR" altLang="en-US" sz="4400">
                <a:solidFill>
                  <a:srgbClr val="FF0000"/>
                </a:solidFill>
                <a:cs typeface="B Titr" panose="00000700000000000000" pitchFamily="2" charset="-78"/>
              </a:rPr>
              <a:t> </a:t>
            </a:r>
            <a:endParaRPr lang="en-US" altLang="en-US" sz="4400">
              <a:solidFill>
                <a:srgbClr val="FF0000"/>
              </a:solidFill>
              <a:cs typeface="B Titr" panose="00000700000000000000" pitchFamily="2" charset="-78"/>
            </a:endParaRPr>
          </a:p>
        </p:txBody>
      </p:sp>
      <p:sp>
        <p:nvSpPr>
          <p:cNvPr id="3" name="Rectangle 2"/>
          <p:cNvSpPr>
            <a:spLocks noGrp="1" noChangeArrowheads="1"/>
          </p:cNvSpPr>
          <p:nvPr/>
        </p:nvSpPr>
        <p:spPr bwMode="auto">
          <a:xfrm>
            <a:off x="501650" y="1577975"/>
            <a:ext cx="8816975" cy="444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609600" indent="-6096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rtl="1" eaLnBrk="1" hangingPunct="1">
              <a:lnSpc>
                <a:spcPct val="80000"/>
              </a:lnSpc>
              <a:spcBef>
                <a:spcPct val="20000"/>
              </a:spcBef>
              <a:buClrTx/>
              <a:buSzTx/>
              <a:buFont typeface="Wingdings 2" panose="05020102010507070707" pitchFamily="18" charset="2"/>
              <a:buChar char="º"/>
            </a:pPr>
            <a:r>
              <a:rPr lang="fa-IR" altLang="en-US" sz="3200" b="1">
                <a:solidFill>
                  <a:schemeClr val="tx1"/>
                </a:solidFill>
                <a:cs typeface="B Titr" panose="00000700000000000000" pitchFamily="2" charset="-78"/>
              </a:rPr>
              <a:t>دانش آموزان از حمايت هاي فوري يكديگر برخوردار مي شوند .</a:t>
            </a:r>
          </a:p>
          <a:p>
            <a:pPr algn="r" rtl="1" eaLnBrk="1" hangingPunct="1">
              <a:lnSpc>
                <a:spcPct val="80000"/>
              </a:lnSpc>
              <a:spcBef>
                <a:spcPct val="20000"/>
              </a:spcBef>
              <a:buClrTx/>
              <a:buSzTx/>
              <a:buFont typeface="Wingdings 2" panose="05020102010507070707" pitchFamily="18" charset="2"/>
              <a:buChar char="º"/>
            </a:pPr>
            <a:r>
              <a:rPr lang="fa-IR" altLang="en-US" sz="3200" b="1">
                <a:solidFill>
                  <a:schemeClr val="tx1"/>
                </a:solidFill>
                <a:cs typeface="B Titr" panose="00000700000000000000" pitchFamily="2" charset="-78"/>
              </a:rPr>
              <a:t>يادگيري با همسال سنجي تعميق مي يابد .</a:t>
            </a:r>
          </a:p>
          <a:p>
            <a:pPr algn="r" rtl="1" eaLnBrk="1" hangingPunct="1">
              <a:lnSpc>
                <a:spcPct val="80000"/>
              </a:lnSpc>
              <a:spcBef>
                <a:spcPct val="20000"/>
              </a:spcBef>
              <a:buClrTx/>
              <a:buSzTx/>
              <a:buFont typeface="Wingdings 2" panose="05020102010507070707" pitchFamily="18" charset="2"/>
              <a:buChar char="º"/>
            </a:pPr>
            <a:r>
              <a:rPr lang="fa-IR" altLang="en-US" sz="3200" b="1">
                <a:solidFill>
                  <a:schemeClr val="tx1"/>
                </a:solidFill>
                <a:cs typeface="B Titr" panose="00000700000000000000" pitchFamily="2" charset="-78"/>
              </a:rPr>
              <a:t>دانش آموزان اغلب به همسالان بيشتر پاسخ مثبت مي دهند تا به آموزگاران </a:t>
            </a:r>
          </a:p>
          <a:p>
            <a:pPr algn="r" rtl="1" eaLnBrk="1" hangingPunct="1">
              <a:lnSpc>
                <a:spcPct val="80000"/>
              </a:lnSpc>
              <a:spcBef>
                <a:spcPct val="20000"/>
              </a:spcBef>
              <a:buClrTx/>
              <a:buSzTx/>
              <a:buFont typeface="Wingdings 2" panose="05020102010507070707" pitchFamily="18" charset="2"/>
              <a:buChar char="º"/>
            </a:pPr>
            <a:r>
              <a:rPr lang="fa-IR" altLang="en-US" sz="3200" b="1">
                <a:solidFill>
                  <a:schemeClr val="tx1"/>
                </a:solidFill>
                <a:cs typeface="B Titr" panose="00000700000000000000" pitchFamily="2" charset="-78"/>
              </a:rPr>
              <a:t>دانش آموزان در انجام تكاليف و فعاليت ها ، بدليل تسلط بهتر نسبت به والدين ، بيشتر به يكديگر كمك  مي كنند .</a:t>
            </a:r>
          </a:p>
          <a:p>
            <a:pPr algn="r" rtl="1" eaLnBrk="1" hangingPunct="1">
              <a:lnSpc>
                <a:spcPct val="80000"/>
              </a:lnSpc>
              <a:spcBef>
                <a:spcPct val="20000"/>
              </a:spcBef>
              <a:buClrTx/>
              <a:buSzTx/>
              <a:buFont typeface="Wingdings 2" panose="05020102010507070707" pitchFamily="18" charset="2"/>
              <a:buChar char="º"/>
            </a:pPr>
            <a:r>
              <a:rPr lang="fa-IR" altLang="en-US" sz="3200" b="1">
                <a:solidFill>
                  <a:schemeClr val="tx1"/>
                </a:solidFill>
                <a:cs typeface="B Titr" panose="00000700000000000000" pitchFamily="2" charset="-78"/>
              </a:rPr>
              <a:t>همسال سنجي كمك مي كند تا دانش آموزان مسائل و مواردي را كه غلط يا ناقص آموخته اند معلوم گردد .</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nvSpPr>
        <p:spPr bwMode="auto">
          <a:xfrm>
            <a:off x="463550" y="487363"/>
            <a:ext cx="9151938" cy="616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rtl="1" eaLnBrk="1" hangingPunct="1">
              <a:spcBef>
                <a:spcPct val="20000"/>
              </a:spcBef>
              <a:buClrTx/>
              <a:buSzTx/>
              <a:buFont typeface="Wingdings 2" panose="05020102010507070707" pitchFamily="18" charset="2"/>
              <a:buChar char="º"/>
            </a:pPr>
            <a:endParaRPr lang="fa-IR" altLang="en-US" sz="3200" b="1">
              <a:solidFill>
                <a:schemeClr val="tx1"/>
              </a:solidFill>
              <a:cs typeface="B Titr" panose="00000700000000000000" pitchFamily="2" charset="-78"/>
            </a:endParaRPr>
          </a:p>
          <a:p>
            <a:pPr algn="r" rtl="1" eaLnBrk="1" hangingPunct="1">
              <a:spcBef>
                <a:spcPct val="20000"/>
              </a:spcBef>
              <a:buClrTx/>
              <a:buSzTx/>
              <a:buFont typeface="Wingdings 2" panose="05020102010507070707" pitchFamily="18" charset="2"/>
              <a:buChar char="º"/>
            </a:pPr>
            <a:r>
              <a:rPr lang="fa-IR" altLang="en-US" sz="3200" b="1">
                <a:solidFill>
                  <a:schemeClr val="tx1"/>
                </a:solidFill>
                <a:cs typeface="B Titr" panose="00000700000000000000" pitchFamily="2" charset="-78"/>
              </a:rPr>
              <a:t>هر دانش آموز هم از نقش ارزياب  و هم از نقش ارزشيابي شونده بهره مند  مي شود .</a:t>
            </a:r>
            <a:endParaRPr lang="en-US" altLang="en-US" sz="3200" b="1">
              <a:solidFill>
                <a:schemeClr val="tx1"/>
              </a:solidFill>
              <a:cs typeface="B Titr" panose="00000700000000000000" pitchFamily="2" charset="-78"/>
            </a:endParaRPr>
          </a:p>
          <a:p>
            <a:pPr algn="r" rtl="1" eaLnBrk="1" hangingPunct="1">
              <a:spcBef>
                <a:spcPct val="20000"/>
              </a:spcBef>
              <a:buClrTx/>
              <a:buSzTx/>
              <a:buFont typeface="Wingdings 2" panose="05020102010507070707" pitchFamily="18" charset="2"/>
              <a:buChar char="º"/>
            </a:pPr>
            <a:r>
              <a:rPr lang="fa-IR" altLang="en-US" sz="3200" b="1">
                <a:solidFill>
                  <a:schemeClr val="tx1"/>
                </a:solidFill>
                <a:cs typeface="B Titr" panose="00000700000000000000" pitchFamily="2" charset="-78"/>
              </a:rPr>
              <a:t>مهارتهاي اجتماعي و ارتباطي شاگردان افزايش مي يابد .</a:t>
            </a:r>
          </a:p>
          <a:p>
            <a:pPr algn="r" rtl="1" eaLnBrk="1" hangingPunct="1">
              <a:spcBef>
                <a:spcPct val="20000"/>
              </a:spcBef>
              <a:buClrTx/>
              <a:buSzTx/>
              <a:buFont typeface="Wingdings 2" panose="05020102010507070707" pitchFamily="18" charset="2"/>
              <a:buChar char="º"/>
            </a:pPr>
            <a:r>
              <a:rPr lang="fa-IR" altLang="en-US" sz="3200" b="1">
                <a:solidFill>
                  <a:schemeClr val="tx1"/>
                </a:solidFill>
                <a:cs typeface="B Titr" panose="00000700000000000000" pitchFamily="2" charset="-78"/>
              </a:rPr>
              <a:t>معلم مي تواند در حاشيه كلاس قرار گيرد بر مداخله ها و اظهار نظرات شاگردانش متمركز شده ، مشاهدة دقيق نمايد .</a:t>
            </a:r>
          </a:p>
          <a:p>
            <a:pPr algn="r" rtl="1" eaLnBrk="1" hangingPunct="1">
              <a:spcBef>
                <a:spcPct val="20000"/>
              </a:spcBef>
              <a:buClrTx/>
              <a:buSzTx/>
              <a:buFont typeface="Wingdings 2" panose="05020102010507070707" pitchFamily="18" charset="2"/>
              <a:buChar char="º"/>
            </a:pPr>
            <a:r>
              <a:rPr lang="fa-IR" altLang="en-US" sz="3200" b="1">
                <a:solidFill>
                  <a:schemeClr val="tx1"/>
                </a:solidFill>
                <a:cs typeface="B Titr" panose="00000700000000000000" pitchFamily="2" charset="-78"/>
              </a:rPr>
              <a:t>با همسال سنجي ، دانش آموزان براي « يادگرفتن خودشان » احساس مسئوليت بيشتري مي كنند.</a:t>
            </a:r>
          </a:p>
          <a:p>
            <a:pPr algn="r" rtl="1" eaLnBrk="1" hangingPunct="1">
              <a:spcBef>
                <a:spcPct val="20000"/>
              </a:spcBef>
              <a:buClrTx/>
              <a:buSzTx/>
              <a:buFont typeface="Wingdings 2" panose="05020102010507070707" pitchFamily="18" charset="2"/>
              <a:buChar char="º"/>
            </a:pPr>
            <a:r>
              <a:rPr lang="fa-IR" altLang="en-US" sz="3200" b="1">
                <a:solidFill>
                  <a:schemeClr val="tx1"/>
                </a:solidFill>
                <a:cs typeface="B Titr" panose="00000700000000000000" pitchFamily="2" charset="-78"/>
              </a:rPr>
              <a:t>با همسال سنجي ، دانش آموزان به نقش ارزشيابي و نياز خود به ارزشيابي ، بيشتر   پي مي برند .</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Effect transition="in" filter="fade">
                                      <p:cBhvr>
                                        <p:cTn id="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ChangeArrowheads="1"/>
          </p:cNvSpPr>
          <p:nvPr/>
        </p:nvSpPr>
        <p:spPr bwMode="auto">
          <a:xfrm>
            <a:off x="450850" y="579438"/>
            <a:ext cx="9058275" cy="554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rtl="1" eaLnBrk="1" hangingPunct="1">
              <a:spcBef>
                <a:spcPct val="20000"/>
              </a:spcBef>
              <a:buClrTx/>
              <a:buSzTx/>
              <a:buFont typeface="Wingdings 2" panose="05020102010507070707" pitchFamily="18" charset="2"/>
              <a:buChar char="º"/>
            </a:pPr>
            <a:r>
              <a:rPr lang="fa-IR" altLang="en-US" sz="3200" b="1" dirty="0">
                <a:solidFill>
                  <a:schemeClr val="tx1"/>
                </a:solidFill>
                <a:cs typeface="B Titr" panose="00000700000000000000" pitchFamily="2" charset="-78"/>
              </a:rPr>
              <a:t>همسال سنجي زمينه ساز خودسنجي است .</a:t>
            </a:r>
          </a:p>
          <a:p>
            <a:pPr algn="r" rtl="1" eaLnBrk="1" hangingPunct="1">
              <a:spcBef>
                <a:spcPct val="20000"/>
              </a:spcBef>
              <a:buClrTx/>
              <a:buSzTx/>
              <a:buFont typeface="Wingdings 2" panose="05020102010507070707" pitchFamily="18" charset="2"/>
              <a:buChar char="º"/>
            </a:pPr>
            <a:r>
              <a:rPr lang="fa-IR" altLang="en-US" sz="3200" b="1" dirty="0">
                <a:solidFill>
                  <a:schemeClr val="tx1"/>
                </a:solidFill>
                <a:cs typeface="B Titr" panose="00000700000000000000" pitchFamily="2" charset="-78"/>
              </a:rPr>
              <a:t>به دانش آموزان كمك مي كند كه بيشتر  « خودمدير» و «مسئوليت پذير» در عرصه اجتماعي باشند . </a:t>
            </a:r>
          </a:p>
          <a:p>
            <a:pPr algn="r" rtl="1" eaLnBrk="1" hangingPunct="1">
              <a:spcBef>
                <a:spcPct val="20000"/>
              </a:spcBef>
              <a:buClrTx/>
              <a:buSzTx/>
              <a:buFont typeface="Wingdings 2" panose="05020102010507070707" pitchFamily="18" charset="2"/>
              <a:buChar char="º"/>
            </a:pPr>
            <a:r>
              <a:rPr lang="fa-IR" altLang="en-US" sz="3200" b="1" dirty="0">
                <a:solidFill>
                  <a:schemeClr val="tx1"/>
                </a:solidFill>
                <a:cs typeface="B Titr" panose="00000700000000000000" pitchFamily="2" charset="-78"/>
              </a:rPr>
              <a:t>به دانش آموزان جسارت مي دهد كه با معيارهاي روشن و مشخص تحليل نقادانه از كار ديگران داشته</a:t>
            </a:r>
            <a:r>
              <a:rPr lang="fa-IR" altLang="en-US" sz="3600" b="1" dirty="0">
                <a:solidFill>
                  <a:schemeClr val="tx1"/>
                </a:solidFill>
                <a:cs typeface="B Titr" panose="00000700000000000000" pitchFamily="2" charset="-78"/>
              </a:rPr>
              <a:t> باشند </a:t>
            </a:r>
            <a:r>
              <a:rPr lang="fa-IR" altLang="en-US" sz="3200" b="1" dirty="0">
                <a:solidFill>
                  <a:schemeClr val="tx1"/>
                </a:solidFill>
                <a:cs typeface="B Titr" panose="00000700000000000000" pitchFamily="2" charset="-78"/>
              </a:rPr>
              <a:t>.</a:t>
            </a:r>
          </a:p>
          <a:p>
            <a:pPr algn="r" rtl="1" eaLnBrk="1" hangingPunct="1">
              <a:spcBef>
                <a:spcPct val="20000"/>
              </a:spcBef>
              <a:buClrTx/>
              <a:buSzTx/>
              <a:buFont typeface="Wingdings 2" panose="05020102010507070707" pitchFamily="18" charset="2"/>
              <a:buChar char="º"/>
            </a:pPr>
            <a:r>
              <a:rPr lang="fa-IR" altLang="en-US" sz="3200" b="1" dirty="0">
                <a:solidFill>
                  <a:schemeClr val="tx1"/>
                </a:solidFill>
                <a:cs typeface="B Titr" panose="00000700000000000000" pitchFamily="2" charset="-78"/>
              </a:rPr>
              <a:t>به دانش آموزان بازه ی وسيع تري از بازخورد مي دهد .</a:t>
            </a:r>
          </a:p>
          <a:p>
            <a:pPr algn="r" rtl="1" eaLnBrk="1" hangingPunct="1">
              <a:spcBef>
                <a:spcPct val="20000"/>
              </a:spcBef>
              <a:buClrTx/>
              <a:buSzTx/>
              <a:buFont typeface="Wingdings 2" panose="05020102010507070707" pitchFamily="18" charset="2"/>
              <a:buChar char="º"/>
            </a:pPr>
            <a:r>
              <a:rPr lang="fa-IR" altLang="en-US" sz="3200" b="1" dirty="0">
                <a:solidFill>
                  <a:schemeClr val="tx1"/>
                </a:solidFill>
                <a:cs typeface="B Titr" panose="00000700000000000000" pitchFamily="2" charset="-78"/>
              </a:rPr>
              <a:t>امكان رسيدن به توافق در بين دانش آموزان را بيشتر         مي كند </a:t>
            </a:r>
            <a:r>
              <a:rPr lang="fa-IR" altLang="en-US" sz="3200" b="1" dirty="0" smtClean="0">
                <a:solidFill>
                  <a:schemeClr val="tx1"/>
                </a:solidFill>
                <a:cs typeface="B Titr" panose="00000700000000000000" pitchFamily="2" charset="-78"/>
              </a:rPr>
              <a:t>و </a:t>
            </a:r>
            <a:r>
              <a:rPr lang="fa-IR" altLang="en-US" sz="3200" b="1" dirty="0">
                <a:solidFill>
                  <a:schemeClr val="tx1"/>
                </a:solidFill>
                <a:cs typeface="B Titr" panose="00000700000000000000" pitchFamily="2" charset="-78"/>
              </a:rPr>
              <a:t>راه هاي مذاكره و دستيابي به توفيق را مي آموزد.</a:t>
            </a:r>
            <a:endParaRPr lang="en-US" altLang="en-US" sz="3200" b="1" dirty="0">
              <a:solidFill>
                <a:schemeClr val="tx1"/>
              </a:solidFill>
              <a:cs typeface="B Titr" panose="00000700000000000000" pitchFamily="2" charset="-78"/>
            </a:endParaRPr>
          </a:p>
          <a:p>
            <a:pPr algn="r" rtl="1" eaLnBrk="1" hangingPunct="1">
              <a:spcBef>
                <a:spcPct val="20000"/>
              </a:spcBef>
              <a:buClrTx/>
              <a:buSzTx/>
              <a:buFontTx/>
              <a:buChar char="•"/>
            </a:pPr>
            <a:endParaRPr lang="en-US" altLang="en-US" sz="3200" dirty="0">
              <a:solidFill>
                <a:schemeClr val="tx1"/>
              </a:solidFill>
              <a:cs typeface="B Titr" panose="00000700000000000000" pitchFamily="2" charset="-78"/>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ChangeArrowheads="1"/>
          </p:cNvSpPr>
          <p:nvPr/>
        </p:nvSpPr>
        <p:spPr bwMode="auto">
          <a:xfrm>
            <a:off x="631825" y="411163"/>
            <a:ext cx="8626475" cy="528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rtl="1" eaLnBrk="1" hangingPunct="1">
              <a:spcBef>
                <a:spcPct val="20000"/>
              </a:spcBef>
              <a:buClrTx/>
              <a:buSzTx/>
              <a:buFontTx/>
              <a:buChar char="•"/>
            </a:pPr>
            <a:r>
              <a:rPr lang="fa-IR" altLang="en-US" sz="4000" dirty="0">
                <a:solidFill>
                  <a:schemeClr val="tx1"/>
                </a:solidFill>
                <a:cs typeface="B Titr" panose="00000700000000000000" pitchFamily="2" charset="-78"/>
              </a:rPr>
              <a:t>همسال سنجی </a:t>
            </a:r>
            <a:r>
              <a:rPr lang="fa-IR" altLang="en-US" sz="4000" dirty="0" smtClean="0">
                <a:solidFill>
                  <a:schemeClr val="tx1"/>
                </a:solidFill>
                <a:cs typeface="B Titr" panose="00000700000000000000" pitchFamily="2" charset="-78"/>
              </a:rPr>
              <a:t>خدمتی </a:t>
            </a:r>
            <a:r>
              <a:rPr lang="fa-IR" altLang="en-US" sz="4000" dirty="0">
                <a:solidFill>
                  <a:schemeClr val="tx1"/>
                </a:solidFill>
                <a:cs typeface="B Titr" panose="00000700000000000000" pitchFamily="2" charset="-78"/>
              </a:rPr>
              <a:t>به ارزشیابی برای یادگیری بصورت ابزاری ارزشمند وعادلانه است که در نهایت استقلال دانش آموز را ارتقاء می بخشد.</a:t>
            </a:r>
          </a:p>
          <a:p>
            <a:pPr algn="r" rtl="1" eaLnBrk="1" hangingPunct="1">
              <a:spcBef>
                <a:spcPct val="20000"/>
              </a:spcBef>
              <a:buClrTx/>
              <a:buSzTx/>
              <a:buFontTx/>
              <a:buChar char="•"/>
            </a:pPr>
            <a:r>
              <a:rPr lang="fa-IR" altLang="en-US" sz="4000" dirty="0">
                <a:solidFill>
                  <a:schemeClr val="tx1"/>
                </a:solidFill>
                <a:cs typeface="B Titr" panose="00000700000000000000" pitchFamily="2" charset="-78"/>
              </a:rPr>
              <a:t>با همسال سنجی ارزشیابی در وقت کمتر و با تراکم دانش آموزی بالا امکان پذیر می شود.</a:t>
            </a:r>
          </a:p>
          <a:p>
            <a:pPr algn="r" rtl="1" eaLnBrk="1" hangingPunct="1">
              <a:spcBef>
                <a:spcPct val="20000"/>
              </a:spcBef>
              <a:buClrTx/>
              <a:buSzTx/>
              <a:buFontTx/>
              <a:buChar char="•"/>
            </a:pPr>
            <a:r>
              <a:rPr lang="fa-IR" altLang="en-US" sz="4000" dirty="0">
                <a:solidFill>
                  <a:schemeClr val="tx1"/>
                </a:solidFill>
                <a:cs typeface="B Titr" panose="00000700000000000000" pitchFamily="2" charset="-78"/>
              </a:rPr>
              <a:t>معیارهای  رتبه بندی  برای دانش آموزان   روشن می شود.</a:t>
            </a:r>
            <a:endParaRPr lang="en-US" altLang="en-US" sz="4000" dirty="0">
              <a:solidFill>
                <a:schemeClr val="tx1"/>
              </a:solidFill>
              <a:cs typeface="B Titr" panose="00000700000000000000" pitchFamily="2" charset="-78"/>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14803" y="1326614"/>
            <a:ext cx="10693602"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algn="ctr" rtl="1" eaLnBrk="1" hangingPunct="1"/>
            <a:r>
              <a:rPr lang="fa-IR" altLang="en-US" sz="4800" b="1" dirty="0">
                <a:latin typeface="Calibri" panose="020F0502020204030204" pitchFamily="34" charset="0"/>
                <a:ea typeface="Calibri" panose="020F0502020204030204" pitchFamily="34" charset="0"/>
                <a:cs typeface="B Titr" panose="00000700000000000000" pitchFamily="2" charset="-78"/>
              </a:rPr>
              <a:t>یک راز نهان در همسال سنجی این است که بسیاری از مبانی علمی و </a:t>
            </a:r>
            <a:r>
              <a:rPr lang="fa-IR" altLang="en-US" sz="4800" b="1" dirty="0" smtClean="0">
                <a:latin typeface="Calibri" panose="020F0502020204030204" pitchFamily="34" charset="0"/>
                <a:ea typeface="Calibri" panose="020F0502020204030204" pitchFamily="34" charset="0"/>
                <a:cs typeface="B Titr" panose="00000700000000000000" pitchFamily="2" charset="-78"/>
              </a:rPr>
              <a:t>تجربی، تایید </a:t>
            </a:r>
            <a:r>
              <a:rPr lang="fa-IR" altLang="en-US" sz="4800" b="1" dirty="0">
                <a:latin typeface="Calibri" panose="020F0502020204030204" pitchFamily="34" charset="0"/>
                <a:ea typeface="Calibri" panose="020F0502020204030204" pitchFamily="34" charset="0"/>
                <a:cs typeface="B Titr" panose="00000700000000000000" pitchFamily="2" charset="-78"/>
              </a:rPr>
              <a:t>می </a:t>
            </a:r>
            <a:r>
              <a:rPr lang="fa-IR" altLang="en-US" sz="4800" b="1" dirty="0" smtClean="0">
                <a:latin typeface="Calibri" panose="020F0502020204030204" pitchFamily="34" charset="0"/>
                <a:ea typeface="Calibri" panose="020F0502020204030204" pitchFamily="34" charset="0"/>
                <a:cs typeface="B Titr" panose="00000700000000000000" pitchFamily="2" charset="-78"/>
              </a:rPr>
              <a:t>نمایند  </a:t>
            </a:r>
            <a:r>
              <a:rPr lang="fa-IR" altLang="en-US" sz="4800" b="1" dirty="0">
                <a:latin typeface="Calibri" panose="020F0502020204030204" pitchFamily="34" charset="0"/>
                <a:ea typeface="Calibri" panose="020F0502020204030204" pitchFamily="34" charset="0"/>
                <a:cs typeface="B Titr" panose="00000700000000000000" pitchFamily="2" charset="-78"/>
              </a:rPr>
              <a:t>که اگر دانش آموز برای  دیگران </a:t>
            </a:r>
            <a:r>
              <a:rPr lang="fa-IR" altLang="en-US" sz="4800" b="1" dirty="0" smtClean="0">
                <a:latin typeface="Calibri" panose="020F0502020204030204" pitchFamily="34" charset="0"/>
                <a:ea typeface="Calibri" panose="020F0502020204030204" pitchFamily="34" charset="0"/>
                <a:cs typeface="B Titr" panose="00000700000000000000" pitchFamily="2" charset="-78"/>
              </a:rPr>
              <a:t>،یک </a:t>
            </a:r>
            <a:r>
              <a:rPr lang="fa-IR" altLang="en-US" sz="4800" b="1" dirty="0">
                <a:latin typeface="Calibri" panose="020F0502020204030204" pitchFamily="34" charset="0"/>
                <a:ea typeface="Calibri" panose="020F0502020204030204" pitchFamily="34" charset="0"/>
                <a:cs typeface="B Titr" panose="00000700000000000000" pitchFamily="2" charset="-78"/>
              </a:rPr>
              <a:t>گوش برای شنیدن دارد </a:t>
            </a:r>
            <a:r>
              <a:rPr lang="fa-IR" altLang="en-US" sz="4800" b="1" dirty="0" smtClean="0">
                <a:latin typeface="Calibri" panose="020F0502020204030204" pitchFamily="34" charset="0"/>
                <a:ea typeface="Calibri" panose="020F0502020204030204" pitchFamily="34" charset="0"/>
                <a:cs typeface="B Titr" panose="00000700000000000000" pitchFamily="2" charset="-78"/>
              </a:rPr>
              <a:t>،بی </a:t>
            </a:r>
            <a:r>
              <a:rPr lang="fa-IR" altLang="en-US" sz="4800" b="1" dirty="0">
                <a:latin typeface="Calibri" panose="020F0502020204030204" pitchFamily="34" charset="0"/>
                <a:ea typeface="Calibri" panose="020F0502020204030204" pitchFamily="34" charset="0"/>
                <a:cs typeface="B Titr" panose="00000700000000000000" pitchFamily="2" charset="-78"/>
              </a:rPr>
              <a:t>تردید برای همسالان </a:t>
            </a:r>
            <a:r>
              <a:rPr lang="fa-IR" altLang="en-US" sz="4800" b="1" dirty="0" smtClean="0">
                <a:latin typeface="Calibri" panose="020F0502020204030204" pitchFamily="34" charset="0"/>
                <a:ea typeface="Calibri" panose="020F0502020204030204" pitchFamily="34" charset="0"/>
                <a:cs typeface="B Titr" panose="00000700000000000000" pitchFamily="2" charset="-78"/>
              </a:rPr>
              <a:t>خود </a:t>
            </a:r>
            <a:r>
              <a:rPr lang="fa-IR" altLang="en-US" sz="4800" b="1" dirty="0">
                <a:latin typeface="Calibri" panose="020F0502020204030204" pitchFamily="34" charset="0"/>
                <a:ea typeface="Calibri" panose="020F0502020204030204" pitchFamily="34" charset="0"/>
                <a:cs typeface="B Titr" panose="00000700000000000000" pitchFamily="2" charset="-78"/>
              </a:rPr>
              <a:t>چند گوش خواهد داشت !</a:t>
            </a:r>
            <a:endParaRPr lang="en-US" altLang="en-US" sz="4800" dirty="0">
              <a:latin typeface="Calibri" panose="020F0502020204030204" pitchFamily="34" charset="0"/>
              <a:ea typeface="Calibri" panose="020F0502020204030204" pitchFamily="34" charset="0"/>
              <a:cs typeface="B Titr" panose="00000700000000000000" pitchFamily="2" charset="-78"/>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ChangeArrowheads="1"/>
          </p:cNvSpPr>
          <p:nvPr/>
        </p:nvSpPr>
        <p:spPr bwMode="auto">
          <a:xfrm>
            <a:off x="-992188" y="165100"/>
            <a:ext cx="12080876"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algn="ctr" rtl="1" eaLnBrk="1" hangingPunct="1"/>
            <a:r>
              <a:rPr lang="fa-IR" altLang="en-US" sz="3600">
                <a:solidFill>
                  <a:srgbClr val="FF0000"/>
                </a:solidFill>
                <a:cs typeface="B Titr" panose="00000700000000000000" pitchFamily="2" charset="-78"/>
              </a:rPr>
              <a:t>نارسایی های همسال سنجی وخودسنجی</a:t>
            </a:r>
            <a:r>
              <a:rPr lang="fa-IR" altLang="en-US" sz="3600">
                <a:solidFill>
                  <a:schemeClr val="tx2"/>
                </a:solidFill>
                <a:cs typeface="B Titr" panose="00000700000000000000" pitchFamily="2" charset="-78"/>
              </a:rPr>
              <a:t>	</a:t>
            </a:r>
            <a:endParaRPr lang="en-US" altLang="en-US" sz="3600">
              <a:solidFill>
                <a:schemeClr val="tx2"/>
              </a:solidFill>
              <a:cs typeface="B Titr" panose="00000700000000000000" pitchFamily="2" charset="-78"/>
            </a:endParaRPr>
          </a:p>
        </p:txBody>
      </p:sp>
      <p:sp>
        <p:nvSpPr>
          <p:cNvPr id="3" name="Rectangle 2"/>
          <p:cNvSpPr>
            <a:spLocks noGrp="1" noChangeArrowheads="1"/>
          </p:cNvSpPr>
          <p:nvPr/>
        </p:nvSpPr>
        <p:spPr bwMode="auto">
          <a:xfrm>
            <a:off x="1195388" y="146208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rtl="1" eaLnBrk="1" hangingPunct="1">
              <a:lnSpc>
                <a:spcPct val="90000"/>
              </a:lnSpc>
              <a:spcBef>
                <a:spcPct val="20000"/>
              </a:spcBef>
              <a:buClrTx/>
              <a:buSzTx/>
              <a:buFontTx/>
              <a:buChar char="•"/>
            </a:pPr>
            <a:r>
              <a:rPr lang="fa-IR" altLang="en-US" sz="3200" dirty="0">
                <a:solidFill>
                  <a:schemeClr val="tx1"/>
                </a:solidFill>
                <a:cs typeface="B Titr" panose="00000700000000000000" pitchFamily="2" charset="-78"/>
              </a:rPr>
              <a:t>ممکن است دانش آموزان فاقد توانایی لازم برای ارزشیابی خود و دیگران باشند.</a:t>
            </a:r>
          </a:p>
          <a:p>
            <a:pPr algn="r" rtl="1" eaLnBrk="1" hangingPunct="1">
              <a:lnSpc>
                <a:spcPct val="90000"/>
              </a:lnSpc>
              <a:spcBef>
                <a:spcPct val="20000"/>
              </a:spcBef>
              <a:buClrTx/>
              <a:buSzTx/>
              <a:buFontTx/>
              <a:buChar char="•"/>
            </a:pPr>
            <a:r>
              <a:rPr lang="fa-IR" altLang="en-US" sz="3200" dirty="0">
                <a:solidFill>
                  <a:schemeClr val="tx1"/>
                </a:solidFill>
                <a:cs typeface="B Titr" panose="00000700000000000000" pitchFamily="2" charset="-78"/>
              </a:rPr>
              <a:t>شاید موضوع را جدی نگیرند و نوع روابط بین آنها در تعیین رتبه ارزشیابی دخالت کند.</a:t>
            </a:r>
          </a:p>
          <a:p>
            <a:pPr algn="r" rtl="1" eaLnBrk="1" hangingPunct="1">
              <a:lnSpc>
                <a:spcPct val="90000"/>
              </a:lnSpc>
              <a:spcBef>
                <a:spcPct val="20000"/>
              </a:spcBef>
              <a:buClrTx/>
              <a:buSzTx/>
              <a:buFontTx/>
              <a:buChar char="•"/>
            </a:pPr>
            <a:r>
              <a:rPr lang="fa-IR" altLang="en-US" sz="3200" dirty="0">
                <a:solidFill>
                  <a:schemeClr val="tx1"/>
                </a:solidFill>
                <a:cs typeface="B Titr" panose="00000700000000000000" pitchFamily="2" charset="-78"/>
              </a:rPr>
              <a:t>بخاطر اینکه تبعیضی بین دانش آموزان روا داشته شود یا مطالب آنان درست دریافت نگردد ممکن است </a:t>
            </a:r>
            <a:r>
              <a:rPr lang="fa-IR" altLang="en-US" sz="3200" dirty="0" smtClean="0">
                <a:solidFill>
                  <a:schemeClr val="tx1"/>
                </a:solidFill>
                <a:cs typeface="B Titr" panose="00000700000000000000" pitchFamily="2" charset="-78"/>
              </a:rPr>
              <a:t>بعضاً </a:t>
            </a:r>
            <a:r>
              <a:rPr lang="fa-IR" altLang="en-US" sz="3200" dirty="0">
                <a:solidFill>
                  <a:schemeClr val="tx1"/>
                </a:solidFill>
                <a:cs typeface="B Titr" panose="00000700000000000000" pitchFamily="2" charset="-78"/>
              </a:rPr>
              <a:t>از همسال سنجی استقبال نکنند.</a:t>
            </a:r>
          </a:p>
          <a:p>
            <a:pPr algn="r" rtl="1" eaLnBrk="1" hangingPunct="1">
              <a:lnSpc>
                <a:spcPct val="90000"/>
              </a:lnSpc>
              <a:spcBef>
                <a:spcPct val="20000"/>
              </a:spcBef>
              <a:buClrTx/>
              <a:buSzTx/>
              <a:buFontTx/>
              <a:buChar char="•"/>
            </a:pPr>
            <a:r>
              <a:rPr lang="fa-IR" altLang="en-US" sz="3200" dirty="0">
                <a:solidFill>
                  <a:schemeClr val="tx1"/>
                </a:solidFill>
                <a:cs typeface="B Titr" panose="00000700000000000000" pitchFamily="2" charset="-78"/>
              </a:rPr>
              <a:t>در بدو ورود کودکان به دبستان طراحی کار با محدودیت همراه است.از جمله اینکه « بازخورد باید شفاهی باشد.»</a:t>
            </a:r>
            <a:endParaRPr lang="en-US" altLang="en-US" sz="3200" dirty="0">
              <a:solidFill>
                <a:schemeClr val="tx1"/>
              </a:solidFill>
              <a:cs typeface="B Titr" panose="00000700000000000000" pitchFamily="2" charset="-78"/>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44475" y="1403350"/>
            <a:ext cx="9401175" cy="347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algn="r" rtl="1" eaLnBrk="1" hangingPunct="1"/>
            <a:r>
              <a:rPr lang="fa-IR" altLang="en-US" sz="4400" b="1" dirty="0">
                <a:latin typeface="Calibri" panose="020F0502020204030204" pitchFamily="34" charset="0"/>
                <a:ea typeface="Calibri" panose="020F0502020204030204" pitchFamily="34" charset="0"/>
                <a:cs typeface="B Titr" panose="00000700000000000000" pitchFamily="2" charset="-78"/>
              </a:rPr>
              <a:t>این شکل از ارزشیابی (خودسنجی و همسال سنجی ) که  شاید </a:t>
            </a:r>
            <a:r>
              <a:rPr lang="fa-IR" altLang="en-US" sz="4400" b="1" dirty="0">
                <a:solidFill>
                  <a:srgbClr val="FF0000"/>
                </a:solidFill>
                <a:latin typeface="Calibri" panose="020F0502020204030204" pitchFamily="34" charset="0"/>
                <a:ea typeface="Calibri" panose="020F0502020204030204" pitchFamily="34" charset="0"/>
                <a:cs typeface="B Titr" panose="00000700000000000000" pitchFamily="2" charset="-78"/>
              </a:rPr>
              <a:t>بی جایگزین ترین</a:t>
            </a:r>
            <a:r>
              <a:rPr lang="fa-IR" altLang="en-US" sz="4400" b="1" dirty="0">
                <a:latin typeface="Calibri" panose="020F0502020204030204" pitchFamily="34" charset="0"/>
                <a:ea typeface="Calibri" panose="020F0502020204030204" pitchFamily="34" charset="0"/>
                <a:cs typeface="B Titr" panose="00000700000000000000" pitchFamily="2" charset="-78"/>
              </a:rPr>
              <a:t> شیوه ها </a:t>
            </a:r>
            <a:r>
              <a:rPr lang="fa-IR" altLang="en-US" sz="4400" b="1" dirty="0" smtClean="0">
                <a:latin typeface="Calibri" panose="020F0502020204030204" pitchFamily="34" charset="0"/>
                <a:ea typeface="Calibri" panose="020F0502020204030204" pitchFamily="34" charset="0"/>
                <a:cs typeface="B Titr" panose="00000700000000000000" pitchFamily="2" charset="-78"/>
              </a:rPr>
              <a:t>باشد؛ </a:t>
            </a:r>
            <a:r>
              <a:rPr lang="fa-IR" altLang="en-US" sz="4400" b="1" dirty="0">
                <a:latin typeface="Calibri" panose="020F0502020204030204" pitchFamily="34" charset="0"/>
                <a:ea typeface="Calibri" panose="020F0502020204030204" pitchFamily="34" charset="0"/>
                <a:cs typeface="B Titr" panose="00000700000000000000" pitchFamily="2" charset="-78"/>
              </a:rPr>
              <a:t>به عنوان یک مکمل در ارزشیابی </a:t>
            </a:r>
            <a:r>
              <a:rPr lang="fa-IR" altLang="en-US" sz="4400" b="1" dirty="0" smtClean="0">
                <a:latin typeface="Calibri" panose="020F0502020204030204" pitchFamily="34" charset="0"/>
                <a:ea typeface="Calibri" panose="020F0502020204030204" pitchFamily="34" charset="0"/>
                <a:cs typeface="B Titr" panose="00000700000000000000" pitchFamily="2" charset="-78"/>
              </a:rPr>
              <a:t>معلم، </a:t>
            </a:r>
            <a:r>
              <a:rPr lang="fa-IR" altLang="en-US" sz="4400" b="1" dirty="0">
                <a:latin typeface="Calibri" panose="020F0502020204030204" pitchFamily="34" charset="0"/>
                <a:ea typeface="Calibri" panose="020F0502020204030204" pitchFamily="34" charset="0"/>
                <a:cs typeface="B Titr" panose="00000700000000000000" pitchFamily="2" charset="-78"/>
              </a:rPr>
              <a:t>نشانگرهای پیشرفت تحصیلی را مهیا می کند و هرگز جایگزین ارزشیابی معلم نمی شود .</a:t>
            </a:r>
            <a:endParaRPr lang="en-US" altLang="en-US" sz="4400" dirty="0">
              <a:latin typeface="Calibri" panose="020F0502020204030204" pitchFamily="34" charset="0"/>
              <a:ea typeface="Calibri" panose="020F0502020204030204" pitchFamily="34" charset="0"/>
              <a:cs typeface="B Titr" panose="00000700000000000000" pitchFamily="2" charset="-78"/>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ChangeArrowheads="1"/>
          </p:cNvSpPr>
          <p:nvPr/>
        </p:nvSpPr>
        <p:spPr bwMode="auto">
          <a:xfrm>
            <a:off x="347663" y="2182813"/>
            <a:ext cx="92583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rtl="1" eaLnBrk="1" hangingPunct="1">
              <a:spcBef>
                <a:spcPct val="20000"/>
              </a:spcBef>
              <a:buClrTx/>
              <a:buSzTx/>
              <a:buFont typeface="Wingdings" panose="05000000000000000000" pitchFamily="2" charset="2"/>
              <a:buChar char="ü"/>
            </a:pPr>
            <a:r>
              <a:rPr lang="fa-IR" altLang="en-US" sz="4800">
                <a:solidFill>
                  <a:srgbClr val="00B050"/>
                </a:solidFill>
                <a:cs typeface="B Titr" panose="00000700000000000000" pitchFamily="2" charset="-78"/>
              </a:rPr>
              <a:t> </a:t>
            </a:r>
            <a:r>
              <a:rPr lang="fa-IR" altLang="en-US" sz="4800" b="1">
                <a:solidFill>
                  <a:srgbClr val="00B050"/>
                </a:solidFill>
                <a:cs typeface="B Titr" panose="00000700000000000000" pitchFamily="2" charset="-78"/>
              </a:rPr>
              <a:t>بايد به دانش آموزان آموزش داده شود كه چگونه خود يا ديگران را بسنجند و ارزشيابي كنند.</a:t>
            </a:r>
            <a:endParaRPr lang="en-US" altLang="en-US" sz="4800" b="1">
              <a:solidFill>
                <a:srgbClr val="00B050"/>
              </a:solidFill>
              <a:cs typeface="B Titr" panose="00000700000000000000" pitchFamily="2" charset="-78"/>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171977"/>
            <a:ext cx="9478851" cy="3170099"/>
          </a:xfrm>
          <a:prstGeom prst="rect">
            <a:avLst/>
          </a:prstGeom>
        </p:spPr>
        <p:txBody>
          <a:bodyPr>
            <a:spAutoFit/>
          </a:bodyPr>
          <a:lstStyle/>
          <a:p>
            <a:pPr algn="r" rtl="1" eaLnBrk="1" fontAlgn="auto" hangingPunct="1">
              <a:spcBef>
                <a:spcPts val="0"/>
              </a:spcBef>
              <a:spcAft>
                <a:spcPts val="0"/>
              </a:spcAft>
              <a:defRPr/>
            </a:pPr>
            <a:r>
              <a:rPr lang="fa-IR" sz="4000" b="1" dirty="0">
                <a:solidFill>
                  <a:srgbClr val="FF0000"/>
                </a:solidFill>
                <a:latin typeface="Calibri" panose="020F0502020204030204" pitchFamily="34" charset="0"/>
                <a:ea typeface="Calibri" panose="020F0502020204030204" pitchFamily="34" charset="0"/>
                <a:cs typeface="B Titr" panose="00000700000000000000" pitchFamily="2" charset="-78"/>
              </a:rPr>
              <a:t>گام های اجرایی خود سنجی و  همسا ل سنجی </a:t>
            </a:r>
            <a:endParaRPr lang="en-US" sz="2400" dirty="0">
              <a:solidFill>
                <a:srgbClr val="FF0000"/>
              </a:solidFill>
              <a:latin typeface="Calibri" panose="020F0502020204030204" pitchFamily="34" charset="0"/>
              <a:ea typeface="Calibri" panose="020F0502020204030204" pitchFamily="34" charset="0"/>
              <a:cs typeface="B Titr" panose="00000700000000000000" pitchFamily="2" charset="-78"/>
            </a:endParaRPr>
          </a:p>
          <a:p>
            <a:pPr algn="r" rtl="1" eaLnBrk="1" fontAlgn="auto" hangingPunct="1">
              <a:spcBef>
                <a:spcPts val="0"/>
              </a:spcBef>
              <a:spcAft>
                <a:spcPts val="0"/>
              </a:spcAft>
              <a:defRPr/>
            </a:pPr>
            <a:r>
              <a:rPr lang="fa-IR" sz="4000" b="1" dirty="0">
                <a:latin typeface="Calibri" panose="020F0502020204030204" pitchFamily="34" charset="0"/>
                <a:ea typeface="Calibri" panose="020F0502020204030204" pitchFamily="34" charset="0"/>
                <a:cs typeface="B Titr" panose="00000700000000000000" pitchFamily="2" charset="-78"/>
              </a:rPr>
              <a:t>گام اول :تعیین ملاک ها و معیار های سنجش</a:t>
            </a:r>
            <a:endParaRPr lang="en-US" sz="2400" dirty="0">
              <a:latin typeface="Calibri" panose="020F0502020204030204" pitchFamily="34" charset="0"/>
              <a:ea typeface="Calibri" panose="020F0502020204030204" pitchFamily="34" charset="0"/>
              <a:cs typeface="B Titr" panose="00000700000000000000" pitchFamily="2" charset="-78"/>
            </a:endParaRPr>
          </a:p>
          <a:p>
            <a:pPr algn="r" rtl="1" eaLnBrk="1" fontAlgn="auto" hangingPunct="1">
              <a:spcBef>
                <a:spcPts val="0"/>
              </a:spcBef>
              <a:spcAft>
                <a:spcPts val="0"/>
              </a:spcAft>
              <a:defRPr/>
            </a:pPr>
            <a:r>
              <a:rPr lang="fa-IR" sz="4000" b="1" dirty="0">
                <a:latin typeface="Calibri" panose="020F0502020204030204" pitchFamily="34" charset="0"/>
                <a:ea typeface="Calibri" panose="020F0502020204030204" pitchFamily="34" charset="0"/>
                <a:cs typeface="B Titr" panose="00000700000000000000" pitchFamily="2" charset="-78"/>
              </a:rPr>
              <a:t>گام دوم :عملیاتی نمودن ملاک ها و معیارهای سنجش </a:t>
            </a:r>
            <a:endParaRPr lang="en-US" sz="2400" dirty="0">
              <a:latin typeface="Calibri" panose="020F0502020204030204" pitchFamily="34" charset="0"/>
              <a:ea typeface="Calibri" panose="020F0502020204030204" pitchFamily="34" charset="0"/>
              <a:cs typeface="B Titr" panose="00000700000000000000" pitchFamily="2" charset="-78"/>
            </a:endParaRPr>
          </a:p>
          <a:p>
            <a:pPr lvl="6" algn="r">
              <a:defRPr/>
            </a:pPr>
            <a:r>
              <a:rPr lang="fa-IR" sz="4000" b="1" dirty="0">
                <a:latin typeface="Calibri" panose="020F0502020204030204" pitchFamily="34" charset="0"/>
                <a:ea typeface="Calibri" panose="020F0502020204030204" pitchFamily="34" charset="0"/>
                <a:cs typeface="B Titr" panose="00000700000000000000" pitchFamily="2" charset="-78"/>
              </a:rPr>
              <a:t>گام سوم :ارئه ی باز خورد توصیفی </a:t>
            </a:r>
            <a:endParaRPr lang="en-US" sz="4000" dirty="0">
              <a:latin typeface="+mn-lt"/>
              <a:cs typeface="B Titr" panose="00000700000000000000" pitchFamily="2" charset="-78"/>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836295" y="974361"/>
            <a:ext cx="7467600" cy="4944955"/>
          </a:xfrm>
          <a:prstGeom prst="rect">
            <a:avLst/>
          </a:prstGeom>
        </p:spPr>
        <p:txBody>
          <a:bodyPr>
            <a:normAutofit lnSpcReduction="10000"/>
          </a:bodyPr>
          <a:lstStyle/>
          <a:p>
            <a:pPr marL="342900" marR="0" lvl="0" indent="-342900" algn="r" defTabSz="457200" rtl="1" eaLnBrk="1" fontAlgn="base" latinLnBrk="0" hangingPunct="1">
              <a:lnSpc>
                <a:spcPct val="100000"/>
              </a:lnSpc>
              <a:spcBef>
                <a:spcPts val="1000"/>
              </a:spcBef>
              <a:spcAft>
                <a:spcPct val="0"/>
              </a:spcAft>
              <a:buClr>
                <a:schemeClr val="accent1"/>
              </a:buClr>
              <a:buSzPct val="80000"/>
              <a:buFont typeface="Wingdings 3" panose="05040102010807070707" pitchFamily="18" charset="2"/>
              <a:buChar char=""/>
              <a:tabLst/>
              <a:defRPr/>
            </a:pPr>
            <a:r>
              <a:rPr kumimoji="0" lang="fa-IR" sz="2400" b="1" i="0" u="none" strike="noStrike" kern="1200" cap="none" spc="0" normalizeH="0" baseline="0" noProof="0" dirty="0" smtClean="0">
                <a:ln>
                  <a:noFill/>
                </a:ln>
                <a:solidFill>
                  <a:srgbClr val="FF0000"/>
                </a:solidFill>
                <a:effectLst/>
                <a:uLnTx/>
                <a:uFillTx/>
                <a:latin typeface="+mn-lt"/>
                <a:cs typeface="B Titr" pitchFamily="2" charset="-78"/>
              </a:rPr>
              <a:t>گام اول</a:t>
            </a:r>
            <a:r>
              <a:rPr lang="fa-IR" sz="2400" b="1" dirty="0" smtClean="0">
                <a:solidFill>
                  <a:srgbClr val="FF0000"/>
                </a:solidFill>
                <a:latin typeface="+mn-lt"/>
                <a:cs typeface="B Titr" pitchFamily="2" charset="-78"/>
              </a:rPr>
              <a:t>: تعیین ملاک ها و معیارهای سنجش یادگیری</a:t>
            </a:r>
            <a:r>
              <a:rPr kumimoji="0" lang="fa-IR" sz="2400" b="1" i="0" u="none" strike="noStrike" kern="1200" cap="none" spc="0" normalizeH="0" baseline="0" noProof="0" dirty="0" smtClean="0">
                <a:ln>
                  <a:noFill/>
                </a:ln>
                <a:solidFill>
                  <a:srgbClr val="404040"/>
                </a:solidFill>
                <a:effectLst/>
                <a:uLnTx/>
                <a:uFillTx/>
                <a:latin typeface="+mn-lt"/>
                <a:cs typeface="B Titr" pitchFamily="2" charset="-78"/>
              </a:rPr>
              <a:t>:</a:t>
            </a:r>
            <a:endParaRPr kumimoji="0" lang="en-US" sz="2400" b="0" i="0" u="none" strike="noStrike" kern="1200" cap="none" spc="0" normalizeH="0" baseline="0" noProof="0" dirty="0" smtClean="0">
              <a:ln>
                <a:noFill/>
              </a:ln>
              <a:solidFill>
                <a:srgbClr val="404040"/>
              </a:solidFill>
              <a:effectLst/>
              <a:uLnTx/>
              <a:uFillTx/>
              <a:latin typeface="+mn-lt"/>
              <a:cs typeface="B Titr" pitchFamily="2" charset="-78"/>
            </a:endParaRPr>
          </a:p>
          <a:p>
            <a:pPr marL="342900" marR="0" lvl="0" indent="-342900" algn="r" defTabSz="457200" rtl="1" eaLnBrk="1" fontAlgn="base" latinLnBrk="0" hangingPunct="1">
              <a:lnSpc>
                <a:spcPct val="100000"/>
              </a:lnSpc>
              <a:spcBef>
                <a:spcPts val="1000"/>
              </a:spcBef>
              <a:spcAft>
                <a:spcPct val="0"/>
              </a:spcAft>
              <a:buClr>
                <a:schemeClr val="accent1"/>
              </a:buClr>
              <a:buSzPct val="80000"/>
              <a:buFont typeface="Wingdings 3" panose="05040102010807070707" pitchFamily="18" charset="2"/>
              <a:buChar char=""/>
              <a:tabLst/>
              <a:defRPr/>
            </a:pPr>
            <a:endParaRPr kumimoji="0" lang="fa-IR" sz="2400" b="1" i="0" u="none" strike="noStrike" kern="1200" cap="none" spc="0" normalizeH="0" baseline="0" noProof="0" dirty="0" smtClean="0">
              <a:ln>
                <a:noFill/>
              </a:ln>
              <a:solidFill>
                <a:srgbClr val="404040"/>
              </a:solidFill>
              <a:effectLst/>
              <a:uLnTx/>
              <a:uFillTx/>
              <a:latin typeface="+mn-lt"/>
              <a:cs typeface="B Titr" pitchFamily="2" charset="-78"/>
            </a:endParaRPr>
          </a:p>
          <a:p>
            <a:pPr marL="342900" marR="0" lvl="0" indent="-342900" algn="r" defTabSz="457200" rtl="1" eaLnBrk="1" fontAlgn="base" latinLnBrk="0" hangingPunct="1">
              <a:lnSpc>
                <a:spcPct val="100000"/>
              </a:lnSpc>
              <a:spcBef>
                <a:spcPts val="1000"/>
              </a:spcBef>
              <a:spcAft>
                <a:spcPct val="0"/>
              </a:spcAft>
              <a:buClr>
                <a:schemeClr val="accent1"/>
              </a:buClr>
              <a:buSzPct val="80000"/>
              <a:buFont typeface="Wingdings 3" panose="05040102010807070707" pitchFamily="18" charset="2"/>
              <a:buChar char=""/>
              <a:tabLst/>
              <a:defRPr/>
            </a:pPr>
            <a:r>
              <a:rPr kumimoji="0" lang="fa-IR" sz="2400" b="1" i="0" u="none" strike="noStrike" kern="1200" cap="none" spc="0" normalizeH="0" baseline="0" noProof="0" dirty="0" smtClean="0">
                <a:ln>
                  <a:noFill/>
                </a:ln>
                <a:solidFill>
                  <a:srgbClr val="404040"/>
                </a:solidFill>
                <a:effectLst/>
                <a:uLnTx/>
                <a:uFillTx/>
                <a:latin typeface="+mn-lt"/>
                <a:cs typeface="B Titr" pitchFamily="2" charset="-78"/>
              </a:rPr>
              <a:t>تعیین ملاک ها و معیارها وظیفه معلم است. معلم ضمن در نظر داشتن اهداف و موقعیت هایی که دانش آموز در آن قرار می گیرد در طراحی ملاک ها و معیارها ،حداقل حوزه ها و زیر مجموعه های آن ها را طبق طبقه بندی بلوم مدیریت نماید.</a:t>
            </a:r>
            <a:endParaRPr kumimoji="0" lang="en-US" sz="2400" b="0" i="0" u="none" strike="noStrike" kern="1200" cap="none" spc="0" normalizeH="0" baseline="0" noProof="0" dirty="0" smtClean="0">
              <a:ln>
                <a:noFill/>
              </a:ln>
              <a:solidFill>
                <a:srgbClr val="404040"/>
              </a:solidFill>
              <a:effectLst/>
              <a:uLnTx/>
              <a:uFillTx/>
              <a:latin typeface="+mn-lt"/>
              <a:cs typeface="B Titr" pitchFamily="2" charset="-78"/>
            </a:endParaRPr>
          </a:p>
          <a:p>
            <a:pPr marL="342900" marR="0" lvl="0" indent="-342900" algn="r" defTabSz="457200" rtl="1" eaLnBrk="1" fontAlgn="base" latinLnBrk="0" hangingPunct="1">
              <a:lnSpc>
                <a:spcPct val="100000"/>
              </a:lnSpc>
              <a:spcBef>
                <a:spcPts val="1000"/>
              </a:spcBef>
              <a:spcAft>
                <a:spcPct val="0"/>
              </a:spcAft>
              <a:buClr>
                <a:schemeClr val="accent1"/>
              </a:buClr>
              <a:buSzPct val="80000"/>
              <a:buFont typeface="Wingdings 3" panose="05040102010807070707" pitchFamily="18" charset="2"/>
              <a:buChar char=""/>
              <a:tabLst/>
              <a:defRPr/>
            </a:pPr>
            <a:r>
              <a:rPr kumimoji="0" lang="fa-IR" sz="2400" b="1" i="0" u="none" strike="noStrike" kern="1200" cap="none" spc="0" normalizeH="0" baseline="0" noProof="0" dirty="0" smtClean="0">
                <a:ln>
                  <a:noFill/>
                </a:ln>
                <a:solidFill>
                  <a:srgbClr val="404040"/>
                </a:solidFill>
                <a:effectLst/>
                <a:uLnTx/>
                <a:uFillTx/>
                <a:latin typeface="+mn-lt"/>
                <a:cs typeface="B Titr" pitchFamily="2" charset="-78"/>
              </a:rPr>
              <a:t>توصیه میگردد معلم فضایی فراهم نماید که دانش آموز سوالاتی از این قبیل که:</a:t>
            </a:r>
            <a:endParaRPr kumimoji="0" lang="en-US" sz="2400" b="0" i="0" u="none" strike="noStrike" kern="1200" cap="none" spc="0" normalizeH="0" baseline="0" noProof="0" dirty="0" smtClean="0">
              <a:ln>
                <a:noFill/>
              </a:ln>
              <a:solidFill>
                <a:srgbClr val="404040"/>
              </a:solidFill>
              <a:effectLst/>
              <a:uLnTx/>
              <a:uFillTx/>
              <a:latin typeface="+mn-lt"/>
              <a:cs typeface="B Titr" pitchFamily="2" charset="-78"/>
            </a:endParaRPr>
          </a:p>
          <a:p>
            <a:pPr marL="342900" marR="0" lvl="0" indent="-342900" algn="r" defTabSz="457200" rtl="1" eaLnBrk="1" fontAlgn="base" latinLnBrk="0" hangingPunct="1">
              <a:lnSpc>
                <a:spcPct val="100000"/>
              </a:lnSpc>
              <a:spcBef>
                <a:spcPts val="1000"/>
              </a:spcBef>
              <a:spcAft>
                <a:spcPct val="0"/>
              </a:spcAft>
              <a:buClr>
                <a:schemeClr val="accent1"/>
              </a:buClr>
              <a:buSzPct val="80000"/>
              <a:buFont typeface="Wingdings 3" panose="05040102010807070707" pitchFamily="18" charset="2"/>
              <a:buChar char=""/>
              <a:tabLst/>
              <a:defRPr/>
            </a:pPr>
            <a:r>
              <a:rPr kumimoji="0" lang="fa-IR" sz="2400" b="1" i="0" u="none" strike="noStrike" kern="1200" cap="none" spc="0" normalizeH="0" baseline="0" noProof="0" dirty="0" smtClean="0">
                <a:ln>
                  <a:noFill/>
                </a:ln>
                <a:solidFill>
                  <a:srgbClr val="404040"/>
                </a:solidFill>
                <a:effectLst/>
                <a:uLnTx/>
                <a:uFillTx/>
                <a:latin typeface="+mn-lt"/>
                <a:cs typeface="B Titr" pitchFamily="2" charset="-78"/>
              </a:rPr>
              <a:t>من امروز در این درس چه چیزهایی راباید بدانم؟</a:t>
            </a:r>
            <a:endParaRPr kumimoji="0" lang="en-US" sz="2400" b="0" i="0" u="none" strike="noStrike" kern="1200" cap="none" spc="0" normalizeH="0" baseline="0" noProof="0" dirty="0" smtClean="0">
              <a:ln>
                <a:noFill/>
              </a:ln>
              <a:solidFill>
                <a:srgbClr val="404040"/>
              </a:solidFill>
              <a:effectLst/>
              <a:uLnTx/>
              <a:uFillTx/>
              <a:latin typeface="+mn-lt"/>
              <a:cs typeface="B Titr" pitchFamily="2" charset="-78"/>
            </a:endParaRPr>
          </a:p>
          <a:p>
            <a:pPr marL="342900" marR="0" lvl="0" indent="-342900" algn="r" defTabSz="457200" rtl="1" eaLnBrk="1" fontAlgn="base" latinLnBrk="0" hangingPunct="1">
              <a:lnSpc>
                <a:spcPct val="100000"/>
              </a:lnSpc>
              <a:spcBef>
                <a:spcPts val="1000"/>
              </a:spcBef>
              <a:spcAft>
                <a:spcPct val="0"/>
              </a:spcAft>
              <a:buClr>
                <a:schemeClr val="accent1"/>
              </a:buClr>
              <a:buSzPct val="80000"/>
              <a:buFont typeface="Wingdings 3" panose="05040102010807070707" pitchFamily="18" charset="2"/>
              <a:buChar char=""/>
              <a:tabLst/>
              <a:defRPr/>
            </a:pPr>
            <a:r>
              <a:rPr kumimoji="0" lang="fa-IR" sz="2400" b="1" i="0" u="none" strike="noStrike" kern="1200" cap="none" spc="0" normalizeH="0" baseline="0" noProof="0" dirty="0" smtClean="0">
                <a:ln>
                  <a:noFill/>
                </a:ln>
                <a:solidFill>
                  <a:srgbClr val="404040"/>
                </a:solidFill>
                <a:effectLst/>
                <a:uLnTx/>
                <a:uFillTx/>
                <a:latin typeface="+mn-lt"/>
                <a:cs typeface="B Titr" pitchFamily="2" charset="-78"/>
              </a:rPr>
              <a:t>چه چیزهایی یاد گرفته ام؟</a:t>
            </a:r>
            <a:endParaRPr kumimoji="0" lang="en-US" sz="2400" b="0" i="0" u="none" strike="noStrike" kern="1200" cap="none" spc="0" normalizeH="0" baseline="0" noProof="0" dirty="0" smtClean="0">
              <a:ln>
                <a:noFill/>
              </a:ln>
              <a:solidFill>
                <a:srgbClr val="404040"/>
              </a:solidFill>
              <a:effectLst/>
              <a:uLnTx/>
              <a:uFillTx/>
              <a:latin typeface="+mn-lt"/>
              <a:cs typeface="B Titr" pitchFamily="2" charset="-78"/>
            </a:endParaRPr>
          </a:p>
          <a:p>
            <a:pPr marL="342900" marR="0" lvl="0" indent="-342900" algn="r" defTabSz="457200" rtl="1" eaLnBrk="1" fontAlgn="base" latinLnBrk="0" hangingPunct="1">
              <a:lnSpc>
                <a:spcPct val="100000"/>
              </a:lnSpc>
              <a:spcBef>
                <a:spcPts val="1000"/>
              </a:spcBef>
              <a:spcAft>
                <a:spcPct val="0"/>
              </a:spcAft>
              <a:buClr>
                <a:schemeClr val="accent1"/>
              </a:buClr>
              <a:buSzPct val="80000"/>
              <a:buFont typeface="Wingdings 3" panose="05040102010807070707" pitchFamily="18" charset="2"/>
              <a:buChar char=""/>
              <a:tabLst/>
              <a:defRPr/>
            </a:pPr>
            <a:r>
              <a:rPr kumimoji="0" lang="fa-IR" sz="2400" b="1" i="0" u="none" strike="noStrike" kern="1200" cap="none" spc="0" normalizeH="0" baseline="0" noProof="0" dirty="0" smtClean="0">
                <a:ln>
                  <a:noFill/>
                </a:ln>
                <a:solidFill>
                  <a:srgbClr val="404040"/>
                </a:solidFill>
                <a:effectLst/>
                <a:uLnTx/>
                <a:uFillTx/>
                <a:latin typeface="+mn-lt"/>
                <a:cs typeface="B Titr" pitchFamily="2" charset="-78"/>
              </a:rPr>
              <a:t>در آموختن چه مطالبی به یاری معلم نیاز دارم؟</a:t>
            </a:r>
            <a:endParaRPr kumimoji="0" lang="en-US" sz="2400" b="0" i="0" u="none" strike="noStrike" kern="1200" cap="none" spc="0" normalizeH="0" baseline="0" noProof="0" dirty="0" smtClean="0">
              <a:ln>
                <a:noFill/>
              </a:ln>
              <a:solidFill>
                <a:srgbClr val="404040"/>
              </a:solidFill>
              <a:effectLst/>
              <a:uLnTx/>
              <a:uFillTx/>
              <a:latin typeface="+mn-lt"/>
              <a:cs typeface="B Titr" pitchFamily="2" charset="-78"/>
            </a:endParaRPr>
          </a:p>
          <a:p>
            <a:pPr marL="342900" marR="0" lvl="0" indent="-342900" algn="r" defTabSz="457200" rtl="1" eaLnBrk="1" fontAlgn="base" latinLnBrk="0" hangingPunct="1">
              <a:lnSpc>
                <a:spcPct val="100000"/>
              </a:lnSpc>
              <a:spcBef>
                <a:spcPts val="1000"/>
              </a:spcBef>
              <a:spcAft>
                <a:spcPct val="0"/>
              </a:spcAft>
              <a:buClr>
                <a:schemeClr val="accent1"/>
              </a:buClr>
              <a:buSzPct val="80000"/>
              <a:buFont typeface="Wingdings 3" panose="05040102010807070707" pitchFamily="18" charset="2"/>
              <a:buChar char=""/>
              <a:tabLst/>
              <a:defRPr/>
            </a:pPr>
            <a:r>
              <a:rPr kumimoji="0" lang="fa-IR" sz="2400" b="1" i="0" u="none" strike="noStrike" kern="1200" cap="none" spc="0" normalizeH="0" baseline="0" noProof="0" dirty="0" smtClean="0">
                <a:ln>
                  <a:noFill/>
                </a:ln>
                <a:solidFill>
                  <a:srgbClr val="404040"/>
                </a:solidFill>
                <a:effectLst/>
                <a:uLnTx/>
                <a:uFillTx/>
                <a:latin typeface="+mn-lt"/>
                <a:cs typeface="B Titr" pitchFamily="2" charset="-78"/>
              </a:rPr>
              <a:t>در چه زمینه ای دوست دارم بیشتر بدانم؟ و..... را از خود بپرسد.</a:t>
            </a:r>
            <a:endParaRPr kumimoji="0" lang="en-US" sz="2400" b="0" i="0" u="none" strike="noStrike" kern="1200" cap="none" spc="0" normalizeH="0" baseline="0" noProof="0" dirty="0" smtClean="0">
              <a:ln>
                <a:noFill/>
              </a:ln>
              <a:solidFill>
                <a:srgbClr val="404040"/>
              </a:solidFill>
              <a:effectLst/>
              <a:uLnTx/>
              <a:uFillTx/>
              <a:latin typeface="+mn-lt"/>
              <a:cs typeface="B Titr" pitchFamily="2" charset="-78"/>
            </a:endParaRPr>
          </a:p>
          <a:p>
            <a:pPr marL="342900" marR="0" lvl="0" indent="-342900" algn="r" defTabSz="457200" rtl="0" eaLnBrk="1" fontAlgn="base" latinLnBrk="0" hangingPunct="1">
              <a:lnSpc>
                <a:spcPct val="100000"/>
              </a:lnSpc>
              <a:spcBef>
                <a:spcPts val="1000"/>
              </a:spcBef>
              <a:spcAft>
                <a:spcPct val="0"/>
              </a:spcAft>
              <a:buClr>
                <a:schemeClr val="accent1"/>
              </a:buClr>
              <a:buSzPct val="80000"/>
              <a:buFont typeface="Wingdings 3" panose="05040102010807070707" pitchFamily="18" charset="2"/>
              <a:buChar char=""/>
              <a:tabLst/>
              <a:defRPr/>
            </a:pPr>
            <a:endParaRPr kumimoji="0" lang="en-US" sz="2400" b="0" i="0" u="none" strike="noStrike" kern="1200" cap="none" spc="0" normalizeH="0" baseline="0" noProof="0" dirty="0">
              <a:ln>
                <a:noFill/>
              </a:ln>
              <a:solidFill>
                <a:srgbClr val="404040"/>
              </a:solidFill>
              <a:effectLst/>
              <a:uLnTx/>
              <a:uFillTx/>
              <a:latin typeface="+mn-lt"/>
              <a:cs typeface="B Titr" pitchFamily="2" charset="-78"/>
            </a:endParaRPr>
          </a:p>
        </p:txBody>
      </p:sp>
    </p:spTree>
  </p:cSld>
  <p:clrMapOvr>
    <a:masterClrMapping/>
  </p:clrMapOvr>
  <p:transition spd="slow">
    <p:wheel spokes="2"/>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94282" y="974361"/>
            <a:ext cx="8049718" cy="4401205"/>
          </a:xfrm>
          <a:prstGeom prst="rect">
            <a:avLst/>
          </a:prstGeom>
        </p:spPr>
        <p:txBody>
          <a:bodyPr wrap="square">
            <a:spAutoFit/>
          </a:bodyPr>
          <a:lstStyle/>
          <a:p>
            <a:pPr algn="r"/>
            <a:endParaRPr lang="en-US" sz="2800" b="1" dirty="0" smtClean="0">
              <a:solidFill>
                <a:srgbClr val="FF0000"/>
              </a:solidFill>
              <a:cs typeface="B Titr" pitchFamily="2" charset="-78"/>
            </a:endParaRPr>
          </a:p>
          <a:p>
            <a:pPr algn="r"/>
            <a:r>
              <a:rPr lang="fa-IR" sz="2800" b="1" dirty="0" smtClean="0">
                <a:solidFill>
                  <a:srgbClr val="FF0000"/>
                </a:solidFill>
                <a:cs typeface="B Titr" pitchFamily="2" charset="-78"/>
              </a:rPr>
              <a:t>گام</a:t>
            </a:r>
            <a:r>
              <a:rPr lang="fa-IR" sz="2800" b="1" dirty="0" smtClean="0">
                <a:cs typeface="B Titr" pitchFamily="2" charset="-78"/>
              </a:rPr>
              <a:t> </a:t>
            </a:r>
            <a:r>
              <a:rPr lang="fa-IR" sz="2800" b="1" dirty="0" smtClean="0">
                <a:solidFill>
                  <a:srgbClr val="FF0000"/>
                </a:solidFill>
                <a:cs typeface="B Titr" pitchFamily="2" charset="-78"/>
              </a:rPr>
              <a:t>دوم : عملیاتی نمودن ملاک ها و معیارهای سنجش یادگیری</a:t>
            </a:r>
            <a:r>
              <a:rPr lang="fa-IR" sz="2800" b="1" dirty="0" smtClean="0">
                <a:cs typeface="B Titr" pitchFamily="2" charset="-78"/>
              </a:rPr>
              <a:t>:</a:t>
            </a:r>
            <a:r>
              <a:rPr lang="en-US" sz="2800" dirty="0" smtClean="0">
                <a:cs typeface="B Titr" pitchFamily="2" charset="-78"/>
              </a:rPr>
              <a:t/>
            </a:r>
            <a:br>
              <a:rPr lang="en-US" sz="2800" dirty="0" smtClean="0">
                <a:cs typeface="B Titr" pitchFamily="2" charset="-78"/>
              </a:rPr>
            </a:br>
            <a:endParaRPr lang="fa-IR" sz="2800" dirty="0" smtClean="0">
              <a:cs typeface="B Titr" pitchFamily="2" charset="-78"/>
            </a:endParaRPr>
          </a:p>
          <a:p>
            <a:pPr algn="r"/>
            <a:r>
              <a:rPr lang="fa-IR" sz="2800" b="1" dirty="0" smtClean="0">
                <a:cs typeface="B Titr" pitchFamily="2" charset="-78"/>
              </a:rPr>
              <a:t>معلم در این گام شیوه های کاربست ملاک ها و معیارهای تعیین شده را با آزادی عمل به دانش آموزان می آموزد.                  این مرحله اجرای آزمایشی خودسنجی و همسال سنجی است .</a:t>
            </a:r>
            <a:r>
              <a:rPr lang="en-US" sz="2800" dirty="0" smtClean="0">
                <a:cs typeface="B Titr" pitchFamily="2" charset="-78"/>
              </a:rPr>
              <a:t/>
            </a:r>
            <a:br>
              <a:rPr lang="en-US" sz="2800" dirty="0" smtClean="0">
                <a:cs typeface="B Titr" pitchFamily="2" charset="-78"/>
              </a:rPr>
            </a:br>
            <a:r>
              <a:rPr lang="fa-IR" sz="2800" b="1" dirty="0" smtClean="0">
                <a:cs typeface="B Titr" pitchFamily="2" charset="-78"/>
              </a:rPr>
              <a:t>نکته مهم این که ضمن ایجاد مهارت در دانش آموز، باید تلاش نمایدتا در این مرحله به جای ایجاد جو نامطلوب رقابت ، رفاقت  را بین دانش آموزان ایجادکند.فضایی پراز همدلی و همیاری </a:t>
            </a:r>
            <a:r>
              <a:rPr lang="en-US" sz="2800" dirty="0" smtClean="0">
                <a:cs typeface="B Titr" pitchFamily="2" charset="-78"/>
              </a:rPr>
              <a:t/>
            </a:r>
            <a:br>
              <a:rPr lang="en-US" sz="2800" dirty="0" smtClean="0">
                <a:cs typeface="B Titr" pitchFamily="2" charset="-78"/>
              </a:rPr>
            </a:br>
            <a:endParaRPr lang="fa-IR" sz="2800" dirty="0">
              <a:cs typeface="B Titr" pitchFamily="2" charset="-78"/>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4380" y="915039"/>
            <a:ext cx="8739266" cy="4955203"/>
          </a:xfrm>
          <a:prstGeom prst="rect">
            <a:avLst/>
          </a:prstGeom>
        </p:spPr>
        <p:txBody>
          <a:bodyPr wrap="square">
            <a:spAutoFit/>
          </a:bodyPr>
          <a:lstStyle/>
          <a:p>
            <a:pPr algn="r"/>
            <a:r>
              <a:rPr lang="fa-IR" sz="2800" b="1" dirty="0" smtClean="0">
                <a:solidFill>
                  <a:srgbClr val="FF0000"/>
                </a:solidFill>
                <a:cs typeface="B Titr" pitchFamily="2" charset="-78"/>
              </a:rPr>
              <a:t>گام سوم:ارائه باز خورد توصیفی:</a:t>
            </a:r>
            <a:r>
              <a:rPr lang="en-US" sz="2800" dirty="0" smtClean="0">
                <a:solidFill>
                  <a:srgbClr val="FF0000"/>
                </a:solidFill>
                <a:cs typeface="B Titr" pitchFamily="2" charset="-78"/>
              </a:rPr>
              <a:t/>
            </a:r>
            <a:br>
              <a:rPr lang="en-US" sz="2800" dirty="0" smtClean="0">
                <a:solidFill>
                  <a:srgbClr val="FF0000"/>
                </a:solidFill>
                <a:cs typeface="B Titr" pitchFamily="2" charset="-78"/>
              </a:rPr>
            </a:br>
            <a:endParaRPr lang="en-US" sz="2800" dirty="0" smtClean="0">
              <a:solidFill>
                <a:srgbClr val="FF0000"/>
              </a:solidFill>
              <a:cs typeface="B Titr" pitchFamily="2" charset="-78"/>
            </a:endParaRPr>
          </a:p>
          <a:p>
            <a:pPr algn="ctr"/>
            <a:r>
              <a:rPr lang="fa-IR" sz="2000" dirty="0" smtClean="0">
                <a:cs typeface="B Titr" pitchFamily="2" charset="-78"/>
              </a:rPr>
              <a:t>در این خصوص لازم است معلم از یک سو ،بستر مناسب را فراهم نمایدتا دانش آموزان با توجه به معیارهای فردی و مهارت خودنظم دهی متناسب با مبانی نظریه سازنده گرایی برای عملکرد درسی خود بر اساس سنجه ها و اهداف و انتظارات تعیین شده ،بازخورد توصیفی مناسب فراهم آورند</a:t>
            </a:r>
            <a:r>
              <a:rPr lang="en-US" sz="2000" dirty="0" smtClean="0">
                <a:cs typeface="B Titr" pitchFamily="2" charset="-78"/>
              </a:rPr>
              <a:t/>
            </a:r>
            <a:br>
              <a:rPr lang="en-US" sz="2000" dirty="0" smtClean="0">
                <a:cs typeface="B Titr" pitchFamily="2" charset="-78"/>
              </a:rPr>
            </a:br>
            <a:r>
              <a:rPr lang="fa-IR" sz="2000" dirty="0" smtClean="0">
                <a:cs typeface="B Titr" pitchFamily="2" charset="-78"/>
              </a:rPr>
              <a:t>انتظار می رود تا همکاران معلم در فرابند یاددهی یادگیربا یاری گرفتن از بازخوردهای توصیفی و توجه آگاهانه به راهبردهای "زمان بازخورد"،"  مقدار باز خورد" ، " شیوه و نوع باز خورد " و تفاوت های فردی دانش آموزان تلاش نمایند تا</a:t>
            </a:r>
            <a:r>
              <a:rPr lang="en-US" sz="2000" dirty="0" smtClean="0">
                <a:cs typeface="B Titr" pitchFamily="2" charset="-78"/>
              </a:rPr>
              <a:t/>
            </a:r>
            <a:br>
              <a:rPr lang="en-US" sz="2000" dirty="0" smtClean="0">
                <a:cs typeface="B Titr" pitchFamily="2" charset="-78"/>
              </a:rPr>
            </a:br>
            <a:r>
              <a:rPr lang="fa-IR" sz="2000" dirty="0" smtClean="0">
                <a:cs typeface="B Titr" pitchFamily="2" charset="-78"/>
              </a:rPr>
              <a:t>فعالیت های یادگیری دانش آموزان را درمسیر انتظارات آموزشی قراردهند.</a:t>
            </a:r>
            <a:r>
              <a:rPr lang="en-US" sz="2000" dirty="0" smtClean="0">
                <a:cs typeface="B Titr" pitchFamily="2" charset="-78"/>
              </a:rPr>
              <a:t/>
            </a:r>
            <a:br>
              <a:rPr lang="en-US" sz="2000" dirty="0" smtClean="0">
                <a:cs typeface="B Titr" pitchFamily="2" charset="-78"/>
              </a:rPr>
            </a:br>
            <a:r>
              <a:rPr lang="fa-IR" sz="2000" dirty="0" smtClean="0">
                <a:cs typeface="B Titr" pitchFamily="2" charset="-78"/>
              </a:rPr>
              <a:t>ضمن پرورش اعتماد به نفس ، عزت نفس و خود پنداره مثبت ، بین نیازهای یادگیری دانش آموزان و انتظارات آموزشی انطباق و سازگاری ایجاد نماید. </a:t>
            </a:r>
            <a:r>
              <a:rPr lang="en-US" sz="2000" dirty="0" smtClean="0">
                <a:cs typeface="B Titr" pitchFamily="2" charset="-78"/>
              </a:rPr>
              <a:t/>
            </a:r>
            <a:br>
              <a:rPr lang="en-US" sz="2000" dirty="0" smtClean="0">
                <a:cs typeface="B Titr" pitchFamily="2" charset="-78"/>
              </a:rPr>
            </a:br>
            <a:r>
              <a:rPr lang="fa-IR" sz="2000" dirty="0" smtClean="0">
                <a:cs typeface="B Titr" pitchFamily="2" charset="-78"/>
              </a:rPr>
              <a:t>توجه دانش آموزان را به سوی اهداف یادگیری سوق دهند ودر این میان هرگز از یاد نبریم که:</a:t>
            </a:r>
            <a:r>
              <a:rPr lang="en-US" sz="2000" dirty="0" smtClean="0">
                <a:cs typeface="B Titr" pitchFamily="2" charset="-78"/>
              </a:rPr>
              <a:t/>
            </a:r>
            <a:br>
              <a:rPr lang="en-US" sz="2000" dirty="0" smtClean="0">
                <a:cs typeface="B Titr" pitchFamily="2" charset="-78"/>
              </a:rPr>
            </a:br>
            <a:endParaRPr lang="fa-IR" sz="2000" dirty="0" smtClean="0">
              <a:cs typeface="B Titr" pitchFamily="2" charset="-78"/>
            </a:endParaRPr>
          </a:p>
          <a:p>
            <a:pPr algn="ctr"/>
            <a:r>
              <a:rPr lang="fa-IR" sz="2000" b="1" dirty="0" smtClean="0">
                <a:solidFill>
                  <a:srgbClr val="00B050"/>
                </a:solidFill>
                <a:cs typeface="B Jadid" pitchFamily="2" charset="-78"/>
              </a:rPr>
              <a:t>تدریس کمتر+ بازخورد بیشتر=نتیجه بهتر</a:t>
            </a:r>
            <a:r>
              <a:rPr lang="en-US" sz="2000" dirty="0" smtClean="0">
                <a:solidFill>
                  <a:srgbClr val="00B050"/>
                </a:solidFill>
                <a:cs typeface="B Jadid" pitchFamily="2" charset="-78"/>
              </a:rPr>
              <a:t/>
            </a:r>
            <a:br>
              <a:rPr lang="en-US" sz="2000" dirty="0" smtClean="0">
                <a:solidFill>
                  <a:srgbClr val="00B050"/>
                </a:solidFill>
                <a:cs typeface="B Jadid" pitchFamily="2" charset="-78"/>
              </a:rPr>
            </a:br>
            <a:endParaRPr lang="fa-IR" sz="2000" dirty="0">
              <a:solidFill>
                <a:srgbClr val="00B050"/>
              </a:solidFill>
              <a:cs typeface="B Jadid" pitchFamily="2" charset="-78"/>
            </a:endParaRPr>
          </a:p>
        </p:txBody>
      </p:sp>
    </p:spTree>
  </p:cSld>
  <p:clrMapOvr>
    <a:masterClrMapping/>
  </p:clrMapOvr>
  <p:transition>
    <p:pull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4838" y="752475"/>
            <a:ext cx="9350375" cy="5078413"/>
          </a:xfrm>
          <a:prstGeom prst="rect">
            <a:avLst/>
          </a:prstGeom>
        </p:spPr>
        <p:txBody>
          <a:bodyPr>
            <a:spAutoFit/>
          </a:bodyPr>
          <a:lstStyle/>
          <a:p>
            <a:pPr algn="r" rtl="1" eaLnBrk="1" fontAlgn="auto" hangingPunct="1">
              <a:spcBef>
                <a:spcPts val="0"/>
              </a:spcBef>
              <a:spcAft>
                <a:spcPts val="0"/>
              </a:spcAft>
              <a:defRPr/>
            </a:pPr>
            <a:r>
              <a:rPr lang="fa-IR" sz="3600" b="1" dirty="0">
                <a:solidFill>
                  <a:srgbClr val="FF0000"/>
                </a:solidFill>
                <a:latin typeface="Calibri" panose="020F0502020204030204" pitchFamily="34" charset="0"/>
                <a:ea typeface="Calibri" panose="020F0502020204030204" pitchFamily="34" charset="0"/>
                <a:cs typeface="B Titr" panose="00000700000000000000" pitchFamily="2" charset="-78"/>
              </a:rPr>
              <a:t>زمان اجرای خودسنجی و همسال سنجی </a:t>
            </a:r>
            <a:endParaRPr lang="en-US" sz="2000" dirty="0">
              <a:solidFill>
                <a:srgbClr val="FF0000"/>
              </a:solidFill>
              <a:latin typeface="Calibri" panose="020F0502020204030204" pitchFamily="34" charset="0"/>
              <a:ea typeface="Calibri" panose="020F0502020204030204" pitchFamily="34" charset="0"/>
              <a:cs typeface="B Titr" panose="00000700000000000000" pitchFamily="2" charset="-78"/>
            </a:endParaRPr>
          </a:p>
          <a:p>
            <a:pPr algn="r" rtl="1" eaLnBrk="1" fontAlgn="auto" hangingPunct="1">
              <a:spcBef>
                <a:spcPts val="0"/>
              </a:spcBef>
              <a:spcAft>
                <a:spcPts val="0"/>
              </a:spcAft>
              <a:defRPr/>
            </a:pPr>
            <a:r>
              <a:rPr lang="fa-IR" sz="3600" b="1" dirty="0">
                <a:latin typeface="Calibri" panose="020F0502020204030204" pitchFamily="34" charset="0"/>
                <a:ea typeface="Calibri" panose="020F0502020204030204" pitchFamily="34" charset="0"/>
                <a:cs typeface="B Titr" panose="00000700000000000000" pitchFamily="2" charset="-78"/>
              </a:rPr>
              <a:t>تنها زمانی از این شیوه استفاده کنید که : </a:t>
            </a:r>
            <a:endParaRPr lang="en-US" sz="2000" dirty="0">
              <a:latin typeface="Calibri" panose="020F0502020204030204" pitchFamily="34" charset="0"/>
              <a:ea typeface="Calibri" panose="020F0502020204030204" pitchFamily="34" charset="0"/>
              <a:cs typeface="B Titr" panose="00000700000000000000" pitchFamily="2" charset="-78"/>
            </a:endParaRPr>
          </a:p>
          <a:p>
            <a:pPr marL="342900" indent="-342900" algn="r" rtl="1" eaLnBrk="1" fontAlgn="auto" hangingPunct="1">
              <a:spcBef>
                <a:spcPts val="0"/>
              </a:spcBef>
              <a:spcAft>
                <a:spcPts val="0"/>
              </a:spcAft>
              <a:buFont typeface="Arial" panose="020B0604020202020204" pitchFamily="34" charset="0"/>
              <a:buChar char="-"/>
              <a:defRPr/>
            </a:pPr>
            <a:r>
              <a:rPr lang="fa-IR" sz="3600" b="1" dirty="0">
                <a:latin typeface="Calibri" panose="020F0502020204030204" pitchFamily="34" charset="0"/>
                <a:ea typeface="Calibri" panose="020F0502020204030204" pitchFamily="34" charset="0"/>
                <a:cs typeface="B Titr" panose="00000700000000000000" pitchFamily="2" charset="-78"/>
              </a:rPr>
              <a:t>نیاز است دانش آموز به یادگیری اش ،خود آگاهی بیشتری پیدا کند . </a:t>
            </a:r>
            <a:endParaRPr lang="en-US" sz="2000" dirty="0">
              <a:latin typeface="Calibri" panose="020F0502020204030204" pitchFamily="34" charset="0"/>
              <a:ea typeface="Calibri" panose="020F0502020204030204" pitchFamily="34" charset="0"/>
              <a:cs typeface="B Titr" panose="00000700000000000000" pitchFamily="2" charset="-78"/>
            </a:endParaRPr>
          </a:p>
          <a:p>
            <a:pPr marL="342900" indent="-342900" algn="r" rtl="1" eaLnBrk="1" fontAlgn="auto" hangingPunct="1">
              <a:spcBef>
                <a:spcPts val="0"/>
              </a:spcBef>
              <a:spcAft>
                <a:spcPts val="0"/>
              </a:spcAft>
              <a:buFont typeface="Arial" panose="020B0604020202020204" pitchFamily="34" charset="0"/>
              <a:buChar char="-"/>
              <a:defRPr/>
            </a:pPr>
            <a:r>
              <a:rPr lang="fa-IR" sz="3600" b="1" dirty="0">
                <a:latin typeface="Calibri" panose="020F0502020204030204" pitchFamily="34" charset="0"/>
                <a:ea typeface="Calibri" panose="020F0502020204030204" pitchFamily="34" charset="0"/>
                <a:cs typeface="B Titr" panose="00000700000000000000" pitchFamily="2" charset="-78"/>
              </a:rPr>
              <a:t>از معیارها و ملاک های کار و فعالیت مورد ارزشیابی ،  آگاهی کامل داشته باشد </a:t>
            </a:r>
            <a:r>
              <a:rPr lang="fa-IR" sz="3600" b="1" dirty="0" smtClean="0">
                <a:latin typeface="Calibri" panose="020F0502020204030204" pitchFamily="34" charset="0"/>
                <a:ea typeface="Calibri" panose="020F0502020204030204" pitchFamily="34" charset="0"/>
                <a:cs typeface="B Titr" panose="00000700000000000000" pitchFamily="2" charset="-78"/>
              </a:rPr>
              <a:t>.</a:t>
            </a:r>
            <a:endParaRPr lang="en-US" sz="2000" dirty="0">
              <a:latin typeface="Calibri" panose="020F0502020204030204" pitchFamily="34" charset="0"/>
              <a:ea typeface="Calibri" panose="020F0502020204030204" pitchFamily="34" charset="0"/>
              <a:cs typeface="B Titr" panose="00000700000000000000" pitchFamily="2" charset="-78"/>
            </a:endParaRPr>
          </a:p>
          <a:p>
            <a:pPr marL="342900" indent="-342900" algn="r" rtl="1" eaLnBrk="1" fontAlgn="auto" hangingPunct="1">
              <a:spcBef>
                <a:spcPts val="0"/>
              </a:spcBef>
              <a:spcAft>
                <a:spcPts val="0"/>
              </a:spcAft>
              <a:buFont typeface="Arial" panose="020B0604020202020204" pitchFamily="34" charset="0"/>
              <a:buChar char="-"/>
              <a:defRPr/>
            </a:pPr>
            <a:r>
              <a:rPr lang="fa-IR" sz="3600" b="1" dirty="0">
                <a:latin typeface="Calibri" panose="020F0502020204030204" pitchFamily="34" charset="0"/>
                <a:ea typeface="Calibri" panose="020F0502020204030204" pitchFamily="34" charset="0"/>
                <a:cs typeface="B Titr" panose="00000700000000000000" pitchFamily="2" charset="-78"/>
              </a:rPr>
              <a:t>به نتایج هر خودسنجی و همسال سنجی ، به  عنوان یکی از تصاویر در مسیر یادگیری ،برای نمایش روند پیشرفت تحصیلی و </a:t>
            </a:r>
            <a:r>
              <a:rPr lang="fa-IR" sz="3600" b="1" dirty="0" smtClean="0">
                <a:latin typeface="Calibri" panose="020F0502020204030204" pitchFamily="34" charset="0"/>
                <a:ea typeface="Calibri" panose="020F0502020204030204" pitchFamily="34" charset="0"/>
                <a:cs typeface="B Titr" panose="00000700000000000000" pitchFamily="2" charset="-78"/>
              </a:rPr>
              <a:t>تربیتی </a:t>
            </a:r>
            <a:r>
              <a:rPr lang="fa-IR" sz="3600" b="1" dirty="0">
                <a:latin typeface="Calibri" panose="020F0502020204030204" pitchFamily="34" charset="0"/>
                <a:ea typeface="Calibri" panose="020F0502020204030204" pitchFamily="34" charset="0"/>
                <a:cs typeface="B Titr" panose="00000700000000000000" pitchFamily="2" charset="-78"/>
              </a:rPr>
              <a:t>نیاز دارد .</a:t>
            </a:r>
            <a:endParaRPr lang="en-US" sz="2000" dirty="0">
              <a:latin typeface="Calibri" panose="020F0502020204030204" pitchFamily="34" charset="0"/>
              <a:ea typeface="Calibri" panose="020F0502020204030204" pitchFamily="34" charset="0"/>
              <a:cs typeface="B Titr" panose="00000700000000000000" pitchFamily="2" charset="-78"/>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anim calcmode="lin" valueType="num">
                                      <p:cBhvr>
                                        <p:cTn id="8" dur="5000" fill="hold"/>
                                        <p:tgtEl>
                                          <p:spTgt spid="2"/>
                                        </p:tgtEl>
                                        <p:attrNameLst>
                                          <p:attrName>ppt_x</p:attrName>
                                        </p:attrNameLst>
                                      </p:cBhvr>
                                      <p:tavLst>
                                        <p:tav tm="0">
                                          <p:val>
                                            <p:strVal val="#ppt_x"/>
                                          </p:val>
                                        </p:tav>
                                        <p:tav tm="100000">
                                          <p:val>
                                            <p:strVal val="#ppt_x"/>
                                          </p:val>
                                        </p:tav>
                                      </p:tavLst>
                                    </p:anim>
                                    <p:anim calcmode="lin" valueType="num">
                                      <p:cBhvr>
                                        <p:cTn id="9" dur="4500" decel="100000" fill="hold"/>
                                        <p:tgtEl>
                                          <p:spTgt spid="2"/>
                                        </p:tgtEl>
                                        <p:attrNameLst>
                                          <p:attrName>ppt_y</p:attrName>
                                        </p:attrNameLst>
                                      </p:cBhvr>
                                      <p:tavLst>
                                        <p:tav tm="0">
                                          <p:val>
                                            <p:strVal val="#ppt_y+1"/>
                                          </p:val>
                                        </p:tav>
                                        <p:tav tm="100000">
                                          <p:val>
                                            <p:strVal val="#ppt_y-.03"/>
                                          </p:val>
                                        </p:tav>
                                      </p:tavLst>
                                    </p:anim>
                                    <p:anim calcmode="lin" valueType="num">
                                      <p:cBhvr>
                                        <p:cTn id="10" dur="500" accel="100000" fill="hold">
                                          <p:stCondLst>
                                            <p:cond delay="45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965200" y="1408113"/>
            <a:ext cx="7856538"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algn="r" rtl="1" eaLnBrk="1" hangingPunct="1"/>
            <a:r>
              <a:rPr lang="fa-IR" altLang="en-US" sz="3200" b="1">
                <a:solidFill>
                  <a:srgbClr val="FF0000"/>
                </a:solidFill>
                <a:latin typeface="Calibri" panose="020F0502020204030204" pitchFamily="34" charset="0"/>
                <a:ea typeface="Calibri" panose="020F0502020204030204" pitchFamily="34" charset="0"/>
                <a:cs typeface="B Titr" panose="00000700000000000000" pitchFamily="2" charset="-78"/>
              </a:rPr>
              <a:t>شیوه های اجرای خود سنجی و همسال سنجی :</a:t>
            </a:r>
            <a:endParaRPr lang="en-US" altLang="en-US">
              <a:solidFill>
                <a:srgbClr val="FF0000"/>
              </a:solidFill>
              <a:latin typeface="Calibri" panose="020F0502020204030204" pitchFamily="34" charset="0"/>
              <a:ea typeface="Calibri" panose="020F0502020204030204" pitchFamily="34" charset="0"/>
              <a:cs typeface="B Titr" panose="00000700000000000000" pitchFamily="2" charset="-78"/>
            </a:endParaRPr>
          </a:p>
          <a:p>
            <a:pPr algn="r" rtl="1" eaLnBrk="1" hangingPunct="1"/>
            <a:r>
              <a:rPr lang="fa-IR" altLang="en-US" sz="3200" b="1">
                <a:latin typeface="Calibri" panose="020F0502020204030204" pitchFamily="34" charset="0"/>
                <a:ea typeface="Calibri" panose="020F0502020204030204" pitchFamily="34" charset="0"/>
                <a:cs typeface="B Titr" panose="00000700000000000000" pitchFamily="2" charset="-78"/>
              </a:rPr>
              <a:t>هر معلمی با توجه به تفاوت های فردی  دانش آموزان ، می تواند زمینه ی اجرای آن را در کلاس و حتی خارج از کلاس درس فراهم گرداند .</a:t>
            </a:r>
          </a:p>
          <a:p>
            <a:pPr algn="r" rtl="1" eaLnBrk="1" hangingPunct="1"/>
            <a:endParaRPr lang="fa-IR" altLang="en-US" sz="3200" b="1">
              <a:latin typeface="Calibri" panose="020F0502020204030204" pitchFamily="34" charset="0"/>
              <a:ea typeface="Calibri" panose="020F0502020204030204" pitchFamily="34" charset="0"/>
              <a:cs typeface="B Titr" panose="00000700000000000000" pitchFamily="2" charset="-78"/>
            </a:endParaRPr>
          </a:p>
          <a:p>
            <a:pPr algn="r" rtl="1" eaLnBrk="1" hangingPunct="1"/>
            <a:endParaRPr lang="en-US" altLang="en-US">
              <a:latin typeface="Calibri" panose="020F0502020204030204" pitchFamily="34" charset="0"/>
              <a:ea typeface="Calibri" panose="020F0502020204030204" pitchFamily="34" charset="0"/>
              <a:cs typeface="B Titr" panose="00000700000000000000" pitchFamily="2" charset="-78"/>
            </a:endParaRPr>
          </a:p>
          <a:p>
            <a:pPr algn="r" rtl="1" eaLnBrk="1" hangingPunct="1"/>
            <a:r>
              <a:rPr lang="fa-IR" altLang="en-US" sz="3200" b="1">
                <a:latin typeface="Calibri" panose="020F0502020204030204" pitchFamily="34" charset="0"/>
                <a:ea typeface="Calibri" panose="020F0502020204030204" pitchFamily="34" charset="0"/>
                <a:cs typeface="B Titr" panose="00000700000000000000" pitchFamily="2" charset="-78"/>
              </a:rPr>
              <a:t>برای این منظور می توان به دو شیوه عمل کرد :</a:t>
            </a:r>
            <a:endParaRPr lang="en-US" altLang="en-US">
              <a:latin typeface="Calibri" panose="020F0502020204030204" pitchFamily="34" charset="0"/>
              <a:ea typeface="Calibri" panose="020F0502020204030204" pitchFamily="34" charset="0"/>
              <a:cs typeface="B Titr" panose="00000700000000000000" pitchFamily="2" charset="-78"/>
            </a:endParaRPr>
          </a:p>
          <a:p>
            <a:pPr algn="r" rtl="1" eaLnBrk="1" hangingPunct="1"/>
            <a:r>
              <a:rPr lang="fa-IR" altLang="en-US" sz="3200" b="1">
                <a:latin typeface="Calibri" panose="020F0502020204030204" pitchFamily="34" charset="0"/>
                <a:ea typeface="Calibri" panose="020F0502020204030204" pitchFamily="34" charset="0"/>
                <a:cs typeface="B Titr" panose="00000700000000000000" pitchFamily="2" charset="-78"/>
              </a:rPr>
              <a:t> </a:t>
            </a:r>
            <a:endParaRPr lang="en-US" altLang="en-US">
              <a:latin typeface="Calibri" panose="020F0502020204030204" pitchFamily="34" charset="0"/>
              <a:ea typeface="Calibri" panose="020F0502020204030204" pitchFamily="34" charset="0"/>
              <a:cs typeface="B Titr" panose="00000700000000000000" pitchFamily="2" charset="-78"/>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0125" y="1276350"/>
            <a:ext cx="8234363" cy="4400550"/>
          </a:xfrm>
          <a:prstGeom prst="rect">
            <a:avLst/>
          </a:prstGeom>
        </p:spPr>
        <p:txBody>
          <a:bodyPr>
            <a:spAutoFit/>
          </a:bodyPr>
          <a:lstStyle/>
          <a:p>
            <a:pPr algn="r" rtl="1" eaLnBrk="1" fontAlgn="auto" hangingPunct="1">
              <a:spcBef>
                <a:spcPts val="0"/>
              </a:spcBef>
              <a:spcAft>
                <a:spcPts val="0"/>
              </a:spcAft>
              <a:defRPr/>
            </a:pPr>
            <a:r>
              <a:rPr lang="fa-IR" sz="4000" b="1" dirty="0">
                <a:solidFill>
                  <a:srgbClr val="FF0000"/>
                </a:solidFill>
                <a:latin typeface="Calibri" panose="020F0502020204030204" pitchFamily="34" charset="0"/>
                <a:ea typeface="Calibri" panose="020F0502020204030204" pitchFamily="34" charset="0"/>
                <a:cs typeface="B Titr" panose="00000700000000000000" pitchFamily="2" charset="-78"/>
              </a:rPr>
              <a:t>الف ) کتبی </a:t>
            </a:r>
            <a:endParaRPr lang="en-US" sz="2400" dirty="0">
              <a:solidFill>
                <a:srgbClr val="FF0000"/>
              </a:solidFill>
              <a:latin typeface="Calibri" panose="020F0502020204030204" pitchFamily="34" charset="0"/>
              <a:ea typeface="Calibri" panose="020F0502020204030204" pitchFamily="34" charset="0"/>
              <a:cs typeface="B Titr" panose="00000700000000000000" pitchFamily="2" charset="-78"/>
            </a:endParaRPr>
          </a:p>
          <a:p>
            <a:pPr marL="342900" indent="-342900" algn="r" rtl="1" eaLnBrk="1" fontAlgn="auto" hangingPunct="1">
              <a:spcBef>
                <a:spcPts val="0"/>
              </a:spcBef>
              <a:spcAft>
                <a:spcPts val="0"/>
              </a:spcAft>
              <a:buFont typeface="Arial" panose="020B0604020202020204" pitchFamily="34" charset="0"/>
              <a:buChar char="-"/>
              <a:defRPr/>
            </a:pPr>
            <a:r>
              <a:rPr lang="fa-IR" sz="4000" b="1" dirty="0">
                <a:latin typeface="Calibri" panose="020F0502020204030204" pitchFamily="34" charset="0"/>
                <a:ea typeface="Calibri" panose="020F0502020204030204" pitchFamily="34" charset="0"/>
                <a:cs typeface="B Titr" panose="00000700000000000000" pitchFamily="2" charset="-78"/>
              </a:rPr>
              <a:t>استفاده از فهرست وارسی </a:t>
            </a:r>
            <a:endParaRPr lang="en-US" sz="2400" dirty="0">
              <a:latin typeface="Calibri" panose="020F0502020204030204" pitchFamily="34" charset="0"/>
              <a:ea typeface="Calibri" panose="020F0502020204030204" pitchFamily="34" charset="0"/>
              <a:cs typeface="B Titr" panose="00000700000000000000" pitchFamily="2" charset="-78"/>
            </a:endParaRPr>
          </a:p>
          <a:p>
            <a:pPr marL="342900" indent="-342900" algn="r" rtl="1" eaLnBrk="1" fontAlgn="auto" hangingPunct="1">
              <a:spcBef>
                <a:spcPts val="0"/>
              </a:spcBef>
              <a:spcAft>
                <a:spcPts val="0"/>
              </a:spcAft>
              <a:buFont typeface="Arial" panose="020B0604020202020204" pitchFamily="34" charset="0"/>
              <a:buChar char="-"/>
              <a:defRPr/>
            </a:pPr>
            <a:r>
              <a:rPr lang="fa-IR" sz="4000" b="1" dirty="0">
                <a:latin typeface="Calibri" panose="020F0502020204030204" pitchFamily="34" charset="0"/>
                <a:ea typeface="Calibri" panose="020F0502020204030204" pitchFamily="34" charset="0"/>
                <a:cs typeface="B Titr" panose="00000700000000000000" pitchFamily="2" charset="-78"/>
              </a:rPr>
              <a:t>استفاده از مقیاس درجه بندی  </a:t>
            </a:r>
            <a:endParaRPr lang="en-US" sz="2400" dirty="0">
              <a:latin typeface="Calibri" panose="020F0502020204030204" pitchFamily="34" charset="0"/>
              <a:ea typeface="Calibri" panose="020F0502020204030204" pitchFamily="34" charset="0"/>
              <a:cs typeface="B Titr" panose="00000700000000000000" pitchFamily="2" charset="-78"/>
            </a:endParaRPr>
          </a:p>
          <a:p>
            <a:pPr marL="342900" indent="-342900" algn="r" rtl="1" eaLnBrk="1" fontAlgn="auto" hangingPunct="1">
              <a:spcBef>
                <a:spcPts val="0"/>
              </a:spcBef>
              <a:spcAft>
                <a:spcPts val="0"/>
              </a:spcAft>
              <a:buFont typeface="Arial" panose="020B0604020202020204" pitchFamily="34" charset="0"/>
              <a:buChar char="-"/>
              <a:defRPr/>
            </a:pPr>
            <a:r>
              <a:rPr lang="fa-IR" sz="4000" b="1" dirty="0">
                <a:latin typeface="Calibri" panose="020F0502020204030204" pitchFamily="34" charset="0"/>
                <a:ea typeface="Calibri" panose="020F0502020204030204" pitchFamily="34" charset="0"/>
                <a:cs typeface="B Titr" panose="00000700000000000000" pitchFamily="2" charset="-78"/>
              </a:rPr>
              <a:t>استفاده از جملات ناقص </a:t>
            </a:r>
            <a:endParaRPr lang="en-US" sz="2400" dirty="0">
              <a:latin typeface="Calibri" panose="020F0502020204030204" pitchFamily="34" charset="0"/>
              <a:ea typeface="Calibri" panose="020F0502020204030204" pitchFamily="34" charset="0"/>
              <a:cs typeface="B Titr" panose="00000700000000000000" pitchFamily="2" charset="-78"/>
            </a:endParaRPr>
          </a:p>
          <a:p>
            <a:pPr marL="342900" indent="-342900" algn="r" rtl="1" eaLnBrk="1" fontAlgn="auto" hangingPunct="1">
              <a:spcBef>
                <a:spcPts val="0"/>
              </a:spcBef>
              <a:spcAft>
                <a:spcPts val="0"/>
              </a:spcAft>
              <a:buFont typeface="Arial" panose="020B0604020202020204" pitchFamily="34" charset="0"/>
              <a:buChar char="-"/>
              <a:defRPr/>
            </a:pPr>
            <a:r>
              <a:rPr lang="fa-IR" sz="4000" b="1" dirty="0">
                <a:latin typeface="Calibri" panose="020F0502020204030204" pitchFamily="34" charset="0"/>
                <a:ea typeface="Calibri" panose="020F0502020204030204" pitchFamily="34" charset="0"/>
                <a:cs typeface="B Titr" panose="00000700000000000000" pitchFamily="2" charset="-78"/>
              </a:rPr>
              <a:t>استفاده از تصاویر </a:t>
            </a:r>
            <a:endParaRPr lang="en-US" sz="2400" dirty="0">
              <a:latin typeface="Calibri" panose="020F0502020204030204" pitchFamily="34" charset="0"/>
              <a:ea typeface="Calibri" panose="020F0502020204030204" pitchFamily="34" charset="0"/>
              <a:cs typeface="B Titr" panose="00000700000000000000" pitchFamily="2" charset="-78"/>
            </a:endParaRPr>
          </a:p>
          <a:p>
            <a:pPr marL="342900" indent="-342900" algn="r" rtl="1" eaLnBrk="1" fontAlgn="auto" hangingPunct="1">
              <a:spcBef>
                <a:spcPts val="0"/>
              </a:spcBef>
              <a:spcAft>
                <a:spcPts val="0"/>
              </a:spcAft>
              <a:buFont typeface="Arial" panose="020B0604020202020204" pitchFamily="34" charset="0"/>
              <a:buChar char="-"/>
              <a:defRPr/>
            </a:pPr>
            <a:r>
              <a:rPr lang="fa-IR" sz="4000" b="1" dirty="0">
                <a:latin typeface="Calibri" panose="020F0502020204030204" pitchFamily="34" charset="0"/>
                <a:ea typeface="Calibri" panose="020F0502020204030204" pitchFamily="34" charset="0"/>
                <a:cs typeface="B Titr" panose="00000700000000000000" pitchFamily="2" charset="-78"/>
              </a:rPr>
              <a:t>بررسی پوشه ی کار با همکاری معلم </a:t>
            </a:r>
            <a:endParaRPr lang="en-US" sz="2400" dirty="0">
              <a:latin typeface="Calibri" panose="020F0502020204030204" pitchFamily="34" charset="0"/>
              <a:ea typeface="Calibri" panose="020F0502020204030204" pitchFamily="34" charset="0"/>
              <a:cs typeface="B Titr" panose="00000700000000000000" pitchFamily="2" charset="-78"/>
            </a:endParaRPr>
          </a:p>
          <a:p>
            <a:pPr algn="r" rtl="1" eaLnBrk="1" fontAlgn="auto" hangingPunct="1">
              <a:spcBef>
                <a:spcPts val="0"/>
              </a:spcBef>
              <a:spcAft>
                <a:spcPts val="0"/>
              </a:spcAft>
              <a:defRPr/>
            </a:pPr>
            <a:r>
              <a:rPr lang="fa-IR" sz="4000" b="1" dirty="0">
                <a:latin typeface="Calibri" panose="020F0502020204030204" pitchFamily="34" charset="0"/>
                <a:ea typeface="Calibri" panose="020F0502020204030204" pitchFamily="34" charset="0"/>
                <a:cs typeface="B Titr" panose="00000700000000000000" pitchFamily="2" charset="-78"/>
              </a:rPr>
              <a:t> </a:t>
            </a:r>
            <a:endParaRPr lang="en-US" sz="2400" dirty="0">
              <a:latin typeface="Calibri" panose="020F0502020204030204" pitchFamily="34" charset="0"/>
              <a:ea typeface="Calibri" panose="020F0502020204030204" pitchFamily="34" charset="0"/>
              <a:cs typeface="B Titr" panose="00000700000000000000" pitchFamily="2" charset="-78"/>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84025" y="1528997"/>
            <a:ext cx="7944787" cy="4154984"/>
          </a:xfrm>
          <a:prstGeom prst="rect">
            <a:avLst/>
          </a:prstGeom>
        </p:spPr>
        <p:txBody>
          <a:bodyPr wrap="square">
            <a:spAutoFit/>
          </a:bodyPr>
          <a:lstStyle/>
          <a:p>
            <a:pPr algn="r"/>
            <a:r>
              <a:rPr lang="fa-IR" sz="2400" b="1" dirty="0" smtClean="0">
                <a:solidFill>
                  <a:srgbClr val="FF0000"/>
                </a:solidFill>
                <a:cs typeface="B Titr" pitchFamily="2" charset="-78"/>
              </a:rPr>
              <a:t>1)فهرست</a:t>
            </a:r>
            <a:r>
              <a:rPr lang="fa-IR" sz="2400" b="1" dirty="0" smtClean="0">
                <a:cs typeface="B Titr" pitchFamily="2" charset="-78"/>
              </a:rPr>
              <a:t> </a:t>
            </a:r>
            <a:r>
              <a:rPr lang="fa-IR" sz="2400" b="1" dirty="0" smtClean="0">
                <a:solidFill>
                  <a:srgbClr val="FF0000"/>
                </a:solidFill>
                <a:cs typeface="B Titr" pitchFamily="2" charset="-78"/>
              </a:rPr>
              <a:t>وارسی</a:t>
            </a:r>
            <a:r>
              <a:rPr lang="fa-IR" sz="2400" b="1" dirty="0" smtClean="0">
                <a:cs typeface="B Titr" pitchFamily="2" charset="-78"/>
              </a:rPr>
              <a:t>:</a:t>
            </a:r>
            <a:r>
              <a:rPr lang="en-US" sz="2400" dirty="0" smtClean="0">
                <a:cs typeface="B Titr" pitchFamily="2" charset="-78"/>
              </a:rPr>
              <a:t/>
            </a:r>
            <a:br>
              <a:rPr lang="en-US" sz="2400" dirty="0" smtClean="0">
                <a:cs typeface="B Titr" pitchFamily="2" charset="-78"/>
              </a:rPr>
            </a:br>
            <a:r>
              <a:rPr lang="fa-IR" sz="2400" dirty="0" smtClean="0">
                <a:cs typeface="B Titr" pitchFamily="2" charset="-78"/>
              </a:rPr>
              <a:t>_    اگر برای بررسی یک انتظارآموزشی قرار است فهرست وارسی تهیه    گردد باید ابتدا سنجه ها را با کمک دانش آموزان به صورت فهرست وارسی درآورد.</a:t>
            </a:r>
            <a:r>
              <a:rPr lang="en-US" sz="2400" dirty="0" smtClean="0">
                <a:cs typeface="B Titr" pitchFamily="2" charset="-78"/>
              </a:rPr>
              <a:t/>
            </a:r>
            <a:br>
              <a:rPr lang="en-US" sz="2400" dirty="0" smtClean="0">
                <a:cs typeface="B Titr" pitchFamily="2" charset="-78"/>
              </a:rPr>
            </a:br>
            <a:r>
              <a:rPr lang="fa-IR" sz="2400" dirty="0" smtClean="0">
                <a:cs typeface="B Titr" pitchFamily="2" charset="-78"/>
              </a:rPr>
              <a:t>_  فعالیت ها و شواهد تحقق انتظار آموزشی مورد نظر را به صورت عبارت ها و یا جملات کوتاه اما واضح و قابل مشاهده بنویسد به این عبارت ها ویا جمله ها سنجه های فهرست وارسی می گویند.</a:t>
            </a:r>
            <a:r>
              <a:rPr lang="en-US" sz="2400" dirty="0" smtClean="0">
                <a:cs typeface="B Titr" pitchFamily="2" charset="-78"/>
              </a:rPr>
              <a:t/>
            </a:r>
            <a:br>
              <a:rPr lang="en-US" sz="2400" dirty="0" smtClean="0">
                <a:cs typeface="B Titr" pitchFamily="2" charset="-78"/>
              </a:rPr>
            </a:br>
            <a:r>
              <a:rPr lang="fa-IR" sz="2400" dirty="0" smtClean="0">
                <a:cs typeface="B Titr" pitchFamily="2" charset="-78"/>
              </a:rPr>
              <a:t>_   در صورتی که انتظار آموزشی به صورت فرآیندی تعریف شده است باید ترتیب زمانی سنجه ها را رعایت کنید. </a:t>
            </a:r>
            <a:r>
              <a:rPr lang="en-US" sz="2400" dirty="0" smtClean="0">
                <a:cs typeface="B Titr" pitchFamily="2" charset="-78"/>
              </a:rPr>
              <a:t/>
            </a:r>
            <a:br>
              <a:rPr lang="en-US" sz="2400" dirty="0" smtClean="0">
                <a:cs typeface="B Titr" pitchFamily="2" charset="-78"/>
              </a:rPr>
            </a:br>
            <a:r>
              <a:rPr lang="fa-IR" sz="2400" b="1" dirty="0" smtClean="0">
                <a:cs typeface="B Titr" pitchFamily="2" charset="-78"/>
              </a:rPr>
              <a:t> </a:t>
            </a:r>
            <a:r>
              <a:rPr lang="en-US" sz="2400" dirty="0" smtClean="0">
                <a:cs typeface="B Titr" pitchFamily="2" charset="-78"/>
              </a:rPr>
              <a:t/>
            </a:r>
            <a:br>
              <a:rPr lang="en-US" sz="2400" dirty="0" smtClean="0">
                <a:cs typeface="B Titr" pitchFamily="2" charset="-78"/>
              </a:rPr>
            </a:br>
            <a:endParaRPr lang="fa-IR" sz="2400" dirty="0">
              <a:cs typeface="B Titr" pitchFamily="2" charset="-78"/>
            </a:endParaRPr>
          </a:p>
        </p:txBody>
      </p:sp>
    </p:spTree>
  </p:cSld>
  <p:clrMapOvr>
    <a:masterClrMapping/>
  </p:clrMapOvr>
  <p:transition spd="slow">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79095" y="650478"/>
            <a:ext cx="7644983" cy="1631216"/>
          </a:xfrm>
          <a:prstGeom prst="rect">
            <a:avLst/>
          </a:prstGeom>
        </p:spPr>
        <p:txBody>
          <a:bodyPr wrap="square">
            <a:spAutoFit/>
          </a:bodyPr>
          <a:lstStyle/>
          <a:p>
            <a:pPr algn="r"/>
            <a:r>
              <a:rPr lang="fa-IR" sz="2000" b="1" dirty="0" smtClean="0">
                <a:solidFill>
                  <a:srgbClr val="FF0000"/>
                </a:solidFill>
                <a:cs typeface="B Titr" pitchFamily="2" charset="-78"/>
              </a:rPr>
              <a:t>2)مقیاس</a:t>
            </a:r>
            <a:r>
              <a:rPr lang="fa-IR" sz="2000" b="1" dirty="0" smtClean="0">
                <a:cs typeface="B Titr" pitchFamily="2" charset="-78"/>
              </a:rPr>
              <a:t> </a:t>
            </a:r>
            <a:r>
              <a:rPr lang="fa-IR" sz="2000" b="1" dirty="0" smtClean="0">
                <a:solidFill>
                  <a:srgbClr val="FF0000"/>
                </a:solidFill>
                <a:cs typeface="B Titr" pitchFamily="2" charset="-78"/>
              </a:rPr>
              <a:t>درجه</a:t>
            </a:r>
            <a:r>
              <a:rPr lang="fa-IR" sz="2000" b="1" dirty="0" smtClean="0">
                <a:cs typeface="B Titr" pitchFamily="2" charset="-78"/>
              </a:rPr>
              <a:t> </a:t>
            </a:r>
            <a:r>
              <a:rPr lang="fa-IR" sz="2000" b="1" dirty="0" smtClean="0">
                <a:solidFill>
                  <a:srgbClr val="FF0000"/>
                </a:solidFill>
                <a:cs typeface="B Titr" pitchFamily="2" charset="-78"/>
              </a:rPr>
              <a:t>بندی</a:t>
            </a:r>
            <a:r>
              <a:rPr lang="fa-IR" sz="2000" b="1" dirty="0" smtClean="0">
                <a:cs typeface="B Titr" pitchFamily="2" charset="-78"/>
              </a:rPr>
              <a:t> </a:t>
            </a:r>
            <a:r>
              <a:rPr lang="fa-IR" sz="2000" b="1" dirty="0" smtClean="0">
                <a:solidFill>
                  <a:srgbClr val="FF0000"/>
                </a:solidFill>
                <a:cs typeface="B Titr" pitchFamily="2" charset="-78"/>
              </a:rPr>
              <a:t>رفتار</a:t>
            </a:r>
            <a:r>
              <a:rPr lang="fa-IR" sz="2000" b="1" dirty="0" smtClean="0">
                <a:cs typeface="B Titr" pitchFamily="2" charset="-78"/>
              </a:rPr>
              <a:t>:</a:t>
            </a:r>
            <a:r>
              <a:rPr lang="en-US" sz="2000" dirty="0" smtClean="0">
                <a:cs typeface="B Titr" pitchFamily="2" charset="-78"/>
              </a:rPr>
              <a:t/>
            </a:r>
            <a:br>
              <a:rPr lang="en-US" sz="2000" dirty="0" smtClean="0">
                <a:cs typeface="B Titr" pitchFamily="2" charset="-78"/>
              </a:rPr>
            </a:br>
            <a:r>
              <a:rPr lang="fa-IR" sz="2000" dirty="0" smtClean="0">
                <a:cs typeface="B Titr" pitchFamily="2" charset="-78"/>
              </a:rPr>
              <a:t>الف) مقیاس درجه بندی عددی.</a:t>
            </a:r>
            <a:r>
              <a:rPr lang="en-US" sz="2000" dirty="0" smtClean="0">
                <a:cs typeface="B Titr" pitchFamily="2" charset="-78"/>
              </a:rPr>
              <a:t/>
            </a:r>
            <a:br>
              <a:rPr lang="en-US" sz="2000" dirty="0" smtClean="0">
                <a:cs typeface="B Titr" pitchFamily="2" charset="-78"/>
              </a:rPr>
            </a:br>
            <a:r>
              <a:rPr lang="fa-IR" sz="2000" dirty="0" smtClean="0">
                <a:cs typeface="B Titr" pitchFamily="2" charset="-78"/>
              </a:rPr>
              <a:t>ب) مقیاس درجه بندی نگاره ای.</a:t>
            </a:r>
            <a:r>
              <a:rPr lang="en-US" sz="2000" dirty="0" smtClean="0">
                <a:cs typeface="B Titr" pitchFamily="2" charset="-78"/>
              </a:rPr>
              <a:t/>
            </a:r>
            <a:br>
              <a:rPr lang="en-US" sz="2000" dirty="0" smtClean="0">
                <a:cs typeface="B Titr" pitchFamily="2" charset="-78"/>
              </a:rPr>
            </a:br>
            <a:r>
              <a:rPr lang="fa-IR" sz="2000" dirty="0" smtClean="0">
                <a:cs typeface="B Titr" pitchFamily="2" charset="-78"/>
              </a:rPr>
              <a:t>ج) مقیاس درجه بندی نگاره ای توصیفی.</a:t>
            </a:r>
            <a:r>
              <a:rPr lang="en-US" sz="2000" dirty="0" smtClean="0">
                <a:cs typeface="B Titr" pitchFamily="2" charset="-78"/>
              </a:rPr>
              <a:t/>
            </a:r>
            <a:br>
              <a:rPr lang="en-US" sz="2000" dirty="0" smtClean="0">
                <a:cs typeface="B Titr" pitchFamily="2" charset="-78"/>
              </a:rPr>
            </a:br>
            <a:endParaRPr lang="fa-IR" sz="2000" dirty="0">
              <a:cs typeface="B Titr" pitchFamily="2" charset="-78"/>
            </a:endParaRPr>
          </a:p>
        </p:txBody>
      </p:sp>
      <p:sp>
        <p:nvSpPr>
          <p:cNvPr id="3" name="Rectangle 2"/>
          <p:cNvSpPr/>
          <p:nvPr/>
        </p:nvSpPr>
        <p:spPr>
          <a:xfrm>
            <a:off x="1723869" y="2126214"/>
            <a:ext cx="7824865" cy="3693319"/>
          </a:xfrm>
          <a:prstGeom prst="rect">
            <a:avLst/>
          </a:prstGeom>
        </p:spPr>
        <p:txBody>
          <a:bodyPr wrap="square">
            <a:spAutoFit/>
          </a:bodyPr>
          <a:lstStyle/>
          <a:p>
            <a:pPr algn="r" rtl="1"/>
            <a:r>
              <a:rPr lang="fa-IR" b="1" dirty="0" smtClean="0">
                <a:solidFill>
                  <a:srgbClr val="00B0F0"/>
                </a:solidFill>
              </a:rPr>
              <a:t>الف) مقیاس درجه بندی عددی:</a:t>
            </a:r>
            <a:endParaRPr lang="en-US" i="1" dirty="0" smtClean="0">
              <a:solidFill>
                <a:srgbClr val="00B0F0"/>
              </a:solidFill>
            </a:endParaRPr>
          </a:p>
          <a:p>
            <a:pPr algn="r" rtl="1"/>
            <a:r>
              <a:rPr lang="fa-IR" b="1" i="1" dirty="0" smtClean="0"/>
              <a:t>در این مقیاس به دانش آموز می آموزیم تادو</a:t>
            </a:r>
            <a:r>
              <a:rPr lang="fa-IR" b="1" dirty="0" smtClean="0"/>
              <a:t>ر هرعددی که درجه یا میزان مناسب بودن ، خوشایند بودن، فراوانی یا توافق بایک بیان سنجه را میرساند مشخص نمایدبرای این کار با ترسیم خط بسته ای (دایره) یابا گذاشتن نشان های علامت گذاری ، عددمورد نظررامعین نماید.</a:t>
            </a:r>
            <a:endParaRPr lang="en-US" dirty="0" smtClean="0"/>
          </a:p>
          <a:p>
            <a:pPr algn="r" rtl="1"/>
            <a:r>
              <a:rPr lang="fa-IR" b="1" dirty="0" smtClean="0"/>
              <a:t>نمونه: </a:t>
            </a:r>
            <a:endParaRPr lang="en-US" dirty="0" smtClean="0"/>
          </a:p>
          <a:p>
            <a:pPr algn="r" rtl="1"/>
            <a:r>
              <a:rPr lang="fa-IR" b="1" dirty="0" smtClean="0"/>
              <a:t>خیلی زیاد =5     زیاد=4    متوسط=3    کم=2    خیلی کم=1</a:t>
            </a:r>
            <a:endParaRPr lang="en-US" dirty="0" smtClean="0"/>
          </a:p>
          <a:p>
            <a:pPr algn="r" rtl="1"/>
            <a:r>
              <a:rPr lang="fa-IR" b="1" dirty="0" smtClean="0"/>
              <a:t>به درس الگوهای متقارن ریاضی علاقه دارم</a:t>
            </a:r>
            <a:endParaRPr lang="en-US" dirty="0" smtClean="0"/>
          </a:p>
          <a:p>
            <a:pPr algn="ctr" rtl="1"/>
            <a:r>
              <a:rPr lang="fa-IR" b="1" dirty="0" smtClean="0"/>
              <a:t>5         4         3           2        1 </a:t>
            </a:r>
            <a:endParaRPr lang="en-US" dirty="0" smtClean="0"/>
          </a:p>
          <a:p>
            <a:pPr algn="r" rtl="1"/>
            <a:r>
              <a:rPr lang="fa-IR" b="1" dirty="0" smtClean="0"/>
              <a:t>توصیه میگردد تعداد طبقات یا درجه ها بین ارقام 3 و 5 باشد بالاتر از 5 مناسب دانش آموزان دوره ابتدایی نیست</a:t>
            </a:r>
            <a:endParaRPr lang="en-US" dirty="0" smtClean="0"/>
          </a:p>
          <a:p>
            <a:pPr algn="r" rtl="1"/>
            <a:r>
              <a:rPr lang="fa-IR" b="1" dirty="0" smtClean="0"/>
              <a:t> </a:t>
            </a:r>
            <a:endParaRPr lang="en-US" dirty="0" smtClean="0"/>
          </a:p>
          <a:p>
            <a:pPr algn="r"/>
            <a:endParaRPr lang="en-US" dirty="0"/>
          </a:p>
        </p:txBody>
      </p:sp>
    </p:spTree>
  </p:cSld>
  <p:clrMapOvr>
    <a:masterClrMapping/>
  </p:clrMapOvr>
  <p:transition spd="slow">
    <p:wheel spokes="1"/>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43398" y="801656"/>
            <a:ext cx="6880484" cy="3508653"/>
          </a:xfrm>
          <a:prstGeom prst="rect">
            <a:avLst/>
          </a:prstGeom>
        </p:spPr>
        <p:txBody>
          <a:bodyPr wrap="square">
            <a:spAutoFit/>
          </a:bodyPr>
          <a:lstStyle/>
          <a:p>
            <a:pPr algn="r"/>
            <a:r>
              <a:rPr lang="fa-IR" sz="2400" b="1" dirty="0" smtClean="0">
                <a:solidFill>
                  <a:srgbClr val="00B0F0"/>
                </a:solidFill>
              </a:rPr>
              <a:t>ب)</a:t>
            </a:r>
            <a:r>
              <a:rPr lang="fa-IR" sz="2400" b="1" dirty="0" smtClean="0"/>
              <a:t> </a:t>
            </a:r>
            <a:r>
              <a:rPr lang="fa-IR" sz="2400" b="1" dirty="0" smtClean="0">
                <a:solidFill>
                  <a:srgbClr val="00B0F0"/>
                </a:solidFill>
              </a:rPr>
              <a:t>مقیاس</a:t>
            </a:r>
            <a:r>
              <a:rPr lang="fa-IR" sz="2400" b="1" dirty="0" smtClean="0"/>
              <a:t> </a:t>
            </a:r>
            <a:r>
              <a:rPr lang="fa-IR" sz="2400" b="1" dirty="0" smtClean="0">
                <a:solidFill>
                  <a:srgbClr val="00B0F0"/>
                </a:solidFill>
              </a:rPr>
              <a:t>درجه</a:t>
            </a:r>
            <a:r>
              <a:rPr lang="fa-IR" sz="2400" b="1" dirty="0" smtClean="0"/>
              <a:t> </a:t>
            </a:r>
            <a:r>
              <a:rPr lang="fa-IR" sz="2400" b="1" dirty="0" smtClean="0">
                <a:solidFill>
                  <a:srgbClr val="00B0F0"/>
                </a:solidFill>
              </a:rPr>
              <a:t>بندی</a:t>
            </a:r>
            <a:r>
              <a:rPr lang="fa-IR" sz="2400" b="1" dirty="0" smtClean="0"/>
              <a:t> </a:t>
            </a:r>
            <a:r>
              <a:rPr lang="fa-IR" sz="2400" b="1" dirty="0" smtClean="0">
                <a:solidFill>
                  <a:srgbClr val="00B0F0"/>
                </a:solidFill>
              </a:rPr>
              <a:t>نگاره</a:t>
            </a:r>
            <a:r>
              <a:rPr lang="fa-IR" sz="2400" b="1" dirty="0" smtClean="0"/>
              <a:t> </a:t>
            </a:r>
            <a:r>
              <a:rPr lang="fa-IR" sz="2400" b="1" dirty="0" smtClean="0">
                <a:solidFill>
                  <a:srgbClr val="00B0F0"/>
                </a:solidFill>
              </a:rPr>
              <a:t>ای:</a:t>
            </a:r>
            <a:r>
              <a:rPr lang="en-US" dirty="0" smtClean="0"/>
              <a:t/>
            </a:r>
            <a:br>
              <a:rPr lang="en-US" dirty="0" smtClean="0"/>
            </a:br>
            <a:r>
              <a:rPr lang="fa-IR" b="1" dirty="0" smtClean="0"/>
              <a:t>در این مقیاس به جای استفاده از اعداد از خطوط افقی استفاده می شود.در این مقیاس از دانش آموزان خواسته می شود تا نتیجه داوری خودرا از یادگیری خود یا همسالانش رادرباره ی ویژگی مورد مشاهده در طول یک خط مستقیم با گذاشتن نوعی علامت مشخص نماید درطول خط مجموعه ای ازمقوله ها ، مکان ها، یا نقاط مشخص می شوند ودانش آموز آزاد است بین این نقاط نیز علامت بگذارد.</a:t>
            </a:r>
            <a:r>
              <a:rPr lang="en-US" dirty="0" smtClean="0"/>
              <a:t/>
            </a:r>
            <a:br>
              <a:rPr lang="en-US" dirty="0" smtClean="0"/>
            </a:br>
            <a:r>
              <a:rPr lang="fa-IR" b="1" dirty="0" smtClean="0"/>
              <a:t>راهنمایی: با گذاشتن * یا هر نشانه ی دیگری ، درروی خط افقی مربوط به هر سوال میزان </a:t>
            </a:r>
            <a:br>
              <a:rPr lang="fa-IR" b="1" dirty="0" smtClean="0"/>
            </a:br>
            <a:r>
              <a:rPr lang="fa-IR" b="1" dirty="0" smtClean="0"/>
              <a:t>علاقه مندی خودرابه درس الگوهای متقارن تعیین نماید</a:t>
            </a:r>
            <a:r>
              <a:rPr lang="en-US" dirty="0" smtClean="0"/>
              <a:t/>
            </a:r>
            <a:br>
              <a:rPr lang="en-US" dirty="0" smtClean="0"/>
            </a:br>
            <a:r>
              <a:rPr lang="fa-IR" b="1" dirty="0" smtClean="0"/>
              <a:t>به درس الگوهای متقارن ریاضی علاقه دارم</a:t>
            </a:r>
            <a:endParaRPr lang="fa-IR" dirty="0"/>
          </a:p>
        </p:txBody>
      </p:sp>
      <p:graphicFrame>
        <p:nvGraphicFramePr>
          <p:cNvPr id="3" name="Table 2"/>
          <p:cNvGraphicFramePr>
            <a:graphicFrameLocks noGrp="1"/>
          </p:cNvGraphicFramePr>
          <p:nvPr/>
        </p:nvGraphicFramePr>
        <p:xfrm>
          <a:off x="1402413" y="4691922"/>
          <a:ext cx="7516735" cy="914400"/>
        </p:xfrm>
        <a:graphic>
          <a:graphicData uri="http://schemas.openxmlformats.org/drawingml/2006/table">
            <a:tbl>
              <a:tblPr firstRow="1" bandRow="1">
                <a:tableStyleId>{5940675A-B579-460E-94D1-54222C63F5DA}</a:tableStyleId>
              </a:tblPr>
              <a:tblGrid>
                <a:gridCol w="1503347"/>
                <a:gridCol w="1503347"/>
                <a:gridCol w="1503347"/>
                <a:gridCol w="1503347"/>
                <a:gridCol w="1503347"/>
              </a:tblGrid>
              <a:tr h="359819">
                <a:tc rowSpan="2">
                  <a:txBody>
                    <a:bodyPr/>
                    <a:lstStyle/>
                    <a:p>
                      <a:pPr algn="r"/>
                      <a:endParaRPr lang="fa-IR" sz="900" dirty="0" smtClean="0"/>
                    </a:p>
                    <a:p>
                      <a:pPr algn="r"/>
                      <a:endParaRPr lang="fa-IR" sz="900" dirty="0" smtClean="0"/>
                    </a:p>
                    <a:p>
                      <a:pPr algn="r"/>
                      <a:endParaRPr lang="fa-IR" sz="900" dirty="0" smtClean="0"/>
                    </a:p>
                    <a:p>
                      <a:pPr algn="r"/>
                      <a:endParaRPr lang="fa-IR" sz="900" dirty="0" smtClean="0"/>
                    </a:p>
                    <a:p>
                      <a:pPr marL="0" marR="0" indent="0" algn="r" defTabSz="914400" rtl="0" eaLnBrk="1" fontAlgn="auto" latinLnBrk="0" hangingPunct="1">
                        <a:lnSpc>
                          <a:spcPct val="100000"/>
                        </a:lnSpc>
                        <a:spcBef>
                          <a:spcPts val="0"/>
                        </a:spcBef>
                        <a:spcAft>
                          <a:spcPts val="0"/>
                        </a:spcAft>
                        <a:buClrTx/>
                        <a:buSzTx/>
                        <a:buFontTx/>
                        <a:buNone/>
                        <a:tabLst/>
                        <a:defRPr/>
                      </a:pPr>
                      <a:r>
                        <a:rPr lang="fa-IR" sz="900" dirty="0" smtClean="0"/>
                        <a:t>بسیار بی علاقه</a:t>
                      </a:r>
                      <a:endParaRPr lang="en-US" sz="900" dirty="0" smtClean="0"/>
                    </a:p>
                    <a:p>
                      <a:pPr algn="r"/>
                      <a:endParaRPr lang="en-US" sz="900" dirty="0"/>
                    </a:p>
                  </a:txBody>
                  <a:tcPr>
                    <a:lnL w="12700" cmpd="sng">
                      <a:noFill/>
                    </a:lnL>
                    <a:lnT w="12700" cmpd="sng">
                      <a:noFill/>
                    </a:lnT>
                    <a:lnB w="12700" cmpd="sng">
                      <a:noFill/>
                    </a:lnB>
                  </a:tcPr>
                </a:tc>
                <a:tc>
                  <a:txBody>
                    <a:bodyPr/>
                    <a:lstStyle/>
                    <a:p>
                      <a:endParaRPr lang="en-US" dirty="0"/>
                    </a:p>
                  </a:txBody>
                  <a:tcPr>
                    <a:lnT w="12700" cmpd="sng">
                      <a:noFill/>
                    </a:lnT>
                  </a:tcPr>
                </a:tc>
                <a:tc>
                  <a:txBody>
                    <a:bodyPr/>
                    <a:lstStyle/>
                    <a:p>
                      <a:endParaRPr lang="en-US" dirty="0"/>
                    </a:p>
                  </a:txBody>
                  <a:tcPr>
                    <a:lnT w="12700" cmpd="sng">
                      <a:noFill/>
                    </a:lnT>
                  </a:tcPr>
                </a:tc>
                <a:tc>
                  <a:txBody>
                    <a:bodyPr/>
                    <a:lstStyle/>
                    <a:p>
                      <a:endParaRPr lang="en-US" dirty="0"/>
                    </a:p>
                  </a:txBody>
                  <a:tcPr>
                    <a:lnT w="12700" cmpd="sng">
                      <a:noFill/>
                    </a:lnT>
                  </a:tcPr>
                </a:tc>
                <a:tc>
                  <a:txBody>
                    <a:bodyPr/>
                    <a:lstStyle/>
                    <a:p>
                      <a:endParaRPr lang="en-US" dirty="0"/>
                    </a:p>
                  </a:txBody>
                  <a:tcPr>
                    <a:lnT w="12700" cmpd="sng">
                      <a:noFill/>
                    </a:lnT>
                  </a:tcPr>
                </a:tc>
              </a:tr>
              <a:tr h="458699">
                <a:tc vMerge="1">
                  <a:txBody>
                    <a:bodyPr/>
                    <a:lstStyle/>
                    <a:p>
                      <a:pPr algn="r"/>
                      <a:endParaRPr lang="en-US" sz="900" dirty="0"/>
                    </a:p>
                  </a:txBody>
                  <a:tcPr>
                    <a:lnL w="12700" cmpd="sng">
                      <a:noFill/>
                    </a:lnL>
                    <a:lnB w="12700" cmpd="sng">
                      <a:noFill/>
                    </a:lnB>
                  </a:tcPr>
                </a:tc>
                <a:tc>
                  <a:txBody>
                    <a:bodyPr/>
                    <a:lstStyle/>
                    <a:p>
                      <a:pPr algn="r"/>
                      <a:endParaRPr lang="fa-IR" sz="900" dirty="0" smtClean="0"/>
                    </a:p>
                    <a:p>
                      <a:pPr algn="r"/>
                      <a:r>
                        <a:rPr lang="fa-IR" sz="900" dirty="0" smtClean="0"/>
                        <a:t>نسبتا بی علاقه</a:t>
                      </a:r>
                      <a:endParaRPr lang="en-US" sz="900" dirty="0"/>
                    </a:p>
                  </a:txBody>
                  <a:tcPr>
                    <a:lnB w="12700" cmpd="sng">
                      <a:noFill/>
                    </a:lnB>
                  </a:tcPr>
                </a:tc>
                <a:tc>
                  <a:txBody>
                    <a:bodyPr/>
                    <a:lstStyle/>
                    <a:p>
                      <a:pPr algn="r"/>
                      <a:r>
                        <a:rPr lang="fa-IR" sz="900" dirty="0" smtClean="0"/>
                        <a:t>دارای علاقه متوسط</a:t>
                      </a:r>
                      <a:r>
                        <a:rPr lang="fa-IR" sz="2000" b="1" dirty="0" smtClean="0"/>
                        <a:t>* </a:t>
                      </a:r>
                      <a:endParaRPr lang="en-US" sz="2000" b="1" dirty="0"/>
                    </a:p>
                  </a:txBody>
                  <a:tcPr>
                    <a:lnB w="12700" cmpd="sng">
                      <a:noFill/>
                    </a:lnB>
                  </a:tcPr>
                </a:tc>
                <a:tc>
                  <a:txBody>
                    <a:bodyPr/>
                    <a:lstStyle/>
                    <a:p>
                      <a:pPr algn="r"/>
                      <a:endParaRPr lang="fa-IR" sz="900" dirty="0" smtClean="0"/>
                    </a:p>
                    <a:p>
                      <a:pPr algn="r"/>
                      <a:r>
                        <a:rPr lang="fa-IR" sz="900" dirty="0" smtClean="0"/>
                        <a:t>نسبتا علاقه مند</a:t>
                      </a:r>
                      <a:endParaRPr lang="en-US" sz="900" dirty="0"/>
                    </a:p>
                  </a:txBody>
                  <a:tcPr>
                    <a:lnB w="12700" cmpd="sng">
                      <a:noFill/>
                    </a:lnB>
                  </a:tcPr>
                </a:tc>
                <a:tc>
                  <a:txBody>
                    <a:bodyPr/>
                    <a:lstStyle/>
                    <a:p>
                      <a:pPr algn="r"/>
                      <a:endParaRPr lang="fa-IR" sz="900" b="1" dirty="0" smtClean="0"/>
                    </a:p>
                    <a:p>
                      <a:pPr marL="0" marR="0" indent="0" algn="r" defTabSz="914400" rtl="0" eaLnBrk="1" fontAlgn="auto" latinLnBrk="0" hangingPunct="1">
                        <a:lnSpc>
                          <a:spcPct val="100000"/>
                        </a:lnSpc>
                        <a:spcBef>
                          <a:spcPts val="0"/>
                        </a:spcBef>
                        <a:spcAft>
                          <a:spcPts val="0"/>
                        </a:spcAft>
                        <a:buClrTx/>
                        <a:buSzTx/>
                        <a:buFontTx/>
                        <a:buNone/>
                        <a:tabLst/>
                        <a:defRPr/>
                      </a:pPr>
                      <a:r>
                        <a:rPr lang="fa-IR" sz="900" b="0" dirty="0" smtClean="0"/>
                        <a:t>بسیار علاقه مند</a:t>
                      </a:r>
                    </a:p>
                    <a:p>
                      <a:pPr algn="r"/>
                      <a:endParaRPr lang="en-US" sz="900" b="1" dirty="0"/>
                    </a:p>
                  </a:txBody>
                  <a:tcPr>
                    <a:lnB w="12700" cmpd="sng">
                      <a:noFill/>
                    </a:lnB>
                  </a:tcPr>
                </a:tc>
              </a:tr>
            </a:tbl>
          </a:graphicData>
        </a:graphic>
      </p:graphicFrame>
    </p:spTree>
  </p:cSld>
  <p:clrMapOvr>
    <a:masterClrMapping/>
  </p:clrMapOvr>
  <p:transition spd="slow">
    <p:plus/>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4164" y="767689"/>
            <a:ext cx="8109679" cy="3539430"/>
          </a:xfrm>
          <a:prstGeom prst="rect">
            <a:avLst/>
          </a:prstGeom>
        </p:spPr>
        <p:txBody>
          <a:bodyPr wrap="square">
            <a:spAutoFit/>
          </a:bodyPr>
          <a:lstStyle/>
          <a:p>
            <a:pPr algn="r"/>
            <a:r>
              <a:rPr lang="fa-IR" sz="2000" b="1" dirty="0" smtClean="0"/>
              <a:t> </a:t>
            </a:r>
            <a:r>
              <a:rPr lang="en-US" sz="2000" dirty="0" smtClean="0"/>
              <a:t/>
            </a:r>
            <a:br>
              <a:rPr lang="en-US" sz="2000" dirty="0" smtClean="0"/>
            </a:br>
            <a:r>
              <a:rPr lang="fa-IR" sz="2400" b="1" dirty="0" smtClean="0">
                <a:solidFill>
                  <a:srgbClr val="00B0F0"/>
                </a:solidFill>
              </a:rPr>
              <a:t>ج</a:t>
            </a:r>
            <a:r>
              <a:rPr lang="fa-IR" sz="2400" b="1" dirty="0" smtClean="0"/>
              <a:t> </a:t>
            </a:r>
            <a:r>
              <a:rPr lang="fa-IR" sz="2400" b="1" dirty="0" smtClean="0">
                <a:solidFill>
                  <a:srgbClr val="00B0F0"/>
                </a:solidFill>
              </a:rPr>
              <a:t>)</a:t>
            </a:r>
            <a:r>
              <a:rPr lang="fa-IR" sz="2400" b="1" dirty="0" smtClean="0"/>
              <a:t> </a:t>
            </a:r>
            <a:r>
              <a:rPr lang="fa-IR" sz="2400" b="1" dirty="0" smtClean="0">
                <a:solidFill>
                  <a:srgbClr val="00B0F0"/>
                </a:solidFill>
              </a:rPr>
              <a:t>مقیاس</a:t>
            </a:r>
            <a:r>
              <a:rPr lang="fa-IR" sz="2400" b="1" dirty="0" smtClean="0"/>
              <a:t> </a:t>
            </a:r>
            <a:r>
              <a:rPr lang="fa-IR" sz="2400" b="1" dirty="0" smtClean="0">
                <a:solidFill>
                  <a:srgbClr val="00B0F0"/>
                </a:solidFill>
              </a:rPr>
              <a:t>درجه</a:t>
            </a:r>
            <a:r>
              <a:rPr lang="fa-IR" sz="2400" b="1" dirty="0" smtClean="0"/>
              <a:t> </a:t>
            </a:r>
            <a:r>
              <a:rPr lang="fa-IR" sz="2400" b="1" dirty="0" smtClean="0">
                <a:solidFill>
                  <a:srgbClr val="00B0F0"/>
                </a:solidFill>
              </a:rPr>
              <a:t>بندی</a:t>
            </a:r>
            <a:r>
              <a:rPr lang="fa-IR" sz="2400" b="1" dirty="0" smtClean="0"/>
              <a:t> </a:t>
            </a:r>
            <a:r>
              <a:rPr lang="fa-IR" sz="2400" b="1" dirty="0" smtClean="0">
                <a:solidFill>
                  <a:srgbClr val="00B0F0"/>
                </a:solidFill>
              </a:rPr>
              <a:t>توصیفی</a:t>
            </a:r>
            <a:r>
              <a:rPr lang="fa-IR" sz="2400" b="1" dirty="0" smtClean="0"/>
              <a:t>:</a:t>
            </a:r>
            <a:r>
              <a:rPr lang="en-US" sz="2000" dirty="0" smtClean="0"/>
              <a:t/>
            </a:r>
            <a:br>
              <a:rPr lang="en-US" sz="2000" dirty="0" smtClean="0"/>
            </a:br>
            <a:r>
              <a:rPr lang="fa-IR" b="1" dirty="0" smtClean="0"/>
              <a:t>استفاده از آن تنها در پایه های دوم به بالا که توان بالاتری برای درک توصیف های رفتاری را دارند توصیه می گردد.در این مقیاس معلم با مشارکت  دانش آموزان عبارت هایی درج می کند که به شکل رفتاری چگونگی رفتاررا نشان می دهند</a:t>
            </a:r>
            <a:r>
              <a:rPr lang="en-US" dirty="0" smtClean="0"/>
              <a:t/>
            </a:r>
            <a:br>
              <a:rPr lang="en-US" dirty="0" smtClean="0"/>
            </a:br>
            <a:r>
              <a:rPr lang="fa-IR" b="1" dirty="0" smtClean="0"/>
              <a:t>توصیه می شود از این مقیاس بیشتر برای سنجش کیفیت گزارش شفاهی دانش آموزان استفاده شود.</a:t>
            </a:r>
            <a:r>
              <a:rPr lang="en-US" dirty="0" smtClean="0"/>
              <a:t/>
            </a:r>
            <a:br>
              <a:rPr lang="en-US" dirty="0" smtClean="0"/>
            </a:br>
            <a:r>
              <a:rPr lang="fa-IR" b="1" dirty="0" smtClean="0"/>
              <a:t>راهنمایی : با گذاشتن      یا هرنشانه دیگری ، درروی خط مربوط به هر پرسش ویژگی مورد نظررا ارزیابی نمایید </a:t>
            </a:r>
            <a:r>
              <a:rPr lang="en-US" dirty="0" smtClean="0"/>
              <a:t/>
            </a:r>
            <a:br>
              <a:rPr lang="en-US" dirty="0" smtClean="0"/>
            </a:br>
            <a:r>
              <a:rPr lang="fa-IR" b="1" dirty="0" smtClean="0"/>
              <a:t> </a:t>
            </a:r>
            <a:r>
              <a:rPr lang="en-US" dirty="0" smtClean="0"/>
              <a:t/>
            </a:r>
            <a:br>
              <a:rPr lang="en-US" dirty="0" smtClean="0"/>
            </a:br>
            <a:endParaRPr lang="fa-IR" dirty="0"/>
          </a:p>
        </p:txBody>
      </p:sp>
      <p:graphicFrame>
        <p:nvGraphicFramePr>
          <p:cNvPr id="5" name="Content Placeholder 7"/>
          <p:cNvGraphicFramePr>
            <a:graphicFrameLocks/>
          </p:cNvGraphicFramePr>
          <p:nvPr/>
        </p:nvGraphicFramePr>
        <p:xfrm>
          <a:off x="2949314" y="4553262"/>
          <a:ext cx="5791200" cy="922020"/>
        </p:xfrm>
        <a:graphic>
          <a:graphicData uri="http://schemas.openxmlformats.org/drawingml/2006/table">
            <a:tbl>
              <a:tblPr firstRow="1" bandRow="1">
                <a:tableStyleId>{5940675A-B579-460E-94D1-54222C63F5DA}</a:tableStyleId>
              </a:tblPr>
              <a:tblGrid>
                <a:gridCol w="1158240"/>
                <a:gridCol w="1158240"/>
                <a:gridCol w="1158240"/>
                <a:gridCol w="1158240"/>
                <a:gridCol w="1158240"/>
              </a:tblGrid>
              <a:tr h="419100">
                <a:tc>
                  <a:txBody>
                    <a:bodyPr/>
                    <a:lstStyle/>
                    <a:p>
                      <a:endParaRPr lang="en-US" dirty="0"/>
                    </a:p>
                  </a:txBody>
                  <a:tcPr>
                    <a:lnL w="12700" cmpd="sng">
                      <a:noFill/>
                    </a:lnL>
                    <a:lnT w="12700" cmpd="sng">
                      <a:noFill/>
                    </a:lnT>
                  </a:tcPr>
                </a:tc>
                <a:tc>
                  <a:txBody>
                    <a:bodyPr/>
                    <a:lstStyle/>
                    <a:p>
                      <a:endParaRPr lang="en-US" dirty="0"/>
                    </a:p>
                  </a:txBody>
                  <a:tcPr>
                    <a:lnT w="12700" cmpd="sng">
                      <a:noFill/>
                    </a:lnT>
                  </a:tcPr>
                </a:tc>
                <a:tc>
                  <a:txBody>
                    <a:bodyPr/>
                    <a:lstStyle/>
                    <a:p>
                      <a:endParaRPr lang="en-US" dirty="0"/>
                    </a:p>
                  </a:txBody>
                  <a:tcPr>
                    <a:lnT w="12700" cmpd="sng">
                      <a:noFill/>
                    </a:lnT>
                  </a:tcPr>
                </a:tc>
                <a:tc>
                  <a:txBody>
                    <a:bodyPr/>
                    <a:lstStyle/>
                    <a:p>
                      <a:endParaRPr lang="en-US" dirty="0"/>
                    </a:p>
                  </a:txBody>
                  <a:tcPr>
                    <a:lnT w="12700" cmpd="sng">
                      <a:noFill/>
                    </a:lnT>
                  </a:tcPr>
                </a:tc>
                <a:tc>
                  <a:txBody>
                    <a:bodyPr/>
                    <a:lstStyle/>
                    <a:p>
                      <a:pPr algn="ctr"/>
                      <a:endParaRPr lang="en-US" sz="900" dirty="0"/>
                    </a:p>
                  </a:txBody>
                  <a:tcPr>
                    <a:lnR w="12700" cmpd="sng">
                      <a:noFill/>
                    </a:lnR>
                    <a:lnT w="12700" cmpd="sng">
                      <a:noFill/>
                    </a:lnT>
                  </a:tcPr>
                </a:tc>
              </a:tr>
              <a:tr h="419100">
                <a:tc>
                  <a:txBody>
                    <a:bodyPr/>
                    <a:lstStyle/>
                    <a:p>
                      <a:pPr algn="ctr"/>
                      <a:r>
                        <a:rPr lang="fa-IR" sz="900" dirty="0" smtClean="0"/>
                        <a:t>کار ضعیف است غلط های زیاد دارد</a:t>
                      </a:r>
                      <a:endParaRPr lang="en-US" sz="900" dirty="0"/>
                    </a:p>
                  </a:txBody>
                  <a:tcPr>
                    <a:lnL w="12700" cmpd="sng">
                      <a:noFill/>
                    </a:lnL>
                    <a:lnB w="12700" cmpd="sng">
                      <a:noFill/>
                    </a:lnB>
                    <a:solidFill>
                      <a:schemeClr val="accent6">
                        <a:lumMod val="40000"/>
                        <a:lumOff val="60000"/>
                      </a:schemeClr>
                    </a:solidFill>
                  </a:tcPr>
                </a:tc>
                <a:tc>
                  <a:txBody>
                    <a:bodyPr/>
                    <a:lstStyle/>
                    <a:p>
                      <a:pPr algn="ctr"/>
                      <a:r>
                        <a:rPr lang="fa-IR" sz="900" dirty="0" smtClean="0"/>
                        <a:t>کار</a:t>
                      </a:r>
                      <a:r>
                        <a:rPr lang="fa-IR" sz="900" baseline="0" dirty="0" smtClean="0"/>
                        <a:t> قابل قبول است اما به نظارت فراوان نیاز دارد</a:t>
                      </a:r>
                      <a:endParaRPr lang="en-US" sz="900" dirty="0"/>
                    </a:p>
                  </a:txBody>
                  <a:tcPr>
                    <a:lnB w="12700" cmpd="sng">
                      <a:noFill/>
                    </a:lnB>
                    <a:solidFill>
                      <a:schemeClr val="accent6">
                        <a:lumMod val="40000"/>
                        <a:lumOff val="60000"/>
                      </a:schemeClr>
                    </a:solidFill>
                  </a:tcPr>
                </a:tc>
                <a:tc>
                  <a:txBody>
                    <a:bodyPr/>
                    <a:lstStyle/>
                    <a:p>
                      <a:pPr algn="ctr"/>
                      <a:r>
                        <a:rPr lang="fa-IR" sz="900" dirty="0" smtClean="0"/>
                        <a:t>کار خوب است و گا گاه نیاز به نظارت ن دارد</a:t>
                      </a:r>
                      <a:endParaRPr lang="en-US" sz="900" dirty="0"/>
                    </a:p>
                  </a:txBody>
                  <a:tcPr>
                    <a:lnB w="12700" cmpd="sng">
                      <a:noFill/>
                    </a:lnB>
                    <a:solidFill>
                      <a:schemeClr val="accent6">
                        <a:lumMod val="40000"/>
                        <a:lumOff val="60000"/>
                      </a:schemeClr>
                    </a:solidFill>
                  </a:tcPr>
                </a:tc>
                <a:tc>
                  <a:txBody>
                    <a:bodyPr/>
                    <a:lstStyle/>
                    <a:p>
                      <a:pPr algn="ctr"/>
                      <a:r>
                        <a:rPr lang="fa-IR" sz="900" dirty="0" smtClean="0"/>
                        <a:t>کار خوب است به ندرت نیاز به نظارت دارد</a:t>
                      </a:r>
                      <a:endParaRPr lang="en-US" sz="900" dirty="0"/>
                    </a:p>
                  </a:txBody>
                  <a:tcPr>
                    <a:lnB w="12700" cmpd="sng">
                      <a:noFill/>
                    </a:lnB>
                    <a:solidFill>
                      <a:schemeClr val="accent6">
                        <a:lumMod val="40000"/>
                        <a:lumOff val="60000"/>
                      </a:schemeClr>
                    </a:solidFill>
                  </a:tcPr>
                </a:tc>
                <a:tc>
                  <a:txBody>
                    <a:bodyPr/>
                    <a:lstStyle/>
                    <a:p>
                      <a:pPr algn="ctr"/>
                      <a:r>
                        <a:rPr lang="fa-IR" sz="900" dirty="0" smtClean="0"/>
                        <a:t>کار خیلی خوب و هیچ نیازی به نظارت ندارد</a:t>
                      </a:r>
                      <a:endParaRPr lang="en-US" sz="900" dirty="0"/>
                    </a:p>
                  </a:txBody>
                  <a:tcPr>
                    <a:lnR w="12700" cmpd="sng">
                      <a:noFill/>
                    </a:lnR>
                    <a:lnB w="12700" cmpd="sng">
                      <a:noFill/>
                    </a:lnB>
                    <a:solidFill>
                      <a:schemeClr val="accent6">
                        <a:lumMod val="40000"/>
                        <a:lumOff val="60000"/>
                      </a:schemeClr>
                    </a:solidFill>
                  </a:tcPr>
                </a:tc>
              </a:tr>
            </a:tbl>
          </a:graphicData>
        </a:graphic>
      </p:graphicFrame>
      <p:sp>
        <p:nvSpPr>
          <p:cNvPr id="6" name="5-Point Star 5"/>
          <p:cNvSpPr/>
          <p:nvPr/>
        </p:nvSpPr>
        <p:spPr>
          <a:xfrm>
            <a:off x="6674371" y="3111708"/>
            <a:ext cx="304800" cy="3048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5-Point Star 6"/>
          <p:cNvSpPr/>
          <p:nvPr/>
        </p:nvSpPr>
        <p:spPr>
          <a:xfrm>
            <a:off x="7996003" y="4733145"/>
            <a:ext cx="233597" cy="198619"/>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wheel spokes="2"/>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84223" y="864805"/>
            <a:ext cx="8004748" cy="4401205"/>
          </a:xfrm>
          <a:prstGeom prst="rect">
            <a:avLst/>
          </a:prstGeom>
        </p:spPr>
        <p:txBody>
          <a:bodyPr wrap="square">
            <a:spAutoFit/>
          </a:bodyPr>
          <a:lstStyle/>
          <a:p>
            <a:pPr algn="r"/>
            <a:r>
              <a:rPr lang="fa-IR" b="1" dirty="0" smtClean="0">
                <a:solidFill>
                  <a:srgbClr val="FF0000"/>
                </a:solidFill>
                <a:cs typeface="B Titr" pitchFamily="2" charset="-78"/>
              </a:rPr>
              <a:t/>
            </a:r>
            <a:br>
              <a:rPr lang="fa-IR" b="1" dirty="0" smtClean="0">
                <a:solidFill>
                  <a:srgbClr val="FF0000"/>
                </a:solidFill>
                <a:cs typeface="B Titr" pitchFamily="2" charset="-78"/>
              </a:rPr>
            </a:br>
            <a:r>
              <a:rPr lang="fa-IR" b="1" dirty="0" smtClean="0">
                <a:solidFill>
                  <a:srgbClr val="FF0000"/>
                </a:solidFill>
                <a:cs typeface="B Titr" pitchFamily="2" charset="-78"/>
              </a:rPr>
              <a:t>3)</a:t>
            </a:r>
            <a:r>
              <a:rPr lang="fa-IR" sz="2800" b="1" dirty="0" smtClean="0">
                <a:solidFill>
                  <a:srgbClr val="FF0000"/>
                </a:solidFill>
                <a:cs typeface="B Titr" pitchFamily="2" charset="-78"/>
              </a:rPr>
              <a:t>خود سنجی و همسال سنجی با جملات ناقص</a:t>
            </a:r>
            <a:r>
              <a:rPr lang="fa-IR" b="1" dirty="0" smtClean="0">
                <a:solidFill>
                  <a:srgbClr val="FF0000"/>
                </a:solidFill>
                <a:cs typeface="B Titr" pitchFamily="2" charset="-78"/>
              </a:rPr>
              <a:t>:</a:t>
            </a:r>
            <a:br>
              <a:rPr lang="fa-IR" b="1" dirty="0" smtClean="0">
                <a:solidFill>
                  <a:srgbClr val="FF0000"/>
                </a:solidFill>
                <a:cs typeface="B Titr" pitchFamily="2" charset="-78"/>
              </a:rPr>
            </a:br>
            <a:endParaRPr lang="fa-IR" b="1" dirty="0" smtClean="0">
              <a:solidFill>
                <a:srgbClr val="FF0000"/>
              </a:solidFill>
              <a:cs typeface="B Titr" pitchFamily="2" charset="-78"/>
            </a:endParaRPr>
          </a:p>
          <a:p>
            <a:pPr algn="r"/>
            <a:r>
              <a:rPr lang="fa-IR" sz="2400" b="1" dirty="0" smtClean="0">
                <a:cs typeface="B Titr" pitchFamily="2" charset="-78"/>
              </a:rPr>
              <a:t>در این ابزار معلم لیستی از جملات ناقص را که در واقع همان معیارهای تعیین یادگیری است که بر اساس اهداف و انتظارات آموزشی هردرس تعیین گردیده رادردست دانش آموزان می دهد تابا مطالعه آن ها نسبت به کامل نمودن هرجمله اقدام نماید به عبارتی آن چه در تکمیل جملات نوشته </a:t>
            </a:r>
            <a:endParaRPr lang="en-US" sz="2400" b="1" dirty="0" smtClean="0">
              <a:cs typeface="B Titr" pitchFamily="2" charset="-78"/>
            </a:endParaRPr>
          </a:p>
          <a:p>
            <a:pPr algn="r"/>
            <a:r>
              <a:rPr lang="fa-IR" sz="2400" b="1" dirty="0" smtClean="0">
                <a:cs typeface="B Titr" pitchFamily="2" charset="-78"/>
              </a:rPr>
              <a:t>می شود بیانگر عملکرد خود یا همسال دانش آموز خواهد بود.</a:t>
            </a:r>
            <a:r>
              <a:rPr lang="en-US" sz="2400" dirty="0" smtClean="0">
                <a:cs typeface="B Titr" pitchFamily="2" charset="-78"/>
              </a:rPr>
              <a:t/>
            </a:r>
            <a:br>
              <a:rPr lang="en-US" sz="2400" dirty="0" smtClean="0">
                <a:cs typeface="B Titr" pitchFamily="2" charset="-78"/>
              </a:rPr>
            </a:br>
            <a:endParaRPr lang="fa-IR" sz="2400" dirty="0" smtClean="0">
              <a:cs typeface="B Titr" pitchFamily="2" charset="-78"/>
            </a:endParaRPr>
          </a:p>
          <a:p>
            <a:pPr algn="ctr"/>
            <a:r>
              <a:rPr lang="fa-IR" sz="2400" b="1" dirty="0" smtClean="0">
                <a:solidFill>
                  <a:srgbClr val="00B0F0"/>
                </a:solidFill>
                <a:cs typeface="B Jadid" pitchFamily="2" charset="-78"/>
              </a:rPr>
              <a:t>من از درس......... یادگرفتم که.....</a:t>
            </a:r>
          </a:p>
          <a:p>
            <a:pPr algn="r"/>
            <a:endParaRPr lang="fa-IR" sz="2400" b="1" dirty="0" smtClean="0">
              <a:cs typeface="B Titr" pitchFamily="2" charset="-78"/>
            </a:endParaRPr>
          </a:p>
          <a:p>
            <a:pPr algn="r"/>
            <a:endParaRPr lang="fa-IR" sz="2400" dirty="0">
              <a:cs typeface="B Titr" pitchFamily="2" charset="-78"/>
            </a:endParaRPr>
          </a:p>
        </p:txBody>
      </p:sp>
    </p:spTree>
  </p:cSld>
  <p:clrMapOvr>
    <a:masterClrMapping/>
  </p:clrMapOvr>
  <p:transition spd="slow">
    <p:zo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9016" y="1004341"/>
            <a:ext cx="7644984" cy="3908762"/>
          </a:xfrm>
          <a:prstGeom prst="rect">
            <a:avLst/>
          </a:prstGeom>
        </p:spPr>
        <p:txBody>
          <a:bodyPr wrap="square">
            <a:spAutoFit/>
          </a:bodyPr>
          <a:lstStyle/>
          <a:p>
            <a:pPr algn="r" rtl="1"/>
            <a:r>
              <a:rPr lang="fa-IR" sz="3200" dirty="0" smtClean="0">
                <a:solidFill>
                  <a:srgbClr val="FF0000"/>
                </a:solidFill>
                <a:cs typeface="B Titr" pitchFamily="2" charset="-78"/>
              </a:rPr>
              <a:t>4)خود سنجی و همسال سنجی با تصاویر:</a:t>
            </a:r>
            <a:endParaRPr lang="en-US" sz="3200" dirty="0" smtClean="0">
              <a:solidFill>
                <a:srgbClr val="FF0000"/>
              </a:solidFill>
              <a:cs typeface="B Titr" pitchFamily="2" charset="-78"/>
            </a:endParaRPr>
          </a:p>
          <a:p>
            <a:pPr algn="r" rtl="1"/>
            <a:endParaRPr lang="fa-IR" sz="2400" dirty="0" smtClean="0">
              <a:cs typeface="B Titr" pitchFamily="2" charset="-78"/>
            </a:endParaRPr>
          </a:p>
          <a:p>
            <a:pPr algn="r" rtl="1"/>
            <a:r>
              <a:rPr lang="fa-IR" sz="2400" dirty="0" smtClean="0">
                <a:cs typeface="B Titr" pitchFamily="2" charset="-78"/>
              </a:rPr>
              <a:t>معلم می تواند متناسب با سن و تفاوت های فردی دانش آموزان آن را اجرا نماید دانش آموزان پایه اول ودوم این روش را با رغبت انجام می دهند برای این کار معلم در زنگ هنر از دانش آموزان خواسته که آدمک هایی به رنگ سبز و قرمز و زرد با مقوا بسازند وبه نی وصل کنند و همیشه همراه خود داشته باشند  مثلا اگر عملکرد دانش آموز در پای تخته درست بود آدمک سبز ودر غیر این صورت آدمک قرمز را باید نشان بدهد</a:t>
            </a:r>
            <a:endParaRPr lang="en-US" sz="2400" dirty="0" smtClean="0">
              <a:cs typeface="B Titr" pitchFamily="2" charset="-78"/>
            </a:endParaRPr>
          </a:p>
          <a:p>
            <a:pPr algn="r"/>
            <a:endParaRPr lang="en-US" sz="2400" dirty="0">
              <a:cs typeface="B Titr" pitchFamily="2" charset="-78"/>
            </a:endParaRPr>
          </a:p>
        </p:txBody>
      </p:sp>
      <p:sp>
        <p:nvSpPr>
          <p:cNvPr id="3" name="Smiley Face 2"/>
          <p:cNvSpPr/>
          <p:nvPr/>
        </p:nvSpPr>
        <p:spPr>
          <a:xfrm>
            <a:off x="6418288" y="4603229"/>
            <a:ext cx="990600" cy="914400"/>
          </a:xfrm>
          <a:prstGeom prst="smileyFac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4" name="Smiley Face 3"/>
          <p:cNvSpPr/>
          <p:nvPr/>
        </p:nvSpPr>
        <p:spPr>
          <a:xfrm>
            <a:off x="4460823" y="4873053"/>
            <a:ext cx="990600" cy="914400"/>
          </a:xfrm>
          <a:prstGeom prst="smileyFac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miley Face 4"/>
          <p:cNvSpPr/>
          <p:nvPr/>
        </p:nvSpPr>
        <p:spPr>
          <a:xfrm>
            <a:off x="2833141" y="4648200"/>
            <a:ext cx="990600" cy="914400"/>
          </a:xfrm>
          <a:prstGeom prst="smileyFac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wheel spokes="8"/>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49116" y="1019332"/>
            <a:ext cx="7839854" cy="4031873"/>
          </a:xfrm>
          <a:prstGeom prst="rect">
            <a:avLst/>
          </a:prstGeom>
        </p:spPr>
        <p:txBody>
          <a:bodyPr wrap="square">
            <a:spAutoFit/>
          </a:bodyPr>
          <a:lstStyle/>
          <a:p>
            <a:pPr algn="r"/>
            <a:r>
              <a:rPr lang="fa-IR" sz="3200" b="1" dirty="0" smtClean="0">
                <a:solidFill>
                  <a:srgbClr val="FF0000"/>
                </a:solidFill>
                <a:cs typeface="B Titr" pitchFamily="2" charset="-78"/>
              </a:rPr>
              <a:t>خودسنجی و همسال سنجی با بررسی پوشه کار :</a:t>
            </a:r>
            <a:r>
              <a:rPr lang="en-US" sz="3200" b="1" dirty="0" smtClean="0">
                <a:solidFill>
                  <a:srgbClr val="FF0000"/>
                </a:solidFill>
                <a:cs typeface="B Titr" pitchFamily="2" charset="-78"/>
              </a:rPr>
              <a:t>-5</a:t>
            </a:r>
            <a:r>
              <a:rPr lang="en-US" sz="3200" dirty="0" smtClean="0">
                <a:solidFill>
                  <a:srgbClr val="FF0000"/>
                </a:solidFill>
                <a:cs typeface="B Titr" pitchFamily="2" charset="-78"/>
              </a:rPr>
              <a:t/>
            </a:r>
            <a:br>
              <a:rPr lang="en-US" sz="3200" dirty="0" smtClean="0">
                <a:solidFill>
                  <a:srgbClr val="FF0000"/>
                </a:solidFill>
                <a:cs typeface="B Titr" pitchFamily="2" charset="-78"/>
              </a:rPr>
            </a:br>
            <a:endParaRPr lang="fa-IR" sz="3200" dirty="0" smtClean="0">
              <a:solidFill>
                <a:srgbClr val="FF0000"/>
              </a:solidFill>
              <a:cs typeface="B Titr" pitchFamily="2" charset="-78"/>
            </a:endParaRPr>
          </a:p>
          <a:p>
            <a:pPr algn="r"/>
            <a:r>
              <a:rPr lang="fa-IR" sz="3200" b="1" dirty="0" smtClean="0">
                <a:cs typeface="B Titr" pitchFamily="2" charset="-78"/>
              </a:rPr>
              <a:t>بررسی پوشه کار نیز یکی از روش های خودسنجی است بهتر است معلم هر از چند گاه فرصتی فراهم نمایدتا دانش آموزان با نظارت او ، ضمن مشاهده ی پوشه ی کارشان به مشاهده پیشرفت یادگیری خود بپردازند</a:t>
            </a:r>
            <a:r>
              <a:rPr lang="en-US" sz="3200" dirty="0" smtClean="0">
                <a:cs typeface="B Titr" pitchFamily="2" charset="-78"/>
              </a:rPr>
              <a:t/>
            </a:r>
            <a:br>
              <a:rPr lang="en-US" sz="3200" dirty="0" smtClean="0">
                <a:cs typeface="B Titr" pitchFamily="2" charset="-78"/>
              </a:rPr>
            </a:br>
            <a:endParaRPr lang="fa-IR" sz="3200" dirty="0">
              <a:cs typeface="B Titr" pitchFamily="2" charset="-78"/>
            </a:endParaRPr>
          </a:p>
        </p:txBody>
      </p:sp>
    </p:spTree>
  </p:cSld>
  <p:clrMapOvr>
    <a:masterClrMapping/>
  </p:clrMapOvr>
  <p:transition spd="slow">
    <p:circl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16050" y="1673225"/>
            <a:ext cx="7599363" cy="3170238"/>
          </a:xfrm>
          <a:prstGeom prst="rect">
            <a:avLst/>
          </a:prstGeom>
        </p:spPr>
        <p:txBody>
          <a:bodyPr>
            <a:spAutoFit/>
          </a:bodyPr>
          <a:lstStyle/>
          <a:p>
            <a:pPr algn="r" rtl="1" eaLnBrk="1" fontAlgn="auto" hangingPunct="1">
              <a:spcBef>
                <a:spcPts val="0"/>
              </a:spcBef>
              <a:spcAft>
                <a:spcPts val="0"/>
              </a:spcAft>
              <a:defRPr/>
            </a:pPr>
            <a:r>
              <a:rPr lang="fa-IR" sz="4000" b="1" dirty="0">
                <a:solidFill>
                  <a:srgbClr val="FF0000"/>
                </a:solidFill>
                <a:latin typeface="Calibri" panose="020F0502020204030204" pitchFamily="34" charset="0"/>
                <a:ea typeface="Calibri" panose="020F0502020204030204" pitchFamily="34" charset="0"/>
                <a:cs typeface="B Titr" panose="00000700000000000000" pitchFamily="2" charset="-78"/>
              </a:rPr>
              <a:t>ب ) شفاهی </a:t>
            </a:r>
            <a:endParaRPr lang="en-US" sz="2400" dirty="0">
              <a:solidFill>
                <a:srgbClr val="FF0000"/>
              </a:solidFill>
              <a:latin typeface="Calibri" panose="020F0502020204030204" pitchFamily="34" charset="0"/>
              <a:ea typeface="Calibri" panose="020F0502020204030204" pitchFamily="34" charset="0"/>
              <a:cs typeface="B Titr" panose="00000700000000000000" pitchFamily="2" charset="-78"/>
            </a:endParaRPr>
          </a:p>
          <a:p>
            <a:pPr marL="342900" indent="-342900" algn="r" rtl="1" eaLnBrk="1" fontAlgn="auto" hangingPunct="1">
              <a:spcBef>
                <a:spcPts val="0"/>
              </a:spcBef>
              <a:spcAft>
                <a:spcPts val="0"/>
              </a:spcAft>
              <a:buFont typeface="Arial" panose="020B0604020202020204" pitchFamily="34" charset="0"/>
              <a:buChar char="-"/>
              <a:defRPr/>
            </a:pPr>
            <a:r>
              <a:rPr lang="fa-IR" sz="4000" b="1" dirty="0">
                <a:latin typeface="Calibri" panose="020F0502020204030204" pitchFamily="34" charset="0"/>
                <a:ea typeface="Calibri" panose="020F0502020204030204" pitchFamily="34" charset="0"/>
                <a:cs typeface="B Titr" panose="00000700000000000000" pitchFamily="2" charset="-78"/>
              </a:rPr>
              <a:t>توصیف عملکرد </a:t>
            </a:r>
            <a:r>
              <a:rPr lang="fa-IR" sz="2000" b="1" dirty="0" smtClean="0">
                <a:latin typeface="Calibri" panose="020F0502020204030204" pitchFamily="34" charset="0"/>
                <a:ea typeface="Calibri" panose="020F0502020204030204" pitchFamily="34" charset="0"/>
                <a:cs typeface="B Titr" panose="00000700000000000000" pitchFamily="2" charset="-78"/>
              </a:rPr>
              <a:t>(هم کتبی و هم شفاهی )</a:t>
            </a:r>
            <a:endParaRPr lang="en-US" sz="2000" dirty="0" smtClean="0">
              <a:latin typeface="Calibri" panose="020F0502020204030204" pitchFamily="34" charset="0"/>
              <a:ea typeface="Calibri" panose="020F0502020204030204" pitchFamily="34" charset="0"/>
              <a:cs typeface="B Titr" panose="00000700000000000000" pitchFamily="2" charset="-78"/>
            </a:endParaRPr>
          </a:p>
          <a:p>
            <a:pPr marL="342900" indent="-342900" algn="r" rtl="1" eaLnBrk="1" fontAlgn="auto" hangingPunct="1">
              <a:spcBef>
                <a:spcPts val="0"/>
              </a:spcBef>
              <a:spcAft>
                <a:spcPts val="0"/>
              </a:spcAft>
              <a:buFont typeface="Arial" panose="020B0604020202020204" pitchFamily="34" charset="0"/>
              <a:buChar char="-"/>
              <a:defRPr/>
            </a:pPr>
            <a:r>
              <a:rPr lang="fa-IR" sz="4000" b="1" dirty="0" smtClean="0">
                <a:latin typeface="Calibri" panose="020F0502020204030204" pitchFamily="34" charset="0"/>
                <a:ea typeface="Calibri" panose="020F0502020204030204" pitchFamily="34" charset="0"/>
                <a:cs typeface="B Titr" panose="00000700000000000000" pitchFamily="2" charset="-78"/>
              </a:rPr>
              <a:t>پرسش از خود </a:t>
            </a:r>
            <a:r>
              <a:rPr lang="fa-IR" sz="2000" b="1" dirty="0" smtClean="0">
                <a:latin typeface="Calibri" panose="020F0502020204030204" pitchFamily="34" charset="0"/>
                <a:ea typeface="Calibri" panose="020F0502020204030204" pitchFamily="34" charset="0"/>
                <a:cs typeface="B Titr" panose="00000700000000000000" pitchFamily="2" charset="-78"/>
              </a:rPr>
              <a:t>(هم کتبی و هم شفاهی )</a:t>
            </a:r>
            <a:endParaRPr lang="en-US" sz="2000" b="1" dirty="0" smtClean="0">
              <a:latin typeface="Calibri" panose="020F0502020204030204" pitchFamily="34" charset="0"/>
              <a:ea typeface="Calibri" panose="020F0502020204030204" pitchFamily="34" charset="0"/>
              <a:cs typeface="B Titr" panose="00000700000000000000" pitchFamily="2" charset="-78"/>
            </a:endParaRPr>
          </a:p>
          <a:p>
            <a:pPr marL="342900" indent="-342900" algn="r" rtl="1" eaLnBrk="1" fontAlgn="auto" hangingPunct="1">
              <a:spcBef>
                <a:spcPts val="0"/>
              </a:spcBef>
              <a:spcAft>
                <a:spcPts val="0"/>
              </a:spcAft>
              <a:buFont typeface="Arial" panose="020B0604020202020204" pitchFamily="34" charset="0"/>
              <a:buChar char="-"/>
              <a:defRPr/>
            </a:pPr>
            <a:r>
              <a:rPr lang="fa-IR" sz="4000" b="1" dirty="0" smtClean="0">
                <a:latin typeface="Calibri" panose="020F0502020204030204" pitchFamily="34" charset="0"/>
                <a:ea typeface="Calibri" panose="020F0502020204030204" pitchFamily="34" charset="0"/>
                <a:cs typeface="B Titr" panose="00000700000000000000" pitchFamily="2" charset="-78"/>
              </a:rPr>
              <a:t>بحث </a:t>
            </a:r>
            <a:r>
              <a:rPr lang="fa-IR" sz="4000" b="1" dirty="0">
                <a:latin typeface="Calibri" panose="020F0502020204030204" pitchFamily="34" charset="0"/>
                <a:ea typeface="Calibri" panose="020F0502020204030204" pitchFamily="34" charset="0"/>
                <a:cs typeface="B Titr" panose="00000700000000000000" pitchFamily="2" charset="-78"/>
              </a:rPr>
              <a:t>و گفتگو </a:t>
            </a:r>
            <a:endParaRPr lang="en-US" sz="2400" dirty="0">
              <a:latin typeface="Calibri" panose="020F0502020204030204" pitchFamily="34" charset="0"/>
              <a:ea typeface="Calibri" panose="020F0502020204030204" pitchFamily="34" charset="0"/>
              <a:cs typeface="B Titr" panose="00000700000000000000" pitchFamily="2" charset="-78"/>
            </a:endParaRPr>
          </a:p>
          <a:p>
            <a:pPr marL="342900" indent="-342900" algn="r" rtl="1" eaLnBrk="1" fontAlgn="auto" hangingPunct="1">
              <a:spcBef>
                <a:spcPts val="0"/>
              </a:spcBef>
              <a:spcAft>
                <a:spcPts val="0"/>
              </a:spcAft>
              <a:buFont typeface="Arial" panose="020B0604020202020204" pitchFamily="34" charset="0"/>
              <a:buChar char="-"/>
              <a:defRPr/>
            </a:pPr>
            <a:r>
              <a:rPr lang="fa-IR" sz="4000" b="1" dirty="0">
                <a:latin typeface="Calibri" panose="020F0502020204030204" pitchFamily="34" charset="0"/>
                <a:ea typeface="Calibri" panose="020F0502020204030204" pitchFamily="34" charset="0"/>
                <a:cs typeface="B Titr" panose="00000700000000000000" pitchFamily="2" charset="-78"/>
              </a:rPr>
              <a:t>جمع آوری و خلاصه کردن آموخته ها </a:t>
            </a:r>
            <a:endParaRPr lang="en-US" sz="2400" dirty="0">
              <a:latin typeface="Calibri" panose="020F0502020204030204" pitchFamily="34" charset="0"/>
              <a:ea typeface="Calibri" panose="020F0502020204030204" pitchFamily="34" charset="0"/>
              <a:cs typeface="B Titr" panose="000007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anim calcmode="lin" valueType="num">
                                      <p:cBhvr>
                                        <p:cTn id="8" dur="5000" fill="hold"/>
                                        <p:tgtEl>
                                          <p:spTgt spid="2"/>
                                        </p:tgtEl>
                                        <p:attrNameLst>
                                          <p:attrName>ppt_x</p:attrName>
                                        </p:attrNameLst>
                                      </p:cBhvr>
                                      <p:tavLst>
                                        <p:tav tm="0">
                                          <p:val>
                                            <p:strVal val="#ppt_x"/>
                                          </p:val>
                                        </p:tav>
                                        <p:tav tm="100000">
                                          <p:val>
                                            <p:strVal val="#ppt_x"/>
                                          </p:val>
                                        </p:tav>
                                      </p:tavLst>
                                    </p:anim>
                                    <p:anim calcmode="lin" valueType="num">
                                      <p:cBhvr>
                                        <p:cTn id="9"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416050" y="436563"/>
            <a:ext cx="75469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algn="ctr" rtl="1" eaLnBrk="1" hangingPunct="1"/>
            <a:r>
              <a:rPr lang="fa-IR" altLang="en-US" sz="4000" b="1">
                <a:latin typeface="Calibri" panose="020F0502020204030204" pitchFamily="34" charset="0"/>
                <a:ea typeface="Calibri" panose="020F0502020204030204" pitchFamily="34" charset="0"/>
                <a:cs typeface="B Titr" panose="00000700000000000000" pitchFamily="2" charset="-78"/>
              </a:rPr>
              <a:t>نمون برگ همسال سنجی پوشه ی کار</a:t>
            </a:r>
            <a:endParaRPr lang="en-US" altLang="en-US" sz="2400">
              <a:latin typeface="Calibri" panose="020F0502020204030204" pitchFamily="34" charset="0"/>
              <a:ea typeface="Calibri" panose="020F0502020204030204" pitchFamily="34" charset="0"/>
              <a:cs typeface="B Titr" panose="00000700000000000000" pitchFamily="2" charset="-78"/>
            </a:endParaRPr>
          </a:p>
        </p:txBody>
      </p:sp>
      <p:graphicFrame>
        <p:nvGraphicFramePr>
          <p:cNvPr id="3" name="Table 2"/>
          <p:cNvGraphicFramePr>
            <a:graphicFrameLocks noGrp="1"/>
          </p:cNvGraphicFramePr>
          <p:nvPr/>
        </p:nvGraphicFramePr>
        <p:xfrm>
          <a:off x="334963" y="1504950"/>
          <a:ext cx="9736137" cy="4614867"/>
        </p:xfrm>
        <a:graphic>
          <a:graphicData uri="http://schemas.openxmlformats.org/drawingml/2006/table">
            <a:tbl>
              <a:tblPr firstRow="1" bandRow="1">
                <a:tableStyleId>{5940675A-B579-460E-94D1-54222C63F5DA}</a:tableStyleId>
              </a:tblPr>
              <a:tblGrid>
                <a:gridCol w="3271136"/>
                <a:gridCol w="2278403"/>
                <a:gridCol w="2693289"/>
                <a:gridCol w="1493309"/>
              </a:tblGrid>
              <a:tr h="495320">
                <a:tc gridSpan="4">
                  <a:txBody>
                    <a:bodyPr/>
                    <a:lstStyle/>
                    <a:p>
                      <a:pPr marL="0" marR="0" algn="r" rtl="1">
                        <a:lnSpc>
                          <a:spcPct val="115000"/>
                        </a:lnSpc>
                        <a:spcBef>
                          <a:spcPts val="0"/>
                        </a:spcBef>
                        <a:spcAft>
                          <a:spcPts val="0"/>
                        </a:spcAft>
                      </a:pPr>
                      <a:r>
                        <a:rPr lang="fa-IR" sz="2000" b="1">
                          <a:effectLst/>
                          <a:latin typeface="Calibri" panose="020F0502020204030204" pitchFamily="34" charset="0"/>
                          <a:ea typeface="Calibri" panose="020F0502020204030204" pitchFamily="34" charset="0"/>
                          <a:cs typeface="B Titr" panose="00000700000000000000" pitchFamily="2" charset="-78"/>
                        </a:rPr>
                        <a:t>نام ونام خانوادگي دوست من :                                                                   ماه : </a:t>
                      </a:r>
                      <a:endParaRPr lang="en-US" sz="2000">
                        <a:effectLst/>
                        <a:latin typeface="Calibri" panose="020F0502020204030204" pitchFamily="34" charset="0"/>
                        <a:ea typeface="Calibri" panose="020F0502020204030204" pitchFamily="34" charset="0"/>
                        <a:cs typeface="B Titr" panose="00000700000000000000" pitchFamily="2" charset="-78"/>
                      </a:endParaRPr>
                    </a:p>
                  </a:txBody>
                  <a:tcPr marL="91437" marR="91437" marT="45722" marB="45722"/>
                </a:tc>
                <a:tc hMerge="1">
                  <a:txBody>
                    <a:bodyPr/>
                    <a:lstStyle/>
                    <a:p>
                      <a:endParaRPr lang="en-US"/>
                    </a:p>
                  </a:txBody>
                  <a:tcPr/>
                </a:tc>
                <a:tc hMerge="1">
                  <a:txBody>
                    <a:bodyPr/>
                    <a:lstStyle/>
                    <a:p>
                      <a:endParaRPr lang="en-US"/>
                    </a:p>
                  </a:txBody>
                  <a:tcPr/>
                </a:tc>
                <a:tc hMerge="1">
                  <a:txBody>
                    <a:bodyPr/>
                    <a:lstStyle/>
                    <a:p>
                      <a:endParaRPr lang="en-US"/>
                    </a:p>
                  </a:txBody>
                  <a:tcPr/>
                </a:tc>
              </a:tr>
              <a:tr h="495320">
                <a:tc gridSpan="3">
                  <a:txBody>
                    <a:bodyPr/>
                    <a:lstStyle/>
                    <a:p>
                      <a:pPr marL="0" marR="0" algn="r" rtl="1">
                        <a:lnSpc>
                          <a:spcPct val="115000"/>
                        </a:lnSpc>
                        <a:spcBef>
                          <a:spcPts val="0"/>
                        </a:spcBef>
                        <a:spcAft>
                          <a:spcPts val="0"/>
                        </a:spcAft>
                      </a:pPr>
                      <a:r>
                        <a:rPr lang="fa-IR" sz="2000" b="1">
                          <a:effectLst/>
                          <a:latin typeface="Calibri" panose="020F0502020204030204" pitchFamily="34" charset="0"/>
                          <a:ea typeface="Calibri" panose="020F0502020204030204" pitchFamily="34" charset="0"/>
                          <a:cs typeface="B Titr" panose="00000700000000000000" pitchFamily="2" charset="-78"/>
                        </a:rPr>
                        <a:t>وضعيت عملكرد دوست  من در اين ماه </a:t>
                      </a:r>
                      <a:endParaRPr lang="en-US" sz="2000">
                        <a:effectLst/>
                        <a:latin typeface="Calibri" panose="020F0502020204030204" pitchFamily="34" charset="0"/>
                        <a:ea typeface="Calibri" panose="020F0502020204030204" pitchFamily="34" charset="0"/>
                        <a:cs typeface="B Titr" panose="00000700000000000000" pitchFamily="2" charset="-78"/>
                      </a:endParaRPr>
                    </a:p>
                  </a:txBody>
                  <a:tcPr marL="91437" marR="91437" marT="45722" marB="45722"/>
                </a:tc>
                <a:tc hMerge="1">
                  <a:txBody>
                    <a:bodyPr/>
                    <a:lstStyle/>
                    <a:p>
                      <a:endParaRPr lang="en-US"/>
                    </a:p>
                  </a:txBody>
                  <a:tcPr/>
                </a:tc>
                <a:tc hMerge="1">
                  <a:txBody>
                    <a:bodyPr/>
                    <a:lstStyle/>
                    <a:p>
                      <a:endParaRPr lang="en-US"/>
                    </a:p>
                  </a:txBody>
                  <a:tcPr/>
                </a:tc>
                <a:tc rowSpan="2">
                  <a:txBody>
                    <a:bodyPr/>
                    <a:lstStyle/>
                    <a:p>
                      <a:pPr marL="0" marR="0" algn="r" rtl="1">
                        <a:lnSpc>
                          <a:spcPct val="115000"/>
                        </a:lnSpc>
                        <a:spcBef>
                          <a:spcPts val="0"/>
                        </a:spcBef>
                        <a:spcAft>
                          <a:spcPts val="0"/>
                        </a:spcAft>
                      </a:pPr>
                      <a:r>
                        <a:rPr lang="fa-IR" sz="2000" b="1">
                          <a:effectLst/>
                          <a:latin typeface="Calibri" panose="020F0502020204030204" pitchFamily="34" charset="0"/>
                          <a:ea typeface="Calibri" panose="020F0502020204030204" pitchFamily="34" charset="0"/>
                          <a:cs typeface="B Titr" panose="00000700000000000000" pitchFamily="2" charset="-78"/>
                        </a:rPr>
                        <a:t> </a:t>
                      </a:r>
                      <a:endParaRPr lang="en-US" sz="2000">
                        <a:effectLst/>
                        <a:latin typeface="Calibri" panose="020F0502020204030204" pitchFamily="34" charset="0"/>
                        <a:ea typeface="Calibri" panose="020F0502020204030204" pitchFamily="34" charset="0"/>
                        <a:cs typeface="B Titr" panose="00000700000000000000" pitchFamily="2" charset="-78"/>
                      </a:endParaRPr>
                    </a:p>
                    <a:p>
                      <a:pPr marL="0" marR="0" algn="r" rtl="1">
                        <a:lnSpc>
                          <a:spcPct val="115000"/>
                        </a:lnSpc>
                        <a:spcBef>
                          <a:spcPts val="0"/>
                        </a:spcBef>
                        <a:spcAft>
                          <a:spcPts val="0"/>
                        </a:spcAft>
                      </a:pPr>
                      <a:r>
                        <a:rPr lang="fa-IR" sz="2000" b="1">
                          <a:effectLst/>
                          <a:latin typeface="Calibri" panose="020F0502020204030204" pitchFamily="34" charset="0"/>
                          <a:ea typeface="Calibri" panose="020F0502020204030204" pitchFamily="34" charset="0"/>
                          <a:cs typeface="B Titr" panose="00000700000000000000" pitchFamily="2" charset="-78"/>
                        </a:rPr>
                        <a:t>نام درس </a:t>
                      </a:r>
                      <a:endParaRPr lang="en-US" sz="2000">
                        <a:effectLst/>
                        <a:latin typeface="Calibri" panose="020F0502020204030204" pitchFamily="34" charset="0"/>
                        <a:ea typeface="Calibri" panose="020F0502020204030204" pitchFamily="34" charset="0"/>
                        <a:cs typeface="B Titr" panose="00000700000000000000" pitchFamily="2" charset="-78"/>
                      </a:endParaRPr>
                    </a:p>
                  </a:txBody>
                  <a:tcPr marL="91437" marR="91437" marT="45722" marB="45722"/>
                </a:tc>
              </a:tr>
              <a:tr h="652307">
                <a:tc>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تلاش هايي كه براي بهتر شدن بايد انجام دهند </a:t>
                      </a:r>
                      <a:endParaRPr lang="en-US" sz="2000">
                        <a:effectLst/>
                        <a:latin typeface="Calibri" panose="020F0502020204030204" pitchFamily="34" charset="0"/>
                        <a:ea typeface="Calibri" panose="020F0502020204030204" pitchFamily="34" charset="0"/>
                        <a:cs typeface="B Titr" panose="00000700000000000000" pitchFamily="2" charset="-78"/>
                      </a:endParaRPr>
                    </a:p>
                  </a:txBody>
                  <a:tcPr marL="91437" marR="91437" marT="45722" marB="45722"/>
                </a:tc>
                <a:tc>
                  <a:txBody>
                    <a:bodyPr/>
                    <a:lstStyle/>
                    <a:p>
                      <a:pPr marL="0" marR="0" algn="r" rtl="1">
                        <a:lnSpc>
                          <a:spcPct val="115000"/>
                        </a:lnSpc>
                        <a:spcBef>
                          <a:spcPts val="0"/>
                        </a:spcBef>
                        <a:spcAft>
                          <a:spcPts val="0"/>
                        </a:spcAft>
                      </a:pPr>
                      <a:r>
                        <a:rPr lang="fa-IR" sz="1600" b="1" dirty="0">
                          <a:effectLst/>
                          <a:latin typeface="Calibri" panose="020F0502020204030204" pitchFamily="34" charset="0"/>
                          <a:ea typeface="Calibri" panose="020F0502020204030204" pitchFamily="34" charset="0"/>
                          <a:cs typeface="B Titr" panose="00000700000000000000" pitchFamily="2" charset="-78"/>
                        </a:rPr>
                        <a:t>پيشرفت هايي كه داشته  اند  </a:t>
                      </a:r>
                      <a:endParaRPr lang="en-US" sz="2000" dirty="0">
                        <a:effectLst/>
                        <a:latin typeface="Calibri" panose="020F0502020204030204" pitchFamily="34" charset="0"/>
                        <a:ea typeface="Calibri" panose="020F0502020204030204" pitchFamily="34" charset="0"/>
                        <a:cs typeface="B Titr" panose="00000700000000000000" pitchFamily="2" charset="-78"/>
                      </a:endParaRPr>
                    </a:p>
                  </a:txBody>
                  <a:tcPr marL="91437" marR="91437" marT="45722" marB="45722"/>
                </a:tc>
                <a:tc>
                  <a:txBody>
                    <a:bodyPr/>
                    <a:lstStyle/>
                    <a:p>
                      <a:pPr marL="0" marR="0" algn="r" rtl="1">
                        <a:lnSpc>
                          <a:spcPct val="115000"/>
                        </a:lnSpc>
                        <a:spcBef>
                          <a:spcPts val="0"/>
                        </a:spcBef>
                        <a:spcAft>
                          <a:spcPts val="0"/>
                        </a:spcAft>
                      </a:pPr>
                      <a:r>
                        <a:rPr lang="fa-IR" sz="1600" b="1">
                          <a:effectLst/>
                          <a:latin typeface="Calibri" panose="020F0502020204030204" pitchFamily="34" charset="0"/>
                          <a:ea typeface="Calibri" panose="020F0502020204030204" pitchFamily="34" charset="0"/>
                          <a:cs typeface="B Titr" panose="00000700000000000000" pitchFamily="2" charset="-78"/>
                        </a:rPr>
                        <a:t>تلاش هايي كه انجام داده  اند </a:t>
                      </a:r>
                      <a:endParaRPr lang="en-US" sz="2000">
                        <a:effectLst/>
                        <a:latin typeface="Calibri" panose="020F0502020204030204" pitchFamily="34" charset="0"/>
                        <a:ea typeface="Calibri" panose="020F0502020204030204" pitchFamily="34" charset="0"/>
                        <a:cs typeface="B Titr" panose="00000700000000000000" pitchFamily="2" charset="-78"/>
                      </a:endParaRPr>
                    </a:p>
                  </a:txBody>
                  <a:tcPr marL="91437" marR="91437" marT="45722" marB="45722"/>
                </a:tc>
                <a:tc vMerge="1">
                  <a:txBody>
                    <a:bodyPr/>
                    <a:lstStyle/>
                    <a:p>
                      <a:endParaRPr lang="en-US"/>
                    </a:p>
                  </a:txBody>
                  <a:tcPr/>
                </a:tc>
              </a:tr>
              <a:tr h="495320">
                <a:tc>
                  <a:txBody>
                    <a:bodyPr/>
                    <a:lstStyle/>
                    <a:p>
                      <a:pPr algn="l">
                        <a:lnSpc>
                          <a:spcPct val="115000"/>
                        </a:lnSpc>
                      </a:pPr>
                      <a:endParaRPr lang="en-US" sz="2000">
                        <a:effectLst/>
                        <a:latin typeface="Calibri" panose="020F0502020204030204" pitchFamily="34" charset="0"/>
                        <a:cs typeface="B Titr" panose="00000700000000000000" pitchFamily="2" charset="-78"/>
                      </a:endParaRPr>
                    </a:p>
                  </a:txBody>
                  <a:tcPr marL="91437" marR="91437" marT="45722" marB="45722"/>
                </a:tc>
                <a:tc>
                  <a:txBody>
                    <a:bodyPr/>
                    <a:lstStyle/>
                    <a:p>
                      <a:pPr algn="l">
                        <a:lnSpc>
                          <a:spcPct val="115000"/>
                        </a:lnSpc>
                      </a:pPr>
                      <a:endParaRPr lang="en-US" sz="2000">
                        <a:effectLst/>
                        <a:latin typeface="Calibri" panose="020F0502020204030204" pitchFamily="34" charset="0"/>
                        <a:cs typeface="B Titr" panose="00000700000000000000" pitchFamily="2" charset="-78"/>
                      </a:endParaRPr>
                    </a:p>
                  </a:txBody>
                  <a:tcPr marL="91437" marR="91437" marT="45722" marB="45722"/>
                </a:tc>
                <a:tc>
                  <a:txBody>
                    <a:bodyPr/>
                    <a:lstStyle/>
                    <a:p>
                      <a:pPr marL="0" marR="0" algn="r" rtl="1">
                        <a:lnSpc>
                          <a:spcPct val="115000"/>
                        </a:lnSpc>
                        <a:spcBef>
                          <a:spcPts val="0"/>
                        </a:spcBef>
                        <a:spcAft>
                          <a:spcPts val="0"/>
                        </a:spcAft>
                      </a:pPr>
                      <a:r>
                        <a:rPr lang="fa-IR" sz="2000" b="1">
                          <a:effectLst/>
                          <a:latin typeface="Calibri" panose="020F0502020204030204" pitchFamily="34" charset="0"/>
                          <a:ea typeface="Calibri" panose="020F0502020204030204" pitchFamily="34" charset="0"/>
                          <a:cs typeface="B Titr" panose="00000700000000000000" pitchFamily="2" charset="-78"/>
                        </a:rPr>
                        <a:t> </a:t>
                      </a:r>
                      <a:endParaRPr lang="en-US" sz="2000">
                        <a:effectLst/>
                        <a:latin typeface="Calibri" panose="020F0502020204030204" pitchFamily="34" charset="0"/>
                        <a:ea typeface="Calibri" panose="020F0502020204030204" pitchFamily="34" charset="0"/>
                        <a:cs typeface="B Titr" panose="00000700000000000000" pitchFamily="2" charset="-78"/>
                      </a:endParaRPr>
                    </a:p>
                  </a:txBody>
                  <a:tcPr marL="91437" marR="91437" marT="45722" marB="45722"/>
                </a:tc>
                <a:tc>
                  <a:txBody>
                    <a:bodyPr/>
                    <a:lstStyle/>
                    <a:p>
                      <a:pPr marL="0" marR="0" algn="r" rtl="1">
                        <a:lnSpc>
                          <a:spcPct val="115000"/>
                        </a:lnSpc>
                        <a:spcBef>
                          <a:spcPts val="0"/>
                        </a:spcBef>
                        <a:spcAft>
                          <a:spcPts val="0"/>
                        </a:spcAft>
                      </a:pPr>
                      <a:r>
                        <a:rPr lang="fa-IR" sz="2000" b="1">
                          <a:effectLst/>
                          <a:latin typeface="Calibri" panose="020F0502020204030204" pitchFamily="34" charset="0"/>
                          <a:ea typeface="Calibri" panose="020F0502020204030204" pitchFamily="34" charset="0"/>
                          <a:cs typeface="B Titr" panose="00000700000000000000" pitchFamily="2" charset="-78"/>
                        </a:rPr>
                        <a:t> فارسی</a:t>
                      </a:r>
                      <a:endParaRPr lang="en-US" sz="2000">
                        <a:effectLst/>
                        <a:latin typeface="Calibri" panose="020F0502020204030204" pitchFamily="34" charset="0"/>
                        <a:ea typeface="Calibri" panose="020F0502020204030204" pitchFamily="34" charset="0"/>
                        <a:cs typeface="B Titr" panose="00000700000000000000" pitchFamily="2" charset="-78"/>
                      </a:endParaRPr>
                    </a:p>
                  </a:txBody>
                  <a:tcPr marL="91437" marR="91437" marT="45722" marB="45722"/>
                </a:tc>
              </a:tr>
              <a:tr h="495320">
                <a:tc>
                  <a:txBody>
                    <a:bodyPr/>
                    <a:lstStyle/>
                    <a:p>
                      <a:pPr algn="l">
                        <a:lnSpc>
                          <a:spcPct val="115000"/>
                        </a:lnSpc>
                      </a:pPr>
                      <a:endParaRPr lang="en-US" sz="2000">
                        <a:effectLst/>
                        <a:latin typeface="Calibri" panose="020F0502020204030204" pitchFamily="34" charset="0"/>
                        <a:cs typeface="B Titr" panose="00000700000000000000" pitchFamily="2" charset="-78"/>
                      </a:endParaRPr>
                    </a:p>
                  </a:txBody>
                  <a:tcPr marL="91437" marR="91437" marT="45722" marB="45722"/>
                </a:tc>
                <a:tc>
                  <a:txBody>
                    <a:bodyPr/>
                    <a:lstStyle/>
                    <a:p>
                      <a:pPr algn="l">
                        <a:lnSpc>
                          <a:spcPct val="115000"/>
                        </a:lnSpc>
                      </a:pPr>
                      <a:endParaRPr lang="en-US" sz="2000">
                        <a:effectLst/>
                        <a:latin typeface="Calibri" panose="020F0502020204030204" pitchFamily="34" charset="0"/>
                        <a:cs typeface="B Titr" panose="00000700000000000000" pitchFamily="2" charset="-78"/>
                      </a:endParaRPr>
                    </a:p>
                  </a:txBody>
                  <a:tcPr marL="91437" marR="91437" marT="45722" marB="45722"/>
                </a:tc>
                <a:tc>
                  <a:txBody>
                    <a:bodyPr/>
                    <a:lstStyle/>
                    <a:p>
                      <a:pPr algn="l">
                        <a:lnSpc>
                          <a:spcPct val="115000"/>
                        </a:lnSpc>
                      </a:pPr>
                      <a:endParaRPr lang="en-US" sz="2000">
                        <a:effectLst/>
                        <a:latin typeface="Calibri" panose="020F0502020204030204" pitchFamily="34" charset="0"/>
                        <a:cs typeface="B Titr" panose="00000700000000000000" pitchFamily="2" charset="-78"/>
                      </a:endParaRPr>
                    </a:p>
                  </a:txBody>
                  <a:tcPr marL="91437" marR="91437" marT="45722" marB="45722"/>
                </a:tc>
                <a:tc>
                  <a:txBody>
                    <a:bodyPr/>
                    <a:lstStyle/>
                    <a:p>
                      <a:pPr marL="0" marR="0" algn="r" rtl="1">
                        <a:lnSpc>
                          <a:spcPct val="115000"/>
                        </a:lnSpc>
                        <a:spcBef>
                          <a:spcPts val="0"/>
                        </a:spcBef>
                        <a:spcAft>
                          <a:spcPts val="0"/>
                        </a:spcAft>
                      </a:pPr>
                      <a:r>
                        <a:rPr lang="fa-IR" sz="2000" b="1" dirty="0">
                          <a:effectLst/>
                          <a:latin typeface="Calibri" panose="020F0502020204030204" pitchFamily="34" charset="0"/>
                          <a:ea typeface="Calibri" panose="020F0502020204030204" pitchFamily="34" charset="0"/>
                          <a:cs typeface="B Titr" panose="00000700000000000000" pitchFamily="2" charset="-78"/>
                        </a:rPr>
                        <a:t>قرآن </a:t>
                      </a:r>
                      <a:endParaRPr lang="en-US" sz="2000" dirty="0">
                        <a:effectLst/>
                        <a:latin typeface="Calibri" panose="020F0502020204030204" pitchFamily="34" charset="0"/>
                        <a:ea typeface="Calibri" panose="020F0502020204030204" pitchFamily="34" charset="0"/>
                        <a:cs typeface="B Titr" panose="00000700000000000000" pitchFamily="2" charset="-78"/>
                      </a:endParaRPr>
                    </a:p>
                  </a:txBody>
                  <a:tcPr marL="91437" marR="91437" marT="45722" marB="45722"/>
                </a:tc>
              </a:tr>
              <a:tr h="495320">
                <a:tc>
                  <a:txBody>
                    <a:bodyPr/>
                    <a:lstStyle/>
                    <a:p>
                      <a:pPr algn="l">
                        <a:lnSpc>
                          <a:spcPct val="115000"/>
                        </a:lnSpc>
                      </a:pPr>
                      <a:endParaRPr lang="en-US" sz="2000">
                        <a:effectLst/>
                        <a:latin typeface="Calibri" panose="020F0502020204030204" pitchFamily="34" charset="0"/>
                        <a:cs typeface="B Titr" panose="00000700000000000000" pitchFamily="2" charset="-78"/>
                      </a:endParaRPr>
                    </a:p>
                  </a:txBody>
                  <a:tcPr marL="91437" marR="91437" marT="45722" marB="45722"/>
                </a:tc>
                <a:tc>
                  <a:txBody>
                    <a:bodyPr/>
                    <a:lstStyle/>
                    <a:p>
                      <a:pPr algn="l">
                        <a:lnSpc>
                          <a:spcPct val="115000"/>
                        </a:lnSpc>
                      </a:pPr>
                      <a:endParaRPr lang="en-US" sz="2000">
                        <a:effectLst/>
                        <a:latin typeface="Calibri" panose="020F0502020204030204" pitchFamily="34" charset="0"/>
                        <a:cs typeface="B Titr" panose="00000700000000000000" pitchFamily="2" charset="-78"/>
                      </a:endParaRPr>
                    </a:p>
                  </a:txBody>
                  <a:tcPr marL="91437" marR="91437" marT="45722" marB="45722"/>
                </a:tc>
                <a:tc>
                  <a:txBody>
                    <a:bodyPr/>
                    <a:lstStyle/>
                    <a:p>
                      <a:pPr algn="l">
                        <a:lnSpc>
                          <a:spcPct val="115000"/>
                        </a:lnSpc>
                      </a:pPr>
                      <a:endParaRPr lang="en-US" sz="2000">
                        <a:effectLst/>
                        <a:latin typeface="Calibri" panose="020F0502020204030204" pitchFamily="34" charset="0"/>
                        <a:cs typeface="B Titr" panose="00000700000000000000" pitchFamily="2" charset="-78"/>
                      </a:endParaRPr>
                    </a:p>
                  </a:txBody>
                  <a:tcPr marL="91437" marR="91437" marT="45722" marB="45722"/>
                </a:tc>
                <a:tc>
                  <a:txBody>
                    <a:bodyPr/>
                    <a:lstStyle/>
                    <a:p>
                      <a:pPr marL="0" marR="0" algn="r" rtl="1">
                        <a:lnSpc>
                          <a:spcPct val="115000"/>
                        </a:lnSpc>
                        <a:spcBef>
                          <a:spcPts val="0"/>
                        </a:spcBef>
                        <a:spcAft>
                          <a:spcPts val="0"/>
                        </a:spcAft>
                      </a:pPr>
                      <a:r>
                        <a:rPr lang="fa-IR" sz="2000" b="1">
                          <a:effectLst/>
                          <a:latin typeface="Calibri" panose="020F0502020204030204" pitchFamily="34" charset="0"/>
                          <a:ea typeface="Calibri" panose="020F0502020204030204" pitchFamily="34" charset="0"/>
                          <a:cs typeface="B Titr" panose="00000700000000000000" pitchFamily="2" charset="-78"/>
                        </a:rPr>
                        <a:t>رياضي </a:t>
                      </a:r>
                      <a:endParaRPr lang="en-US" sz="2000">
                        <a:effectLst/>
                        <a:latin typeface="Calibri" panose="020F0502020204030204" pitchFamily="34" charset="0"/>
                        <a:ea typeface="Calibri" panose="020F0502020204030204" pitchFamily="34" charset="0"/>
                        <a:cs typeface="B Titr" panose="00000700000000000000" pitchFamily="2" charset="-78"/>
                      </a:endParaRPr>
                    </a:p>
                  </a:txBody>
                  <a:tcPr marL="91437" marR="91437" marT="45722" marB="45722"/>
                </a:tc>
              </a:tr>
              <a:tr h="495320">
                <a:tc>
                  <a:txBody>
                    <a:bodyPr/>
                    <a:lstStyle/>
                    <a:p>
                      <a:pPr algn="l">
                        <a:lnSpc>
                          <a:spcPct val="115000"/>
                        </a:lnSpc>
                      </a:pPr>
                      <a:endParaRPr lang="en-US" sz="2000">
                        <a:effectLst/>
                        <a:latin typeface="Calibri" panose="020F0502020204030204" pitchFamily="34" charset="0"/>
                        <a:cs typeface="B Titr" panose="00000700000000000000" pitchFamily="2" charset="-78"/>
                      </a:endParaRPr>
                    </a:p>
                  </a:txBody>
                  <a:tcPr marL="91437" marR="91437" marT="45722" marB="45722"/>
                </a:tc>
                <a:tc>
                  <a:txBody>
                    <a:bodyPr/>
                    <a:lstStyle/>
                    <a:p>
                      <a:pPr algn="l">
                        <a:lnSpc>
                          <a:spcPct val="115000"/>
                        </a:lnSpc>
                      </a:pPr>
                      <a:endParaRPr lang="en-US" sz="2000" dirty="0">
                        <a:effectLst/>
                        <a:latin typeface="Calibri" panose="020F0502020204030204" pitchFamily="34" charset="0"/>
                        <a:cs typeface="B Titr" panose="00000700000000000000" pitchFamily="2" charset="-78"/>
                      </a:endParaRPr>
                    </a:p>
                  </a:txBody>
                  <a:tcPr marL="91437" marR="91437" marT="45722" marB="45722"/>
                </a:tc>
                <a:tc>
                  <a:txBody>
                    <a:bodyPr/>
                    <a:lstStyle/>
                    <a:p>
                      <a:pPr algn="l">
                        <a:lnSpc>
                          <a:spcPct val="115000"/>
                        </a:lnSpc>
                      </a:pPr>
                      <a:endParaRPr lang="en-US" sz="2000">
                        <a:effectLst/>
                        <a:latin typeface="Calibri" panose="020F0502020204030204" pitchFamily="34" charset="0"/>
                        <a:cs typeface="B Titr" panose="00000700000000000000" pitchFamily="2" charset="-78"/>
                      </a:endParaRPr>
                    </a:p>
                  </a:txBody>
                  <a:tcPr marL="91437" marR="91437" marT="45722" marB="45722"/>
                </a:tc>
                <a:tc>
                  <a:txBody>
                    <a:bodyPr/>
                    <a:lstStyle/>
                    <a:p>
                      <a:pPr marL="0" marR="0" algn="r" rtl="1">
                        <a:lnSpc>
                          <a:spcPct val="115000"/>
                        </a:lnSpc>
                        <a:spcBef>
                          <a:spcPts val="0"/>
                        </a:spcBef>
                        <a:spcAft>
                          <a:spcPts val="0"/>
                        </a:spcAft>
                      </a:pPr>
                      <a:r>
                        <a:rPr lang="fa-IR" sz="2000" b="1">
                          <a:effectLst/>
                          <a:latin typeface="Calibri" panose="020F0502020204030204" pitchFamily="34" charset="0"/>
                          <a:ea typeface="Calibri" panose="020F0502020204030204" pitchFamily="34" charset="0"/>
                          <a:cs typeface="B Titr" panose="00000700000000000000" pitchFamily="2" charset="-78"/>
                        </a:rPr>
                        <a:t>علوم </a:t>
                      </a:r>
                      <a:endParaRPr lang="en-US" sz="2000">
                        <a:effectLst/>
                        <a:latin typeface="Calibri" panose="020F0502020204030204" pitchFamily="34" charset="0"/>
                        <a:ea typeface="Calibri" panose="020F0502020204030204" pitchFamily="34" charset="0"/>
                        <a:cs typeface="B Titr" panose="00000700000000000000" pitchFamily="2" charset="-78"/>
                      </a:endParaRPr>
                    </a:p>
                  </a:txBody>
                  <a:tcPr marL="91437" marR="91437" marT="45722" marB="45722"/>
                </a:tc>
              </a:tr>
              <a:tr h="495320">
                <a:tc>
                  <a:txBody>
                    <a:bodyPr/>
                    <a:lstStyle/>
                    <a:p>
                      <a:pPr algn="l">
                        <a:lnSpc>
                          <a:spcPct val="115000"/>
                        </a:lnSpc>
                      </a:pPr>
                      <a:endParaRPr lang="en-US" sz="2000">
                        <a:effectLst/>
                        <a:latin typeface="Calibri" panose="020F0502020204030204" pitchFamily="34" charset="0"/>
                        <a:cs typeface="B Titr" panose="00000700000000000000" pitchFamily="2" charset="-78"/>
                      </a:endParaRPr>
                    </a:p>
                  </a:txBody>
                  <a:tcPr marL="91437" marR="91437" marT="45722" marB="45722"/>
                </a:tc>
                <a:tc>
                  <a:txBody>
                    <a:bodyPr/>
                    <a:lstStyle/>
                    <a:p>
                      <a:pPr algn="l">
                        <a:lnSpc>
                          <a:spcPct val="115000"/>
                        </a:lnSpc>
                      </a:pPr>
                      <a:endParaRPr lang="en-US" sz="2000">
                        <a:effectLst/>
                        <a:latin typeface="Calibri" panose="020F0502020204030204" pitchFamily="34" charset="0"/>
                        <a:cs typeface="B Titr" panose="00000700000000000000" pitchFamily="2" charset="-78"/>
                      </a:endParaRPr>
                    </a:p>
                  </a:txBody>
                  <a:tcPr marL="91437" marR="91437" marT="45722" marB="45722"/>
                </a:tc>
                <a:tc>
                  <a:txBody>
                    <a:bodyPr/>
                    <a:lstStyle/>
                    <a:p>
                      <a:pPr algn="l">
                        <a:lnSpc>
                          <a:spcPct val="115000"/>
                        </a:lnSpc>
                      </a:pPr>
                      <a:endParaRPr lang="en-US" sz="2000">
                        <a:effectLst/>
                        <a:latin typeface="Calibri" panose="020F0502020204030204" pitchFamily="34" charset="0"/>
                        <a:cs typeface="B Titr" panose="00000700000000000000" pitchFamily="2" charset="-78"/>
                      </a:endParaRPr>
                    </a:p>
                  </a:txBody>
                  <a:tcPr marL="91437" marR="91437" marT="45722" marB="45722"/>
                </a:tc>
                <a:tc>
                  <a:txBody>
                    <a:bodyPr/>
                    <a:lstStyle/>
                    <a:p>
                      <a:pPr marL="0" marR="0" algn="r" rtl="1">
                        <a:lnSpc>
                          <a:spcPct val="115000"/>
                        </a:lnSpc>
                        <a:spcBef>
                          <a:spcPts val="0"/>
                        </a:spcBef>
                        <a:spcAft>
                          <a:spcPts val="0"/>
                        </a:spcAft>
                      </a:pPr>
                      <a:r>
                        <a:rPr lang="fa-IR" sz="2000" b="1">
                          <a:effectLst/>
                          <a:latin typeface="Calibri" panose="020F0502020204030204" pitchFamily="34" charset="0"/>
                          <a:ea typeface="Calibri" panose="020F0502020204030204" pitchFamily="34" charset="0"/>
                          <a:cs typeface="B Titr" panose="00000700000000000000" pitchFamily="2" charset="-78"/>
                        </a:rPr>
                        <a:t>هنر </a:t>
                      </a:r>
                      <a:endParaRPr lang="en-US" sz="2000">
                        <a:effectLst/>
                        <a:latin typeface="Calibri" panose="020F0502020204030204" pitchFamily="34" charset="0"/>
                        <a:ea typeface="Calibri" panose="020F0502020204030204" pitchFamily="34" charset="0"/>
                        <a:cs typeface="B Titr" panose="00000700000000000000" pitchFamily="2" charset="-78"/>
                      </a:endParaRPr>
                    </a:p>
                  </a:txBody>
                  <a:tcPr marL="91437" marR="91437" marT="45722" marB="45722"/>
                </a:tc>
              </a:tr>
              <a:tr h="495320">
                <a:tc>
                  <a:txBody>
                    <a:bodyPr/>
                    <a:lstStyle/>
                    <a:p>
                      <a:pPr algn="l">
                        <a:lnSpc>
                          <a:spcPct val="115000"/>
                        </a:lnSpc>
                      </a:pPr>
                      <a:endParaRPr lang="en-US" sz="2000">
                        <a:effectLst/>
                        <a:latin typeface="Calibri" panose="020F0502020204030204" pitchFamily="34" charset="0"/>
                        <a:cs typeface="B Titr" panose="00000700000000000000" pitchFamily="2" charset="-78"/>
                      </a:endParaRPr>
                    </a:p>
                  </a:txBody>
                  <a:tcPr marL="91437" marR="91437" marT="45722" marB="45722"/>
                </a:tc>
                <a:tc>
                  <a:txBody>
                    <a:bodyPr/>
                    <a:lstStyle/>
                    <a:p>
                      <a:pPr algn="l">
                        <a:lnSpc>
                          <a:spcPct val="115000"/>
                        </a:lnSpc>
                      </a:pPr>
                      <a:endParaRPr lang="en-US" sz="2000">
                        <a:effectLst/>
                        <a:latin typeface="Calibri" panose="020F0502020204030204" pitchFamily="34" charset="0"/>
                        <a:cs typeface="B Titr" panose="00000700000000000000" pitchFamily="2" charset="-78"/>
                      </a:endParaRPr>
                    </a:p>
                  </a:txBody>
                  <a:tcPr marL="91437" marR="91437" marT="45722" marB="45722"/>
                </a:tc>
                <a:tc>
                  <a:txBody>
                    <a:bodyPr/>
                    <a:lstStyle/>
                    <a:p>
                      <a:pPr algn="l">
                        <a:lnSpc>
                          <a:spcPct val="115000"/>
                        </a:lnSpc>
                      </a:pPr>
                      <a:endParaRPr lang="en-US" sz="2000" dirty="0">
                        <a:effectLst/>
                        <a:latin typeface="Calibri" panose="020F0502020204030204" pitchFamily="34" charset="0"/>
                        <a:cs typeface="B Titr" panose="00000700000000000000" pitchFamily="2" charset="-78"/>
                      </a:endParaRPr>
                    </a:p>
                  </a:txBody>
                  <a:tcPr marL="91437" marR="91437" marT="45722" marB="45722"/>
                </a:tc>
                <a:tc>
                  <a:txBody>
                    <a:bodyPr/>
                    <a:lstStyle/>
                    <a:p>
                      <a:pPr marL="0" marR="0" algn="r" rtl="1">
                        <a:lnSpc>
                          <a:spcPct val="115000"/>
                        </a:lnSpc>
                        <a:spcBef>
                          <a:spcPts val="0"/>
                        </a:spcBef>
                        <a:spcAft>
                          <a:spcPts val="0"/>
                        </a:spcAft>
                      </a:pPr>
                      <a:r>
                        <a:rPr lang="fa-IR" sz="2000" b="1" dirty="0">
                          <a:effectLst/>
                          <a:latin typeface="Calibri" panose="020F0502020204030204" pitchFamily="34" charset="0"/>
                          <a:ea typeface="Calibri" panose="020F0502020204030204" pitchFamily="34" charset="0"/>
                          <a:cs typeface="B Titr" panose="00000700000000000000" pitchFamily="2" charset="-78"/>
                        </a:rPr>
                        <a:t>تربيت بدني </a:t>
                      </a:r>
                      <a:endParaRPr lang="en-US" sz="2000" dirty="0">
                        <a:effectLst/>
                        <a:latin typeface="Calibri" panose="020F0502020204030204" pitchFamily="34" charset="0"/>
                        <a:ea typeface="Calibri" panose="020F0502020204030204" pitchFamily="34" charset="0"/>
                        <a:cs typeface="B Titr" panose="00000700000000000000" pitchFamily="2" charset="-78"/>
                      </a:endParaRPr>
                    </a:p>
                  </a:txBody>
                  <a:tcPr marL="91437" marR="91437" marT="45722" marB="45722"/>
                </a:tc>
              </a:tr>
            </a:tbl>
          </a:graphicData>
        </a:graphic>
      </p:graphicFrame>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7"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0" fill="hold"/>
                                        <p:tgtEl>
                                          <p:spTgt spid="3"/>
                                        </p:tgtEl>
                                        <p:attrNameLst>
                                          <p:attrName>ppt_w</p:attrName>
                                        </p:attrNameLst>
                                      </p:cBhvr>
                                      <p:tavLst>
                                        <p:tav tm="0">
                                          <p:val>
                                            <p:fltVal val="0"/>
                                          </p:val>
                                        </p:tav>
                                        <p:tav tm="100000">
                                          <p:val>
                                            <p:strVal val="#ppt_w"/>
                                          </p:val>
                                        </p:tav>
                                      </p:tavLst>
                                    </p:anim>
                                    <p:anim calcmode="lin" valueType="num">
                                      <p:cBhvr>
                                        <p:cTn id="13" dur="5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6671" y="1068947"/>
            <a:ext cx="7302321" cy="3770263"/>
          </a:xfrm>
          <a:prstGeom prst="rect">
            <a:avLst/>
          </a:prstGeom>
          <a:noFill/>
          <a:effectLst>
            <a:outerShdw blurRad="50800" dist="38100" dir="8100000" algn="tr" rotWithShape="0">
              <a:prstClr val="black">
                <a:alpha val="40000"/>
              </a:prstClr>
            </a:outerShdw>
            <a:reflection blurRad="6350" stA="52000" endA="300" endPos="35000" dir="5400000" sy="-100000" algn="bl" rotWithShape="0"/>
          </a:effectLst>
        </p:spPr>
        <p:txBody>
          <a:bodyPr>
            <a:spAutoFit/>
          </a:bodyPr>
          <a:lstStyle/>
          <a:p>
            <a:pPr algn="r" eaLnBrk="1" fontAlgn="auto" hangingPunct="1">
              <a:spcBef>
                <a:spcPts val="0"/>
              </a:spcBef>
              <a:spcAft>
                <a:spcPts val="0"/>
              </a:spcAft>
              <a:defRPr/>
            </a:pPr>
            <a:r>
              <a:rPr lang="fa-IR" sz="23900" dirty="0">
                <a:latin typeface="+mn-lt"/>
                <a:cs typeface="B Titr" panose="00000700000000000000" pitchFamily="2" charset="-78"/>
              </a:rPr>
              <a:t>پایان</a:t>
            </a:r>
            <a:endParaRPr lang="en-US" sz="23900" dirty="0">
              <a:latin typeface="+mn-lt"/>
              <a:cs typeface="B Titr" panose="00000700000000000000" pitchFamily="2" charset="-78"/>
            </a:endParaRPr>
          </a:p>
        </p:txBody>
      </p:sp>
    </p:spTree>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385</TotalTime>
  <Words>2263</Words>
  <Application>Microsoft Office PowerPoint</Application>
  <PresentationFormat>Custom</PresentationFormat>
  <Paragraphs>229</Paragraphs>
  <Slides>49</Slides>
  <Notes>0</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Facet</vt:lpstr>
      <vt:lpstr>PowerPoint Presentation</vt:lpstr>
      <vt:lpstr> گام ها و شیوه های اجرایی ارزشیابی کیفی توصیفی   -  تعیین ویا آگاهی از انتظارات آموزشی و نشانه های تحقق آن  -   جمع آوری اطلاعات در باره ی میزان و چگونگی تحقق انتظارات  آموزشی       -   تحلیل و تفسیر اطلاعات به دست آمده و داوری  -   تصمیم گیری در باره ی چگونگی بهبود یادگیری   -    ارائه ی باز خورد           </vt:lpstr>
      <vt:lpstr>خداوند برکتی عظیم به تو بخشیده است .  تو چه چیزی به او تقدیم می کنی ؟  هر روز چیزی از روی عشق هر چند کوچک به او تقدیم کن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من در رقابت با هیچ کس جز خودم   نمی باشم ،هدف من  ، مغلوب نمودن   .آخرین کاری است که انجام داده ام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jahan-rayane</dc:creator>
  <cp:lastModifiedBy>Windows User</cp:lastModifiedBy>
  <cp:revision>46</cp:revision>
  <dcterms:created xsi:type="dcterms:W3CDTF">2014-12-18T17:55:55Z</dcterms:created>
  <dcterms:modified xsi:type="dcterms:W3CDTF">2020-06-13T14:03:53Z</dcterms:modified>
</cp:coreProperties>
</file>