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26"/>
  </p:handoutMasterIdLst>
  <p:sldIdLst>
    <p:sldId id="283" r:id="rId2"/>
    <p:sldId id="256" r:id="rId3"/>
    <p:sldId id="260" r:id="rId4"/>
    <p:sldId id="261" r:id="rId5"/>
    <p:sldId id="268" r:id="rId6"/>
    <p:sldId id="269" r:id="rId7"/>
    <p:sldId id="270" r:id="rId8"/>
    <p:sldId id="271" r:id="rId9"/>
    <p:sldId id="272" r:id="rId10"/>
    <p:sldId id="273" r:id="rId11"/>
    <p:sldId id="262" r:id="rId12"/>
    <p:sldId id="264" r:id="rId13"/>
    <p:sldId id="265" r:id="rId14"/>
    <p:sldId id="266" r:id="rId15"/>
    <p:sldId id="259" r:id="rId16"/>
    <p:sldId id="267" r:id="rId17"/>
    <p:sldId id="275" r:id="rId18"/>
    <p:sldId id="276" r:id="rId19"/>
    <p:sldId id="277" r:id="rId20"/>
    <p:sldId id="278" r:id="rId21"/>
    <p:sldId id="279" r:id="rId22"/>
    <p:sldId id="280" r:id="rId23"/>
    <p:sldId id="281" r:id="rId24"/>
    <p:sldId id="282" r:id="rId25"/>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39F3E529-38DC-48E5-8D6C-BC5A4EE47E3D}" type="datetimeFigureOut">
              <a:rPr lang="en-US" smtClean="0"/>
              <a:pPr/>
              <a:t>4/29/2020</a:t>
            </a:fld>
            <a:endParaRPr lang="en-US"/>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279A7FB4-5BC3-43E4-81BD-D646414B547E}" type="slidenum">
              <a:rPr lang="en-US" smtClean="0"/>
              <a:pPr/>
              <a:t>‹#›</a:t>
            </a:fld>
            <a:endParaRPr lang="en-US"/>
          </a:p>
        </p:txBody>
      </p:sp>
    </p:spTree>
    <p:extLst>
      <p:ext uri="{BB962C8B-B14F-4D97-AF65-F5344CB8AC3E}">
        <p14:creationId xmlns:p14="http://schemas.microsoft.com/office/powerpoint/2010/main" val="3318738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60C5636-FCEC-4FF8-AA6A-2961119E079F}"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0C5636-FCEC-4FF8-AA6A-2961119E079F}"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0C5636-FCEC-4FF8-AA6A-2961119E079F}"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60C5636-FCEC-4FF8-AA6A-2961119E079F}"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60C5636-FCEC-4FF8-AA6A-2961119E079F}" type="datetimeFigureOut">
              <a:rPr lang="en-US" smtClean="0"/>
              <a:pPr/>
              <a:t>4/29/2020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60C5636-FCEC-4FF8-AA6A-2961119E079F}" type="datetimeFigureOut">
              <a:rPr lang="en-US" smtClean="0"/>
              <a:pPr/>
              <a:t>4/29/2020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0C5636-FCEC-4FF8-AA6A-2961119E079F}" type="datetimeFigureOut">
              <a:rPr lang="en-US" smtClean="0"/>
              <a:pPr/>
              <a:t>4/29/2020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0C5636-FCEC-4FF8-AA6A-2961119E079F}"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0C5636-FCEC-4FF8-AA6A-2961119E079F}"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0C5636-FCEC-4FF8-AA6A-2961119E079F}"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0C5636-FCEC-4FF8-AA6A-2961119E079F}"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DECE01-E64E-4C6C-A836-E9294D1DAB26}" type="slidenum">
              <a:rPr lang="en-US" smtClean="0"/>
              <a:pPr/>
              <a:t>‹#›</a:t>
            </a:fld>
            <a:endParaRPr lang="en-US"/>
          </a:p>
        </p:txBody>
      </p:sp>
    </p:spTree>
  </p:cSld>
  <p:clrMapOvr>
    <a:masterClrMapping/>
  </p:clrMapOvr>
  <p:transition>
    <p:wheel spokes="8"/>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0C5636-FCEC-4FF8-AA6A-2961119E079F}" type="datetimeFigureOut">
              <a:rPr lang="en-US" smtClean="0"/>
              <a:pPr/>
              <a:t>4/29/2020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DECE01-E64E-4C6C-A836-E9294D1DAB2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wheel spokes="8"/>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001002745"/>
      </p:ext>
    </p:extLst>
  </p:cSld>
  <p:clrMapOvr>
    <a:masterClrMapping/>
  </p:clrMapOvr>
  <p:transition>
    <p:wheel spokes="8"/>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81000"/>
            <a:ext cx="7772400" cy="1470025"/>
          </a:xfrm>
        </p:spPr>
        <p:txBody>
          <a:bodyPr/>
          <a:lstStyle/>
          <a:p>
            <a:pPr rtl="1"/>
            <a:r>
              <a:rPr lang="fa-IR" b="1" dirty="0" smtClean="0">
                <a:cs typeface="B Titr" pitchFamily="2" charset="-78"/>
              </a:rPr>
              <a:t>گازهای خون </a:t>
            </a:r>
            <a:r>
              <a:rPr lang="en-US" b="1" dirty="0" smtClean="0">
                <a:cs typeface="B Titr" pitchFamily="2" charset="-78"/>
              </a:rPr>
              <a:t>Blood Gases</a:t>
            </a:r>
            <a:endParaRPr lang="en-US" dirty="0">
              <a:cs typeface="B Titr" pitchFamily="2" charset="-78"/>
            </a:endParaRPr>
          </a:p>
        </p:txBody>
      </p:sp>
      <p:sp>
        <p:nvSpPr>
          <p:cNvPr id="3" name="Subtitle 2"/>
          <p:cNvSpPr>
            <a:spLocks noGrp="1"/>
          </p:cNvSpPr>
          <p:nvPr>
            <p:ph type="subTitle" idx="1"/>
          </p:nvPr>
        </p:nvSpPr>
        <p:spPr>
          <a:xfrm>
            <a:off x="228600" y="1828800"/>
            <a:ext cx="8534400" cy="4648200"/>
          </a:xfrm>
        </p:spPr>
        <p:txBody>
          <a:bodyPr>
            <a:normAutofit/>
          </a:bodyPr>
          <a:lstStyle/>
          <a:p>
            <a:pPr algn="r" rtl="1">
              <a:lnSpc>
                <a:spcPct val="110000"/>
              </a:lnSpc>
            </a:pPr>
            <a:r>
              <a:rPr lang="fa-IR" b="1" dirty="0" smtClean="0">
                <a:solidFill>
                  <a:schemeClr val="tx1"/>
                </a:solidFill>
                <a:cs typeface="B Titr" pitchFamily="2" charset="-78"/>
              </a:rPr>
              <a:t>تعریف : </a:t>
            </a:r>
            <a:r>
              <a:rPr lang="fa-IR" b="1" dirty="0" smtClean="0">
                <a:solidFill>
                  <a:schemeClr val="tx1"/>
                </a:solidFill>
              </a:rPr>
              <a:t/>
            </a:r>
            <a:br>
              <a:rPr lang="fa-IR" b="1" dirty="0" smtClean="0">
                <a:solidFill>
                  <a:schemeClr val="tx1"/>
                </a:solidFill>
              </a:rPr>
            </a:br>
            <a:r>
              <a:rPr lang="fa-IR" b="1" dirty="0" smtClean="0">
                <a:solidFill>
                  <a:schemeClr val="tx1"/>
                </a:solidFill>
                <a:cs typeface="B Titr" pitchFamily="2" charset="-78"/>
              </a:rPr>
              <a:t>گازهای خون جهت تعیین مقدار </a:t>
            </a:r>
            <a:r>
              <a:rPr lang="en-US" b="1" dirty="0" smtClean="0">
                <a:solidFill>
                  <a:schemeClr val="tx1"/>
                </a:solidFill>
                <a:cs typeface="B Titr" pitchFamily="2" charset="-78"/>
              </a:rPr>
              <a:t>PH ، </a:t>
            </a:r>
            <a:r>
              <a:rPr lang="fa-IR" b="1" dirty="0" smtClean="0">
                <a:solidFill>
                  <a:schemeClr val="tx1"/>
                </a:solidFill>
                <a:cs typeface="B Titr" pitchFamily="2" charset="-78"/>
              </a:rPr>
              <a:t>اکسیژن و دی اکسید کربن خون  مورد ارزیابی قرار می گیرد. این ارزیابی معمولا روی خون شریانی انجام می شود ، ولی در موارد محدودی نیز خون وریدی مورد استفاده قرار می گیرد. </a:t>
            </a:r>
            <a:r>
              <a:rPr lang="fa-IR" b="1" dirty="0" smtClean="0">
                <a:solidFill>
                  <a:schemeClr val="tx1"/>
                </a:solidFill>
              </a:rPr>
              <a:t/>
            </a:r>
            <a:br>
              <a:rPr lang="fa-IR" b="1" dirty="0" smtClean="0">
                <a:solidFill>
                  <a:schemeClr val="tx1"/>
                </a:solidFill>
              </a:rPr>
            </a:br>
            <a:r>
              <a:rPr lang="fa-IR" b="1" dirty="0" smtClean="0">
                <a:solidFill>
                  <a:schemeClr val="tx1"/>
                </a:solidFill>
              </a:rPr>
              <a:t/>
            </a:r>
            <a:br>
              <a:rPr lang="fa-IR" b="1" dirty="0" smtClean="0">
                <a:solidFill>
                  <a:schemeClr val="tx1"/>
                </a:solidFill>
              </a:rPr>
            </a:br>
            <a:r>
              <a:rPr lang="fa-IR" b="1" dirty="0" smtClean="0">
                <a:solidFill>
                  <a:schemeClr val="tx1"/>
                </a:solidFill>
                <a:cs typeface="B Titr" pitchFamily="2" charset="-78"/>
              </a:rPr>
              <a:t>نامهای دیگر : </a:t>
            </a:r>
            <a:br>
              <a:rPr lang="fa-IR" b="1" dirty="0" smtClean="0">
                <a:solidFill>
                  <a:schemeClr val="tx1"/>
                </a:solidFill>
                <a:cs typeface="B Titr" pitchFamily="2" charset="-78"/>
              </a:rPr>
            </a:br>
            <a:r>
              <a:rPr lang="en-US" b="1" dirty="0" smtClean="0">
                <a:solidFill>
                  <a:schemeClr val="tx1"/>
                </a:solidFill>
                <a:cs typeface="B Titr" pitchFamily="2" charset="-78"/>
              </a:rPr>
              <a:t>Arterial Blood Gas analysis – ABG </a:t>
            </a:r>
            <a:endParaRPr lang="en-US" b="1" dirty="0">
              <a:solidFill>
                <a:schemeClr val="tx1"/>
              </a:solidFill>
            </a:endParaRPr>
          </a:p>
        </p:txBody>
      </p:sp>
    </p:spTree>
  </p:cSld>
  <p:clrMapOvr>
    <a:masterClrMapping/>
  </p:clrMapOvr>
  <p:transition>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1676400" y="1143000"/>
            <a:ext cx="5943600" cy="4419600"/>
          </a:xfrm>
          <a:prstGeom prst="rect">
            <a:avLst/>
          </a:prstGeom>
          <a:noFill/>
          <a:ln w="9525">
            <a:noFill/>
            <a:miter lim="800000"/>
            <a:headEnd/>
            <a:tailEnd/>
          </a:ln>
          <a:effectLst/>
        </p:spPr>
      </p:pic>
    </p:spTree>
  </p:cSld>
  <p:clrMapOvr>
    <a:masterClrMapping/>
  </p:clrMapOvr>
  <p:transition>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8763000" cy="1066800"/>
          </a:xfrm>
        </p:spPr>
        <p:txBody>
          <a:bodyPr>
            <a:noAutofit/>
          </a:bodyPr>
          <a:lstStyle/>
          <a:p>
            <a:pPr rtl="1"/>
            <a:r>
              <a:rPr lang="ar-SA" sz="3200" b="1" dirty="0">
                <a:cs typeface="B Titr" pitchFamily="2" charset="-78"/>
              </a:rPr>
              <a:t>روش تهيه نمونه، خون شرياني براي آزمايش</a:t>
            </a:r>
            <a:r>
              <a:rPr lang="en-US" sz="3200" b="1" dirty="0">
                <a:cs typeface="B Titr" pitchFamily="2" charset="-78"/>
              </a:rPr>
              <a:t> </a:t>
            </a:r>
            <a:r>
              <a:rPr lang="en-US" sz="3200" b="1" dirty="0" smtClean="0">
                <a:cs typeface="B Titr" pitchFamily="2" charset="-78"/>
              </a:rPr>
              <a:t>ABG</a:t>
            </a:r>
            <a:endParaRPr lang="en-US" sz="3200" dirty="0">
              <a:cs typeface="B Titr" pitchFamily="2" charset="-78"/>
            </a:endParaRPr>
          </a:p>
        </p:txBody>
      </p:sp>
      <p:sp>
        <p:nvSpPr>
          <p:cNvPr id="3" name="Content Placeholder 2"/>
          <p:cNvSpPr>
            <a:spLocks noGrp="1"/>
          </p:cNvSpPr>
          <p:nvPr>
            <p:ph idx="1"/>
          </p:nvPr>
        </p:nvSpPr>
        <p:spPr>
          <a:xfrm>
            <a:off x="228600" y="1295400"/>
            <a:ext cx="8534400" cy="5334000"/>
          </a:xfrm>
        </p:spPr>
        <p:txBody>
          <a:bodyPr>
            <a:normAutofit fontScale="77500" lnSpcReduction="20000"/>
          </a:bodyPr>
          <a:lstStyle/>
          <a:p>
            <a:pPr algn="r" rtl="1">
              <a:lnSpc>
                <a:spcPct val="170000"/>
              </a:lnSpc>
              <a:buNone/>
            </a:pPr>
            <a:r>
              <a:rPr lang="en-US" dirty="0"/>
              <a:t>•</a:t>
            </a:r>
            <a:r>
              <a:rPr lang="en-US" dirty="0">
                <a:cs typeface="B Titr" pitchFamily="2" charset="-78"/>
              </a:rPr>
              <a:t> </a:t>
            </a:r>
            <a:r>
              <a:rPr lang="en-US" b="1" dirty="0">
                <a:cs typeface="B Titr" pitchFamily="2" charset="-78"/>
              </a:rPr>
              <a:t> </a:t>
            </a:r>
            <a:r>
              <a:rPr lang="ar-SA" b="1" dirty="0">
                <a:cs typeface="B Titr" pitchFamily="2" charset="-78"/>
              </a:rPr>
              <a:t>توضيح به بيمار در مورد هدف و روش انجام كار</a:t>
            </a:r>
            <a:r>
              <a:rPr lang="en-US" b="1" dirty="0">
                <a:cs typeface="B Titr" pitchFamily="2" charset="-78"/>
              </a:rPr>
              <a:t>. </a:t>
            </a:r>
          </a:p>
          <a:p>
            <a:pPr algn="r" rtl="1">
              <a:lnSpc>
                <a:spcPct val="170000"/>
              </a:lnSpc>
              <a:buNone/>
            </a:pPr>
            <a:r>
              <a:rPr lang="en-US" b="1" dirty="0">
                <a:cs typeface="B Titr" pitchFamily="2" charset="-78"/>
              </a:rPr>
              <a:t>•  </a:t>
            </a:r>
            <a:r>
              <a:rPr lang="ar-SA" b="1" dirty="0">
                <a:cs typeface="B Titr" pitchFamily="2" charset="-78"/>
              </a:rPr>
              <a:t>شست و شوي دست‌ها</a:t>
            </a:r>
            <a:r>
              <a:rPr lang="en-US" b="1" dirty="0">
                <a:cs typeface="B Titr" pitchFamily="2" charset="-78"/>
              </a:rPr>
              <a:t>. </a:t>
            </a:r>
            <a:endParaRPr lang="en-US" b="1" dirty="0" smtClean="0">
              <a:cs typeface="B Titr" pitchFamily="2" charset="-78"/>
            </a:endParaRPr>
          </a:p>
          <a:p>
            <a:pPr algn="r" rtl="1">
              <a:lnSpc>
                <a:spcPct val="170000"/>
              </a:lnSpc>
              <a:buNone/>
            </a:pPr>
            <a:r>
              <a:rPr lang="en-US" b="1" dirty="0" smtClean="0">
                <a:cs typeface="B Titr" pitchFamily="2" charset="-78"/>
              </a:rPr>
              <a:t>•</a:t>
            </a:r>
            <a:r>
              <a:rPr lang="en-US" b="1" dirty="0">
                <a:cs typeface="B Titr" pitchFamily="2" charset="-78"/>
              </a:rPr>
              <a:t>  </a:t>
            </a:r>
            <a:r>
              <a:rPr lang="ar-SA" b="1" dirty="0">
                <a:cs typeface="B Titr" pitchFamily="2" charset="-78"/>
              </a:rPr>
              <a:t>آماده نمودن وسايل: يك عدد سرنگ پنج ميلي ليتري ، سرسوزن شماره </a:t>
            </a:r>
            <a:r>
              <a:rPr lang="en-US" b="1" dirty="0">
                <a:cs typeface="B Titr" pitchFamily="2" charset="-78"/>
              </a:rPr>
              <a:t>20-21 </a:t>
            </a:r>
            <a:r>
              <a:rPr lang="ar-SA" b="1" dirty="0" smtClean="0">
                <a:cs typeface="B Titr" pitchFamily="2" charset="-78"/>
              </a:rPr>
              <a:t>براي </a:t>
            </a:r>
            <a:r>
              <a:rPr lang="ar-SA" b="1" dirty="0">
                <a:cs typeface="B Titr" pitchFamily="2" charset="-78"/>
              </a:rPr>
              <a:t>اطفال </a:t>
            </a:r>
            <a:r>
              <a:rPr lang="ar-SA" b="1" dirty="0" smtClean="0">
                <a:cs typeface="B Titr" pitchFamily="2" charset="-78"/>
              </a:rPr>
              <a:t>21-23، </a:t>
            </a:r>
            <a:r>
              <a:rPr lang="ar-SA" b="1" dirty="0">
                <a:cs typeface="B Titr" pitchFamily="2" charset="-78"/>
              </a:rPr>
              <a:t>پنبه با الكل ، بتادين ، گاز استريل ، يك ويال هپارين ، ظرف محتوي يخ خرد شده ، دستكش يك بار مصرف</a:t>
            </a:r>
            <a:r>
              <a:rPr lang="en-US" b="1" dirty="0">
                <a:cs typeface="B Titr" pitchFamily="2" charset="-78"/>
              </a:rPr>
              <a:t>. </a:t>
            </a:r>
          </a:p>
          <a:p>
            <a:pPr algn="r" rtl="1">
              <a:lnSpc>
                <a:spcPct val="170000"/>
              </a:lnSpc>
              <a:buNone/>
            </a:pPr>
            <a:r>
              <a:rPr lang="en-US" b="1" dirty="0">
                <a:cs typeface="B Titr" pitchFamily="2" charset="-78"/>
              </a:rPr>
              <a:t>•  </a:t>
            </a:r>
            <a:r>
              <a:rPr lang="ar-SA" b="1" dirty="0">
                <a:cs typeface="B Titr" pitchFamily="2" charset="-78"/>
              </a:rPr>
              <a:t>آماده كردن سرنگ : آغشته كردن سرنگ با هپارين و سپس تخليه سرنگ از هپارين به طور كامل</a:t>
            </a:r>
            <a:r>
              <a:rPr lang="en-US" b="1" dirty="0">
                <a:cs typeface="B Titr" pitchFamily="2" charset="-78"/>
              </a:rPr>
              <a:t>. </a:t>
            </a:r>
          </a:p>
          <a:p>
            <a:pPr algn="r" rtl="1">
              <a:lnSpc>
                <a:spcPct val="170000"/>
              </a:lnSpc>
              <a:buNone/>
            </a:pPr>
            <a:r>
              <a:rPr lang="en-US" b="1" dirty="0">
                <a:cs typeface="B Titr" pitchFamily="2" charset="-78"/>
              </a:rPr>
              <a:t>•  </a:t>
            </a:r>
            <a:r>
              <a:rPr lang="ar-SA" b="1" dirty="0">
                <a:cs typeface="B Titr" pitchFamily="2" charset="-78"/>
              </a:rPr>
              <a:t>قرار دادن بيمار در يك وضعيت راحت ( نشسته يا به پشت خوابيده ) در حالي كه دست ها در وضعيت باز </a:t>
            </a:r>
            <a:r>
              <a:rPr lang="ar-SA" b="1" dirty="0" smtClean="0">
                <a:cs typeface="B Titr" pitchFamily="2" charset="-78"/>
              </a:rPr>
              <a:t>باشند</a:t>
            </a:r>
            <a:r>
              <a:rPr lang="en-US" b="1" dirty="0">
                <a:cs typeface="B Titr" pitchFamily="2" charset="-78"/>
              </a:rPr>
              <a:t>. </a:t>
            </a:r>
          </a:p>
          <a:p>
            <a:pPr algn="r" rtl="1">
              <a:lnSpc>
                <a:spcPct val="170000"/>
              </a:lnSpc>
              <a:buNone/>
            </a:pPr>
            <a:r>
              <a:rPr lang="en-US" b="1" dirty="0">
                <a:cs typeface="B Titr" pitchFamily="2" charset="-78"/>
              </a:rPr>
              <a:t>•  </a:t>
            </a:r>
            <a:r>
              <a:rPr lang="ar-SA" b="1" dirty="0">
                <a:cs typeface="B Titr" pitchFamily="2" charset="-78"/>
              </a:rPr>
              <a:t>در صورت استفاده از شريان راديال ، انجام تست آلن ، به منظور ارزيابي جريان خون</a:t>
            </a:r>
            <a:endParaRPr lang="en-US" b="1" dirty="0">
              <a:cs typeface="B Titr" pitchFamily="2" charset="-78"/>
            </a:endParaRPr>
          </a:p>
        </p:txBody>
      </p:sp>
    </p:spTree>
  </p:cSld>
  <p:clrMapOvr>
    <a:masterClrMapping/>
  </p:clrMapOvr>
  <p:transition>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normAutofit/>
          </a:bodyPr>
          <a:lstStyle/>
          <a:p>
            <a:r>
              <a:rPr lang="ar-SA" b="1" dirty="0" smtClean="0">
                <a:cs typeface="B Titr" pitchFamily="2" charset="-78"/>
              </a:rPr>
              <a:t>روش </a:t>
            </a:r>
            <a:r>
              <a:rPr lang="ar-SA" b="1" dirty="0">
                <a:cs typeface="B Titr" pitchFamily="2" charset="-78"/>
              </a:rPr>
              <a:t>انجام تست آلن</a:t>
            </a:r>
            <a:r>
              <a:rPr lang="ar-SA" b="1" dirty="0"/>
              <a:t> </a:t>
            </a:r>
            <a:endParaRPr lang="en-US" dirty="0"/>
          </a:p>
        </p:txBody>
      </p:sp>
      <p:sp>
        <p:nvSpPr>
          <p:cNvPr id="3" name="Content Placeholder 2"/>
          <p:cNvSpPr>
            <a:spLocks noGrp="1"/>
          </p:cNvSpPr>
          <p:nvPr>
            <p:ph idx="1"/>
          </p:nvPr>
        </p:nvSpPr>
        <p:spPr>
          <a:xfrm>
            <a:off x="228600" y="1219200"/>
            <a:ext cx="8686800" cy="5410200"/>
          </a:xfrm>
        </p:spPr>
        <p:txBody>
          <a:bodyPr>
            <a:normAutofit/>
          </a:bodyPr>
          <a:lstStyle/>
          <a:p>
            <a:pPr algn="r" rtl="1">
              <a:buNone/>
            </a:pPr>
            <a:r>
              <a:rPr lang="ar-SA" b="1" dirty="0">
                <a:cs typeface="B Titr" pitchFamily="2" charset="-78"/>
              </a:rPr>
              <a:t>الف ) آموزش به بيمار براي مشت كردن دست</a:t>
            </a:r>
            <a:r>
              <a:rPr lang="en-US" b="1" dirty="0">
                <a:cs typeface="B Titr" pitchFamily="2" charset="-78"/>
              </a:rPr>
              <a:t>. </a:t>
            </a:r>
          </a:p>
          <a:p>
            <a:pPr algn="r" rtl="1">
              <a:buNone/>
            </a:pPr>
            <a:r>
              <a:rPr lang="ar-SA" b="1" dirty="0">
                <a:cs typeface="B Titr" pitchFamily="2" charset="-78"/>
              </a:rPr>
              <a:t>ب ) وارد آوردن فشار بر روي هر دو شريان اولنا و راديال</a:t>
            </a:r>
            <a:r>
              <a:rPr lang="en-US" b="1" dirty="0">
                <a:cs typeface="B Titr" pitchFamily="2" charset="-78"/>
              </a:rPr>
              <a:t> . </a:t>
            </a:r>
          </a:p>
          <a:p>
            <a:pPr algn="r" rtl="1">
              <a:buNone/>
            </a:pPr>
            <a:r>
              <a:rPr lang="ar-SA" b="1" dirty="0">
                <a:cs typeface="B Titr" pitchFamily="2" charset="-78"/>
              </a:rPr>
              <a:t>ج ) توصيه به بيمار براي باز كردن دست ، مشاهده دست از نظر تغيير رنگ</a:t>
            </a:r>
            <a:r>
              <a:rPr lang="en-US" b="1" dirty="0">
                <a:cs typeface="B Titr" pitchFamily="2" charset="-78"/>
              </a:rPr>
              <a:t>. </a:t>
            </a:r>
          </a:p>
          <a:p>
            <a:pPr algn="r" rtl="1">
              <a:buNone/>
            </a:pPr>
            <a:r>
              <a:rPr lang="ar-SA" b="1" dirty="0">
                <a:cs typeface="B Titr" pitchFamily="2" charset="-78"/>
              </a:rPr>
              <a:t>د ) برداشتن فشار وارده بر شريان اولنا و مشاهده از نظر جريان خون و پر شدن مجدد مويرگها و قرمزي دست (در طول 15 ثانيه) پر شدن رگها در پاسخ به اين عمل نشان دهنده مثبت بودن تست آلن است يعني شريان اولنا به تنهايي قادر به تامين خون‌رساني دست است</a:t>
            </a:r>
            <a:r>
              <a:rPr lang="en-US" b="1" dirty="0">
                <a:cs typeface="B Titr" pitchFamily="2" charset="-78"/>
              </a:rPr>
              <a:t>. </a:t>
            </a:r>
            <a:endParaRPr lang="en-US" dirty="0"/>
          </a:p>
        </p:txBody>
      </p:sp>
    </p:spTree>
  </p:cSld>
  <p:clrMapOvr>
    <a:masterClrMapping/>
  </p:clrMapOvr>
  <p:transition>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172200"/>
          </a:xfrm>
        </p:spPr>
        <p:txBody>
          <a:bodyPr>
            <a:normAutofit/>
          </a:bodyPr>
          <a:lstStyle/>
          <a:p>
            <a:pPr algn="r" rtl="1">
              <a:lnSpc>
                <a:spcPct val="150000"/>
              </a:lnSpc>
              <a:buNone/>
            </a:pPr>
            <a:r>
              <a:rPr lang="ar-SA" sz="3600" b="1" dirty="0">
                <a:cs typeface="B Titr" pitchFamily="2" charset="-78"/>
              </a:rPr>
              <a:t>هـ ) در صورتي كه تست آلن منفي باشد ، نبايد از شريان راديال براي نمونه‌گيري خون شرياني استفاده شود</a:t>
            </a:r>
            <a:r>
              <a:rPr lang="en-US" sz="3600" b="1" dirty="0">
                <a:cs typeface="B Titr" pitchFamily="2" charset="-78"/>
              </a:rPr>
              <a:t>. </a:t>
            </a:r>
          </a:p>
          <a:p>
            <a:pPr algn="r" rtl="1">
              <a:lnSpc>
                <a:spcPct val="150000"/>
              </a:lnSpc>
              <a:buNone/>
            </a:pPr>
            <a:r>
              <a:rPr lang="ar-SA" sz="3600" b="1" dirty="0">
                <a:cs typeface="B Titr" pitchFamily="2" charset="-78"/>
              </a:rPr>
              <a:t>و ) اگر بيمار هوشيار نباشد يا همكاري نداشته باشد، به جاي مشت كردن دست مي‌توان دست بيمار را بلند كرد ، تا زماني كه رنگ پريدگي دست مشاهده شود. سپس دست‌ها را پائين آورده و فشار روي شريان اولنا برداشته شود</a:t>
            </a:r>
            <a:r>
              <a:rPr lang="en-US" sz="3600" b="1" dirty="0">
                <a:cs typeface="B Titr" pitchFamily="2" charset="-78"/>
              </a:rPr>
              <a:t>. </a:t>
            </a:r>
            <a:endParaRPr lang="en-US" sz="3600" dirty="0"/>
          </a:p>
        </p:txBody>
      </p:sp>
    </p:spTree>
  </p:cSld>
  <p:clrMapOvr>
    <a:masterClrMapping/>
  </p:clrMapOvr>
  <p:transition>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2400"/>
            <a:ext cx="8991600" cy="6553200"/>
          </a:xfrm>
        </p:spPr>
        <p:txBody>
          <a:bodyPr>
            <a:normAutofit fontScale="92500"/>
          </a:bodyPr>
          <a:lstStyle/>
          <a:p>
            <a:pPr algn="r" rtl="1">
              <a:lnSpc>
                <a:spcPct val="120000"/>
              </a:lnSpc>
              <a:buNone/>
            </a:pPr>
            <a:r>
              <a:rPr lang="en-US" dirty="0"/>
              <a:t>•</a:t>
            </a:r>
            <a:r>
              <a:rPr lang="en-US" dirty="0">
                <a:cs typeface="B Titr" pitchFamily="2" charset="-78"/>
              </a:rPr>
              <a:t>  </a:t>
            </a:r>
            <a:r>
              <a:rPr lang="ar-SA" b="1" dirty="0">
                <a:cs typeface="B Titr" pitchFamily="2" charset="-78"/>
              </a:rPr>
              <a:t>پوشيدن دستكش</a:t>
            </a:r>
            <a:r>
              <a:rPr lang="en-US" b="1" dirty="0">
                <a:cs typeface="B Titr" pitchFamily="2" charset="-78"/>
              </a:rPr>
              <a:t> . </a:t>
            </a:r>
          </a:p>
          <a:p>
            <a:pPr algn="r" rtl="1">
              <a:lnSpc>
                <a:spcPct val="120000"/>
              </a:lnSpc>
              <a:buNone/>
            </a:pPr>
            <a:r>
              <a:rPr lang="en-US" dirty="0">
                <a:cs typeface="B Titr" pitchFamily="2" charset="-78"/>
              </a:rPr>
              <a:t>•  </a:t>
            </a:r>
            <a:r>
              <a:rPr lang="ar-SA" b="1" dirty="0">
                <a:cs typeface="B Titr" pitchFamily="2" charset="-78"/>
              </a:rPr>
              <a:t>لمس شريان راديال ( يا براكيال يا فمورال)، انتخاب ناحيه‌اي كه نبض بهتر لمس مي‌شود</a:t>
            </a:r>
            <a:r>
              <a:rPr lang="en-US" b="1" dirty="0">
                <a:cs typeface="B Titr" pitchFamily="2" charset="-78"/>
              </a:rPr>
              <a:t>. </a:t>
            </a:r>
          </a:p>
          <a:p>
            <a:pPr algn="r" rtl="1">
              <a:lnSpc>
                <a:spcPct val="120000"/>
              </a:lnSpc>
              <a:buNone/>
            </a:pPr>
            <a:r>
              <a:rPr lang="en-US" dirty="0">
                <a:cs typeface="B Titr" pitchFamily="2" charset="-78"/>
              </a:rPr>
              <a:t>•  </a:t>
            </a:r>
            <a:r>
              <a:rPr lang="ar-SA" b="1" dirty="0">
                <a:cs typeface="B Titr" pitchFamily="2" charset="-78"/>
              </a:rPr>
              <a:t>ثابت كردن شريان راديال با باز كردن مچ به طرف خارج و ثابت كردن شريان براكيال با باز كردن آرنج به طرف خارج</a:t>
            </a:r>
            <a:r>
              <a:rPr lang="en-US" b="1" dirty="0">
                <a:cs typeface="B Titr" pitchFamily="2" charset="-78"/>
              </a:rPr>
              <a:t>. </a:t>
            </a:r>
          </a:p>
          <a:p>
            <a:pPr algn="r" rtl="1">
              <a:lnSpc>
                <a:spcPct val="120000"/>
              </a:lnSpc>
              <a:buNone/>
            </a:pPr>
            <a:r>
              <a:rPr lang="en-US" dirty="0">
                <a:cs typeface="B Titr" pitchFamily="2" charset="-78"/>
              </a:rPr>
              <a:t>•  </a:t>
            </a:r>
            <a:r>
              <a:rPr lang="ar-SA" b="1" dirty="0">
                <a:cs typeface="B Titr" pitchFamily="2" charset="-78"/>
              </a:rPr>
              <a:t>ضد عفوني كردن ناحيه تعيين شده با پنبه آغشته به بتادين ، سپس با پنبه الكل</a:t>
            </a:r>
            <a:r>
              <a:rPr lang="en-US" b="1" dirty="0">
                <a:cs typeface="B Titr" pitchFamily="2" charset="-78"/>
              </a:rPr>
              <a:t>. </a:t>
            </a:r>
            <a:endParaRPr lang="fa-IR" b="1" dirty="0" smtClean="0">
              <a:cs typeface="B Titr" pitchFamily="2" charset="-78"/>
            </a:endParaRPr>
          </a:p>
          <a:p>
            <a:pPr algn="r" rtl="1">
              <a:lnSpc>
                <a:spcPct val="120000"/>
              </a:lnSpc>
              <a:buNone/>
            </a:pPr>
            <a:r>
              <a:rPr lang="en-US" dirty="0">
                <a:cs typeface="B Titr" pitchFamily="2" charset="-78"/>
              </a:rPr>
              <a:t>•  </a:t>
            </a:r>
            <a:r>
              <a:rPr lang="ar-SA" b="1" dirty="0">
                <a:cs typeface="B Titr" pitchFamily="2" charset="-78"/>
              </a:rPr>
              <a:t>نگه داشتن پنبه الكل بين انگشتان</a:t>
            </a:r>
            <a:r>
              <a:rPr lang="en-US" b="1" dirty="0">
                <a:cs typeface="B Titr" pitchFamily="2" charset="-78"/>
              </a:rPr>
              <a:t> . </a:t>
            </a:r>
          </a:p>
          <a:p>
            <a:pPr algn="r" rtl="1">
              <a:lnSpc>
                <a:spcPct val="120000"/>
              </a:lnSpc>
              <a:buNone/>
            </a:pPr>
            <a:r>
              <a:rPr lang="en-US" dirty="0">
                <a:cs typeface="B Titr" pitchFamily="2" charset="-78"/>
              </a:rPr>
              <a:t>•  </a:t>
            </a:r>
            <a:r>
              <a:rPr lang="ar-SA" b="1" dirty="0">
                <a:cs typeface="B Titr" pitchFamily="2" charset="-78"/>
              </a:rPr>
              <a:t>در دست گرفتن سرنگ (با دست ديگر) ، وارد نمودن سوزن با زاويه 45 درجه ، مستقيم به داخل شريان</a:t>
            </a:r>
            <a:r>
              <a:rPr lang="en-US" b="1" dirty="0">
                <a:cs typeface="B Titr" pitchFamily="2" charset="-78"/>
              </a:rPr>
              <a:t>. </a:t>
            </a:r>
          </a:p>
          <a:p>
            <a:pPr algn="r" rtl="1">
              <a:lnSpc>
                <a:spcPct val="120000"/>
              </a:lnSpc>
              <a:buNone/>
            </a:pPr>
            <a:r>
              <a:rPr lang="en-US" dirty="0">
                <a:cs typeface="B Titr" pitchFamily="2" charset="-78"/>
              </a:rPr>
              <a:t>•  </a:t>
            </a:r>
            <a:r>
              <a:rPr lang="ar-SA" b="1" dirty="0">
                <a:cs typeface="B Titr" pitchFamily="2" charset="-78"/>
              </a:rPr>
              <a:t>مشاهده سرنگ از نظر ورود خون پر فشار ، در اين صورت از ادامه فرو بردن سوزن بايد خودداري شود</a:t>
            </a:r>
            <a:r>
              <a:rPr lang="en-US" b="1" dirty="0">
                <a:cs typeface="B Titr" pitchFamily="2" charset="-78"/>
              </a:rPr>
              <a:t> . </a:t>
            </a:r>
          </a:p>
          <a:p>
            <a:pPr algn="r" rtl="1">
              <a:lnSpc>
                <a:spcPct val="120000"/>
              </a:lnSpc>
              <a:buNone/>
            </a:pPr>
            <a:r>
              <a:rPr lang="en-US" dirty="0">
                <a:cs typeface="B Titr" pitchFamily="2" charset="-78"/>
              </a:rPr>
              <a:t>•  </a:t>
            </a:r>
            <a:r>
              <a:rPr lang="ar-SA" b="1" dirty="0">
                <a:cs typeface="B Titr" pitchFamily="2" charset="-78"/>
              </a:rPr>
              <a:t>كشيدن دو الي سه ميلي ليتر خون به داخل سرنگ</a:t>
            </a:r>
            <a:r>
              <a:rPr lang="en-US" b="1" dirty="0">
                <a:cs typeface="B Titr" pitchFamily="2" charset="-78"/>
              </a:rPr>
              <a:t>. </a:t>
            </a:r>
            <a:endParaRPr lang="en-US" dirty="0">
              <a:cs typeface="B Titr" pitchFamily="2" charset="-78"/>
            </a:endParaRPr>
          </a:p>
        </p:txBody>
      </p:sp>
    </p:spTree>
  </p:cSld>
  <p:clrMapOvr>
    <a:masterClrMapping/>
  </p:clrMapOvr>
  <p:transition>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2400"/>
            <a:ext cx="8763000" cy="6553200"/>
          </a:xfrm>
        </p:spPr>
        <p:txBody>
          <a:bodyPr>
            <a:normAutofit/>
          </a:bodyPr>
          <a:lstStyle/>
          <a:p>
            <a:pPr algn="r" rtl="1">
              <a:lnSpc>
                <a:spcPct val="110000"/>
              </a:lnSpc>
              <a:buNone/>
            </a:pPr>
            <a:r>
              <a:rPr lang="en-US" dirty="0">
                <a:cs typeface="B Titr" pitchFamily="2" charset="-78"/>
              </a:rPr>
              <a:t>•  </a:t>
            </a:r>
            <a:r>
              <a:rPr lang="ar-SA" b="1" dirty="0">
                <a:cs typeface="B Titr" pitchFamily="2" charset="-78"/>
              </a:rPr>
              <a:t>نگه داشتن پنبه آغشته به مواد ضد عفوني كننده در كنار سوزن ، بيرون كشيدن سوزن و وارد آوردن سريع فشار بر ناحيه سوراخ شده با پنبه به مدت پنج دقيقه به منظور تشكيل لخته (براي بيماراني كه داروهاي ضد انعقاد مصرف مي‌كنند اين زمان تا ده دقيقه افزايش مي‌يابد</a:t>
            </a:r>
            <a:r>
              <a:rPr lang="en-US" b="1" dirty="0">
                <a:cs typeface="B Titr" pitchFamily="2" charset="-78"/>
              </a:rPr>
              <a:t>). </a:t>
            </a:r>
          </a:p>
          <a:p>
            <a:pPr algn="r" rtl="1">
              <a:lnSpc>
                <a:spcPct val="110000"/>
              </a:lnSpc>
              <a:buNone/>
            </a:pPr>
            <a:r>
              <a:rPr lang="en-US" dirty="0">
                <a:cs typeface="B Titr" pitchFamily="2" charset="-78"/>
              </a:rPr>
              <a:t>•  </a:t>
            </a:r>
            <a:r>
              <a:rPr lang="ar-SA" b="1" dirty="0">
                <a:cs typeface="B Titr" pitchFamily="2" charset="-78"/>
              </a:rPr>
              <a:t>كنترل ناحيه از نظر خونريزي به كمك مشاهده و لمس</a:t>
            </a:r>
            <a:r>
              <a:rPr lang="en-US" b="1" dirty="0">
                <a:cs typeface="B Titr" pitchFamily="2" charset="-78"/>
              </a:rPr>
              <a:t>. </a:t>
            </a:r>
          </a:p>
          <a:p>
            <a:pPr algn="r" rtl="1">
              <a:lnSpc>
                <a:spcPct val="110000"/>
              </a:lnSpc>
              <a:buNone/>
            </a:pPr>
            <a:r>
              <a:rPr lang="en-US" dirty="0">
                <a:cs typeface="B Titr" pitchFamily="2" charset="-78"/>
              </a:rPr>
              <a:t>•  </a:t>
            </a:r>
            <a:r>
              <a:rPr lang="ar-SA" b="1" dirty="0">
                <a:cs typeface="B Titr" pitchFamily="2" charset="-78"/>
              </a:rPr>
              <a:t>استفاده از پانسمان فشاري در صورت ادامه خونريزي</a:t>
            </a:r>
            <a:r>
              <a:rPr lang="en-US" b="1" dirty="0">
                <a:cs typeface="B Titr" pitchFamily="2" charset="-78"/>
              </a:rPr>
              <a:t>. </a:t>
            </a:r>
          </a:p>
          <a:p>
            <a:pPr algn="r" rtl="1">
              <a:lnSpc>
                <a:spcPct val="110000"/>
              </a:lnSpc>
              <a:buNone/>
            </a:pPr>
            <a:r>
              <a:rPr lang="en-US" dirty="0">
                <a:cs typeface="B Titr" pitchFamily="2" charset="-78"/>
              </a:rPr>
              <a:t>•  </a:t>
            </a:r>
            <a:r>
              <a:rPr lang="ar-SA" b="1" dirty="0">
                <a:cs typeface="B Titr" pitchFamily="2" charset="-78"/>
              </a:rPr>
              <a:t>خارج نمودن سريع حباب‌هاي هوا از داخل سرنگ (به منظور پيشگيري از تاثير گذاري در نتيجه </a:t>
            </a:r>
            <a:r>
              <a:rPr lang="ar-SA" b="1" dirty="0" smtClean="0">
                <a:cs typeface="B Titr" pitchFamily="2" charset="-78"/>
              </a:rPr>
              <a:t>آزمايش</a:t>
            </a:r>
            <a:r>
              <a:rPr lang="fa-IR" b="1" dirty="0" smtClean="0">
                <a:cs typeface="B Titr" pitchFamily="2" charset="-78"/>
              </a:rPr>
              <a:t>)</a:t>
            </a:r>
            <a:r>
              <a:rPr lang="en-US" b="1" dirty="0" smtClean="0">
                <a:cs typeface="B Titr" pitchFamily="2" charset="-78"/>
              </a:rPr>
              <a:t>. </a:t>
            </a:r>
            <a:endParaRPr lang="en-US" b="1" dirty="0">
              <a:cs typeface="B Titr" pitchFamily="2" charset="-78"/>
            </a:endParaRPr>
          </a:p>
          <a:p>
            <a:pPr algn="r" rtl="1">
              <a:lnSpc>
                <a:spcPct val="110000"/>
              </a:lnSpc>
              <a:buNone/>
            </a:pPr>
            <a:r>
              <a:rPr lang="en-US" dirty="0">
                <a:cs typeface="B Titr" pitchFamily="2" charset="-78"/>
              </a:rPr>
              <a:t>•  </a:t>
            </a:r>
            <a:r>
              <a:rPr lang="ar-SA" b="1" dirty="0">
                <a:cs typeface="B Titr" pitchFamily="2" charset="-78"/>
              </a:rPr>
              <a:t>چسبانيدن بر چسب مشخصات بر روي سرنگ (نام و نام خانوادگي بيمار ، شماره تخت ، بخش ، تاريخ نمونه </a:t>
            </a:r>
            <a:r>
              <a:rPr lang="ar-SA" b="1" dirty="0" smtClean="0">
                <a:cs typeface="B Titr" pitchFamily="2" charset="-78"/>
              </a:rPr>
              <a:t>گيري</a:t>
            </a:r>
            <a:r>
              <a:rPr lang="fa-IR" b="1" dirty="0" smtClean="0">
                <a:cs typeface="B Titr" pitchFamily="2" charset="-78"/>
              </a:rPr>
              <a:t>)</a:t>
            </a:r>
            <a:endParaRPr lang="en-US" dirty="0"/>
          </a:p>
        </p:txBody>
      </p:sp>
    </p:spTree>
  </p:cSld>
  <p:clrMapOvr>
    <a:masterClrMapping/>
  </p:clrMapOvr>
  <p:transition>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pPr marL="514350" indent="-514350" algn="r" rtl="1">
              <a:lnSpc>
                <a:spcPct val="150000"/>
              </a:lnSpc>
              <a:buNone/>
            </a:pPr>
            <a:r>
              <a:rPr lang="en-US" b="1" dirty="0"/>
              <a:t>•  </a:t>
            </a:r>
            <a:r>
              <a:rPr lang="ar-SA" b="1" dirty="0">
                <a:cs typeface="B Titr" pitchFamily="2" charset="-78"/>
              </a:rPr>
              <a:t>قرار دادن سرنگ در يك ظرف محتوي يخ</a:t>
            </a:r>
            <a:r>
              <a:rPr lang="en-US" b="1" dirty="0">
                <a:cs typeface="B Titr" pitchFamily="2" charset="-78"/>
              </a:rPr>
              <a:t>. </a:t>
            </a:r>
          </a:p>
          <a:p>
            <a:pPr marL="514350" indent="-514350" algn="r" rtl="1">
              <a:lnSpc>
                <a:spcPct val="150000"/>
              </a:lnSpc>
              <a:buNone/>
            </a:pPr>
            <a:r>
              <a:rPr lang="en-US" b="1" dirty="0">
                <a:cs typeface="B Titr" pitchFamily="2" charset="-78"/>
              </a:rPr>
              <a:t>•  </a:t>
            </a:r>
            <a:r>
              <a:rPr lang="ar-SA" b="1" dirty="0">
                <a:cs typeface="B Titr" pitchFamily="2" charset="-78"/>
              </a:rPr>
              <a:t>در آوردن دستكش و شستشوي دست</a:t>
            </a:r>
            <a:r>
              <a:rPr lang="en-US" b="1" dirty="0">
                <a:cs typeface="B Titr" pitchFamily="2" charset="-78"/>
              </a:rPr>
              <a:t>. </a:t>
            </a:r>
          </a:p>
          <a:p>
            <a:pPr marL="514350" indent="-514350" algn="r" rtl="1">
              <a:lnSpc>
                <a:spcPct val="150000"/>
              </a:lnSpc>
              <a:buNone/>
            </a:pPr>
            <a:r>
              <a:rPr lang="en-US" b="1" dirty="0">
                <a:cs typeface="B Titr" pitchFamily="2" charset="-78"/>
              </a:rPr>
              <a:t>•  </a:t>
            </a:r>
            <a:r>
              <a:rPr lang="ar-SA" b="1" dirty="0">
                <a:cs typeface="B Titr" pitchFamily="2" charset="-78"/>
              </a:rPr>
              <a:t>ثبت اطلاعات لازم روي فرم درخواست آزمايش</a:t>
            </a:r>
            <a:r>
              <a:rPr lang="en-US" b="1" dirty="0">
                <a:cs typeface="B Titr" pitchFamily="2" charset="-78"/>
              </a:rPr>
              <a:t> . </a:t>
            </a:r>
          </a:p>
          <a:p>
            <a:pPr marL="514350" indent="-514350" algn="r" rtl="1">
              <a:lnSpc>
                <a:spcPct val="150000"/>
              </a:lnSpc>
              <a:buNone/>
            </a:pPr>
            <a:r>
              <a:rPr lang="en-US" b="1" dirty="0">
                <a:cs typeface="B Titr" pitchFamily="2" charset="-78"/>
              </a:rPr>
              <a:t>•  </a:t>
            </a:r>
            <a:r>
              <a:rPr lang="ar-SA" b="1" dirty="0">
                <a:cs typeface="B Titr" pitchFamily="2" charset="-78"/>
              </a:rPr>
              <a:t>ارسال سريع نمونه خون همراه فرم مربوطه به آزمايشگاه</a:t>
            </a:r>
            <a:r>
              <a:rPr lang="en-US" b="1" dirty="0">
                <a:cs typeface="B Titr" pitchFamily="2" charset="-78"/>
              </a:rPr>
              <a:t>. </a:t>
            </a:r>
          </a:p>
          <a:p>
            <a:pPr marL="514350" indent="-514350" algn="r" rtl="1">
              <a:lnSpc>
                <a:spcPct val="150000"/>
              </a:lnSpc>
              <a:buNone/>
            </a:pPr>
            <a:r>
              <a:rPr lang="en-US" b="1" dirty="0">
                <a:cs typeface="B Titr" pitchFamily="2" charset="-78"/>
              </a:rPr>
              <a:t>•  </a:t>
            </a:r>
            <a:r>
              <a:rPr lang="ar-SA" b="1" dirty="0">
                <a:cs typeface="B Titr" pitchFamily="2" charset="-78"/>
              </a:rPr>
              <a:t>بديهي است براي سرعت بخشيدن در امور ذكر شده ، همكاري ساير كاركنان الزامي است</a:t>
            </a:r>
            <a:r>
              <a:rPr lang="en-US" b="1" dirty="0">
                <a:cs typeface="B Titr" pitchFamily="2" charset="-78"/>
              </a:rPr>
              <a:t>. </a:t>
            </a:r>
            <a:endParaRPr lang="en-US" dirty="0"/>
          </a:p>
        </p:txBody>
      </p:sp>
    </p:spTree>
  </p:cSld>
  <p:clrMapOvr>
    <a:masterClrMapping/>
  </p:clrMapOvr>
  <p:transition>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914400"/>
          </a:xfrm>
        </p:spPr>
        <p:txBody>
          <a:bodyPr>
            <a:normAutofit/>
          </a:bodyPr>
          <a:lstStyle/>
          <a:p>
            <a:pPr rtl="1"/>
            <a:r>
              <a:rPr lang="ar-SA" b="1" dirty="0">
                <a:cs typeface="B Titr" pitchFamily="2" charset="-78"/>
              </a:rPr>
              <a:t>چندنكته </a:t>
            </a:r>
            <a:r>
              <a:rPr lang="en-US" b="1" dirty="0">
                <a:cs typeface="B Titr" pitchFamily="2" charset="-78"/>
              </a:rPr>
              <a:t>: </a:t>
            </a:r>
            <a:endParaRPr lang="en-US" dirty="0">
              <a:cs typeface="B Titr" pitchFamily="2" charset="-78"/>
            </a:endParaRPr>
          </a:p>
        </p:txBody>
      </p:sp>
      <p:sp>
        <p:nvSpPr>
          <p:cNvPr id="3" name="Content Placeholder 2"/>
          <p:cNvSpPr>
            <a:spLocks noGrp="1"/>
          </p:cNvSpPr>
          <p:nvPr>
            <p:ph idx="1"/>
          </p:nvPr>
        </p:nvSpPr>
        <p:spPr>
          <a:xfrm>
            <a:off x="304800" y="914400"/>
            <a:ext cx="8534400" cy="5638800"/>
          </a:xfrm>
        </p:spPr>
        <p:txBody>
          <a:bodyPr>
            <a:normAutofit fontScale="77500" lnSpcReduction="20000"/>
          </a:bodyPr>
          <a:lstStyle/>
          <a:p>
            <a:pPr algn="r" rtl="1">
              <a:lnSpc>
                <a:spcPct val="120000"/>
              </a:lnSpc>
              <a:buNone/>
            </a:pPr>
            <a:r>
              <a:rPr lang="en-US" dirty="0"/>
              <a:t>• </a:t>
            </a:r>
            <a:r>
              <a:rPr lang="en-US" dirty="0">
                <a:cs typeface="B Titr" pitchFamily="2" charset="-78"/>
              </a:rPr>
              <a:t> </a:t>
            </a:r>
            <a:r>
              <a:rPr lang="ar-SA" b="1" dirty="0">
                <a:cs typeface="B Titr" pitchFamily="2" charset="-78"/>
              </a:rPr>
              <a:t>ماهيچه ها ، تاندون و چربي به درد حساس هستند . استخوان‌ها و اعصاب حساسيت بيشتري دارند بنابراين ناحيه‌اي بايدانتخاب شود كه به اين بافتها و وريدها آسيب نرساند</a:t>
            </a:r>
            <a:r>
              <a:rPr lang="en-US" b="1" dirty="0">
                <a:cs typeface="B Titr" pitchFamily="2" charset="-78"/>
              </a:rPr>
              <a:t> . </a:t>
            </a:r>
          </a:p>
          <a:p>
            <a:pPr algn="r" rtl="1">
              <a:lnSpc>
                <a:spcPct val="120000"/>
              </a:lnSpc>
              <a:buNone/>
            </a:pPr>
            <a:r>
              <a:rPr lang="ar-SA" b="1" dirty="0">
                <a:cs typeface="B Titr" pitchFamily="2" charset="-78"/>
              </a:rPr>
              <a:t>اولين ناحيه انتخابي راديال ، سپس براكيال و آخرين انتخاب فمورال است</a:t>
            </a:r>
            <a:r>
              <a:rPr lang="en-US" b="1" dirty="0">
                <a:cs typeface="B Titr" pitchFamily="2" charset="-78"/>
              </a:rPr>
              <a:t>. </a:t>
            </a:r>
          </a:p>
          <a:p>
            <a:pPr algn="r" rtl="1">
              <a:lnSpc>
                <a:spcPct val="120000"/>
              </a:lnSpc>
              <a:buNone/>
            </a:pPr>
            <a:r>
              <a:rPr lang="en-US" dirty="0">
                <a:cs typeface="B Titr" pitchFamily="2" charset="-78"/>
              </a:rPr>
              <a:t>•  </a:t>
            </a:r>
            <a:r>
              <a:rPr lang="ar-SA" b="1" dirty="0">
                <a:cs typeface="B Titr" pitchFamily="2" charset="-78"/>
              </a:rPr>
              <a:t>در صورت موفق نشدن به خون گيري ، در يك ناحيه بيشتر از دو بار سعي نكنيد</a:t>
            </a:r>
            <a:r>
              <a:rPr lang="en-US" b="1" dirty="0">
                <a:cs typeface="B Titr" pitchFamily="2" charset="-78"/>
              </a:rPr>
              <a:t>. </a:t>
            </a:r>
          </a:p>
          <a:p>
            <a:pPr algn="r" rtl="1">
              <a:lnSpc>
                <a:spcPct val="120000"/>
              </a:lnSpc>
              <a:buNone/>
            </a:pPr>
            <a:r>
              <a:rPr lang="ar-SA" b="1" dirty="0">
                <a:cs typeface="B Titr" pitchFamily="2" charset="-78"/>
              </a:rPr>
              <a:t>لمس ، ثابت كردن و سوراخ كردن رگهاي سطحي بسيار آسان تر از رگهاي عمقي است . توجه داشته باشيد كه انتهايي ترين قسمت شريان ، سطحي ترين قسمت آن است</a:t>
            </a:r>
            <a:r>
              <a:rPr lang="en-US" b="1" dirty="0">
                <a:cs typeface="B Titr" pitchFamily="2" charset="-78"/>
              </a:rPr>
              <a:t>. </a:t>
            </a:r>
          </a:p>
          <a:p>
            <a:pPr algn="r" rtl="1">
              <a:lnSpc>
                <a:spcPct val="120000"/>
              </a:lnSpc>
              <a:buNone/>
            </a:pPr>
            <a:r>
              <a:rPr lang="en-US" dirty="0">
                <a:cs typeface="B Titr" pitchFamily="2" charset="-78"/>
              </a:rPr>
              <a:t>•  </a:t>
            </a:r>
            <a:r>
              <a:rPr lang="ar-SA" b="1" i="1" dirty="0">
                <a:cs typeface="B Titr" pitchFamily="2" charset="-78"/>
              </a:rPr>
              <a:t>عوارض تهيه نمونه خون شرياني</a:t>
            </a:r>
            <a:r>
              <a:rPr lang="en-US" b="1" i="1" dirty="0">
                <a:cs typeface="B Titr" pitchFamily="2" charset="-78"/>
              </a:rPr>
              <a:t> : </a:t>
            </a:r>
            <a:endParaRPr lang="en-US" b="1" dirty="0">
              <a:cs typeface="B Titr" pitchFamily="2" charset="-78"/>
            </a:endParaRPr>
          </a:p>
          <a:p>
            <a:pPr algn="r" rtl="1">
              <a:lnSpc>
                <a:spcPct val="120000"/>
              </a:lnSpc>
              <a:buNone/>
            </a:pPr>
            <a:r>
              <a:rPr lang="ar-SA" b="1" dirty="0">
                <a:cs typeface="B Titr" pitchFamily="2" charset="-78"/>
              </a:rPr>
              <a:t>هماتوم اختلال خونريزي دهنده، ايسكمي نسوج قسمت‌هاي انتهايي ، عفونت ، فيستول شرياني وريدي</a:t>
            </a:r>
            <a:r>
              <a:rPr lang="en-US" b="1" dirty="0">
                <a:cs typeface="B Titr" pitchFamily="2" charset="-78"/>
              </a:rPr>
              <a:t>. </a:t>
            </a:r>
            <a:endParaRPr lang="en-US" dirty="0"/>
          </a:p>
        </p:txBody>
      </p:sp>
    </p:spTree>
  </p:cSld>
  <p:clrMapOvr>
    <a:masterClrMapping/>
  </p:clrMapOvr>
  <p:transition>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adial art anat"/>
          <p:cNvPicPr>
            <a:picLocks noChangeAspect="1" noChangeArrowheads="1"/>
          </p:cNvPicPr>
          <p:nvPr/>
        </p:nvPicPr>
        <p:blipFill>
          <a:blip r:embed="rId2"/>
          <a:srcRect/>
          <a:stretch>
            <a:fillRect/>
          </a:stretch>
        </p:blipFill>
        <p:spPr bwMode="auto">
          <a:xfrm>
            <a:off x="5029200" y="3657600"/>
            <a:ext cx="4114800" cy="2971800"/>
          </a:xfrm>
          <a:prstGeom prst="rect">
            <a:avLst/>
          </a:prstGeom>
          <a:noFill/>
        </p:spPr>
      </p:pic>
      <p:pic>
        <p:nvPicPr>
          <p:cNvPr id="14339" name="Picture 3" descr="radial2"/>
          <p:cNvPicPr>
            <a:picLocks noChangeAspect="1" noChangeArrowheads="1"/>
          </p:cNvPicPr>
          <p:nvPr/>
        </p:nvPicPr>
        <p:blipFill>
          <a:blip r:embed="rId3"/>
          <a:srcRect/>
          <a:stretch>
            <a:fillRect/>
          </a:stretch>
        </p:blipFill>
        <p:spPr bwMode="auto">
          <a:xfrm>
            <a:off x="0" y="3810000"/>
            <a:ext cx="5029200" cy="2690813"/>
          </a:xfrm>
          <a:prstGeom prst="rect">
            <a:avLst/>
          </a:prstGeom>
          <a:noFill/>
        </p:spPr>
      </p:pic>
      <p:sp>
        <p:nvSpPr>
          <p:cNvPr id="4" name="Rounded Rectangle 3"/>
          <p:cNvSpPr/>
          <p:nvPr/>
        </p:nvSpPr>
        <p:spPr>
          <a:xfrm>
            <a:off x="2362200" y="304800"/>
            <a:ext cx="5029200" cy="16764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a-IR" sz="7200" dirty="0" smtClean="0">
                <a:solidFill>
                  <a:schemeClr val="tx1"/>
                </a:solidFill>
                <a:cs typeface="B Jadid" pitchFamily="2" charset="-78"/>
              </a:rPr>
              <a:t>تست آلن</a:t>
            </a:r>
            <a:endParaRPr lang="en-US" sz="7200" dirty="0">
              <a:solidFill>
                <a:schemeClr val="tx1"/>
              </a:solidFill>
              <a:cs typeface="B Jadid" pitchFamily="2" charset="-78"/>
            </a:endParaRPr>
          </a:p>
        </p:txBody>
      </p:sp>
    </p:spTree>
  </p:cSld>
  <p:clrMapOvr>
    <a:masterClrMapping/>
  </p:clrMapOvr>
  <p:transition>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adial1"/>
          <p:cNvPicPr>
            <a:picLocks noChangeAspect="1" noChangeArrowheads="1"/>
          </p:cNvPicPr>
          <p:nvPr/>
        </p:nvPicPr>
        <p:blipFill>
          <a:blip r:embed="rId2"/>
          <a:srcRect/>
          <a:stretch>
            <a:fillRect/>
          </a:stretch>
        </p:blipFill>
        <p:spPr bwMode="auto">
          <a:xfrm>
            <a:off x="1630363" y="304800"/>
            <a:ext cx="5667375" cy="6019800"/>
          </a:xfrm>
          <a:prstGeom prst="rect">
            <a:avLst/>
          </a:prstGeom>
          <a:noFill/>
        </p:spPr>
      </p:pic>
    </p:spTree>
  </p:cSld>
  <p:clrMapOvr>
    <a:masterClrMapping/>
  </p:clrMapOvr>
  <p:transition>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Allen test"/>
          <p:cNvPicPr>
            <a:picLocks noChangeAspect="1" noChangeArrowheads="1"/>
          </p:cNvPicPr>
          <p:nvPr/>
        </p:nvPicPr>
        <p:blipFill>
          <a:blip r:embed="rId2"/>
          <a:srcRect/>
          <a:stretch>
            <a:fillRect/>
          </a:stretch>
        </p:blipFill>
        <p:spPr bwMode="auto">
          <a:xfrm>
            <a:off x="1143000" y="852488"/>
            <a:ext cx="6934200" cy="5210175"/>
          </a:xfrm>
          <a:prstGeom prst="rect">
            <a:avLst/>
          </a:prstGeom>
          <a:noFill/>
        </p:spPr>
      </p:pic>
    </p:spTree>
  </p:cSld>
  <p:clrMapOvr>
    <a:masterClrMapping/>
  </p:clrMapOvr>
  <p:transition>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atin typeface="Arial" pitchFamily="34" charset="0"/>
              </a:rPr>
              <a:t>The Kit</a:t>
            </a:r>
          </a:p>
        </p:txBody>
      </p:sp>
      <p:pic>
        <p:nvPicPr>
          <p:cNvPr id="25603" name="Picture 3" descr="pulsator"/>
          <p:cNvPicPr>
            <a:picLocks noChangeAspect="1" noChangeArrowheads="1"/>
          </p:cNvPicPr>
          <p:nvPr/>
        </p:nvPicPr>
        <p:blipFill>
          <a:blip r:embed="rId2"/>
          <a:srcRect/>
          <a:stretch>
            <a:fillRect/>
          </a:stretch>
        </p:blipFill>
        <p:spPr bwMode="auto">
          <a:xfrm>
            <a:off x="1295400" y="1492250"/>
            <a:ext cx="6553200" cy="5048250"/>
          </a:xfrm>
          <a:prstGeom prst="rect">
            <a:avLst/>
          </a:prstGeom>
          <a:noFill/>
        </p:spPr>
      </p:pic>
    </p:spTree>
  </p:cSld>
  <p:clrMapOvr>
    <a:masterClrMapping/>
  </p:clrMapOvr>
  <p:transition>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علت انجام :</a:t>
            </a:r>
            <a:endParaRPr lang="en-US" dirty="0"/>
          </a:p>
        </p:txBody>
      </p:sp>
      <p:sp>
        <p:nvSpPr>
          <p:cNvPr id="3" name="Content Placeholder 2"/>
          <p:cNvSpPr>
            <a:spLocks noGrp="1"/>
          </p:cNvSpPr>
          <p:nvPr>
            <p:ph idx="1"/>
          </p:nvPr>
        </p:nvSpPr>
        <p:spPr/>
        <p:txBody>
          <a:bodyPr/>
          <a:lstStyle/>
          <a:p>
            <a:pPr algn="r" rtl="1"/>
            <a:r>
              <a:rPr lang="fa-IR" dirty="0" smtClean="0"/>
              <a:t>این آزمون زمانی انجام می شود که بخواهیم بیماریهای تنفسی یا سایر شرایطی که ریه های را درگیر می کند را ارزیابی کنیم. برای تعیین کارایی اکسیژن درمانی نیز کاربرد دارد . همچنین قسمت اسید-باز آزمون نشانگر خوبی برای ارزیابی عملکرد کلیه ها می باشد. </a:t>
            </a:r>
            <a:r>
              <a:rPr lang="fa-IR" dirty="0"/>
              <a:t/>
            </a:r>
            <a:br>
              <a:rPr lang="fa-IR" dirty="0"/>
            </a:br>
            <a:r>
              <a:rPr lang="en-US" dirty="0"/>
              <a:t/>
            </a:r>
            <a:br>
              <a:rPr lang="en-US" dirty="0"/>
            </a:br>
            <a:endParaRPr lang="en-US" dirty="0"/>
          </a:p>
          <a:p>
            <a:pPr algn="r" rtl="1"/>
            <a:endParaRPr lang="en-US" dirty="0"/>
          </a:p>
        </p:txBody>
      </p:sp>
    </p:spTree>
  </p:cSld>
  <p:clrMapOvr>
    <a:masterClrMapping/>
  </p:clrMapOvr>
  <p:transition>
    <p:wheel spokes="8"/>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8763000" cy="1417638"/>
          </a:xfrm>
        </p:spPr>
        <p:txBody>
          <a:bodyPr>
            <a:normAutofit fontScale="90000"/>
          </a:bodyPr>
          <a:lstStyle/>
          <a:p>
            <a:pPr algn="ctr" rtl="1"/>
            <a:r>
              <a:rPr lang="fa-IR" dirty="0" smtClean="0"/>
              <a:t>پارامترهای اصلی جهت تفسیر گازهای خونی شریانی</a:t>
            </a:r>
            <a:endParaRPr lang="en-US" dirty="0"/>
          </a:p>
        </p:txBody>
      </p:sp>
      <p:sp>
        <p:nvSpPr>
          <p:cNvPr id="3" name="Content Placeholder 2"/>
          <p:cNvSpPr>
            <a:spLocks noGrp="1"/>
          </p:cNvSpPr>
          <p:nvPr>
            <p:ph idx="1"/>
          </p:nvPr>
        </p:nvSpPr>
        <p:spPr/>
        <p:txBody>
          <a:bodyPr/>
          <a:lstStyle/>
          <a:p>
            <a:pPr algn="r" rtl="1"/>
            <a:r>
              <a:rPr lang="en-US" dirty="0" smtClean="0"/>
              <a:t>PH</a:t>
            </a:r>
            <a:r>
              <a:rPr lang="fa-IR" dirty="0" smtClean="0"/>
              <a:t> </a:t>
            </a:r>
          </a:p>
          <a:p>
            <a:pPr algn="r" rtl="1">
              <a:buNone/>
            </a:pPr>
            <a:r>
              <a:rPr lang="fa-IR" dirty="0" smtClean="0">
                <a:cs typeface="B Titr" pitchFamily="2" charset="-78"/>
              </a:rPr>
              <a:t>نمایانگر وضعیت یک محلول از نظر اسید و باز است .</a:t>
            </a:r>
          </a:p>
          <a:p>
            <a:pPr algn="r" rtl="1">
              <a:buNone/>
            </a:pPr>
            <a:r>
              <a:rPr lang="en-US" dirty="0" smtClean="0">
                <a:cs typeface="B Titr" pitchFamily="2" charset="-78"/>
              </a:rPr>
              <a:t>PH</a:t>
            </a:r>
            <a:r>
              <a:rPr lang="fa-IR" dirty="0" smtClean="0">
                <a:cs typeface="B Titr" pitchFamily="2" charset="-78"/>
              </a:rPr>
              <a:t> طبیعی خون بین 7/35 و 7/45 است و بطور متوسط میزان آن را 7/40 در نظر می گیرند . </a:t>
            </a:r>
          </a:p>
          <a:p>
            <a:pPr algn="r" rtl="1">
              <a:buNone/>
            </a:pPr>
            <a:r>
              <a:rPr lang="en-US" dirty="0" smtClean="0">
                <a:cs typeface="B Titr" pitchFamily="2" charset="-78"/>
              </a:rPr>
              <a:t>PH</a:t>
            </a:r>
            <a:r>
              <a:rPr lang="fa-IR" dirty="0" smtClean="0">
                <a:cs typeface="B Titr" pitchFamily="2" charset="-78"/>
              </a:rPr>
              <a:t> بالاتر از 7/45 را آلکالمی و به </a:t>
            </a:r>
            <a:r>
              <a:rPr lang="en-US" dirty="0" smtClean="0">
                <a:cs typeface="B Titr" pitchFamily="2" charset="-78"/>
              </a:rPr>
              <a:t>PH</a:t>
            </a:r>
            <a:r>
              <a:rPr lang="fa-IR" dirty="0" smtClean="0">
                <a:cs typeface="B Titr" pitchFamily="2" charset="-78"/>
              </a:rPr>
              <a:t> زیر 7/35 اسیدمی گفته می شود . تغییرات </a:t>
            </a:r>
            <a:r>
              <a:rPr lang="en-US" dirty="0" smtClean="0">
                <a:cs typeface="B Titr" pitchFamily="2" charset="-78"/>
              </a:rPr>
              <a:t>PH</a:t>
            </a:r>
            <a:r>
              <a:rPr lang="fa-IR" dirty="0" smtClean="0">
                <a:cs typeface="B Titr" pitchFamily="2" charset="-78"/>
              </a:rPr>
              <a:t> عکس تغییرات غلظت یون هیدروژن است .</a:t>
            </a:r>
            <a:endParaRPr lang="fa-IR" dirty="0">
              <a:cs typeface="B Titr" pitchFamily="2" charset="-78"/>
            </a:endParaRPr>
          </a:p>
          <a:p>
            <a:pPr algn="r" rtl="1">
              <a:buNone/>
            </a:pPr>
            <a:endParaRPr lang="en-US" dirty="0"/>
          </a:p>
        </p:txBody>
      </p:sp>
    </p:spTree>
  </p:cSld>
  <p:clrMapOvr>
    <a:masterClrMapping/>
  </p:clrMapOvr>
  <p:transition>
    <p:wheel spokes="8"/>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PaCO2</a:t>
            </a:r>
            <a:endParaRPr lang="en-US" dirty="0"/>
          </a:p>
        </p:txBody>
      </p:sp>
      <p:sp>
        <p:nvSpPr>
          <p:cNvPr id="3" name="Content Placeholder 2"/>
          <p:cNvSpPr>
            <a:spLocks noGrp="1"/>
          </p:cNvSpPr>
          <p:nvPr>
            <p:ph idx="1"/>
          </p:nvPr>
        </p:nvSpPr>
        <p:spPr/>
        <p:txBody>
          <a:bodyPr>
            <a:normAutofit lnSpcReduction="10000"/>
          </a:bodyPr>
          <a:lstStyle/>
          <a:p>
            <a:pPr algn="r" rtl="1"/>
            <a:r>
              <a:rPr lang="fa-IR" dirty="0" smtClean="0">
                <a:cs typeface="B Titr" pitchFamily="2" charset="-78"/>
              </a:rPr>
              <a:t>نمایانگر میزان دی اکسید کربن موجود در خون شریانی است . این گاز توسط متابولیسم سلولی ساخته شده ، از طریق ریه ها دفع می گردد. میزان طبیعی آن بین 35 تا 45 میلیمتر جیوه و بطور متوسط 40 میلیمتر جیوه است .</a:t>
            </a:r>
          </a:p>
          <a:p>
            <a:pPr algn="r" rtl="1"/>
            <a:r>
              <a:rPr lang="fa-IR" dirty="0" smtClean="0">
                <a:cs typeface="B Titr" pitchFamily="2" charset="-78"/>
              </a:rPr>
              <a:t>میزان آن از 45 میلیمتر جیوه بیشتر ر السیدوز تنفسی و کاهش آن به زیر 35 را آلکالوز تنفسی می گویند .</a:t>
            </a:r>
          </a:p>
          <a:p>
            <a:pPr algn="r" rtl="1"/>
            <a:r>
              <a:rPr lang="fa-IR" dirty="0" smtClean="0">
                <a:cs typeface="B Titr" pitchFamily="2" charset="-78"/>
              </a:rPr>
              <a:t>تغییرات </a:t>
            </a:r>
            <a:r>
              <a:rPr lang="en-US" dirty="0" smtClean="0">
                <a:cs typeface="B Titr" pitchFamily="2" charset="-78"/>
              </a:rPr>
              <a:t>PaCO2</a:t>
            </a:r>
            <a:r>
              <a:rPr lang="fa-IR" dirty="0" smtClean="0">
                <a:cs typeface="B Titr" pitchFamily="2" charset="-78"/>
              </a:rPr>
              <a:t> نسبت عکس با تغییرات غلظت یون هیدروژن دارد.</a:t>
            </a:r>
            <a:endParaRPr lang="en-US" dirty="0">
              <a:cs typeface="B Titr" pitchFamily="2" charset="-78"/>
            </a:endParaRPr>
          </a:p>
        </p:txBody>
      </p:sp>
    </p:spTree>
  </p:cSld>
  <p:clrMapOvr>
    <a:masterClrMapping/>
  </p:clrMapOvr>
  <p:transition>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90600"/>
          </a:xfrm>
        </p:spPr>
        <p:txBody>
          <a:bodyPr/>
          <a:lstStyle/>
          <a:p>
            <a:r>
              <a:rPr lang="en-US" dirty="0" smtClean="0"/>
              <a:t>HCO3</a:t>
            </a:r>
            <a:endParaRPr lang="en-US" dirty="0"/>
          </a:p>
        </p:txBody>
      </p:sp>
      <p:sp>
        <p:nvSpPr>
          <p:cNvPr id="3" name="Content Placeholder 2"/>
          <p:cNvSpPr>
            <a:spLocks noGrp="1"/>
          </p:cNvSpPr>
          <p:nvPr>
            <p:ph idx="1"/>
          </p:nvPr>
        </p:nvSpPr>
        <p:spPr>
          <a:xfrm>
            <a:off x="228600" y="1371600"/>
            <a:ext cx="8686800" cy="5257800"/>
          </a:xfrm>
        </p:spPr>
        <p:txBody>
          <a:bodyPr/>
          <a:lstStyle/>
          <a:p>
            <a:pPr algn="r" rtl="1">
              <a:buNone/>
            </a:pPr>
            <a:r>
              <a:rPr lang="fa-IR" dirty="0" smtClean="0">
                <a:cs typeface="B Titr" pitchFamily="2" charset="-78"/>
              </a:rPr>
              <a:t>غلظت یون بیکربنات یک پارامتر متابولیک محسوب می شود و تغیییرات آن بیانگر وجود اسیدوز یا آلکالوز متابولیک است .</a:t>
            </a:r>
          </a:p>
          <a:p>
            <a:pPr algn="r" rtl="1">
              <a:buNone/>
            </a:pPr>
            <a:r>
              <a:rPr lang="fa-IR" dirty="0" smtClean="0">
                <a:cs typeface="B Titr" pitchFamily="2" charset="-78"/>
              </a:rPr>
              <a:t>میزان طبیعی یون بیکربنات بین 22 الی 26 میلی اکی والان در لیتر و یا بطور متوسط 24 میلی اکی والان در لیتر است . افزایش آن از 26 میلی اکی والان آلکالوز متابولیک و کاهش آن از 22 میلی اکی والان در لیتر اسیدوز متابولیک است .</a:t>
            </a:r>
          </a:p>
          <a:p>
            <a:pPr algn="r" rtl="1">
              <a:buNone/>
            </a:pPr>
            <a:r>
              <a:rPr lang="fa-IR" dirty="0" smtClean="0">
                <a:cs typeface="B Titr" pitchFamily="2" charset="-78"/>
              </a:rPr>
              <a:t>تغییرات بیکربنات نسبت مستقیم با تغییرات </a:t>
            </a:r>
            <a:r>
              <a:rPr lang="en-US" dirty="0" smtClean="0">
                <a:cs typeface="B Titr" pitchFamily="2" charset="-78"/>
              </a:rPr>
              <a:t>PH</a:t>
            </a:r>
            <a:r>
              <a:rPr lang="fa-IR" dirty="0" smtClean="0">
                <a:cs typeface="B Titr" pitchFamily="2" charset="-78"/>
              </a:rPr>
              <a:t> دارد .</a:t>
            </a:r>
            <a:endParaRPr lang="en-US" dirty="0">
              <a:cs typeface="B Titr" pitchFamily="2" charset="-78"/>
            </a:endParaRPr>
          </a:p>
        </p:txBody>
      </p:sp>
    </p:spTree>
  </p:cSld>
  <p:clrMapOvr>
    <a:masterClrMapping/>
  </p:clrMapOvr>
  <p:transition>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lstStyle/>
          <a:p>
            <a:r>
              <a:rPr lang="en-US" b="1" dirty="0" smtClean="0">
                <a:cs typeface="B Jadid" pitchFamily="2" charset="-78"/>
              </a:rPr>
              <a:t>Base Excess</a:t>
            </a:r>
            <a:r>
              <a:rPr lang="fa-IR" b="1" dirty="0" smtClean="0">
                <a:cs typeface="B Jadid" pitchFamily="2" charset="-78"/>
              </a:rPr>
              <a:t>افزایش باز یا </a:t>
            </a:r>
            <a:endParaRPr lang="en-US" b="1" dirty="0">
              <a:cs typeface="B Jadid" pitchFamily="2" charset="-78"/>
            </a:endParaRPr>
          </a:p>
        </p:txBody>
      </p:sp>
      <p:sp>
        <p:nvSpPr>
          <p:cNvPr id="3" name="Content Placeholder 2"/>
          <p:cNvSpPr>
            <a:spLocks noGrp="1"/>
          </p:cNvSpPr>
          <p:nvPr>
            <p:ph idx="1"/>
          </p:nvPr>
        </p:nvSpPr>
        <p:spPr>
          <a:xfrm>
            <a:off x="228600" y="838200"/>
            <a:ext cx="8763000" cy="5791200"/>
          </a:xfrm>
        </p:spPr>
        <p:txBody>
          <a:bodyPr>
            <a:normAutofit lnSpcReduction="10000"/>
          </a:bodyPr>
          <a:lstStyle/>
          <a:p>
            <a:pPr algn="r" rtl="1"/>
            <a:r>
              <a:rPr lang="fa-IR" dirty="0" smtClean="0">
                <a:cs typeface="B Titr" pitchFamily="2" charset="-78"/>
              </a:rPr>
              <a:t>در شرایطی که </a:t>
            </a:r>
            <a:r>
              <a:rPr lang="en-US" dirty="0" smtClean="0">
                <a:cs typeface="B Titr" pitchFamily="2" charset="-78"/>
              </a:rPr>
              <a:t>PaCO2</a:t>
            </a:r>
            <a:r>
              <a:rPr lang="fa-IR" dirty="0" smtClean="0">
                <a:cs typeface="B Titr" pitchFamily="2" charset="-78"/>
              </a:rPr>
              <a:t> در حرارت 37 درجه سانتیگراد معادل 40 میلی متر جیوه بوده ، کمبود اکسیژن نیز وجود نداشته باشد ، </a:t>
            </a:r>
            <a:r>
              <a:rPr lang="en-US" dirty="0" smtClean="0">
                <a:cs typeface="B Titr" pitchFamily="2" charset="-78"/>
              </a:rPr>
              <a:t>BE</a:t>
            </a:r>
            <a:r>
              <a:rPr lang="fa-IR" dirty="0" smtClean="0">
                <a:cs typeface="B Titr" pitchFamily="2" charset="-78"/>
              </a:rPr>
              <a:t> به مقدار اسید یا بازی اطلاق می گردد که برای حفظ </a:t>
            </a:r>
            <a:r>
              <a:rPr lang="en-US" dirty="0" smtClean="0">
                <a:cs typeface="B Titr" pitchFamily="2" charset="-78"/>
              </a:rPr>
              <a:t>PH</a:t>
            </a:r>
            <a:r>
              <a:rPr lang="fa-IR" dirty="0" smtClean="0">
                <a:cs typeface="B Titr" pitchFamily="2" charset="-78"/>
              </a:rPr>
              <a:t> در حد طبیعی و نیز حفظ بیکربنات به میزان 24 میلی اکی والان در لیتر مورد نیازاست </a:t>
            </a:r>
            <a:r>
              <a:rPr lang="en-US" dirty="0" smtClean="0">
                <a:cs typeface="B Titr" pitchFamily="2" charset="-78"/>
              </a:rPr>
              <a:t>.</a:t>
            </a:r>
            <a:r>
              <a:rPr lang="fa-IR" dirty="0" smtClean="0">
                <a:cs typeface="B Titr" pitchFamily="2" charset="-78"/>
              </a:rPr>
              <a:t>بعبارت دیگر مقدارطبیعی </a:t>
            </a:r>
            <a:r>
              <a:rPr lang="en-US" dirty="0" smtClean="0">
                <a:cs typeface="B Titr" pitchFamily="2" charset="-78"/>
              </a:rPr>
              <a:t>BE</a:t>
            </a:r>
            <a:r>
              <a:rPr lang="fa-IR" dirty="0" smtClean="0">
                <a:cs typeface="B Titr" pitchFamily="2" charset="-78"/>
              </a:rPr>
              <a:t> بین 2+ و 2- متغییر بوده و بر حسب میلی اکی والان در لیتر بیان می شود . افزایش </a:t>
            </a:r>
            <a:r>
              <a:rPr lang="en-US" dirty="0" smtClean="0">
                <a:cs typeface="B Titr" pitchFamily="2" charset="-78"/>
              </a:rPr>
              <a:t>BE</a:t>
            </a:r>
            <a:r>
              <a:rPr lang="fa-IR" dirty="0" smtClean="0">
                <a:cs typeface="B Titr" pitchFamily="2" charset="-78"/>
              </a:rPr>
              <a:t> از 2+ نمایانگر احتباس باز غیر فرار و یا بعبارت دیگر آلکالوز متابولیک و کاهش </a:t>
            </a:r>
            <a:r>
              <a:rPr lang="en-US" dirty="0" smtClean="0">
                <a:cs typeface="B Titr" pitchFamily="2" charset="-78"/>
              </a:rPr>
              <a:t>BE</a:t>
            </a:r>
            <a:r>
              <a:rPr lang="fa-IR" dirty="0" smtClean="0">
                <a:cs typeface="B Titr" pitchFamily="2" charset="-78"/>
              </a:rPr>
              <a:t> از 2- نمایانگر احتباس اسید غیر فرار و یا بعبارت دیگر اسیدوز متابولیک است .</a:t>
            </a:r>
          </a:p>
          <a:p>
            <a:pPr algn="r" rtl="1"/>
            <a:r>
              <a:rPr lang="fa-IR" dirty="0" smtClean="0">
                <a:cs typeface="B Titr" pitchFamily="2" charset="-78"/>
              </a:rPr>
              <a:t>در مواردی که </a:t>
            </a:r>
            <a:r>
              <a:rPr lang="en-US" dirty="0" smtClean="0">
                <a:cs typeface="B Titr" pitchFamily="2" charset="-78"/>
              </a:rPr>
              <a:t>BE</a:t>
            </a:r>
            <a:r>
              <a:rPr lang="fa-IR" dirty="0" smtClean="0">
                <a:cs typeface="B Titr" pitchFamily="2" charset="-78"/>
              </a:rPr>
              <a:t> ارقام منفی نشان می دهد (اسیدوز متابولیک ) بهتر است از واژه </a:t>
            </a:r>
            <a:r>
              <a:rPr lang="en-US" dirty="0" smtClean="0">
                <a:cs typeface="B Titr" pitchFamily="2" charset="-78"/>
              </a:rPr>
              <a:t>Base Deficit</a:t>
            </a:r>
            <a:r>
              <a:rPr lang="fa-IR" dirty="0" smtClean="0">
                <a:cs typeface="B Titr" pitchFamily="2" charset="-78"/>
              </a:rPr>
              <a:t> استفاده شود .</a:t>
            </a:r>
            <a:endParaRPr lang="en-US" dirty="0">
              <a:cs typeface="B Titr" pitchFamily="2" charset="-78"/>
            </a:endParaRPr>
          </a:p>
        </p:txBody>
      </p:sp>
    </p:spTree>
  </p:cSld>
  <p:clrMapOvr>
    <a:masterClrMapping/>
  </p:clrMapOvr>
  <p:transition>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a:bodyPr>
          <a:lstStyle/>
          <a:p>
            <a:pPr rtl="1"/>
            <a:r>
              <a:rPr lang="fa-IR" dirty="0" smtClean="0"/>
              <a:t>میزان کل </a:t>
            </a:r>
            <a:r>
              <a:rPr lang="en-US" dirty="0" smtClean="0"/>
              <a:t>CO2</a:t>
            </a:r>
            <a:r>
              <a:rPr lang="fa-IR" dirty="0" smtClean="0"/>
              <a:t> (</a:t>
            </a:r>
            <a:r>
              <a:rPr lang="en-US" dirty="0" smtClean="0"/>
              <a:t>Total CO2 tco2</a:t>
            </a:r>
            <a:r>
              <a:rPr lang="fa-IR" dirty="0" smtClean="0"/>
              <a:t>)</a:t>
            </a:r>
            <a:endParaRPr lang="en-US" dirty="0"/>
          </a:p>
        </p:txBody>
      </p:sp>
      <p:sp>
        <p:nvSpPr>
          <p:cNvPr id="3" name="Content Placeholder 2"/>
          <p:cNvSpPr>
            <a:spLocks noGrp="1"/>
          </p:cNvSpPr>
          <p:nvPr>
            <p:ph idx="1"/>
          </p:nvPr>
        </p:nvSpPr>
        <p:spPr>
          <a:xfrm>
            <a:off x="228600" y="1066800"/>
            <a:ext cx="8686800" cy="5410200"/>
          </a:xfrm>
        </p:spPr>
        <p:txBody>
          <a:bodyPr/>
          <a:lstStyle/>
          <a:p>
            <a:pPr algn="r" rtl="1"/>
            <a:r>
              <a:rPr lang="fa-IR" dirty="0" smtClean="0">
                <a:cs typeface="B Titr" pitchFamily="2" charset="-78"/>
              </a:rPr>
              <a:t>میزان کل </a:t>
            </a:r>
            <a:r>
              <a:rPr lang="en-US" dirty="0" smtClean="0">
                <a:cs typeface="B Titr" pitchFamily="2" charset="-78"/>
              </a:rPr>
              <a:t>CO2</a:t>
            </a:r>
            <a:r>
              <a:rPr lang="fa-IR" dirty="0" smtClean="0">
                <a:cs typeface="B Titr" pitchFamily="2" charset="-78"/>
              </a:rPr>
              <a:t> عبارت است از مجموع غلظت یون بیکربنات، اسید کربنیک ، و دی اکسید کربن موجود در خون.</a:t>
            </a:r>
          </a:p>
          <a:p>
            <a:pPr algn="r" rtl="1"/>
            <a:r>
              <a:rPr lang="fa-IR" dirty="0" smtClean="0">
                <a:cs typeface="B Titr" pitchFamily="2" charset="-78"/>
              </a:rPr>
              <a:t>چون حدود 95% از میزان کل </a:t>
            </a:r>
            <a:r>
              <a:rPr lang="en-US" dirty="0" smtClean="0">
                <a:cs typeface="B Titr" pitchFamily="2" charset="-78"/>
              </a:rPr>
              <a:t>CO2</a:t>
            </a:r>
            <a:r>
              <a:rPr lang="fa-IR" dirty="0" smtClean="0">
                <a:cs typeface="B Titr" pitchFamily="2" charset="-78"/>
              </a:rPr>
              <a:t> را یون بیکربنات تشکیل می دهد ، این میزان تقریباً برابر با مقدار یون بیکربنات یعنی حدود 25/2 میلی اکی والان در لیتر است .</a:t>
            </a:r>
            <a:endParaRPr lang="en-US" dirty="0">
              <a:cs typeface="B Titr" pitchFamily="2" charset="-78"/>
            </a:endParaRPr>
          </a:p>
        </p:txBody>
      </p:sp>
    </p:spTree>
  </p:cSld>
  <p:clrMapOvr>
    <a:masterClrMapping/>
  </p:clrMapOvr>
  <p:transition>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r>
              <a:rPr lang="en-US" dirty="0" smtClean="0"/>
              <a:t>Buffer Base(BB)</a:t>
            </a:r>
            <a:endParaRPr lang="en-US" dirty="0"/>
          </a:p>
        </p:txBody>
      </p:sp>
      <p:sp>
        <p:nvSpPr>
          <p:cNvPr id="3" name="Content Placeholder 2"/>
          <p:cNvSpPr>
            <a:spLocks noGrp="1"/>
          </p:cNvSpPr>
          <p:nvPr>
            <p:ph idx="1"/>
          </p:nvPr>
        </p:nvSpPr>
        <p:spPr>
          <a:xfrm>
            <a:off x="152400" y="838200"/>
            <a:ext cx="8763000" cy="5867400"/>
          </a:xfrm>
        </p:spPr>
        <p:txBody>
          <a:bodyPr>
            <a:normAutofit lnSpcReduction="10000"/>
          </a:bodyPr>
          <a:lstStyle/>
          <a:p>
            <a:pPr algn="r" rtl="1"/>
            <a:r>
              <a:rPr lang="fa-IR" dirty="0" smtClean="0">
                <a:cs typeface="B Titr" pitchFamily="2" charset="-78"/>
              </a:rPr>
              <a:t>یک معیار تشخیصی برای تغییرات متابولیک اسید – باز است و هنگامی بکار برده می شود که تعادل اسید – باز با تعادل الکترولیت ها مورد مقایسه قرار می گیرد . در واقع </a:t>
            </a:r>
            <a:r>
              <a:rPr lang="en-US" dirty="0" smtClean="0">
                <a:cs typeface="B Titr" pitchFamily="2" charset="-78"/>
              </a:rPr>
              <a:t>BB</a:t>
            </a:r>
            <a:r>
              <a:rPr lang="fa-IR" dirty="0" smtClean="0">
                <a:cs typeface="B Titr" pitchFamily="2" charset="-78"/>
              </a:rPr>
              <a:t> حاصل جمع انیون های پلاسما یعنی بی کربنات ، پروتئین ، هموگلوبین و فسفات ها بوده ، مقدار آن معادل 42 میلی مول در لیتر است</a:t>
            </a:r>
          </a:p>
          <a:p>
            <a:pPr algn="r" rtl="1"/>
            <a:r>
              <a:rPr lang="fa-IR" dirty="0" smtClean="0">
                <a:cs typeface="B Titr" pitchFamily="2" charset="-78"/>
              </a:rPr>
              <a:t>رابطه ساده ای بین </a:t>
            </a:r>
            <a:r>
              <a:rPr lang="en-US" dirty="0" smtClean="0">
                <a:cs typeface="B Titr" pitchFamily="2" charset="-78"/>
              </a:rPr>
              <a:t>BE</a:t>
            </a:r>
            <a:r>
              <a:rPr lang="fa-IR" dirty="0" smtClean="0">
                <a:cs typeface="B Titr" pitchFamily="2" charset="-78"/>
              </a:rPr>
              <a:t> و</a:t>
            </a:r>
            <a:r>
              <a:rPr lang="en-US" dirty="0" smtClean="0">
                <a:cs typeface="B Titr" pitchFamily="2" charset="-78"/>
              </a:rPr>
              <a:t> BB</a:t>
            </a:r>
            <a:r>
              <a:rPr lang="fa-IR" dirty="0" smtClean="0">
                <a:cs typeface="B Titr" pitchFamily="2" charset="-78"/>
              </a:rPr>
              <a:t> پلاسما وجود دارد که عبارتست از : </a:t>
            </a:r>
            <a:r>
              <a:rPr lang="en-US" dirty="0" smtClean="0">
                <a:cs typeface="B Titr" pitchFamily="2" charset="-78"/>
              </a:rPr>
              <a:t> BB=BE+42</a:t>
            </a:r>
            <a:r>
              <a:rPr lang="fa-IR" dirty="0" smtClean="0">
                <a:cs typeface="B Titr" pitchFamily="2" charset="-78"/>
              </a:rPr>
              <a:t> و از آنجایی که </a:t>
            </a:r>
            <a:r>
              <a:rPr lang="en-US" dirty="0" smtClean="0">
                <a:cs typeface="B Titr" pitchFamily="2" charset="-78"/>
              </a:rPr>
              <a:t>BE </a:t>
            </a:r>
            <a:r>
              <a:rPr lang="fa-IR" dirty="0" smtClean="0">
                <a:cs typeface="B Titr" pitchFamily="2" charset="-78"/>
              </a:rPr>
              <a:t> پلاسما در حالت تعادل تقریباً برابر صفر است ، </a:t>
            </a:r>
            <a:r>
              <a:rPr lang="en-US" dirty="0" smtClean="0">
                <a:cs typeface="B Titr" pitchFamily="2" charset="-78"/>
              </a:rPr>
              <a:t>BB=42</a:t>
            </a:r>
            <a:r>
              <a:rPr lang="fa-IR" dirty="0" smtClean="0">
                <a:cs typeface="B Titr" pitchFamily="2" charset="-78"/>
              </a:rPr>
              <a:t> خواهد بود .</a:t>
            </a:r>
          </a:p>
          <a:p>
            <a:pPr algn="r" rtl="1"/>
            <a:r>
              <a:rPr lang="fa-IR" dirty="0" smtClean="0">
                <a:cs typeface="B Titr" pitchFamily="2" charset="-78"/>
              </a:rPr>
              <a:t>در صورت بروز الکالوز متابولیک افزایش یافته  و در اسیدوز متابولیک از میزان کاسته می شود .</a:t>
            </a:r>
          </a:p>
          <a:p>
            <a:pPr algn="r" rtl="1"/>
            <a:r>
              <a:rPr lang="fa-IR" dirty="0" smtClean="0">
                <a:cs typeface="B Titr" pitchFamily="2" charset="-78"/>
              </a:rPr>
              <a:t>تغییرات </a:t>
            </a:r>
            <a:r>
              <a:rPr lang="en-US" dirty="0" smtClean="0">
                <a:cs typeface="B Titr" pitchFamily="2" charset="-78"/>
              </a:rPr>
              <a:t>CO2</a:t>
            </a:r>
            <a:r>
              <a:rPr lang="fa-IR" dirty="0" smtClean="0">
                <a:cs typeface="B Titr" pitchFamily="2" charset="-78"/>
              </a:rPr>
              <a:t> خون شریانی تاثیر روی مقدار </a:t>
            </a:r>
            <a:r>
              <a:rPr lang="en-US" dirty="0" smtClean="0">
                <a:cs typeface="B Titr" pitchFamily="2" charset="-78"/>
              </a:rPr>
              <a:t>BB</a:t>
            </a:r>
            <a:r>
              <a:rPr lang="fa-IR" dirty="0" smtClean="0">
                <a:cs typeface="B Titr" pitchFamily="2" charset="-78"/>
              </a:rPr>
              <a:t> ندارد .</a:t>
            </a:r>
            <a:endParaRPr lang="en-US" dirty="0">
              <a:cs typeface="B Titr" pitchFamily="2" charset="-78"/>
            </a:endParaRPr>
          </a:p>
        </p:txBody>
      </p:sp>
    </p:spTree>
  </p:cSld>
  <p:clrMapOvr>
    <a:masterClrMapping/>
  </p:clrMapOvr>
  <p:transition>
    <p:wheel spokes="8"/>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lstStyle/>
          <a:p>
            <a:pPr rtl="1"/>
            <a:r>
              <a:rPr lang="fa-IR" dirty="0" smtClean="0"/>
              <a:t>شکاف آنیونی </a:t>
            </a:r>
            <a:r>
              <a:rPr lang="en-US" dirty="0" smtClean="0"/>
              <a:t> Anion Gap (AG)</a:t>
            </a:r>
            <a:endParaRPr lang="en-US" dirty="0"/>
          </a:p>
        </p:txBody>
      </p:sp>
      <p:sp>
        <p:nvSpPr>
          <p:cNvPr id="3" name="Content Placeholder 2"/>
          <p:cNvSpPr>
            <a:spLocks noGrp="1"/>
          </p:cNvSpPr>
          <p:nvPr>
            <p:ph idx="1"/>
          </p:nvPr>
        </p:nvSpPr>
        <p:spPr>
          <a:xfrm>
            <a:off x="228600" y="1295400"/>
            <a:ext cx="8610600" cy="5257800"/>
          </a:xfrm>
        </p:spPr>
        <p:txBody>
          <a:bodyPr>
            <a:normAutofit lnSpcReduction="10000"/>
          </a:bodyPr>
          <a:lstStyle/>
          <a:p>
            <a:pPr algn="r" rtl="1"/>
            <a:r>
              <a:rPr lang="fa-IR" dirty="0" smtClean="0">
                <a:cs typeface="B Titr" pitchFamily="2" charset="-78"/>
              </a:rPr>
              <a:t>طبق قانون تعادل الکتروشیمیایی همواره نعداد کل آنیون ها با تعداد کل کاتیون ها برابر ودر حالت تعادل است . کاتیون های قابل اندازه گیری شامل یون های سدیم و پتاسیم بوده و آنیون های قابل اندازه گیری شامل یون های کلر و بیکربنات هستند .</a:t>
            </a:r>
          </a:p>
          <a:p>
            <a:pPr algn="r" rtl="1"/>
            <a:r>
              <a:rPr lang="en-US" dirty="0" smtClean="0">
                <a:cs typeface="B Titr" pitchFamily="2" charset="-78"/>
              </a:rPr>
              <a:t>AG</a:t>
            </a:r>
            <a:r>
              <a:rPr lang="fa-IR" dirty="0" smtClean="0">
                <a:cs typeface="B Titr" pitchFamily="2" charset="-78"/>
              </a:rPr>
              <a:t> عبارت است از تفاضل آنیون ها و کاتیون های  سرم بوده بعنوان کمکی برای کشف علت اسیدوز متابولیک بکار گرفته می شود . برای محاسبه آن باید غلظت یون سدیم از مجموع غلظت یون های کلر و بی کربنات کم نمود (غلظت یون پتاسیم را در نظر نمی گیرند ).</a:t>
            </a:r>
          </a:p>
          <a:p>
            <a:r>
              <a:rPr lang="en-US" dirty="0" smtClean="0">
                <a:cs typeface="B Titr" pitchFamily="2" charset="-78"/>
              </a:rPr>
              <a:t>AG=[Na</a:t>
            </a:r>
            <a:r>
              <a:rPr lang="en-US" baseline="30000" dirty="0" smtClean="0">
                <a:cs typeface="B Titr" pitchFamily="2" charset="-78"/>
              </a:rPr>
              <a:t>+</a:t>
            </a:r>
            <a:r>
              <a:rPr lang="fa-IR" dirty="0" smtClean="0">
                <a:cs typeface="B Titr" pitchFamily="2" charset="-78"/>
              </a:rPr>
              <a:t> </a:t>
            </a:r>
            <a:r>
              <a:rPr lang="en-US" dirty="0" smtClean="0">
                <a:cs typeface="B Titr" pitchFamily="2" charset="-78"/>
              </a:rPr>
              <a:t>] – ([CL</a:t>
            </a:r>
            <a:r>
              <a:rPr lang="en-US" baseline="30000" dirty="0" smtClean="0">
                <a:cs typeface="B Titr" pitchFamily="2" charset="-78"/>
              </a:rPr>
              <a:t>-</a:t>
            </a:r>
            <a:r>
              <a:rPr lang="en-US" dirty="0" smtClean="0">
                <a:cs typeface="B Titr" pitchFamily="2" charset="-78"/>
              </a:rPr>
              <a:t>]+[HCO</a:t>
            </a:r>
            <a:r>
              <a:rPr lang="en-US" baseline="-25000" dirty="0" smtClean="0">
                <a:cs typeface="B Titr" pitchFamily="2" charset="-78"/>
              </a:rPr>
              <a:t>3</a:t>
            </a:r>
            <a:r>
              <a:rPr lang="en-US" dirty="0" smtClean="0">
                <a:cs typeface="B Titr" pitchFamily="2" charset="-78"/>
              </a:rPr>
              <a:t> ])</a:t>
            </a:r>
            <a:r>
              <a:rPr lang="en-US" baseline="30000" dirty="0" smtClean="0">
                <a:cs typeface="B Titr" pitchFamily="2" charset="-78"/>
              </a:rPr>
              <a:t> </a:t>
            </a:r>
            <a:endParaRPr lang="en-US" dirty="0">
              <a:cs typeface="B Titr" pitchFamily="2" charset="-78"/>
            </a:endParaRPr>
          </a:p>
        </p:txBody>
      </p:sp>
    </p:spTree>
  </p:cSld>
  <p:clrMapOvr>
    <a:masterClrMapping/>
  </p:clrMapOvr>
  <p:transition>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248400"/>
          </a:xfrm>
        </p:spPr>
        <p:txBody>
          <a:bodyPr>
            <a:normAutofit lnSpcReduction="10000"/>
          </a:bodyPr>
          <a:lstStyle/>
          <a:p>
            <a:pPr algn="r" rtl="1"/>
            <a:r>
              <a:rPr lang="fa-IR" dirty="0" smtClean="0">
                <a:cs typeface="B Titr" pitchFamily="2" charset="-78"/>
              </a:rPr>
              <a:t>مقدار طبیعی </a:t>
            </a:r>
            <a:r>
              <a:rPr lang="en-US" dirty="0" smtClean="0">
                <a:cs typeface="B Titr" pitchFamily="2" charset="-78"/>
              </a:rPr>
              <a:t>AG</a:t>
            </a:r>
            <a:r>
              <a:rPr lang="fa-IR" dirty="0" smtClean="0">
                <a:cs typeface="B Titr" pitchFamily="2" charset="-78"/>
              </a:rPr>
              <a:t> بین 8 تا 16 و بطور متوسط 12 میلی اکی والاندر لیتر است . کاهش </a:t>
            </a:r>
            <a:r>
              <a:rPr lang="en-US" dirty="0" smtClean="0">
                <a:cs typeface="B Titr" pitchFamily="2" charset="-78"/>
              </a:rPr>
              <a:t>AG</a:t>
            </a:r>
            <a:r>
              <a:rPr lang="fa-IR" dirty="0" smtClean="0">
                <a:cs typeface="B Titr" pitchFamily="2" charset="-78"/>
              </a:rPr>
              <a:t> در هیپو البومینمیا ، افزایش آب ، یا میلوم مولتیپل دیده می شود . افزایش </a:t>
            </a:r>
            <a:r>
              <a:rPr lang="en-US" dirty="0" smtClean="0">
                <a:cs typeface="B Titr" pitchFamily="2" charset="-78"/>
              </a:rPr>
              <a:t>AG </a:t>
            </a:r>
            <a:r>
              <a:rPr lang="fa-IR" dirty="0" smtClean="0">
                <a:cs typeface="B Titr" pitchFamily="2" charset="-78"/>
              </a:rPr>
              <a:t>که بسیار شایعتر است در اسیدوز متابولیک ملاحظه می گردد . </a:t>
            </a:r>
          </a:p>
          <a:p>
            <a:pPr algn="r" rtl="1"/>
            <a:r>
              <a:rPr lang="fa-IR" dirty="0" smtClean="0">
                <a:cs typeface="B Titr" pitchFamily="2" charset="-78"/>
              </a:rPr>
              <a:t>اسیدوز متابولیک دارای دو علت عمده است : کاهش یون بی کربنات و افزایش اسید . در بیماری که دچار اسیدوز متابولیک ناشی از کاهش یون بیکربنات شده است </a:t>
            </a:r>
            <a:r>
              <a:rPr lang="en-US" dirty="0" smtClean="0">
                <a:cs typeface="B Titr" pitchFamily="2" charset="-78"/>
              </a:rPr>
              <a:t>AG </a:t>
            </a:r>
            <a:r>
              <a:rPr lang="fa-IR" dirty="0" smtClean="0">
                <a:cs typeface="B Titr" pitchFamily="2" charset="-78"/>
              </a:rPr>
              <a:t> در حد طبیعی  است .در بیماری که که دچار احتباس اسیدهای حاوی کلر می شود (نظیر </a:t>
            </a:r>
            <a:r>
              <a:rPr lang="en-US" dirty="0" smtClean="0">
                <a:cs typeface="B Titr" pitchFamily="2" charset="-78"/>
              </a:rPr>
              <a:t>HCL</a:t>
            </a:r>
            <a:r>
              <a:rPr lang="fa-IR" dirty="0" smtClean="0">
                <a:cs typeface="B Titr" pitchFamily="2" charset="-78"/>
              </a:rPr>
              <a:t> و </a:t>
            </a:r>
            <a:r>
              <a:rPr lang="en-US" dirty="0" smtClean="0">
                <a:cs typeface="B Titr" pitchFamily="2" charset="-78"/>
              </a:rPr>
              <a:t>NH</a:t>
            </a:r>
            <a:r>
              <a:rPr lang="en-US" baseline="-25000" dirty="0" smtClean="0">
                <a:cs typeface="B Titr" pitchFamily="2" charset="-78"/>
              </a:rPr>
              <a:t>4</a:t>
            </a:r>
            <a:r>
              <a:rPr lang="en-US" dirty="0" smtClean="0">
                <a:cs typeface="B Titr" pitchFamily="2" charset="-78"/>
              </a:rPr>
              <a:t>CL</a:t>
            </a:r>
            <a:r>
              <a:rPr lang="fa-IR" dirty="0" smtClean="0">
                <a:cs typeface="B Titr" pitchFamily="2" charset="-78"/>
              </a:rPr>
              <a:t> ) نیز </a:t>
            </a:r>
            <a:r>
              <a:rPr lang="en-US" dirty="0" smtClean="0">
                <a:cs typeface="B Titr" pitchFamily="2" charset="-78"/>
              </a:rPr>
              <a:t>AG</a:t>
            </a:r>
            <a:r>
              <a:rPr lang="fa-IR" dirty="0" smtClean="0">
                <a:cs typeface="B Titr" pitchFamily="2" charset="-78"/>
              </a:rPr>
              <a:t> در حد طبیعی است .اما در بیماری که دچار افزایش اسید های ارگانیک نظیر اسید لاکتیک و کتو اسید می شود ، شاهد افزایش </a:t>
            </a:r>
            <a:r>
              <a:rPr lang="en-US" dirty="0" smtClean="0">
                <a:cs typeface="B Titr" pitchFamily="2" charset="-78"/>
              </a:rPr>
              <a:t>AG</a:t>
            </a:r>
            <a:r>
              <a:rPr lang="fa-IR" dirty="0" smtClean="0">
                <a:cs typeface="B Titr" pitchFamily="2" charset="-78"/>
              </a:rPr>
              <a:t> خواهیم بود .</a:t>
            </a:r>
            <a:endParaRPr lang="en-US" dirty="0">
              <a:cs typeface="B Titr" pitchFamily="2" charset="-78"/>
            </a:endParaRPr>
          </a:p>
        </p:txBody>
      </p:sp>
    </p:spTree>
  </p:cSld>
  <p:clrMapOvr>
    <a:masterClrMapping/>
  </p:clrMapOvr>
  <p:transition>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9900">
            <a:alpha val="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p:spPr>
        <p:txBody>
          <a:bodyPr/>
          <a:lstStyle/>
          <a:p>
            <a:pPr rtl="1"/>
            <a:r>
              <a:rPr lang="fa-IR" dirty="0" smtClean="0"/>
              <a:t>تغییرات </a:t>
            </a:r>
            <a:r>
              <a:rPr lang="en-US" dirty="0" smtClean="0"/>
              <a:t>AG</a:t>
            </a:r>
            <a:r>
              <a:rPr lang="fa-IR" dirty="0" smtClean="0"/>
              <a:t> در انواع اسیدوز متابولیک</a:t>
            </a:r>
            <a:endParaRPr lang="en-US" dirty="0"/>
          </a:p>
        </p:txBody>
      </p:sp>
      <p:sp>
        <p:nvSpPr>
          <p:cNvPr id="3" name="Content Placeholder 2"/>
          <p:cNvSpPr>
            <a:spLocks noGrp="1"/>
          </p:cNvSpPr>
          <p:nvPr>
            <p:ph idx="1"/>
          </p:nvPr>
        </p:nvSpPr>
        <p:spPr>
          <a:xfrm>
            <a:off x="228600" y="1295400"/>
            <a:ext cx="8534400" cy="5181600"/>
          </a:xfrm>
        </p:spPr>
        <p:txBody>
          <a:bodyPr>
            <a:normAutofit lnSpcReduction="10000"/>
          </a:bodyPr>
          <a:lstStyle/>
          <a:p>
            <a:pPr algn="r" rtl="1"/>
            <a:r>
              <a:rPr lang="fa-IR" dirty="0" smtClean="0">
                <a:cs typeface="B Titr" pitchFamily="2" charset="-78"/>
              </a:rPr>
              <a:t>افزایش </a:t>
            </a:r>
            <a:r>
              <a:rPr lang="en-US" dirty="0" smtClean="0">
                <a:cs typeface="B Titr" pitchFamily="2" charset="-78"/>
              </a:rPr>
              <a:t>AG</a:t>
            </a:r>
            <a:r>
              <a:rPr lang="fa-IR" dirty="0" smtClean="0">
                <a:cs typeface="B Titr" pitchFamily="2" charset="-78"/>
              </a:rPr>
              <a:t> </a:t>
            </a:r>
          </a:p>
          <a:p>
            <a:pPr algn="r" rtl="1">
              <a:buNone/>
            </a:pPr>
            <a:r>
              <a:rPr lang="fa-IR" dirty="0" smtClean="0">
                <a:cs typeface="B Titr" pitchFamily="2" charset="-78"/>
              </a:rPr>
              <a:t>1- خوردن اسید (مصرف آسپرین بیش از حد مجاز و خوردن متانول )</a:t>
            </a:r>
          </a:p>
          <a:p>
            <a:pPr algn="r" rtl="1">
              <a:buNone/>
            </a:pPr>
            <a:r>
              <a:rPr lang="fa-IR" dirty="0" smtClean="0">
                <a:cs typeface="B Titr" pitchFamily="2" charset="-78"/>
              </a:rPr>
              <a:t>2- افزایش اسیدهای متابولیک ( نظیر افزایش اسیدوز لاکتیک)</a:t>
            </a:r>
          </a:p>
          <a:p>
            <a:pPr algn="r" rtl="1">
              <a:buNone/>
            </a:pPr>
            <a:r>
              <a:rPr lang="fa-IR" dirty="0" smtClean="0">
                <a:cs typeface="B Titr" pitchFamily="2" charset="-78"/>
              </a:rPr>
              <a:t>3- متابولیسم غیر طبیعی یا ناقص ( نظیر کتو اسیدوز )</a:t>
            </a:r>
          </a:p>
          <a:p>
            <a:pPr algn="r" rtl="1">
              <a:buNone/>
            </a:pPr>
            <a:r>
              <a:rPr lang="fa-IR" dirty="0" smtClean="0">
                <a:cs typeface="B Titr" pitchFamily="2" charset="-78"/>
              </a:rPr>
              <a:t>4- اختلال در دفع اسید ( نظیر نارسایی شدید کلیه )</a:t>
            </a:r>
          </a:p>
          <a:p>
            <a:pPr algn="r" rtl="1"/>
            <a:r>
              <a:rPr lang="en-US" dirty="0" smtClean="0">
                <a:cs typeface="B Titr" pitchFamily="2" charset="-78"/>
              </a:rPr>
              <a:t>AG</a:t>
            </a:r>
            <a:r>
              <a:rPr lang="fa-IR" dirty="0" smtClean="0">
                <a:cs typeface="B Titr" pitchFamily="2" charset="-78"/>
              </a:rPr>
              <a:t> طبیعی : 1- کاهش اولیه بی کربنات ( نظیر اسهال ) </a:t>
            </a:r>
          </a:p>
          <a:p>
            <a:pPr algn="r" rtl="1">
              <a:buNone/>
            </a:pPr>
            <a:r>
              <a:rPr lang="fa-IR" dirty="0" smtClean="0">
                <a:cs typeface="B Titr" pitchFamily="2" charset="-78"/>
              </a:rPr>
              <a:t>2- مصرف اسیدهای حاوی کلراید (نظیر </a:t>
            </a:r>
            <a:r>
              <a:rPr lang="en-US" dirty="0" smtClean="0">
                <a:cs typeface="B Titr" pitchFamily="2" charset="-78"/>
              </a:rPr>
              <a:t>HCL</a:t>
            </a:r>
            <a:r>
              <a:rPr lang="fa-IR" dirty="0" smtClean="0">
                <a:cs typeface="B Titr" pitchFamily="2" charset="-78"/>
              </a:rPr>
              <a:t> و </a:t>
            </a:r>
            <a:r>
              <a:rPr lang="en-US" dirty="0" smtClean="0">
                <a:cs typeface="B Titr" pitchFamily="2" charset="-78"/>
              </a:rPr>
              <a:t>NH</a:t>
            </a:r>
            <a:r>
              <a:rPr lang="en-US" baseline="-25000" dirty="0" smtClean="0">
                <a:cs typeface="B Titr" pitchFamily="2" charset="-78"/>
              </a:rPr>
              <a:t>4</a:t>
            </a:r>
            <a:r>
              <a:rPr lang="en-US" dirty="0" smtClean="0">
                <a:cs typeface="B Titr" pitchFamily="2" charset="-78"/>
              </a:rPr>
              <a:t>CL</a:t>
            </a:r>
            <a:r>
              <a:rPr lang="fa-IR" dirty="0" smtClean="0">
                <a:cs typeface="B Titr" pitchFamily="2" charset="-78"/>
              </a:rPr>
              <a:t> )</a:t>
            </a:r>
          </a:p>
          <a:p>
            <a:pPr algn="r" rtl="1">
              <a:buNone/>
            </a:pPr>
            <a:r>
              <a:rPr lang="fa-IR" dirty="0" smtClean="0">
                <a:cs typeface="B Titr" pitchFamily="2" charset="-78"/>
              </a:rPr>
              <a:t>3- اختلال در دفع اسید (نظیر بدکاری خفیف کلیه )</a:t>
            </a:r>
            <a:endParaRPr lang="en-US" dirty="0">
              <a:cs typeface="B Titr" pitchFamily="2" charset="-78"/>
            </a:endParaRPr>
          </a:p>
        </p:txBody>
      </p:sp>
    </p:spTree>
  </p:cSld>
  <p:clrMapOvr>
    <a:masterClrMapping/>
  </p:clrMapOvr>
  <p:transition>
    <p:wheel spokes="8"/>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760</TotalTime>
  <Words>1121</Words>
  <Application>Microsoft Office PowerPoint</Application>
  <PresentationFormat>On-screen Show (4:3)</PresentationFormat>
  <Paragraphs>85</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بنام خدا</vt:lpstr>
      <vt:lpstr>گازهای خون Blood Gases</vt:lpstr>
      <vt:lpstr>PowerPoint Presentation</vt:lpstr>
      <vt:lpstr>روش تهيه نمونه، خون شرياني براي آزمايش ABG</vt:lpstr>
      <vt:lpstr>روش انجام تست آلن </vt:lpstr>
      <vt:lpstr>PowerPoint Presentation</vt:lpstr>
      <vt:lpstr>PowerPoint Presentation</vt:lpstr>
      <vt:lpstr>PowerPoint Presentation</vt:lpstr>
      <vt:lpstr>PowerPoint Presentation</vt:lpstr>
      <vt:lpstr>چندنكته : </vt:lpstr>
      <vt:lpstr>PowerPoint Presentation</vt:lpstr>
      <vt:lpstr>PowerPoint Presentation</vt:lpstr>
      <vt:lpstr>PowerPoint Presentation</vt:lpstr>
      <vt:lpstr>The Kit</vt:lpstr>
      <vt:lpstr>علت انجام :</vt:lpstr>
      <vt:lpstr>پارامترهای اصلی جهت تفسیر گازهای خونی شریانی</vt:lpstr>
      <vt:lpstr>PaCO2</vt:lpstr>
      <vt:lpstr>HCO3</vt:lpstr>
      <vt:lpstr>Base Excessافزایش باز یا </vt:lpstr>
      <vt:lpstr>میزان کل CO2 (Total CO2 tco2)</vt:lpstr>
      <vt:lpstr>Buffer Base(BB)</vt:lpstr>
      <vt:lpstr>شکاف آنیونی  Anion Gap (AG)</vt:lpstr>
      <vt:lpstr>PowerPoint Presentation</vt:lpstr>
      <vt:lpstr>تغییرات AG در انواع اسیدوز متابولیک</vt:lpstr>
    </vt:vector>
  </TitlesOfParts>
  <Company>ZIGORAT TECHNOLOGY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گازهای خون Blood Gases</dc:title>
  <dc:creator>DELL-PC</dc:creator>
  <cp:lastModifiedBy>Windows User</cp:lastModifiedBy>
  <cp:revision>62</cp:revision>
  <dcterms:created xsi:type="dcterms:W3CDTF">2010-04-16T13:37:56Z</dcterms:created>
  <dcterms:modified xsi:type="dcterms:W3CDTF">2020-04-29T00:27:51Z</dcterms:modified>
</cp:coreProperties>
</file>