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3"/>
  </p:notesMasterIdLst>
  <p:sldIdLst>
    <p:sldId id="297"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93" r:id="rId26"/>
    <p:sldId id="280" r:id="rId27"/>
    <p:sldId id="294" r:id="rId28"/>
    <p:sldId id="295" r:id="rId29"/>
    <p:sldId id="296" r:id="rId30"/>
    <p:sldId id="281" r:id="rId31"/>
    <p:sldId id="282" r:id="rId32"/>
    <p:sldId id="283" r:id="rId33"/>
    <p:sldId id="284" r:id="rId34"/>
    <p:sldId id="288" r:id="rId35"/>
    <p:sldId id="289" r:id="rId36"/>
    <p:sldId id="290" r:id="rId37"/>
    <p:sldId id="291" r:id="rId38"/>
    <p:sldId id="292" r:id="rId39"/>
    <p:sldId id="285" r:id="rId40"/>
    <p:sldId id="286" r:id="rId41"/>
    <p:sldId id="287"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76" d="100"/>
          <a:sy n="76" d="100"/>
        </p:scale>
        <p:origin x="-120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68B38894-0D27-45FC-9135-CE088468B528}" type="datetimeFigureOut">
              <a:rPr lang="fa-IR" smtClean="0"/>
              <a:pPr/>
              <a:t>06/10/1441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81B949FE-8870-4FC6-80C2-DDB94F3E63B4}" type="slidenum">
              <a:rPr lang="fa-IR" smtClean="0"/>
              <a:pPr/>
              <a:t>‹#›</a:t>
            </a:fld>
            <a:endParaRPr lang="fa-IR"/>
          </a:p>
        </p:txBody>
      </p:sp>
    </p:spTree>
    <p:extLst>
      <p:ext uri="{BB962C8B-B14F-4D97-AF65-F5344CB8AC3E}">
        <p14:creationId xmlns:p14="http://schemas.microsoft.com/office/powerpoint/2010/main" val="210188878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E9653E7-04C2-4A08-856F-01388863028F}" type="slidenum">
              <a:rPr lang="en-US" smtClean="0"/>
              <a:pPr/>
              <a:t>23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ln w="38100">
            <a:miter lim="800000"/>
            <a:headEnd/>
            <a:tailEnd/>
          </a:ln>
        </p:spPr>
        <p:txBody>
          <a:bodyPr/>
          <a:lstStyle/>
          <a:p>
            <a:fld id="{2FEF6776-9731-4A70-B253-D4C0495B83F0}" type="slidenum">
              <a:rPr lang="en-US" smtClean="0"/>
              <a:pPr/>
              <a:t>30</a:t>
            </a:fld>
            <a:endParaRPr lang="en-US" smtClean="0"/>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p:spPr>
        <p:txBody>
          <a:bodyPr/>
          <a:lstStyle/>
          <a:p>
            <a:endParaRPr lang="fa-I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ln w="38100">
            <a:miter lim="800000"/>
            <a:headEnd/>
            <a:tailEnd/>
          </a:ln>
        </p:spPr>
        <p:txBody>
          <a:bodyPr/>
          <a:lstStyle/>
          <a:p>
            <a:fld id="{CCAAEACC-B187-4EB2-A935-B098417AE8B3}" type="slidenum">
              <a:rPr lang="en-US" smtClean="0"/>
              <a:pPr/>
              <a:t>31</a:t>
            </a:fld>
            <a:endParaRPr lang="en-US" smtClean="0"/>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p:spPr>
        <p:txBody>
          <a:bodyPr/>
          <a:lstStyle/>
          <a:p>
            <a:endParaRPr lang="fa-I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5/28/2020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5/28/2020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5/28/2020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9075" y="227013"/>
            <a:ext cx="7477125" cy="1143000"/>
          </a:xfrm>
        </p:spPr>
        <p:txBody>
          <a:bodyPr/>
          <a:lstStyle/>
          <a:p>
            <a:r>
              <a:rPr lang="en-US" smtClean="0"/>
              <a:t>Click to edit Master title style</a:t>
            </a:r>
            <a:endParaRPr lang="fa-IR"/>
          </a:p>
        </p:txBody>
      </p:sp>
      <p:sp>
        <p:nvSpPr>
          <p:cNvPr id="3" name="Table Placeholder 2"/>
          <p:cNvSpPr>
            <a:spLocks noGrp="1"/>
          </p:cNvSpPr>
          <p:nvPr>
            <p:ph type="tbl" idx="1"/>
          </p:nvPr>
        </p:nvSpPr>
        <p:spPr>
          <a:xfrm>
            <a:off x="263525" y="1598613"/>
            <a:ext cx="7386638" cy="4497387"/>
          </a:xfrm>
        </p:spPr>
        <p:txBody>
          <a:bodyPr>
            <a:normAutofit/>
          </a:bodyPr>
          <a:lstStyle/>
          <a:p>
            <a:pPr lvl="0"/>
            <a:endParaRPr lang="fa-IR" noProof="0" smtClean="0"/>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B67913C9-46C3-4752-9B6D-49FED92B5BC1}" type="slidenum">
              <a:rPr lang="ar-SA"/>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5/28/2020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4024523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685800" y="1600200"/>
            <a:ext cx="8153400" cy="4191000"/>
          </a:xfrm>
          <a:prstGeom prst="rect">
            <a:avLst/>
          </a:prstGeom>
          <a:solidFill>
            <a:schemeClr val="bg1"/>
          </a:solidFill>
          <a:ln>
            <a:solidFill>
              <a:schemeClr val="accent1"/>
            </a:solidFill>
          </a:ln>
        </p:spPr>
        <p:txBody>
          <a:bodyPr>
            <a:normAutofit/>
          </a:bodyPr>
          <a:lstStyle/>
          <a:p>
            <a:pPr marL="800100" lvl="1" indent="-342900" algn="r" rtl="1">
              <a:buFont typeface="+mj-lt"/>
              <a:buAutoNum type="arabicPeriod"/>
              <a:defRPr/>
            </a:pPr>
            <a:r>
              <a:rPr lang="fa-IR" sz="2400" b="1" dirty="0" smtClean="0">
                <a:solidFill>
                  <a:srgbClr val="FF0000"/>
                </a:solidFill>
              </a:rPr>
              <a:t>کیفیت جامع </a:t>
            </a:r>
            <a:r>
              <a:rPr lang="fa-IR" sz="2400" b="1" dirty="0">
                <a:solidFill>
                  <a:srgbClr val="FF0000"/>
                </a:solidFill>
              </a:rPr>
              <a:t>تعریف </a:t>
            </a:r>
            <a:r>
              <a:rPr lang="fa-IR" sz="2400" b="1" dirty="0" smtClean="0">
                <a:solidFill>
                  <a:srgbClr val="FF0000"/>
                </a:solidFill>
              </a:rPr>
              <a:t>را تعریف نمایید؟</a:t>
            </a:r>
          </a:p>
          <a:p>
            <a:pPr marL="800100" lvl="1" indent="-342900" algn="r" rtl="1">
              <a:buFont typeface="+mj-lt"/>
              <a:buAutoNum type="arabicPeriod"/>
              <a:defRPr/>
            </a:pPr>
            <a:r>
              <a:rPr lang="fa-IR" sz="2400" b="1" dirty="0" smtClean="0"/>
              <a:t>ابعاد مختلف کیفیت را نام ببرید؟</a:t>
            </a:r>
          </a:p>
          <a:p>
            <a:pPr marL="800100" lvl="1" indent="-342900" algn="r" rtl="1">
              <a:buFont typeface="+mj-lt"/>
              <a:buAutoNum type="arabicPeriod"/>
              <a:defRPr/>
            </a:pPr>
            <a:r>
              <a:rPr lang="fa-IR" sz="2400" b="1" dirty="0" smtClean="0"/>
              <a:t>نظر دانشمندان در رابطه با کیفیت را شرح دهید ؟</a:t>
            </a:r>
          </a:p>
          <a:p>
            <a:pPr marL="800100" lvl="1" indent="-342900" algn="r" rtl="1">
              <a:buFont typeface="+mj-lt"/>
              <a:buAutoNum type="arabicPeriod"/>
              <a:defRPr/>
            </a:pPr>
            <a:r>
              <a:rPr lang="fa-IR" sz="2400" b="1" dirty="0" smtClean="0">
                <a:solidFill>
                  <a:srgbClr val="FF0000"/>
                </a:solidFill>
              </a:rPr>
              <a:t>مرا حل طرح ریزی کیفیت را ذکر کنید؟</a:t>
            </a:r>
          </a:p>
          <a:p>
            <a:pPr marL="800100" lvl="1" indent="-342900" algn="r" rtl="1">
              <a:buFont typeface="+mj-lt"/>
              <a:buAutoNum type="arabicPeriod"/>
              <a:defRPr/>
            </a:pPr>
            <a:r>
              <a:rPr lang="fa-IR" sz="2400" b="1" dirty="0" smtClean="0"/>
              <a:t>مدیریت کیفیت را شرح دهید و مراحل آنرا ذکر نمایید؟</a:t>
            </a:r>
          </a:p>
          <a:p>
            <a:pPr marL="800100" lvl="1" indent="-342900" algn="r" rtl="1">
              <a:buFont typeface="+mj-lt"/>
              <a:buAutoNum type="arabicPeriod"/>
              <a:defRPr/>
            </a:pPr>
            <a:r>
              <a:rPr lang="fa-IR" sz="2400" b="1" dirty="0" smtClean="0">
                <a:solidFill>
                  <a:srgbClr val="FF0000"/>
                </a:solidFill>
              </a:rPr>
              <a:t>تضمین کیفیت را شرح دهید؟</a:t>
            </a:r>
          </a:p>
          <a:p>
            <a:pPr marL="800100" lvl="1" indent="-342900" algn="r" rtl="1">
              <a:buFont typeface="+mj-lt"/>
              <a:buAutoNum type="arabicPeriod"/>
              <a:defRPr/>
            </a:pPr>
            <a:r>
              <a:rPr lang="fa-IR" sz="2400" b="1" dirty="0" smtClean="0"/>
              <a:t>مدیریت کیفیت فراگیررا توضیح دهید؟</a:t>
            </a:r>
            <a:endParaRPr lang="en-US" sz="2400" b="1" dirty="0"/>
          </a:p>
        </p:txBody>
      </p:sp>
      <p:sp>
        <p:nvSpPr>
          <p:cNvPr id="7" name="Explosion 1 6"/>
          <p:cNvSpPr/>
          <p:nvPr/>
        </p:nvSpPr>
        <p:spPr>
          <a:xfrm>
            <a:off x="642910" y="142852"/>
            <a:ext cx="8001056" cy="1357322"/>
          </a:xfrm>
          <a:prstGeom prst="irregularSeal1">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fa-IR" sz="2800" b="1" dirty="0" smtClean="0">
                <a:solidFill>
                  <a:schemeClr val="bg1"/>
                </a:solidFill>
                <a:cs typeface="B Titr" pitchFamily="2" charset="-78"/>
              </a:rPr>
              <a:t>سوالات فصل اول :</a:t>
            </a:r>
          </a:p>
        </p:txBody>
      </p:sp>
    </p:spTree>
    <p:extLst>
      <p:ext uri="{BB962C8B-B14F-4D97-AF65-F5344CB8AC3E}">
        <p14:creationId xmlns:p14="http://schemas.microsoft.com/office/powerpoint/2010/main" val="396381938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randombar(horizontal)">
                                      <p:cBhvr>
                                        <p:cTn id="7" dur="500"/>
                                        <p:tgtEl>
                                          <p:spTgt spid="4">
                                            <p:bg/>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0" dur="500"/>
                                        <p:tgtEl>
                                          <p:spTgt spid="4">
                                            <p:txEl>
                                              <p:pRg st="0" end="0"/>
                                            </p:txEl>
                                          </p:spTgt>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randombar(horizontal)">
                                      <p:cBhvr>
                                        <p:cTn id="13" dur="500"/>
                                        <p:tgtEl>
                                          <p:spTgt spid="4">
                                            <p:txEl>
                                              <p:pRg st="1" end="1"/>
                                            </p:txEl>
                                          </p:spTgt>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
                                            <p:txEl>
                                              <p:pRg st="2" end="2"/>
                                            </p:txEl>
                                          </p:spTgt>
                                        </p:tgtEl>
                                        <p:attrNameLst>
                                          <p:attrName>style.visibility</p:attrName>
                                        </p:attrNameLst>
                                      </p:cBhvr>
                                      <p:to>
                                        <p:strVal val="visible"/>
                                      </p:to>
                                    </p:set>
                                    <p:animEffect transition="in" filter="randombar(horizontal)">
                                      <p:cBhvr>
                                        <p:cTn id="16" dur="500"/>
                                        <p:tgtEl>
                                          <p:spTgt spid="4">
                                            <p:txEl>
                                              <p:pRg st="2" end="2"/>
                                            </p:txEl>
                                          </p:spTgt>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randombar(horizontal)">
                                      <p:cBhvr>
                                        <p:cTn id="19" dur="500"/>
                                        <p:tgtEl>
                                          <p:spTgt spid="4">
                                            <p:txEl>
                                              <p:pRg st="3" end="3"/>
                                            </p:txEl>
                                          </p:spTgt>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randombar(horizontal)">
                                      <p:cBhvr>
                                        <p:cTn id="22" dur="500"/>
                                        <p:tgtEl>
                                          <p:spTgt spid="4">
                                            <p:txEl>
                                              <p:pRg st="4" end="4"/>
                                            </p:txEl>
                                          </p:spTgt>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animEffect transition="in" filter="randombar(horizontal)">
                                      <p:cBhvr>
                                        <p:cTn id="25" dur="500"/>
                                        <p:tgtEl>
                                          <p:spTgt spid="4">
                                            <p:txEl>
                                              <p:pRg st="5" end="5"/>
                                            </p:txEl>
                                          </p:spTgt>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4">
                                            <p:txEl>
                                              <p:pRg st="6" end="6"/>
                                            </p:txEl>
                                          </p:spTgt>
                                        </p:tgtEl>
                                        <p:attrNameLst>
                                          <p:attrName>style.visibility</p:attrName>
                                        </p:attrNameLst>
                                      </p:cBhvr>
                                      <p:to>
                                        <p:strVal val="visible"/>
                                      </p:to>
                                    </p:set>
                                    <p:animEffect transition="in" filter="randombar(horizontal)">
                                      <p:cBhvr>
                                        <p:cTn id="28"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132856"/>
            <a:ext cx="8064896" cy="3539527"/>
          </a:xfrm>
        </p:spPr>
        <p:txBody>
          <a:bodyPr/>
          <a:lstStyle/>
          <a:p>
            <a:pPr marL="0" marR="0" indent="0" algn="justLow" rtl="1">
              <a:lnSpc>
                <a:spcPct val="115000"/>
              </a:lnSpc>
              <a:spcBef>
                <a:spcPts val="0"/>
              </a:spcBef>
              <a:spcAft>
                <a:spcPts val="1000"/>
              </a:spcAft>
              <a:buNone/>
            </a:pPr>
            <a:r>
              <a:rPr lang="fa-IR" sz="2800" b="1" dirty="0">
                <a:latin typeface="Calibri"/>
                <a:ea typeface="Times New Roman"/>
                <a:cs typeface="B Mitra"/>
              </a:rPr>
              <a:t>1-چه عواملي براي كسب موفقيت جهت حضور مداوم در بازارهاي ملي ،منطقه اي ،و بين المللي مورد نياز است ؟ </a:t>
            </a:r>
            <a:endParaRPr lang="en-US"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به عوامل اساسی کیفیت، قیمت و سرعت بستگی دارد. این سه عامل عوامل زیادی از قبیل دوام، ایمنی، خدمات بعد از فروش، به روز بودن، رضایت مشتریان، تحلیل به موقع و ... را در بر می گیرد. </a:t>
            </a:r>
            <a:endParaRPr lang="en-US" dirty="0">
              <a:latin typeface="Calibri"/>
              <a:ea typeface="Times New Roman"/>
              <a:cs typeface="Arial"/>
            </a:endParaRPr>
          </a:p>
          <a:p>
            <a:pPr marL="45720" indent="0" algn="r">
              <a:buNone/>
            </a:pPr>
            <a:endParaRPr lang="en-US" dirty="0"/>
          </a:p>
        </p:txBody>
      </p:sp>
      <p:sp>
        <p:nvSpPr>
          <p:cNvPr id="5" name="Explosion 1 4"/>
          <p:cNvSpPr/>
          <p:nvPr/>
        </p:nvSpPr>
        <p:spPr>
          <a:xfrm>
            <a:off x="642910" y="142852"/>
            <a:ext cx="8001056" cy="1357322"/>
          </a:xfrm>
          <a:prstGeom prst="irregularSeal1">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fa-IR" sz="2800" b="1" dirty="0" smtClean="0">
                <a:solidFill>
                  <a:schemeClr val="bg1"/>
                </a:solidFill>
                <a:cs typeface="B Titr" pitchFamily="2" charset="-78"/>
              </a:rPr>
              <a:t>سوالات فصل دوم:</a:t>
            </a:r>
          </a:p>
        </p:txBody>
      </p:sp>
    </p:spTree>
    <p:extLst>
      <p:ext uri="{BB962C8B-B14F-4D97-AF65-F5344CB8AC3E}">
        <p14:creationId xmlns:p14="http://schemas.microsoft.com/office/powerpoint/2010/main" val="223667140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556793"/>
            <a:ext cx="8280920" cy="4752568"/>
          </a:xfrm>
        </p:spPr>
        <p:txBody>
          <a:bodyPr>
            <a:normAutofit fontScale="70000" lnSpcReduction="20000"/>
          </a:bodyPr>
          <a:lstStyle/>
          <a:p>
            <a:pPr marL="0" marR="0" indent="0" algn="justLow" rtl="1">
              <a:lnSpc>
                <a:spcPct val="115000"/>
              </a:lnSpc>
              <a:spcBef>
                <a:spcPts val="0"/>
              </a:spcBef>
              <a:spcAft>
                <a:spcPts val="1000"/>
              </a:spcAft>
              <a:buNone/>
            </a:pPr>
            <a:r>
              <a:rPr lang="fa-IR" sz="3500" dirty="0" smtClean="0">
                <a:solidFill>
                  <a:srgbClr val="FF0000"/>
                </a:solidFill>
                <a:latin typeface="Calibri"/>
                <a:ea typeface="Times New Roman"/>
                <a:cs typeface="B Mitra"/>
              </a:rPr>
              <a:t>2-چند </a:t>
            </a:r>
            <a:r>
              <a:rPr lang="fa-IR" sz="3500" dirty="0">
                <a:solidFill>
                  <a:srgbClr val="FF0000"/>
                </a:solidFill>
                <a:latin typeface="Calibri"/>
                <a:ea typeface="Times New Roman"/>
                <a:cs typeface="B Mitra"/>
              </a:rPr>
              <a:t>موسسه ملي استاندار هاي جهاني را نام برده مختصر توضيح دهيد؟</a:t>
            </a:r>
            <a:endParaRPr lang="en-US" sz="3500" dirty="0">
              <a:solidFill>
                <a:srgbClr val="FF0000"/>
              </a:solidFill>
              <a:latin typeface="Calibri"/>
              <a:ea typeface="Times New Roman"/>
              <a:cs typeface="Arial"/>
            </a:endParaRPr>
          </a:p>
          <a:p>
            <a:pPr marL="0" marR="0" indent="0" algn="justLow" rtl="1">
              <a:lnSpc>
                <a:spcPct val="115000"/>
              </a:lnSpc>
              <a:spcBef>
                <a:spcPts val="0"/>
              </a:spcBef>
              <a:spcAft>
                <a:spcPts val="1000"/>
              </a:spcAft>
              <a:buNone/>
            </a:pPr>
            <a:r>
              <a:rPr lang="fa-IR" sz="2400" b="1" dirty="0">
                <a:latin typeface="Calibri"/>
                <a:ea typeface="Times New Roman"/>
                <a:cs typeface="B Mitra"/>
              </a:rPr>
              <a:t>الف )موسسه ملی استاندارد آمریکا (</a:t>
            </a:r>
            <a:r>
              <a:rPr lang="en-US" sz="2400" b="1" dirty="0">
                <a:latin typeface="Calibri"/>
                <a:ea typeface="Times New Roman"/>
                <a:cs typeface="B Mitra"/>
              </a:rPr>
              <a:t>ANSI</a:t>
            </a:r>
            <a:r>
              <a:rPr lang="fa-IR" sz="2400" b="1" dirty="0">
                <a:latin typeface="Calibri"/>
                <a:ea typeface="Times New Roman"/>
                <a:cs typeface="B Mitra"/>
              </a:rPr>
              <a:t>): </a:t>
            </a:r>
            <a:endParaRPr lang="en-US" sz="1800"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موسسه ملی استاندارد آمریکا یک موسسه خصوصی غیر انتفاعی است که بر روند ایجاد استانداردهای جامع برای محصولات، خدمات ، سیستمها و پرسنل امریکا نظارت می نماید . این مسسه نماینده اصلی آمریکا در دو موسسه بزرگ استاندارد بین المللی (کمیسیون بین المللی الکترونیک) و ( سازمان بین المللی استاندارد) از طریق کمیته ملی آمریکا می باشد</a:t>
            </a:r>
            <a:r>
              <a:rPr lang="fa-IR" sz="1800" b="1" dirty="0">
                <a:latin typeface="Calibri"/>
                <a:ea typeface="Times New Roman"/>
                <a:cs typeface="B Mitra"/>
              </a:rPr>
              <a:t>. </a:t>
            </a:r>
            <a:endParaRPr lang="en-US" sz="1800" dirty="0">
              <a:latin typeface="Calibri"/>
              <a:ea typeface="Times New Roman"/>
              <a:cs typeface="Arial"/>
            </a:endParaRPr>
          </a:p>
          <a:p>
            <a:pPr marL="0" marR="0" indent="0" algn="justLow" rtl="1">
              <a:lnSpc>
                <a:spcPct val="115000"/>
              </a:lnSpc>
              <a:spcBef>
                <a:spcPts val="0"/>
              </a:spcBef>
              <a:spcAft>
                <a:spcPts val="1000"/>
              </a:spcAft>
              <a:buNone/>
            </a:pPr>
            <a:r>
              <a:rPr lang="fa-IR" sz="2400" b="1" dirty="0">
                <a:latin typeface="Calibri"/>
                <a:ea typeface="Times New Roman"/>
                <a:cs typeface="B Mitra"/>
              </a:rPr>
              <a:t>ب)موسسه استاندارد بریتانیا (</a:t>
            </a:r>
            <a:r>
              <a:rPr lang="en-US" sz="2400" b="1" dirty="0">
                <a:latin typeface="Calibri"/>
                <a:ea typeface="Times New Roman"/>
                <a:cs typeface="B Mitra"/>
              </a:rPr>
              <a:t>BSI</a:t>
            </a:r>
            <a:r>
              <a:rPr lang="fa-IR" sz="2400" b="1" dirty="0">
                <a:latin typeface="Calibri"/>
                <a:ea typeface="Times New Roman"/>
                <a:cs typeface="B Mitra"/>
              </a:rPr>
              <a:t>)</a:t>
            </a:r>
            <a:endParaRPr lang="en-US" sz="1800"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به تدوین استانداردهای بریتانیایی، اروپایی و بین المللی در زمینه های مختلف می پردازد . استانداردهای بریتانیایی بسیاری از زمینه ها از قبیل مهندسی، کشاورزی، زراعت، هوافضا،ساختمان ، قطعات الکتریکی ، زباله ها، دانش و مراقبت سلامت و ... را شامل می شوند. </a:t>
            </a:r>
            <a:endParaRPr lang="en-US" sz="1800"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استانداردهای بریتانیایی اخیراً درصد زیادی از تجارت در کشورهای اروپایی را تحت تأثیر قرار داده و استانداردهای آن بصورت بین المللی در بسیاری از کشورها پذیرفته شده است</a:t>
            </a:r>
            <a:r>
              <a:rPr lang="fa-IR" sz="2400" dirty="0">
                <a:latin typeface="Calibri"/>
                <a:ea typeface="Times New Roman"/>
                <a:cs typeface="B Mitra"/>
              </a:rPr>
              <a:t> . </a:t>
            </a:r>
            <a:endParaRPr lang="en-US" sz="1800" dirty="0">
              <a:latin typeface="Calibri"/>
              <a:ea typeface="Times New Roman"/>
              <a:cs typeface="Arial"/>
            </a:endParaRPr>
          </a:p>
          <a:p>
            <a:pPr marL="45720" indent="0" algn="r">
              <a:buNone/>
            </a:pPr>
            <a:endParaRPr lang="en-US" dirty="0"/>
          </a:p>
        </p:txBody>
      </p:sp>
      <p:sp>
        <p:nvSpPr>
          <p:cNvPr id="4" name="Title 1"/>
          <p:cNvSpPr txBox="1">
            <a:spLocks/>
          </p:cNvSpPr>
          <p:nvPr/>
        </p:nvSpPr>
        <p:spPr>
          <a:xfrm>
            <a:off x="971600" y="548680"/>
            <a:ext cx="7315200" cy="1154097"/>
          </a:xfrm>
          <a:prstGeom prst="rect">
            <a:avLst/>
          </a:prstGeom>
        </p:spPr>
        <p:txBody>
          <a:bodyPr vert="horz" lIns="91440" tIns="45720" rIns="91440" bIns="45720" rtlCol="0" anchor="b">
            <a:normAutofit fontScale="97500"/>
          </a:bodyPr>
          <a:lst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lnSpc>
                <a:spcPct val="115000"/>
              </a:lnSpc>
              <a:spcBef>
                <a:spcPts val="0"/>
              </a:spcBef>
              <a:spcAft>
                <a:spcPts val="1000"/>
              </a:spcAft>
            </a:pPr>
            <a:r>
              <a:rPr lang="fa-IR" b="1" dirty="0" smtClean="0">
                <a:latin typeface="Calibri"/>
                <a:ea typeface="Times New Roman"/>
                <a:cs typeface="B Mitra"/>
              </a:rPr>
              <a:t>سوال دوم -</a:t>
            </a:r>
            <a:r>
              <a:rPr lang="fa-IR" sz="2800" b="1" dirty="0" smtClean="0">
                <a:ea typeface="Times New Roman"/>
                <a:cs typeface="B Mitra"/>
              </a:rPr>
              <a:t> فصل دوم </a:t>
            </a:r>
            <a:endParaRPr lang="en-US" dirty="0"/>
          </a:p>
        </p:txBody>
      </p:sp>
    </p:spTree>
    <p:extLst>
      <p:ext uri="{BB962C8B-B14F-4D97-AF65-F5344CB8AC3E}">
        <p14:creationId xmlns:p14="http://schemas.microsoft.com/office/powerpoint/2010/main" val="120740322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08720"/>
            <a:ext cx="8388424" cy="5949279"/>
          </a:xfrm>
        </p:spPr>
        <p:txBody>
          <a:bodyPr>
            <a:normAutofit fontScale="62500" lnSpcReduction="20000"/>
          </a:bodyPr>
          <a:lstStyle/>
          <a:p>
            <a:pPr marL="0" marR="0" algn="justLow" rtl="1">
              <a:lnSpc>
                <a:spcPct val="115000"/>
              </a:lnSpc>
              <a:spcBef>
                <a:spcPts val="0"/>
              </a:spcBef>
              <a:spcAft>
                <a:spcPts val="1000"/>
              </a:spcAft>
            </a:pPr>
            <a:r>
              <a:rPr lang="fa-IR" sz="2800" b="1" dirty="0">
                <a:latin typeface="Calibri"/>
                <a:ea typeface="Times New Roman"/>
                <a:cs typeface="B Mitra"/>
              </a:rPr>
              <a:t>ج)موسسه استاندارد آلمان(</a:t>
            </a:r>
            <a:r>
              <a:rPr lang="en-US" sz="2800" b="1" dirty="0">
                <a:latin typeface="Calibri"/>
                <a:ea typeface="Times New Roman"/>
                <a:cs typeface="B Mitra"/>
              </a:rPr>
              <a:t>DIN</a:t>
            </a:r>
            <a:r>
              <a:rPr lang="fa-IR" sz="2800" b="1" dirty="0">
                <a:latin typeface="Calibri"/>
                <a:ea typeface="Times New Roman"/>
                <a:cs typeface="B Mitra"/>
              </a:rPr>
              <a:t>)</a:t>
            </a:r>
            <a:endParaRPr lang="en-US" dirty="0">
              <a:latin typeface="Calibri"/>
              <a:ea typeface="Times New Roman"/>
              <a:cs typeface="Arial"/>
            </a:endParaRPr>
          </a:p>
          <a:p>
            <a:pPr marL="0" marR="0" algn="justLow" rtl="1">
              <a:lnSpc>
                <a:spcPct val="115000"/>
              </a:lnSpc>
              <a:spcBef>
                <a:spcPts val="0"/>
              </a:spcBef>
              <a:spcAft>
                <a:spcPts val="1000"/>
              </a:spcAft>
            </a:pPr>
            <a:r>
              <a:rPr lang="fa-IR" sz="2400" dirty="0">
                <a:latin typeface="Calibri"/>
                <a:ea typeface="Times New Roman"/>
                <a:cs typeface="B Mitra"/>
              </a:rPr>
              <a:t>موسسه استاندارد آلمان در سال 1917 تأسیس و دفتر اصلی آن در برلین است . این موسسه مسئولیت اصلی تدوین استاندارد در حوزه های مختلف در کشور آلمان را برعهده دارد. همچنین دارای عمده ترین سهم در تدوین استانداردهای بین المللی و اروپایی است .</a:t>
            </a:r>
            <a:endParaRPr lang="en-US" dirty="0">
              <a:latin typeface="Calibri"/>
              <a:ea typeface="Times New Roman"/>
              <a:cs typeface="Arial"/>
            </a:endParaRPr>
          </a:p>
          <a:p>
            <a:pPr marL="0" marR="0" algn="justLow" rtl="1">
              <a:lnSpc>
                <a:spcPct val="115000"/>
              </a:lnSpc>
              <a:spcBef>
                <a:spcPts val="0"/>
              </a:spcBef>
              <a:spcAft>
                <a:spcPts val="1000"/>
              </a:spcAft>
            </a:pPr>
            <a:r>
              <a:rPr lang="fa-IR" sz="2400" dirty="0">
                <a:latin typeface="Calibri"/>
                <a:ea typeface="Times New Roman"/>
                <a:cs typeface="B Mitra"/>
              </a:rPr>
              <a:t>این موسسه یک موسسه خصوصی و غیر انتفاعی است و اعضاء آن از سازمانهای تحقیقاتی، تجاری، مسئولان دولتی و همکاریهای صنعتی تشکیل شده است.</a:t>
            </a:r>
            <a:endParaRPr lang="en-US" dirty="0">
              <a:latin typeface="Calibri"/>
              <a:ea typeface="Times New Roman"/>
              <a:cs typeface="Arial"/>
            </a:endParaRPr>
          </a:p>
          <a:p>
            <a:pPr marL="0" marR="0" algn="justLow" rtl="1">
              <a:lnSpc>
                <a:spcPct val="115000"/>
              </a:lnSpc>
              <a:spcBef>
                <a:spcPts val="0"/>
              </a:spcBef>
              <a:spcAft>
                <a:spcPts val="1000"/>
              </a:spcAft>
            </a:pPr>
            <a:r>
              <a:rPr lang="fa-IR" sz="2800" b="1" dirty="0">
                <a:latin typeface="Calibri"/>
                <a:ea typeface="Times New Roman"/>
                <a:cs typeface="B Mitra"/>
              </a:rPr>
              <a:t>د)سازمان بین المللی استاندارد (</a:t>
            </a:r>
            <a:r>
              <a:rPr lang="en-US" sz="2800" b="1" dirty="0">
                <a:latin typeface="Calibri"/>
                <a:ea typeface="Times New Roman"/>
                <a:cs typeface="B Mitra"/>
              </a:rPr>
              <a:t>ISO</a:t>
            </a:r>
            <a:r>
              <a:rPr lang="fa-IR" sz="2800" b="1" dirty="0">
                <a:latin typeface="Calibri"/>
                <a:ea typeface="Times New Roman"/>
                <a:cs typeface="B Mitra"/>
              </a:rPr>
              <a:t>)</a:t>
            </a:r>
            <a:endParaRPr lang="en-US" dirty="0">
              <a:latin typeface="Calibri"/>
              <a:ea typeface="Times New Roman"/>
              <a:cs typeface="Arial"/>
            </a:endParaRPr>
          </a:p>
          <a:p>
            <a:pPr marL="0" marR="0" algn="justLow" rtl="1">
              <a:lnSpc>
                <a:spcPct val="115000"/>
              </a:lnSpc>
              <a:spcBef>
                <a:spcPts val="0"/>
              </a:spcBef>
              <a:spcAft>
                <a:spcPts val="1000"/>
              </a:spcAft>
            </a:pPr>
            <a:r>
              <a:rPr lang="fa-IR" dirty="0">
                <a:latin typeface="Calibri"/>
                <a:ea typeface="Times New Roman"/>
                <a:cs typeface="B Mitra"/>
              </a:rPr>
              <a:t>سازمان بین المللی استاندارد، یکی سازمان جهانی برای استانداردگذاری در زمینه های مختلف کشاورزی ، دارویی، صنعتی، مدیریتی و ... می باشد و وظیفه اصلی آن تبادل نظر ، توسعه و صدور استانداردهای جهانی می باشد. این سازمان غیرانتفاعی است که مقر آن در ژنو سوئیس بوده و در سال 1947 تأسیس گردیده است. </a:t>
            </a:r>
            <a:endParaRPr lang="en-US" dirty="0">
              <a:latin typeface="Calibri"/>
              <a:ea typeface="Times New Roman"/>
              <a:cs typeface="Arial"/>
            </a:endParaRPr>
          </a:p>
          <a:p>
            <a:pPr marL="0" marR="0" algn="justLow" rtl="1">
              <a:lnSpc>
                <a:spcPct val="115000"/>
              </a:lnSpc>
              <a:spcBef>
                <a:spcPts val="0"/>
              </a:spcBef>
              <a:spcAft>
                <a:spcPts val="1000"/>
              </a:spcAft>
            </a:pPr>
            <a:r>
              <a:rPr lang="fa-IR" dirty="0">
                <a:latin typeface="Calibri"/>
                <a:ea typeface="Times New Roman"/>
                <a:cs typeface="B Mitra"/>
              </a:rPr>
              <a:t>سازمان ایزو دربرگیرنده بیش از 140 کشور عضو و نماینده می باشد و همچنین متشکل از بیش از 200 کمیته فنی می باشد</a:t>
            </a:r>
            <a:endParaRPr lang="en-US" dirty="0">
              <a:latin typeface="Calibri"/>
              <a:ea typeface="Times New Roman"/>
              <a:cs typeface="Arial"/>
            </a:endParaRPr>
          </a:p>
          <a:p>
            <a:pPr marL="0" marR="0" algn="justLow" rtl="1">
              <a:lnSpc>
                <a:spcPct val="115000"/>
              </a:lnSpc>
              <a:spcBef>
                <a:spcPts val="0"/>
              </a:spcBef>
              <a:spcAft>
                <a:spcPts val="1000"/>
              </a:spcAft>
            </a:pPr>
            <a:r>
              <a:rPr lang="fa-IR" sz="2800" b="1" dirty="0">
                <a:latin typeface="Calibri"/>
                <a:ea typeface="Times New Roman"/>
                <a:cs typeface="B Mitra"/>
              </a:rPr>
              <a:t>ه)موسسه استاندارد و تحقیقات صنعتی ایران (</a:t>
            </a:r>
            <a:r>
              <a:rPr lang="en-US" sz="2800" b="1" dirty="0">
                <a:latin typeface="Calibri"/>
                <a:ea typeface="Times New Roman"/>
                <a:cs typeface="B Mitra"/>
              </a:rPr>
              <a:t>ISIRI</a:t>
            </a:r>
            <a:r>
              <a:rPr lang="fa-IR" sz="2800" b="1" dirty="0">
                <a:latin typeface="Calibri"/>
                <a:ea typeface="Times New Roman"/>
                <a:cs typeface="B Mitra"/>
              </a:rPr>
              <a:t>)</a:t>
            </a:r>
            <a:endParaRPr lang="en-US" dirty="0">
              <a:latin typeface="Calibri"/>
              <a:ea typeface="Times New Roman"/>
              <a:cs typeface="Arial"/>
            </a:endParaRPr>
          </a:p>
          <a:p>
            <a:pPr marL="0" marR="0" algn="justLow" rtl="1">
              <a:lnSpc>
                <a:spcPct val="115000"/>
              </a:lnSpc>
              <a:spcBef>
                <a:spcPts val="0"/>
              </a:spcBef>
              <a:spcAft>
                <a:spcPts val="1000"/>
              </a:spcAft>
            </a:pPr>
            <a:r>
              <a:rPr lang="fa-IR" dirty="0">
                <a:latin typeface="Calibri"/>
                <a:ea typeface="Times New Roman"/>
                <a:cs typeface="B Mitra"/>
              </a:rPr>
              <a:t>این موسسه تنها مرجع رسمی کشور ایران است که وظیفه تدوین و نشر استانداردهای رسمی را برعهده دارد. تدوین در رشته های مختلف توسط کمیسیون های فنی مرکب از کارشناسان موسسه ، صاحبنظران مراکز علمی ، پژوهشی، تولیدی، اقتصادی آگاه و مرتبط با موضوع صورت می گیرد. این موسسه سعی دارد که استانداردهای ملی در جهت مطلوبیت ها و مصالح ملی و باتوجه به شرایط تولیدی ، فنی و فناوری حاصل از مشارکت آگاهانه و منصفانه صاحبان حق و تولیدکنندگان ، مصرف کنندگان ، بازرگانان، مراکز علمی و تخصصی و نهادها و سازمانهای دولتی باشد. </a:t>
            </a:r>
            <a:endParaRPr lang="en-US" dirty="0">
              <a:latin typeface="Calibri"/>
              <a:ea typeface="Times New Roman"/>
              <a:cs typeface="Arial"/>
            </a:endParaRPr>
          </a:p>
          <a:p>
            <a:pPr marL="0" marR="0" algn="justLow" rtl="1">
              <a:lnSpc>
                <a:spcPct val="115000"/>
              </a:lnSpc>
              <a:spcBef>
                <a:spcPts val="0"/>
              </a:spcBef>
              <a:spcAft>
                <a:spcPts val="1000"/>
              </a:spcAft>
            </a:pPr>
            <a:r>
              <a:rPr lang="fa-IR" sz="2800" b="1" dirty="0">
                <a:latin typeface="Calibri"/>
                <a:ea typeface="Times New Roman"/>
                <a:cs typeface="B Mitra"/>
              </a:rPr>
              <a:t>ر)استانداردهای خانواده (</a:t>
            </a:r>
            <a:r>
              <a:rPr lang="en-US" sz="2800" b="1" dirty="0">
                <a:latin typeface="Calibri"/>
                <a:ea typeface="Times New Roman"/>
                <a:cs typeface="B Mitra"/>
              </a:rPr>
              <a:t>ISO9000</a:t>
            </a:r>
            <a:r>
              <a:rPr lang="fa-IR" sz="2800" b="1" dirty="0">
                <a:latin typeface="Calibri"/>
                <a:ea typeface="Times New Roman"/>
                <a:cs typeface="B Mitra"/>
              </a:rPr>
              <a:t>)</a:t>
            </a:r>
            <a:endParaRPr lang="en-US" dirty="0">
              <a:latin typeface="Calibri"/>
              <a:ea typeface="Times New Roman"/>
              <a:cs typeface="Arial"/>
            </a:endParaRPr>
          </a:p>
          <a:p>
            <a:pPr marL="0" marR="0" algn="justLow" rtl="1">
              <a:lnSpc>
                <a:spcPct val="115000"/>
              </a:lnSpc>
              <a:spcBef>
                <a:spcPts val="0"/>
              </a:spcBef>
              <a:spcAft>
                <a:spcPts val="1000"/>
              </a:spcAft>
            </a:pPr>
            <a:r>
              <a:rPr lang="fa-IR" sz="2800" b="1" dirty="0">
                <a:latin typeface="Calibri"/>
                <a:ea typeface="Times New Roman"/>
                <a:cs typeface="B Mitra"/>
              </a:rPr>
              <a:t>ز)استاندارد </a:t>
            </a:r>
            <a:r>
              <a:rPr lang="en-US" sz="2800" b="1" dirty="0">
                <a:latin typeface="Calibri"/>
                <a:ea typeface="Times New Roman"/>
                <a:cs typeface="B Mitra"/>
              </a:rPr>
              <a:t>ISO9000:2005</a:t>
            </a:r>
            <a:endParaRPr lang="en-US" dirty="0">
              <a:latin typeface="Calibri"/>
              <a:ea typeface="Times New Roman"/>
              <a:cs typeface="Arial"/>
            </a:endParaRPr>
          </a:p>
          <a:p>
            <a:pPr marL="45720" indent="0" algn="r">
              <a:buNone/>
            </a:pPr>
            <a:endParaRPr lang="en-US" dirty="0"/>
          </a:p>
        </p:txBody>
      </p:sp>
    </p:spTree>
    <p:extLst>
      <p:ext uri="{BB962C8B-B14F-4D97-AF65-F5344CB8AC3E}">
        <p14:creationId xmlns:p14="http://schemas.microsoft.com/office/powerpoint/2010/main" val="29528287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219200"/>
            <a:ext cx="8208912" cy="5328592"/>
          </a:xfrm>
        </p:spPr>
        <p:txBody>
          <a:bodyPr>
            <a:normAutofit fontScale="92500"/>
          </a:bodyPr>
          <a:lstStyle/>
          <a:p>
            <a:pPr marL="0" marR="0" indent="0" algn="justLow" rtl="1">
              <a:lnSpc>
                <a:spcPct val="115000"/>
              </a:lnSpc>
              <a:spcBef>
                <a:spcPts val="0"/>
              </a:spcBef>
              <a:spcAft>
                <a:spcPts val="1000"/>
              </a:spcAft>
              <a:buNone/>
            </a:pPr>
            <a:r>
              <a:rPr lang="fa-IR" sz="2800" b="1" dirty="0">
                <a:solidFill>
                  <a:srgbClr val="FF0000"/>
                </a:solidFill>
                <a:latin typeface="Calibri"/>
                <a:ea typeface="Times New Roman"/>
                <a:cs typeface="B Mitra"/>
              </a:rPr>
              <a:t>3-استاندارهاي سري ايزو 9000 را توضيح دهيد؟</a:t>
            </a:r>
            <a:endParaRPr lang="en-US" dirty="0">
              <a:solidFill>
                <a:srgbClr val="FF0000"/>
              </a:solidFill>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درحال حاضر استانداردهای ذیل جزء خانواده های استاندارد سری ایزو 9000 می باشند. استاندارد ایزو 9000 که مبنای سیستم مدیریت کیفیت را تشریح و اصطلاحات مورد استفاده را بیان می کند . </a:t>
            </a:r>
            <a:endParaRPr lang="en-US"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استاندارد ایزو 9001 که نیازمندیهای یک سیستم مدیریت کیفیت را بیان می کند</a:t>
            </a:r>
            <a:endParaRPr lang="en-US"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استاندارد 9004 که رهنمودهایی برای بهبود اثربخشی و کارایی سیستم مدیریت کیفیت ارائه می نماید. هدف این استاندارد بهبود عملکرد سازمان و رضایت مشتریان و سایر افراد ذینفع است.</a:t>
            </a:r>
            <a:endParaRPr lang="en-US"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در بین استانداردهای فوق، تنها استاندارد ایزو 9001 مورد ممیزی قرار گرفته و به آن گواهینامه تعلق می گیرد</a:t>
            </a:r>
            <a:r>
              <a:rPr lang="fa-IR" sz="2800" dirty="0">
                <a:latin typeface="Calibri"/>
                <a:ea typeface="Times New Roman"/>
                <a:cs typeface="B Mitra"/>
              </a:rPr>
              <a:t> .</a:t>
            </a:r>
            <a:endParaRPr lang="en-US" dirty="0">
              <a:latin typeface="Calibri"/>
              <a:ea typeface="Times New Roman"/>
              <a:cs typeface="Arial"/>
            </a:endParaRPr>
          </a:p>
          <a:p>
            <a:pPr marL="45720" indent="0" algn="r">
              <a:buNone/>
            </a:pPr>
            <a:endParaRPr lang="en-US" dirty="0"/>
          </a:p>
        </p:txBody>
      </p:sp>
      <p:sp>
        <p:nvSpPr>
          <p:cNvPr id="4" name="Title 1"/>
          <p:cNvSpPr txBox="1">
            <a:spLocks/>
          </p:cNvSpPr>
          <p:nvPr/>
        </p:nvSpPr>
        <p:spPr>
          <a:xfrm>
            <a:off x="971600" y="548680"/>
            <a:ext cx="7315200" cy="1154097"/>
          </a:xfrm>
          <a:prstGeom prst="rect">
            <a:avLst/>
          </a:prstGeom>
        </p:spPr>
        <p:txBody>
          <a:bodyPr vert="horz" lIns="91440" tIns="45720" rIns="91440" bIns="45720" rtlCol="0" anchor="b">
            <a:normAutofit fontScale="90000" lnSpcReduction="20000"/>
          </a:bodyPr>
          <a:lst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lnSpc>
                <a:spcPct val="115000"/>
              </a:lnSpc>
              <a:spcBef>
                <a:spcPts val="0"/>
              </a:spcBef>
              <a:spcAft>
                <a:spcPts val="1000"/>
              </a:spcAft>
            </a:pPr>
            <a:r>
              <a:rPr lang="fa-IR" b="1" dirty="0" smtClean="0">
                <a:latin typeface="Calibri"/>
                <a:ea typeface="Times New Roman"/>
                <a:cs typeface="B Mitra"/>
              </a:rPr>
              <a:t>سوال سوم</a:t>
            </a:r>
            <a:r>
              <a:rPr lang="fa-IR" sz="2800" b="1" dirty="0" smtClean="0">
                <a:ea typeface="Times New Roman"/>
                <a:cs typeface="B Mitra"/>
              </a:rPr>
              <a:t> -</a:t>
            </a:r>
            <a:r>
              <a:rPr lang="fa-IR" sz="3200" b="1" dirty="0" smtClean="0">
                <a:ea typeface="Times New Roman"/>
                <a:cs typeface="B Mitra"/>
              </a:rPr>
              <a:t> فصل دوم </a:t>
            </a:r>
            <a:r>
              <a:rPr lang="en-US" sz="3200" dirty="0" smtClean="0">
                <a:latin typeface="Calibri"/>
                <a:ea typeface="Times New Roman"/>
                <a:cs typeface="Arial"/>
              </a:rPr>
              <a:t/>
            </a:r>
            <a:br>
              <a:rPr lang="en-US" sz="3200" dirty="0" smtClean="0">
                <a:latin typeface="Calibri"/>
                <a:ea typeface="Times New Roman"/>
                <a:cs typeface="Arial"/>
              </a:rPr>
            </a:br>
            <a:endParaRPr lang="en-US" dirty="0"/>
          </a:p>
        </p:txBody>
      </p:sp>
    </p:spTree>
    <p:extLst>
      <p:ext uri="{BB962C8B-B14F-4D97-AF65-F5344CB8AC3E}">
        <p14:creationId xmlns:p14="http://schemas.microsoft.com/office/powerpoint/2010/main" val="190572363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412776"/>
            <a:ext cx="8122096" cy="5256583"/>
          </a:xfrm>
        </p:spPr>
        <p:txBody>
          <a:bodyPr>
            <a:normAutofit fontScale="85000" lnSpcReduction="10000"/>
          </a:bodyPr>
          <a:lstStyle/>
          <a:p>
            <a:pPr marL="0" indent="0" algn="justLow" rtl="1">
              <a:lnSpc>
                <a:spcPct val="115000"/>
              </a:lnSpc>
              <a:spcBef>
                <a:spcPts val="0"/>
              </a:spcBef>
              <a:spcAft>
                <a:spcPts val="1000"/>
              </a:spcAft>
              <a:buNone/>
            </a:pPr>
            <a:r>
              <a:rPr lang="fa-IR" sz="3200" b="1" dirty="0">
                <a:latin typeface="Calibri"/>
                <a:ea typeface="Times New Roman"/>
                <a:cs typeface="B Mitra"/>
              </a:rPr>
              <a:t>4- استانداردهای مدیریت کیفیت براساس استاندارد سیستم مدیریت به چند طبقه تقسیم شده است؟</a:t>
            </a:r>
            <a:endParaRPr lang="en-US" sz="3200" b="1" dirty="0">
              <a:latin typeface="Calibri"/>
              <a:ea typeface="Times New Roman"/>
              <a:cs typeface="Arial"/>
            </a:endParaRPr>
          </a:p>
          <a:p>
            <a:pPr marL="0" marR="0" indent="0" algn="justLow" rtl="1">
              <a:lnSpc>
                <a:spcPct val="115000"/>
              </a:lnSpc>
              <a:spcBef>
                <a:spcPts val="0"/>
              </a:spcBef>
              <a:spcAft>
                <a:spcPts val="1000"/>
              </a:spcAft>
              <a:buNone/>
            </a:pPr>
            <a:r>
              <a:rPr lang="fa-IR" sz="2800" dirty="0">
                <a:latin typeface="Calibri"/>
                <a:ea typeface="Times New Roman"/>
                <a:cs typeface="B Mitra"/>
              </a:rPr>
              <a:t>1</a:t>
            </a:r>
            <a:r>
              <a:rPr lang="fa-IR" dirty="0">
                <a:latin typeface="Calibri"/>
                <a:ea typeface="Times New Roman"/>
                <a:cs typeface="B Mitra"/>
              </a:rPr>
              <a:t>- استانداردهای مرتبط با الزامات سیستم های مدیریت : این دسته از استانداردها نیازمندیهای مرتبط با سیستم مدیریت را بیان می کنند . با استفاده از این استانداردها می توان صلاحیت یک سازمان را در رعایت الزامات داخلی و خارجی آن بررسی نمود.</a:t>
            </a:r>
            <a:endParaRPr lang="en-US"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2- استانداردهای خطوط راهنما برای سیستم مدیریت : این دسته از استانداردها بدنبال کمک به یک سازمان برای استقرار یا بهبود سیستم مدیریت در پیاده سازی الزامات یک استاندارد بوسیله راهنمایی اضافی آورده شده برای عناصر یک استاندارد سیستم مدیریت می باشد.</a:t>
            </a:r>
            <a:endParaRPr lang="en-US"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3- استانداردهای وابسته سیستم های مدیریت : این دسته از استانداردها قصد دارند که اطلاعات بیشتری را در ارتباط با قسمت های ویژه یک سیستم مدیریت فراهم آورند</a:t>
            </a:r>
            <a:r>
              <a:rPr lang="fa-IR" sz="2800" dirty="0">
                <a:latin typeface="Calibri"/>
                <a:ea typeface="Times New Roman"/>
                <a:cs typeface="B Mitra"/>
              </a:rPr>
              <a:t>. </a:t>
            </a:r>
            <a:endParaRPr lang="en-US" dirty="0">
              <a:latin typeface="Calibri"/>
              <a:ea typeface="Times New Roman"/>
              <a:cs typeface="Arial"/>
            </a:endParaRPr>
          </a:p>
          <a:p>
            <a:pPr marL="45720" indent="0" algn="r">
              <a:buNone/>
            </a:pPr>
            <a:endParaRPr lang="en-US" dirty="0"/>
          </a:p>
        </p:txBody>
      </p:sp>
      <p:sp>
        <p:nvSpPr>
          <p:cNvPr id="4" name="Title 1"/>
          <p:cNvSpPr txBox="1">
            <a:spLocks/>
          </p:cNvSpPr>
          <p:nvPr/>
        </p:nvSpPr>
        <p:spPr>
          <a:xfrm>
            <a:off x="971600" y="548680"/>
            <a:ext cx="7315200" cy="1154097"/>
          </a:xfrm>
          <a:prstGeom prst="rect">
            <a:avLst/>
          </a:prstGeom>
        </p:spPr>
        <p:txBody>
          <a:bodyPr vert="horz" lIns="91440" tIns="45720" rIns="91440" bIns="45720" rtlCol="0" anchor="b">
            <a:normAutofit fontScale="90000" lnSpcReduction="20000"/>
          </a:bodyPr>
          <a:lst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lnSpc>
                <a:spcPct val="115000"/>
              </a:lnSpc>
              <a:spcBef>
                <a:spcPts val="0"/>
              </a:spcBef>
              <a:spcAft>
                <a:spcPts val="1000"/>
              </a:spcAft>
            </a:pPr>
            <a:r>
              <a:rPr lang="fa-IR" b="1" dirty="0" smtClean="0">
                <a:latin typeface="Calibri"/>
                <a:ea typeface="Times New Roman"/>
                <a:cs typeface="B Mitra"/>
              </a:rPr>
              <a:t>سوال چهارم</a:t>
            </a:r>
            <a:r>
              <a:rPr lang="fa-IR" sz="2800" b="1" dirty="0" smtClean="0">
                <a:ea typeface="Times New Roman"/>
                <a:cs typeface="B Mitra"/>
              </a:rPr>
              <a:t> -</a:t>
            </a:r>
            <a:r>
              <a:rPr lang="fa-IR" sz="3200" b="1" dirty="0" smtClean="0">
                <a:ea typeface="Times New Roman"/>
                <a:cs typeface="B Mitra"/>
              </a:rPr>
              <a:t> فصل دوم </a:t>
            </a:r>
            <a:r>
              <a:rPr lang="en-US" sz="3200" dirty="0" smtClean="0">
                <a:latin typeface="Calibri"/>
                <a:ea typeface="Times New Roman"/>
                <a:cs typeface="Arial"/>
              </a:rPr>
              <a:t/>
            </a:r>
            <a:br>
              <a:rPr lang="en-US" sz="3200" dirty="0" smtClean="0">
                <a:latin typeface="Calibri"/>
                <a:ea typeface="Times New Roman"/>
                <a:cs typeface="Arial"/>
              </a:rPr>
            </a:br>
            <a:endParaRPr lang="en-US" dirty="0"/>
          </a:p>
        </p:txBody>
      </p:sp>
    </p:spTree>
    <p:extLst>
      <p:ext uri="{BB962C8B-B14F-4D97-AF65-F5344CB8AC3E}">
        <p14:creationId xmlns:p14="http://schemas.microsoft.com/office/powerpoint/2010/main" val="18879359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556792"/>
            <a:ext cx="8229600" cy="5301207"/>
          </a:xfrm>
        </p:spPr>
        <p:txBody>
          <a:bodyPr/>
          <a:lstStyle/>
          <a:p>
            <a:pPr marL="0" marR="0" indent="0" algn="justLow" rtl="1">
              <a:lnSpc>
                <a:spcPct val="115000"/>
              </a:lnSpc>
              <a:spcBef>
                <a:spcPts val="0"/>
              </a:spcBef>
              <a:spcAft>
                <a:spcPts val="1000"/>
              </a:spcAft>
              <a:buNone/>
            </a:pPr>
            <a:r>
              <a:rPr lang="fa-IR" sz="2800" b="1" dirty="0">
                <a:latin typeface="Calibri"/>
                <a:ea typeface="Times New Roman"/>
                <a:cs typeface="B Mitra"/>
              </a:rPr>
              <a:t>5- كاربرد ممیزی سیستم مدیریت </a:t>
            </a:r>
            <a:r>
              <a:rPr lang="fa-IR" sz="2800" b="1" dirty="0" smtClean="0">
                <a:latin typeface="Calibri"/>
                <a:ea typeface="Times New Roman"/>
                <a:cs typeface="B Mitra"/>
              </a:rPr>
              <a:t>کیفیت؟</a:t>
            </a:r>
            <a:endParaRPr lang="en-US"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ممیزی ها برای سنجش میزان براورده شدن الزامات و یا خواسته های سیستم مدیریت کیفیت انجام می شود، یافته های ممیزی برای ارزیابی اثربخشی سیستم مدیریت کیفیت و شناسایی فرصت های بهبود مورد استفاده قرار می گیرد. ممیزی شخص اول توسط خود سازمان برای مقاصد داخلی انجام می شود. ممیزی شخص دوم توسط مشتریان سازمان یا توسط سایر اشخاص از جانب مشتری انجام می گیرد. ممیزی شخص ثالث توسط سازمانهای مستقل بیرونی انجام می گیرد</a:t>
            </a:r>
            <a:r>
              <a:rPr lang="fa-IR" sz="2800" dirty="0">
                <a:latin typeface="Calibri"/>
                <a:ea typeface="Times New Roman"/>
                <a:cs typeface="B Mitra"/>
              </a:rPr>
              <a:t>.</a:t>
            </a:r>
            <a:endParaRPr lang="en-US" dirty="0">
              <a:latin typeface="Calibri"/>
              <a:ea typeface="Times New Roman"/>
              <a:cs typeface="Arial"/>
            </a:endParaRPr>
          </a:p>
          <a:p>
            <a:pPr marL="45720" indent="0" algn="r">
              <a:buNone/>
            </a:pPr>
            <a:endParaRPr lang="en-US" dirty="0"/>
          </a:p>
        </p:txBody>
      </p:sp>
      <p:sp>
        <p:nvSpPr>
          <p:cNvPr id="4" name="Title 1"/>
          <p:cNvSpPr txBox="1">
            <a:spLocks/>
          </p:cNvSpPr>
          <p:nvPr/>
        </p:nvSpPr>
        <p:spPr>
          <a:xfrm>
            <a:off x="971600" y="548680"/>
            <a:ext cx="7315200" cy="1154097"/>
          </a:xfrm>
          <a:prstGeom prst="rect">
            <a:avLst/>
          </a:prstGeom>
        </p:spPr>
        <p:txBody>
          <a:bodyPr vert="horz" lIns="91440" tIns="45720" rIns="91440" bIns="45720" rtlCol="0" anchor="b">
            <a:normAutofit fontScale="90000" lnSpcReduction="20000"/>
          </a:bodyPr>
          <a:lst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lnSpc>
                <a:spcPct val="115000"/>
              </a:lnSpc>
              <a:spcBef>
                <a:spcPts val="0"/>
              </a:spcBef>
              <a:spcAft>
                <a:spcPts val="1000"/>
              </a:spcAft>
            </a:pPr>
            <a:r>
              <a:rPr lang="fa-IR" b="1" dirty="0" smtClean="0">
                <a:latin typeface="Calibri"/>
                <a:ea typeface="Times New Roman"/>
                <a:cs typeface="B Mitra"/>
              </a:rPr>
              <a:t>سوال پنجم</a:t>
            </a:r>
            <a:r>
              <a:rPr lang="fa-IR" sz="2800" b="1" dirty="0" smtClean="0">
                <a:ea typeface="Times New Roman"/>
                <a:cs typeface="B Mitra"/>
              </a:rPr>
              <a:t> -</a:t>
            </a:r>
            <a:r>
              <a:rPr lang="fa-IR" sz="3200" b="1" dirty="0" smtClean="0">
                <a:ea typeface="Times New Roman"/>
                <a:cs typeface="B Mitra"/>
              </a:rPr>
              <a:t> فصل دوم </a:t>
            </a:r>
            <a:r>
              <a:rPr lang="en-US" sz="3200" dirty="0" smtClean="0">
                <a:latin typeface="Calibri"/>
                <a:ea typeface="Times New Roman"/>
                <a:cs typeface="Arial"/>
              </a:rPr>
              <a:t/>
            </a:r>
            <a:br>
              <a:rPr lang="en-US" sz="3200" dirty="0" smtClean="0">
                <a:latin typeface="Calibri"/>
                <a:ea typeface="Times New Roman"/>
                <a:cs typeface="Arial"/>
              </a:rPr>
            </a:br>
            <a:endParaRPr lang="en-US" dirty="0"/>
          </a:p>
        </p:txBody>
      </p:sp>
    </p:spTree>
    <p:extLst>
      <p:ext uri="{BB962C8B-B14F-4D97-AF65-F5344CB8AC3E}">
        <p14:creationId xmlns:p14="http://schemas.microsoft.com/office/powerpoint/2010/main" val="381740919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412777"/>
            <a:ext cx="8460432" cy="5040560"/>
          </a:xfrm>
        </p:spPr>
        <p:txBody>
          <a:bodyPr>
            <a:normAutofit fontScale="85000" lnSpcReduction="20000"/>
          </a:bodyPr>
          <a:lstStyle/>
          <a:p>
            <a:pPr marL="0" marR="0" indent="0" algn="justLow" rtl="1">
              <a:lnSpc>
                <a:spcPct val="115000"/>
              </a:lnSpc>
              <a:spcBef>
                <a:spcPts val="0"/>
              </a:spcBef>
              <a:spcAft>
                <a:spcPts val="1000"/>
              </a:spcAft>
              <a:buNone/>
            </a:pPr>
            <a:r>
              <a:rPr lang="fa-IR" sz="3600" b="1" dirty="0">
                <a:latin typeface="Calibri"/>
                <a:ea typeface="Times New Roman"/>
                <a:cs typeface="B Mitra"/>
              </a:rPr>
              <a:t>6 - هدف از بهبود مداوم ، افزایش احتمالی دستیابی به رضایت بیشتر مشتریان و سایر طرف های ذینفع چيست و شامل چه اقداماتي است؟</a:t>
            </a:r>
            <a:endParaRPr lang="en-US" sz="3600" b="1" dirty="0">
              <a:latin typeface="Calibri"/>
              <a:ea typeface="Times New Roman"/>
              <a:cs typeface="Arial"/>
            </a:endParaRPr>
          </a:p>
          <a:p>
            <a:pPr marL="0" marR="0" lvl="0" indent="0" algn="justLow" rtl="1">
              <a:lnSpc>
                <a:spcPct val="115000"/>
              </a:lnSpc>
              <a:spcBef>
                <a:spcPts val="0"/>
              </a:spcBef>
              <a:spcAft>
                <a:spcPts val="1000"/>
              </a:spcAft>
              <a:buNone/>
            </a:pPr>
            <a:r>
              <a:rPr lang="fa-IR" dirty="0">
                <a:latin typeface="Calibri"/>
                <a:ea typeface="Times New Roman"/>
                <a:cs typeface="B Mitra"/>
              </a:rPr>
              <a:t>تحلیل و ارزیابی وضعیت موجود جهت شناسایی زمینه هایی که به بهبود نیاز دارند.</a:t>
            </a:r>
            <a:endParaRPr lang="en-US" dirty="0">
              <a:latin typeface="Calibri"/>
              <a:ea typeface="Times New Roman"/>
              <a:cs typeface="Arial"/>
            </a:endParaRPr>
          </a:p>
          <a:p>
            <a:pPr marL="0" marR="0" lvl="0" indent="0" algn="justLow" rtl="1">
              <a:lnSpc>
                <a:spcPct val="115000"/>
              </a:lnSpc>
              <a:spcBef>
                <a:spcPts val="0"/>
              </a:spcBef>
              <a:spcAft>
                <a:spcPts val="1000"/>
              </a:spcAft>
              <a:buNone/>
            </a:pPr>
            <a:r>
              <a:rPr lang="fa-IR" dirty="0">
                <a:latin typeface="Calibri"/>
                <a:ea typeface="Times New Roman"/>
                <a:cs typeface="B Mitra"/>
              </a:rPr>
              <a:t>تعیین اهداف برای بهبود </a:t>
            </a:r>
            <a:endParaRPr lang="en-US" dirty="0">
              <a:latin typeface="Calibri"/>
              <a:ea typeface="Times New Roman"/>
              <a:cs typeface="Arial"/>
            </a:endParaRPr>
          </a:p>
          <a:p>
            <a:pPr marL="0" marR="0" lvl="0" indent="0" algn="justLow" rtl="1">
              <a:lnSpc>
                <a:spcPct val="115000"/>
              </a:lnSpc>
              <a:spcBef>
                <a:spcPts val="0"/>
              </a:spcBef>
              <a:spcAft>
                <a:spcPts val="1000"/>
              </a:spcAft>
              <a:buNone/>
            </a:pPr>
            <a:r>
              <a:rPr lang="fa-IR" dirty="0">
                <a:latin typeface="Calibri"/>
                <a:ea typeface="Times New Roman"/>
                <a:cs typeface="B Mitra"/>
              </a:rPr>
              <a:t>جستجوی راه حل های ممکن جهت دستیابی به اهداف .</a:t>
            </a:r>
            <a:endParaRPr lang="en-US" dirty="0">
              <a:latin typeface="Calibri"/>
              <a:ea typeface="Times New Roman"/>
              <a:cs typeface="Arial"/>
            </a:endParaRPr>
          </a:p>
          <a:p>
            <a:pPr marL="0" marR="0" lvl="0" indent="0" algn="justLow" rtl="1">
              <a:lnSpc>
                <a:spcPct val="115000"/>
              </a:lnSpc>
              <a:spcBef>
                <a:spcPts val="0"/>
              </a:spcBef>
              <a:spcAft>
                <a:spcPts val="1000"/>
              </a:spcAft>
              <a:buNone/>
            </a:pPr>
            <a:r>
              <a:rPr lang="fa-IR" dirty="0">
                <a:latin typeface="Calibri"/>
                <a:ea typeface="Times New Roman"/>
                <a:cs typeface="B Mitra"/>
              </a:rPr>
              <a:t>ارزیابی راه حل ها و انتخاب از میان آنها.</a:t>
            </a:r>
            <a:endParaRPr lang="en-US" dirty="0">
              <a:latin typeface="Calibri"/>
              <a:ea typeface="Times New Roman"/>
              <a:cs typeface="Arial"/>
            </a:endParaRPr>
          </a:p>
          <a:p>
            <a:pPr marL="0" marR="0" lvl="0" indent="0" algn="justLow" rtl="1">
              <a:lnSpc>
                <a:spcPct val="115000"/>
              </a:lnSpc>
              <a:spcBef>
                <a:spcPts val="0"/>
              </a:spcBef>
              <a:spcAft>
                <a:spcPts val="1000"/>
              </a:spcAft>
              <a:buNone/>
            </a:pPr>
            <a:r>
              <a:rPr lang="fa-IR" dirty="0">
                <a:latin typeface="Calibri"/>
                <a:ea typeface="Times New Roman"/>
                <a:cs typeface="B Mitra"/>
              </a:rPr>
              <a:t>به کار گیری راه حل های انتخاب شده .</a:t>
            </a:r>
            <a:endParaRPr lang="en-US" dirty="0">
              <a:latin typeface="Calibri"/>
              <a:ea typeface="Times New Roman"/>
              <a:cs typeface="Arial"/>
            </a:endParaRPr>
          </a:p>
          <a:p>
            <a:pPr marL="0" marR="0" lvl="0" indent="0" algn="justLow" rtl="1">
              <a:lnSpc>
                <a:spcPct val="115000"/>
              </a:lnSpc>
              <a:spcBef>
                <a:spcPts val="0"/>
              </a:spcBef>
              <a:spcAft>
                <a:spcPts val="1000"/>
              </a:spcAft>
              <a:buNone/>
            </a:pPr>
            <a:r>
              <a:rPr lang="fa-IR" dirty="0">
                <a:latin typeface="Calibri"/>
                <a:ea typeface="Times New Roman"/>
                <a:cs typeface="B Mitra"/>
              </a:rPr>
              <a:t>اندازه گیری ، تصدیق، تحلیل و ارزیابی نتایج حاصل از بکار گیری به منظور تعیین اینکه اهداف برآورده شده اند یا خیر.</a:t>
            </a:r>
            <a:endParaRPr lang="en-US" dirty="0">
              <a:latin typeface="Calibri"/>
              <a:ea typeface="Times New Roman"/>
              <a:cs typeface="Arial"/>
            </a:endParaRPr>
          </a:p>
          <a:p>
            <a:pPr marL="0" marR="0" lvl="0" indent="0" algn="justLow" rtl="1">
              <a:lnSpc>
                <a:spcPct val="115000"/>
              </a:lnSpc>
              <a:spcBef>
                <a:spcPts val="0"/>
              </a:spcBef>
              <a:spcAft>
                <a:spcPts val="1000"/>
              </a:spcAft>
              <a:buNone/>
            </a:pPr>
            <a:r>
              <a:rPr lang="fa-IR" dirty="0">
                <a:latin typeface="Calibri"/>
                <a:ea typeface="Times New Roman"/>
                <a:cs typeface="B Mitra"/>
              </a:rPr>
              <a:t>رسمیت بخشیدن به تغییرات</a:t>
            </a:r>
            <a:r>
              <a:rPr lang="fa-IR" sz="2800" dirty="0">
                <a:latin typeface="Calibri"/>
                <a:ea typeface="Times New Roman"/>
                <a:cs typeface="B Mitra"/>
              </a:rPr>
              <a:t>.</a:t>
            </a:r>
            <a:endParaRPr lang="en-US" dirty="0">
              <a:latin typeface="Calibri"/>
              <a:ea typeface="Times New Roman"/>
              <a:cs typeface="Arial"/>
            </a:endParaRPr>
          </a:p>
          <a:p>
            <a:pPr marL="45720" indent="0">
              <a:buNone/>
            </a:pPr>
            <a:endParaRPr lang="en-US" dirty="0"/>
          </a:p>
        </p:txBody>
      </p:sp>
      <p:sp>
        <p:nvSpPr>
          <p:cNvPr id="4" name="Title 1"/>
          <p:cNvSpPr txBox="1">
            <a:spLocks/>
          </p:cNvSpPr>
          <p:nvPr/>
        </p:nvSpPr>
        <p:spPr>
          <a:xfrm>
            <a:off x="971600" y="548680"/>
            <a:ext cx="7315200" cy="1154097"/>
          </a:xfrm>
          <a:prstGeom prst="rect">
            <a:avLst/>
          </a:prstGeom>
        </p:spPr>
        <p:txBody>
          <a:bodyPr vert="horz" lIns="91440" tIns="45720" rIns="91440" bIns="45720" rtlCol="0" anchor="b">
            <a:normAutofit fontScale="90000" lnSpcReduction="20000"/>
          </a:bodyPr>
          <a:lst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lnSpc>
                <a:spcPct val="115000"/>
              </a:lnSpc>
              <a:spcBef>
                <a:spcPts val="0"/>
              </a:spcBef>
              <a:spcAft>
                <a:spcPts val="1000"/>
              </a:spcAft>
            </a:pPr>
            <a:r>
              <a:rPr lang="fa-IR" b="1" dirty="0" smtClean="0">
                <a:latin typeface="Calibri"/>
                <a:ea typeface="Times New Roman"/>
                <a:cs typeface="B Mitra"/>
              </a:rPr>
              <a:t>سوال ششم</a:t>
            </a:r>
            <a:r>
              <a:rPr lang="fa-IR" sz="2800" b="1" dirty="0" smtClean="0">
                <a:ea typeface="Times New Roman"/>
                <a:cs typeface="B Mitra"/>
              </a:rPr>
              <a:t> -</a:t>
            </a:r>
            <a:r>
              <a:rPr lang="fa-IR" sz="3200" b="1" dirty="0" smtClean="0">
                <a:ea typeface="Times New Roman"/>
                <a:cs typeface="B Mitra"/>
              </a:rPr>
              <a:t> فصل دوم </a:t>
            </a:r>
            <a:r>
              <a:rPr lang="en-US" sz="3200" dirty="0" smtClean="0">
                <a:latin typeface="Calibri"/>
                <a:ea typeface="Times New Roman"/>
                <a:cs typeface="Arial"/>
              </a:rPr>
              <a:t/>
            </a:r>
            <a:br>
              <a:rPr lang="en-US" sz="3200" dirty="0" smtClean="0">
                <a:latin typeface="Calibri"/>
                <a:ea typeface="Times New Roman"/>
                <a:cs typeface="Arial"/>
              </a:rPr>
            </a:br>
            <a:endParaRPr lang="en-US" dirty="0"/>
          </a:p>
        </p:txBody>
      </p:sp>
    </p:spTree>
    <p:extLst>
      <p:ext uri="{BB962C8B-B14F-4D97-AF65-F5344CB8AC3E}">
        <p14:creationId xmlns:p14="http://schemas.microsoft.com/office/powerpoint/2010/main" val="391896474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340768"/>
            <a:ext cx="8050088" cy="5184575"/>
          </a:xfrm>
        </p:spPr>
        <p:txBody>
          <a:bodyPr>
            <a:normAutofit fontScale="85000" lnSpcReduction="10000"/>
          </a:bodyPr>
          <a:lstStyle/>
          <a:p>
            <a:pPr marL="0" marR="0" indent="0" algn="justLow" rtl="1">
              <a:lnSpc>
                <a:spcPct val="115000"/>
              </a:lnSpc>
              <a:spcBef>
                <a:spcPts val="0"/>
              </a:spcBef>
              <a:spcAft>
                <a:spcPts val="1000"/>
              </a:spcAft>
              <a:buNone/>
            </a:pPr>
            <a:r>
              <a:rPr lang="fa-IR" sz="2800" b="1" dirty="0">
                <a:latin typeface="Calibri"/>
                <a:ea typeface="Times New Roman"/>
                <a:cs typeface="B Mitra"/>
              </a:rPr>
              <a:t>7 </a:t>
            </a:r>
            <a:r>
              <a:rPr lang="fa-IR" sz="2800" b="1" dirty="0">
                <a:solidFill>
                  <a:srgbClr val="FF0000"/>
                </a:solidFill>
                <a:latin typeface="Calibri"/>
                <a:ea typeface="Times New Roman"/>
                <a:cs typeface="B Mitra"/>
              </a:rPr>
              <a:t>- كليات استاندارد </a:t>
            </a:r>
            <a:r>
              <a:rPr lang="en-US" sz="2800" b="1" dirty="0">
                <a:solidFill>
                  <a:srgbClr val="FF0000"/>
                </a:solidFill>
                <a:latin typeface="Calibri"/>
                <a:ea typeface="Times New Roman"/>
                <a:cs typeface="B Mitra"/>
              </a:rPr>
              <a:t>ISO9001: 2000</a:t>
            </a:r>
            <a:r>
              <a:rPr lang="en-US" sz="2800" b="1" dirty="0">
                <a:solidFill>
                  <a:srgbClr val="FF0000"/>
                </a:solidFill>
                <a:latin typeface="B Mitra"/>
                <a:ea typeface="Times New Roman"/>
                <a:cs typeface="Arial"/>
              </a:rPr>
              <a:t> </a:t>
            </a:r>
            <a:r>
              <a:rPr lang="fa-IR" sz="2800" b="1" dirty="0">
                <a:solidFill>
                  <a:srgbClr val="FF0000"/>
                </a:solidFill>
                <a:latin typeface="B Mitra"/>
                <a:ea typeface="Times New Roman"/>
              </a:rPr>
              <a:t>را توضيح داده شامل چند بند است ؟</a:t>
            </a:r>
            <a:endParaRPr lang="en-US" dirty="0">
              <a:solidFill>
                <a:srgbClr val="FF0000"/>
              </a:solidFill>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این استاندارد نیازمندیهای یک سیستم مدیریت کیفیت را معرفی می کند. و از 8 بند تشکیل شده است:</a:t>
            </a:r>
            <a:endParaRPr lang="en-US" dirty="0">
              <a:latin typeface="Calibri"/>
              <a:ea typeface="Times New Roman"/>
              <a:cs typeface="Arial"/>
            </a:endParaRPr>
          </a:p>
          <a:p>
            <a:pPr marL="342900" marR="0" lvl="0" indent="-342900" algn="justLow" rtl="1">
              <a:lnSpc>
                <a:spcPct val="115000"/>
              </a:lnSpc>
              <a:spcBef>
                <a:spcPts val="0"/>
              </a:spcBef>
              <a:spcAft>
                <a:spcPts val="1000"/>
              </a:spcAft>
              <a:buFont typeface="+mj-lt"/>
              <a:buAutoNum type="arabicPeriod"/>
            </a:pPr>
            <a:r>
              <a:rPr lang="fa-IR" dirty="0">
                <a:latin typeface="Calibri"/>
                <a:ea typeface="Times New Roman"/>
                <a:cs typeface="B Mitra"/>
              </a:rPr>
              <a:t>هدف و دامنه کاربرد استاندارد را شرح داده .</a:t>
            </a:r>
            <a:endParaRPr lang="en-US" dirty="0">
              <a:latin typeface="Calibri"/>
              <a:ea typeface="Times New Roman"/>
              <a:cs typeface="Arial"/>
            </a:endParaRPr>
          </a:p>
          <a:p>
            <a:pPr marL="342900" marR="0" lvl="0" indent="-342900" algn="justLow" rtl="1">
              <a:lnSpc>
                <a:spcPct val="115000"/>
              </a:lnSpc>
              <a:spcBef>
                <a:spcPts val="0"/>
              </a:spcBef>
              <a:spcAft>
                <a:spcPts val="1000"/>
              </a:spcAft>
              <a:buFont typeface="+mj-lt"/>
              <a:buAutoNum type="arabicPeriod"/>
            </a:pPr>
            <a:r>
              <a:rPr lang="fa-IR" dirty="0">
                <a:latin typeface="Calibri"/>
                <a:ea typeface="Times New Roman"/>
                <a:cs typeface="B Mitra"/>
              </a:rPr>
              <a:t>مراجع </a:t>
            </a:r>
            <a:endParaRPr lang="en-US" dirty="0">
              <a:latin typeface="Calibri"/>
              <a:ea typeface="Times New Roman"/>
              <a:cs typeface="Arial"/>
            </a:endParaRPr>
          </a:p>
          <a:p>
            <a:pPr marL="342900" marR="0" lvl="0" indent="-342900" algn="justLow" rtl="1">
              <a:lnSpc>
                <a:spcPct val="115000"/>
              </a:lnSpc>
              <a:spcBef>
                <a:spcPts val="0"/>
              </a:spcBef>
              <a:spcAft>
                <a:spcPts val="1000"/>
              </a:spcAft>
              <a:buFont typeface="+mj-lt"/>
              <a:buAutoNum type="arabicPeriod"/>
            </a:pPr>
            <a:r>
              <a:rPr lang="fa-IR" dirty="0">
                <a:latin typeface="Calibri"/>
                <a:ea typeface="Times New Roman"/>
                <a:cs typeface="B Mitra"/>
              </a:rPr>
              <a:t>اصلاحات و تعاریف </a:t>
            </a:r>
            <a:endParaRPr lang="en-US" dirty="0">
              <a:latin typeface="Calibri"/>
              <a:ea typeface="Times New Roman"/>
              <a:cs typeface="Arial"/>
            </a:endParaRPr>
          </a:p>
          <a:p>
            <a:pPr marL="342900" marR="0" lvl="0" indent="-342900" algn="justLow" rtl="1">
              <a:lnSpc>
                <a:spcPct val="115000"/>
              </a:lnSpc>
              <a:spcBef>
                <a:spcPts val="0"/>
              </a:spcBef>
              <a:spcAft>
                <a:spcPts val="1000"/>
              </a:spcAft>
              <a:buFont typeface="+mj-lt"/>
              <a:buAutoNum type="arabicPeriod"/>
            </a:pPr>
            <a:r>
              <a:rPr lang="fa-IR" dirty="0">
                <a:latin typeface="Calibri"/>
                <a:ea typeface="Times New Roman"/>
                <a:cs typeface="B Mitra"/>
              </a:rPr>
              <a:t>الزامات مرتبط با سیستم مدیریت کیفیت.</a:t>
            </a:r>
            <a:endParaRPr lang="en-US" dirty="0">
              <a:latin typeface="Calibri"/>
              <a:ea typeface="Times New Roman"/>
              <a:cs typeface="Arial"/>
            </a:endParaRPr>
          </a:p>
          <a:p>
            <a:pPr marL="342900" marR="0" lvl="0" indent="-342900" algn="justLow" rtl="1">
              <a:lnSpc>
                <a:spcPct val="115000"/>
              </a:lnSpc>
              <a:spcBef>
                <a:spcPts val="0"/>
              </a:spcBef>
              <a:spcAft>
                <a:spcPts val="1000"/>
              </a:spcAft>
              <a:buFont typeface="+mj-lt"/>
              <a:buAutoNum type="arabicPeriod"/>
            </a:pPr>
            <a:r>
              <a:rPr lang="fa-IR" dirty="0">
                <a:latin typeface="Calibri"/>
                <a:ea typeface="Times New Roman"/>
                <a:cs typeface="B Mitra"/>
              </a:rPr>
              <a:t>الزامات مرتبط با مسئولیت مدیریت.</a:t>
            </a:r>
            <a:endParaRPr lang="en-US" dirty="0">
              <a:latin typeface="Calibri"/>
              <a:ea typeface="Times New Roman"/>
              <a:cs typeface="Arial"/>
            </a:endParaRPr>
          </a:p>
          <a:p>
            <a:pPr marL="342900" marR="0" lvl="0" indent="-342900" algn="justLow" rtl="1">
              <a:lnSpc>
                <a:spcPct val="115000"/>
              </a:lnSpc>
              <a:spcBef>
                <a:spcPts val="0"/>
              </a:spcBef>
              <a:spcAft>
                <a:spcPts val="1000"/>
              </a:spcAft>
              <a:buFont typeface="+mj-lt"/>
              <a:buAutoNum type="arabicPeriod"/>
            </a:pPr>
            <a:r>
              <a:rPr lang="fa-IR" dirty="0">
                <a:latin typeface="Calibri"/>
                <a:ea typeface="Times New Roman"/>
                <a:cs typeface="B Mitra"/>
              </a:rPr>
              <a:t>الزامات مرتبط با مدیریت منابع.</a:t>
            </a:r>
            <a:endParaRPr lang="en-US" dirty="0">
              <a:latin typeface="Calibri"/>
              <a:ea typeface="Times New Roman"/>
              <a:cs typeface="Arial"/>
            </a:endParaRPr>
          </a:p>
          <a:p>
            <a:pPr marL="342900" marR="0" lvl="0" indent="-342900" algn="justLow" rtl="1">
              <a:lnSpc>
                <a:spcPct val="115000"/>
              </a:lnSpc>
              <a:spcBef>
                <a:spcPts val="0"/>
              </a:spcBef>
              <a:spcAft>
                <a:spcPts val="1000"/>
              </a:spcAft>
              <a:buFont typeface="+mj-lt"/>
              <a:buAutoNum type="arabicPeriod"/>
            </a:pPr>
            <a:r>
              <a:rPr lang="fa-IR" dirty="0">
                <a:latin typeface="Calibri"/>
                <a:ea typeface="Times New Roman"/>
                <a:cs typeface="B Mitra"/>
              </a:rPr>
              <a:t>الزامات مرتبط با پدیدآوری محصول.</a:t>
            </a:r>
            <a:endParaRPr lang="en-US" dirty="0">
              <a:latin typeface="Calibri"/>
              <a:ea typeface="Times New Roman"/>
              <a:cs typeface="Arial"/>
            </a:endParaRPr>
          </a:p>
          <a:p>
            <a:pPr marL="342900" marR="0" lvl="0" indent="-342900" algn="justLow" rtl="1">
              <a:lnSpc>
                <a:spcPct val="115000"/>
              </a:lnSpc>
              <a:spcBef>
                <a:spcPts val="0"/>
              </a:spcBef>
              <a:spcAft>
                <a:spcPts val="1000"/>
              </a:spcAft>
              <a:buFont typeface="+mj-lt"/>
              <a:buAutoNum type="arabicPeriod"/>
            </a:pPr>
            <a:r>
              <a:rPr lang="fa-IR" dirty="0">
                <a:latin typeface="Calibri"/>
                <a:ea typeface="Times New Roman"/>
                <a:cs typeface="B Mitra"/>
              </a:rPr>
              <a:t>الزامات مرتبط با اندازه گیری ، تحلیل و بهبود را ارائه می نماید.</a:t>
            </a:r>
            <a:endParaRPr lang="en-US" dirty="0">
              <a:latin typeface="Calibri"/>
              <a:ea typeface="Times New Roman"/>
              <a:cs typeface="Arial"/>
            </a:endParaRPr>
          </a:p>
          <a:p>
            <a:pPr marL="45720" indent="0">
              <a:buNone/>
            </a:pPr>
            <a:endParaRPr lang="en-US" dirty="0"/>
          </a:p>
        </p:txBody>
      </p:sp>
      <p:sp>
        <p:nvSpPr>
          <p:cNvPr id="4" name="Title 1"/>
          <p:cNvSpPr txBox="1">
            <a:spLocks/>
          </p:cNvSpPr>
          <p:nvPr/>
        </p:nvSpPr>
        <p:spPr>
          <a:xfrm>
            <a:off x="971600" y="548680"/>
            <a:ext cx="7315200" cy="1154097"/>
          </a:xfrm>
          <a:prstGeom prst="rect">
            <a:avLst/>
          </a:prstGeom>
        </p:spPr>
        <p:txBody>
          <a:bodyPr vert="horz" lIns="91440" tIns="45720" rIns="91440" bIns="45720" rtlCol="0" anchor="b">
            <a:normAutofit fontScale="90000" lnSpcReduction="20000"/>
          </a:bodyPr>
          <a:lst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lnSpc>
                <a:spcPct val="115000"/>
              </a:lnSpc>
              <a:spcBef>
                <a:spcPts val="0"/>
              </a:spcBef>
              <a:spcAft>
                <a:spcPts val="1000"/>
              </a:spcAft>
            </a:pPr>
            <a:r>
              <a:rPr lang="fa-IR" b="1" dirty="0" smtClean="0">
                <a:latin typeface="Calibri"/>
                <a:ea typeface="Times New Roman"/>
                <a:cs typeface="B Mitra"/>
              </a:rPr>
              <a:t>سوال هفتم</a:t>
            </a:r>
            <a:r>
              <a:rPr lang="fa-IR" sz="2800" b="1" dirty="0" smtClean="0">
                <a:ea typeface="Times New Roman"/>
                <a:cs typeface="B Mitra"/>
              </a:rPr>
              <a:t> -</a:t>
            </a:r>
            <a:r>
              <a:rPr lang="fa-IR" sz="3200" b="1" dirty="0" smtClean="0">
                <a:ea typeface="Times New Roman"/>
                <a:cs typeface="B Mitra"/>
              </a:rPr>
              <a:t> فصل دوم </a:t>
            </a:r>
            <a:r>
              <a:rPr lang="en-US" sz="3200" dirty="0" smtClean="0">
                <a:latin typeface="Calibri"/>
                <a:ea typeface="Times New Roman"/>
                <a:cs typeface="Arial"/>
              </a:rPr>
              <a:t/>
            </a:r>
            <a:br>
              <a:rPr lang="en-US" sz="3200" dirty="0" smtClean="0">
                <a:latin typeface="Calibri"/>
                <a:ea typeface="Times New Roman"/>
                <a:cs typeface="Arial"/>
              </a:rPr>
            </a:br>
            <a:endParaRPr lang="en-US" dirty="0"/>
          </a:p>
        </p:txBody>
      </p:sp>
    </p:spTree>
    <p:extLst>
      <p:ext uri="{BB962C8B-B14F-4D97-AF65-F5344CB8AC3E}">
        <p14:creationId xmlns:p14="http://schemas.microsoft.com/office/powerpoint/2010/main" val="302679690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71600" y="548680"/>
            <a:ext cx="7315200" cy="1154097"/>
          </a:xfrm>
          <a:prstGeom prst="rect">
            <a:avLst/>
          </a:prstGeom>
        </p:spPr>
        <p:txBody>
          <a:bodyPr vert="horz" lIns="91440" tIns="45720" rIns="91440" bIns="45720" rtlCol="0" anchor="b">
            <a:normAutofit fontScale="90000" lnSpcReduction="20000"/>
          </a:bodyPr>
          <a:lst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lnSpc>
                <a:spcPct val="115000"/>
              </a:lnSpc>
              <a:spcBef>
                <a:spcPts val="0"/>
              </a:spcBef>
              <a:spcAft>
                <a:spcPts val="1000"/>
              </a:spcAft>
            </a:pPr>
            <a:r>
              <a:rPr lang="fa-IR" b="1" dirty="0" smtClean="0">
                <a:latin typeface="Calibri"/>
                <a:ea typeface="Times New Roman"/>
                <a:cs typeface="B Mitra"/>
              </a:rPr>
              <a:t>سوال هشتم</a:t>
            </a:r>
            <a:r>
              <a:rPr lang="fa-IR" sz="2800" b="1" dirty="0" smtClean="0">
                <a:ea typeface="Times New Roman"/>
                <a:cs typeface="B Mitra"/>
              </a:rPr>
              <a:t> -</a:t>
            </a:r>
            <a:r>
              <a:rPr lang="fa-IR" sz="3200" b="1" dirty="0" smtClean="0">
                <a:ea typeface="Times New Roman"/>
                <a:cs typeface="B Mitra"/>
              </a:rPr>
              <a:t> فصل دوم </a:t>
            </a:r>
            <a:r>
              <a:rPr lang="en-US" sz="3200" dirty="0" smtClean="0">
                <a:latin typeface="Calibri"/>
                <a:ea typeface="Times New Roman"/>
                <a:cs typeface="Arial"/>
              </a:rPr>
              <a:t/>
            </a:r>
            <a:br>
              <a:rPr lang="en-US" sz="3200" dirty="0" smtClean="0">
                <a:latin typeface="Calibri"/>
                <a:ea typeface="Times New Roman"/>
                <a:cs typeface="Arial"/>
              </a:rPr>
            </a:br>
            <a:endParaRPr lang="en-US" dirty="0"/>
          </a:p>
        </p:txBody>
      </p:sp>
      <p:sp>
        <p:nvSpPr>
          <p:cNvPr id="5" name="Content Placeholder 2"/>
          <p:cNvSpPr>
            <a:spLocks noGrp="1"/>
          </p:cNvSpPr>
          <p:nvPr>
            <p:ph idx="1"/>
          </p:nvPr>
        </p:nvSpPr>
        <p:spPr>
          <a:xfrm>
            <a:off x="293912" y="1556792"/>
            <a:ext cx="8310536" cy="5112568"/>
          </a:xfrm>
        </p:spPr>
        <p:txBody>
          <a:bodyPr>
            <a:normAutofit/>
          </a:bodyPr>
          <a:lstStyle/>
          <a:p>
            <a:pPr marL="0" marR="0" indent="0" algn="justLow" rtl="1">
              <a:lnSpc>
                <a:spcPct val="115000"/>
              </a:lnSpc>
              <a:spcBef>
                <a:spcPts val="0"/>
              </a:spcBef>
              <a:spcAft>
                <a:spcPts val="1000"/>
              </a:spcAft>
              <a:buNone/>
            </a:pPr>
            <a:r>
              <a:rPr lang="fa-IR" sz="3200" b="1" dirty="0">
                <a:solidFill>
                  <a:srgbClr val="FF0000"/>
                </a:solidFill>
                <a:latin typeface="Calibri"/>
                <a:ea typeface="Times New Roman"/>
                <a:cs typeface="B Mitra"/>
              </a:rPr>
              <a:t>8 - الزامات ارائه شده در استاندارد </a:t>
            </a:r>
            <a:r>
              <a:rPr lang="en-US" sz="3200" b="1" dirty="0">
                <a:solidFill>
                  <a:srgbClr val="FF0000"/>
                </a:solidFill>
                <a:latin typeface="Calibri"/>
                <a:ea typeface="Times New Roman"/>
                <a:cs typeface="B Mitra"/>
              </a:rPr>
              <a:t>ISO9001:2000</a:t>
            </a:r>
            <a:r>
              <a:rPr lang="fa-IR" sz="3200" b="1" dirty="0">
                <a:solidFill>
                  <a:srgbClr val="FF0000"/>
                </a:solidFill>
                <a:latin typeface="Calibri"/>
                <a:ea typeface="Times New Roman"/>
                <a:cs typeface="B Mitra"/>
              </a:rPr>
              <a:t> را نام</a:t>
            </a:r>
            <a:r>
              <a:rPr lang="fa-IR" sz="3200" b="1" dirty="0">
                <a:latin typeface="Calibri"/>
                <a:ea typeface="Times New Roman"/>
                <a:cs typeface="B Mitra"/>
              </a:rPr>
              <a:t> ببريد؟</a:t>
            </a:r>
            <a:endParaRPr lang="en-US" sz="3200" b="1" dirty="0">
              <a:latin typeface="Calibri"/>
              <a:ea typeface="Times New Roman"/>
              <a:cs typeface="Arial"/>
            </a:endParaRPr>
          </a:p>
          <a:p>
            <a:pPr marL="0" marR="0" indent="0" algn="justLow" rtl="1">
              <a:lnSpc>
                <a:spcPct val="115000"/>
              </a:lnSpc>
              <a:spcBef>
                <a:spcPts val="0"/>
              </a:spcBef>
              <a:spcAft>
                <a:spcPts val="1000"/>
              </a:spcAft>
              <a:buNone/>
            </a:pPr>
            <a:r>
              <a:rPr lang="fa-IR" sz="2800" b="1" dirty="0">
                <a:latin typeface="Calibri"/>
                <a:ea typeface="Times New Roman"/>
                <a:cs typeface="B Mitra"/>
              </a:rPr>
              <a:t>الف )الزامات عمومی </a:t>
            </a:r>
            <a:endParaRPr lang="en-US"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استاندارد در ابتدا سازمان را ملزم به ایجاد ، تدوین و اجرای یک سیستم مدیریت کیفیت نموده و سپس بر حفظ آن و بهبود مداوم اثربخشی آن مطابق با نیازمندیهای استاندارد تأکید می ورزد. مطابق با این استانداردها سازمان باید </a:t>
            </a:r>
            <a:endParaRPr lang="en-US" dirty="0">
              <a:latin typeface="Calibri"/>
              <a:ea typeface="Times New Roman"/>
              <a:cs typeface="Arial"/>
            </a:endParaRPr>
          </a:p>
          <a:p>
            <a:pPr marL="0" marR="0" indent="0" algn="justLow" rtl="1">
              <a:lnSpc>
                <a:spcPct val="115000"/>
              </a:lnSpc>
              <a:spcBef>
                <a:spcPts val="0"/>
              </a:spcBef>
              <a:spcAft>
                <a:spcPts val="1000"/>
              </a:spcAft>
              <a:buNone/>
            </a:pPr>
            <a:r>
              <a:rPr lang="fa-IR" sz="2800" b="1" dirty="0">
                <a:latin typeface="Calibri"/>
                <a:ea typeface="Times New Roman"/>
                <a:cs typeface="B Mitra"/>
              </a:rPr>
              <a:t>ب )الزامات مربوط به مستندسازی</a:t>
            </a:r>
            <a:endParaRPr lang="en-US"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قسمت عمده سیستم مدیریت یک سازمان توسط مستندات آن سازمان مدون می گردد که نقش مهمی در سیستم مدیریت کیفیت سازمان دارند </a:t>
            </a:r>
            <a:endParaRPr lang="en-US" dirty="0">
              <a:latin typeface="Calibri"/>
              <a:ea typeface="Times New Roman"/>
              <a:cs typeface="Arial"/>
            </a:endParaRPr>
          </a:p>
          <a:p>
            <a:pPr marL="45720" indent="0">
              <a:buNone/>
            </a:pPr>
            <a:endParaRPr lang="en-US" dirty="0"/>
          </a:p>
        </p:txBody>
      </p:sp>
    </p:spTree>
    <p:extLst>
      <p:ext uri="{BB962C8B-B14F-4D97-AF65-F5344CB8AC3E}">
        <p14:creationId xmlns:p14="http://schemas.microsoft.com/office/powerpoint/2010/main" val="398453570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340768"/>
            <a:ext cx="7920880" cy="5184575"/>
          </a:xfrm>
        </p:spPr>
        <p:txBody>
          <a:bodyPr>
            <a:normAutofit fontScale="70000" lnSpcReduction="20000"/>
          </a:bodyPr>
          <a:lstStyle/>
          <a:p>
            <a:pPr marL="0" marR="0" indent="0" algn="justLow" rtl="1">
              <a:lnSpc>
                <a:spcPct val="115000"/>
              </a:lnSpc>
              <a:spcBef>
                <a:spcPts val="0"/>
              </a:spcBef>
              <a:spcAft>
                <a:spcPts val="1000"/>
              </a:spcAft>
              <a:buNone/>
            </a:pPr>
            <a:r>
              <a:rPr lang="fa-IR" sz="3300" b="1" dirty="0">
                <a:latin typeface="Calibri"/>
                <a:ea typeface="Times New Roman"/>
                <a:cs typeface="B Mitra"/>
              </a:rPr>
              <a:t>9 - مسئولیت مدیریت شامل چه مواردي مي باشد؟</a:t>
            </a:r>
            <a:endParaRPr lang="en-US" sz="3300" b="1" dirty="0">
              <a:latin typeface="Calibri"/>
              <a:ea typeface="Times New Roman"/>
              <a:cs typeface="Arial"/>
            </a:endParaRPr>
          </a:p>
          <a:p>
            <a:pPr marL="0" marR="0" indent="0" algn="justLow" rtl="1">
              <a:lnSpc>
                <a:spcPct val="115000"/>
              </a:lnSpc>
              <a:spcBef>
                <a:spcPts val="0"/>
              </a:spcBef>
              <a:spcAft>
                <a:spcPts val="1000"/>
              </a:spcAft>
              <a:buNone/>
            </a:pPr>
            <a:r>
              <a:rPr lang="fa-IR" sz="2800" dirty="0">
                <a:latin typeface="Calibri"/>
                <a:ea typeface="Times New Roman"/>
                <a:cs typeface="B Mitra"/>
              </a:rPr>
              <a:t>1</a:t>
            </a:r>
            <a:r>
              <a:rPr lang="fa-IR" dirty="0">
                <a:latin typeface="Calibri"/>
                <a:ea typeface="Times New Roman"/>
                <a:cs typeface="B Mitra"/>
              </a:rPr>
              <a:t>-تعهد مدیریت</a:t>
            </a:r>
            <a:endParaRPr lang="en-US"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رهبری، تعهد و مشارکت فعال مدیریت ارشد از عوامل ضروری ایجاد و نگهداری یک نظام مدیریت کیفیت کارامد و اثربخش برای دستیابی به منافع طرف های ذینفع به شمار می رود</a:t>
            </a:r>
            <a:endParaRPr lang="en-US"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2-طرح ریزی</a:t>
            </a:r>
            <a:endParaRPr lang="en-US"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طرح ریزی مناسب سیستم مدیریت کیفیت دارای اهمیت می باشد. مدیریت ارشد باید اطمینان حاصل نماید که اهداف کیفیت ازجمله آنهایی که جهت برآورده کردن نیازمندیهای محصول موردنیاز هستند در واحدها و سطوح مرتبط در درون سازمان تعیین شده اند که باید قابل اندازه گیری بوده و با خط مشی کیفیت سازگار باشد.</a:t>
            </a:r>
            <a:endParaRPr lang="en-US"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3- مسئولیت، اختیار و ارتباطات</a:t>
            </a:r>
            <a:endParaRPr lang="en-US"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4- بازنگری مدیریت</a:t>
            </a:r>
            <a:endParaRPr lang="en-US"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5- مدیریت منابع</a:t>
            </a:r>
            <a:endParaRPr lang="en-US" dirty="0">
              <a:latin typeface="Calibri"/>
              <a:ea typeface="Times New Roman"/>
              <a:cs typeface="Arial"/>
            </a:endParaRPr>
          </a:p>
          <a:p>
            <a:pPr marL="0" marR="0" indent="0" algn="justLow" rtl="1">
              <a:lnSpc>
                <a:spcPct val="115000"/>
              </a:lnSpc>
              <a:spcBef>
                <a:spcPts val="0"/>
              </a:spcBef>
              <a:spcAft>
                <a:spcPts val="1000"/>
              </a:spcAft>
              <a:buNone/>
            </a:pPr>
            <a:r>
              <a:rPr lang="fa-IR" dirty="0">
                <a:latin typeface="Calibri"/>
                <a:ea typeface="Times New Roman"/>
                <a:cs typeface="B Mitra"/>
              </a:rPr>
              <a:t>هر سازمانی برای رسیدن به اهداف خود نیازمند استفاده از منابع می باشد. مدیریت منابع نقش مهمی در تحقق اهداف سازمان دارد. لذا سازمان باید منابع موردنیاز برای اجرا و حفظ سیستم مدیریت کیفیت و بهبود مداوم اثربخشی آن و رضایت مشتری از طریق تأمین نیازهای مشتری را تعیین نماید. کارکنان یکی از منابع مهم سازمان محسوب می شوند</a:t>
            </a:r>
            <a:endParaRPr lang="en-US" dirty="0">
              <a:latin typeface="Calibri"/>
              <a:ea typeface="Times New Roman"/>
              <a:cs typeface="Arial"/>
            </a:endParaRPr>
          </a:p>
          <a:p>
            <a:pPr marL="45720" indent="0" algn="r">
              <a:buNone/>
            </a:pPr>
            <a:endParaRPr lang="en-US" dirty="0"/>
          </a:p>
        </p:txBody>
      </p:sp>
      <p:sp>
        <p:nvSpPr>
          <p:cNvPr id="4" name="Title 1"/>
          <p:cNvSpPr txBox="1">
            <a:spLocks/>
          </p:cNvSpPr>
          <p:nvPr/>
        </p:nvSpPr>
        <p:spPr>
          <a:xfrm>
            <a:off x="971600" y="548680"/>
            <a:ext cx="7315200" cy="1154097"/>
          </a:xfrm>
          <a:prstGeom prst="rect">
            <a:avLst/>
          </a:prstGeom>
        </p:spPr>
        <p:txBody>
          <a:bodyPr vert="horz" lIns="91440" tIns="45720" rIns="91440" bIns="45720" rtlCol="0" anchor="b">
            <a:normAutofit fontScale="90000" lnSpcReduction="20000"/>
          </a:bodyPr>
          <a:lst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lnSpc>
                <a:spcPct val="115000"/>
              </a:lnSpc>
              <a:spcBef>
                <a:spcPts val="0"/>
              </a:spcBef>
              <a:spcAft>
                <a:spcPts val="1000"/>
              </a:spcAft>
            </a:pPr>
            <a:r>
              <a:rPr lang="fa-IR" b="1" dirty="0" smtClean="0">
                <a:latin typeface="Calibri"/>
                <a:ea typeface="Times New Roman"/>
                <a:cs typeface="B Mitra"/>
              </a:rPr>
              <a:t>سوال نهم</a:t>
            </a:r>
            <a:r>
              <a:rPr lang="fa-IR" sz="2800" b="1" dirty="0" smtClean="0">
                <a:ea typeface="Times New Roman"/>
                <a:cs typeface="B Mitra"/>
              </a:rPr>
              <a:t> -</a:t>
            </a:r>
            <a:r>
              <a:rPr lang="fa-IR" sz="3200" b="1" dirty="0" smtClean="0">
                <a:ea typeface="Times New Roman"/>
                <a:cs typeface="B Mitra"/>
              </a:rPr>
              <a:t> فصل دوم </a:t>
            </a:r>
            <a:r>
              <a:rPr lang="en-US" sz="3200" dirty="0" smtClean="0">
                <a:latin typeface="Calibri"/>
                <a:ea typeface="Times New Roman"/>
                <a:cs typeface="Arial"/>
              </a:rPr>
              <a:t/>
            </a:r>
            <a:br>
              <a:rPr lang="en-US" sz="3200" dirty="0" smtClean="0">
                <a:latin typeface="Calibri"/>
                <a:ea typeface="Times New Roman"/>
                <a:cs typeface="Arial"/>
              </a:rPr>
            </a:br>
            <a:endParaRPr lang="en-US" dirty="0"/>
          </a:p>
        </p:txBody>
      </p:sp>
    </p:spTree>
    <p:extLst>
      <p:ext uri="{BB962C8B-B14F-4D97-AF65-F5344CB8AC3E}">
        <p14:creationId xmlns:p14="http://schemas.microsoft.com/office/powerpoint/2010/main" val="380794436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2057400"/>
            <a:ext cx="8229600" cy="4143404"/>
          </a:xfrm>
        </p:spPr>
        <p:txBody>
          <a:bodyPr>
            <a:normAutofit/>
          </a:bodyPr>
          <a:lstStyle/>
          <a:p>
            <a:pPr marL="514350" indent="-514350" algn="r">
              <a:lnSpc>
                <a:spcPct val="150000"/>
              </a:lnSpc>
              <a:buNone/>
            </a:pPr>
            <a:r>
              <a:rPr lang="fa-IR" sz="2400" dirty="0" smtClean="0">
                <a:solidFill>
                  <a:schemeClr val="accent1"/>
                </a:solidFill>
                <a:cs typeface="B Titr" pitchFamily="2" charset="-78"/>
              </a:rPr>
              <a:t>1-دیدگاه سازمان ها نسبت به جایزه ملی کیفیت چگونه است؟</a:t>
            </a:r>
          </a:p>
          <a:p>
            <a:pPr marL="514350" indent="-514350" algn="r">
              <a:lnSpc>
                <a:spcPct val="150000"/>
              </a:lnSpc>
              <a:buNone/>
            </a:pPr>
            <a:r>
              <a:rPr lang="fa-IR" sz="2400" dirty="0" smtClean="0">
                <a:solidFill>
                  <a:schemeClr val="accent1"/>
                </a:solidFill>
                <a:cs typeface="B Titr" pitchFamily="2" charset="-78"/>
              </a:rPr>
              <a:t>2-چهار مفهوم تطبیقی یا چهار سطح کیفیت را که سپری کرده است را نام ببرید؟</a:t>
            </a:r>
          </a:p>
          <a:p>
            <a:pPr marL="514350" indent="-514350" algn="r">
              <a:lnSpc>
                <a:spcPct val="150000"/>
              </a:lnSpc>
              <a:buNone/>
            </a:pPr>
            <a:r>
              <a:rPr lang="fa-IR" sz="2400" dirty="0" smtClean="0">
                <a:solidFill>
                  <a:schemeClr val="accent1"/>
                </a:solidFill>
                <a:cs typeface="B Titr" pitchFamily="2" charset="-78"/>
              </a:rPr>
              <a:t>3-منظور از الگوهای تعالی سازمان چیست؟</a:t>
            </a:r>
          </a:p>
          <a:p>
            <a:pPr marL="514350" indent="-514350" algn="r">
              <a:lnSpc>
                <a:spcPct val="150000"/>
              </a:lnSpc>
              <a:buNone/>
            </a:pPr>
            <a:r>
              <a:rPr lang="fa-IR" sz="2400" dirty="0" smtClean="0">
                <a:solidFill>
                  <a:schemeClr val="accent1"/>
                </a:solidFill>
                <a:cs typeface="B Titr" pitchFamily="2" charset="-78"/>
              </a:rPr>
              <a:t>4-معیارهای اصلی جایزه ملی کیفیت در ایران را نام ببرید؟</a:t>
            </a:r>
          </a:p>
          <a:p>
            <a:pPr marL="514350" indent="-514350" algn="r">
              <a:lnSpc>
                <a:spcPct val="150000"/>
              </a:lnSpc>
              <a:buNone/>
            </a:pPr>
            <a:r>
              <a:rPr lang="fa-IR" sz="2400" dirty="0" smtClean="0">
                <a:solidFill>
                  <a:srgbClr val="FF0000"/>
                </a:solidFill>
                <a:cs typeface="B Titr" pitchFamily="2" charset="-78"/>
              </a:rPr>
              <a:t>5-مدل جایزه ملی کیفیت ایران را ترسیم نمایید؟</a:t>
            </a:r>
            <a:endParaRPr lang="en-US" sz="2400" dirty="0">
              <a:solidFill>
                <a:srgbClr val="FF0000"/>
              </a:solidFill>
              <a:cs typeface="B Titr" pitchFamily="2" charset="-78"/>
            </a:endParaRPr>
          </a:p>
        </p:txBody>
      </p:sp>
      <p:sp>
        <p:nvSpPr>
          <p:cNvPr id="4" name="Content Placeholder 2"/>
          <p:cNvSpPr txBox="1">
            <a:spLocks/>
          </p:cNvSpPr>
          <p:nvPr/>
        </p:nvSpPr>
        <p:spPr>
          <a:xfrm>
            <a:off x="642910" y="4000504"/>
            <a:ext cx="8229600" cy="2428892"/>
          </a:xfrm>
          <a:prstGeom prst="rect">
            <a:avLst/>
          </a:prstGeom>
        </p:spPr>
        <p:txBody>
          <a:bodyPr vert="horz">
            <a:normAutofit/>
          </a:bodyPr>
          <a:lstStyle/>
          <a:p>
            <a:pPr marL="274320" marR="0" lvl="0" indent="-274320" algn="just" defTabSz="914400" rtl="1" eaLnBrk="1" fontAlgn="auto" latinLnBrk="0" hangingPunct="1">
              <a:lnSpc>
                <a:spcPct val="200000"/>
              </a:lnSpc>
              <a:spcBef>
                <a:spcPct val="20000"/>
              </a:spcBef>
              <a:spcAft>
                <a:spcPts val="0"/>
              </a:spcAft>
              <a:buClr>
                <a:schemeClr val="accent3"/>
              </a:buClr>
              <a:buSzPct val="95000"/>
              <a:buFont typeface="Wingdings 2"/>
              <a:buChar char=""/>
              <a:tabLst/>
              <a:defRPr/>
            </a:pPr>
            <a:endParaRPr kumimoji="0" lang="en-US" sz="2400" b="0" i="0" u="none" strike="noStrike" kern="1200" cap="none" spc="0" normalizeH="0" baseline="0" noProof="0" dirty="0">
              <a:ln>
                <a:noFill/>
              </a:ln>
              <a:solidFill>
                <a:schemeClr val="accent1"/>
              </a:solidFill>
              <a:effectLst/>
              <a:uLnTx/>
              <a:uFillTx/>
              <a:latin typeface="+mn-lt"/>
              <a:ea typeface="+mn-ea"/>
              <a:cs typeface="B Titr" pitchFamily="2" charset="-78"/>
            </a:endParaRPr>
          </a:p>
        </p:txBody>
      </p:sp>
      <p:sp>
        <p:nvSpPr>
          <p:cNvPr id="6" name="Explosion 1 5"/>
          <p:cNvSpPr/>
          <p:nvPr/>
        </p:nvSpPr>
        <p:spPr>
          <a:xfrm>
            <a:off x="642910" y="142852"/>
            <a:ext cx="8001056" cy="1357322"/>
          </a:xfrm>
          <a:prstGeom prst="irregularSeal1">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fa-IR" sz="2800" b="1" dirty="0" smtClean="0">
                <a:solidFill>
                  <a:schemeClr val="bg1"/>
                </a:solidFill>
                <a:cs typeface="B Titr" pitchFamily="2" charset="-78"/>
              </a:rPr>
              <a:t>سوالات فصل سوم-1 :</a:t>
            </a:r>
          </a:p>
        </p:txBody>
      </p:sp>
    </p:spTree>
  </p:cSld>
  <p:clrMapOvr>
    <a:masterClrMapping/>
  </p:clrMapOvr>
  <p:transition>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88840"/>
            <a:ext cx="8229600" cy="4752528"/>
          </a:xfrm>
        </p:spPr>
        <p:txBody>
          <a:bodyPr>
            <a:normAutofit/>
          </a:bodyPr>
          <a:lstStyle/>
          <a:p>
            <a:pPr marL="0" indent="0" algn="r" rtl="1">
              <a:buNone/>
            </a:pPr>
            <a:r>
              <a:rPr lang="fa-IR" dirty="0" smtClean="0">
                <a:solidFill>
                  <a:srgbClr val="FF0000"/>
                </a:solidFill>
                <a:effectLst>
                  <a:glow rad="127000">
                    <a:schemeClr val="tx1"/>
                  </a:glow>
                </a:effectLst>
              </a:rPr>
              <a:t>1-موارد لازم برای رسیدن به تعالی سازمان را نام ببرید.</a:t>
            </a:r>
          </a:p>
          <a:p>
            <a:pPr marL="0" indent="0" algn="r" rtl="1">
              <a:buNone/>
            </a:pPr>
            <a:r>
              <a:rPr lang="fa-IR" dirty="0" smtClean="0">
                <a:solidFill>
                  <a:schemeClr val="bg1"/>
                </a:solidFill>
                <a:effectLst>
                  <a:glow rad="127000">
                    <a:schemeClr val="tx1"/>
                  </a:glow>
                </a:effectLst>
              </a:rPr>
              <a:t>الف)توسعه و گسترش سازمانی</a:t>
            </a:r>
          </a:p>
          <a:p>
            <a:pPr marL="0" indent="0" algn="r" rtl="1">
              <a:buNone/>
            </a:pPr>
            <a:r>
              <a:rPr lang="fa-IR" dirty="0" smtClean="0">
                <a:solidFill>
                  <a:schemeClr val="bg1"/>
                </a:solidFill>
                <a:effectLst>
                  <a:glow rad="127000">
                    <a:schemeClr val="tx1"/>
                  </a:glow>
                </a:effectLst>
              </a:rPr>
              <a:t>ب)مدیریت فرایند</a:t>
            </a:r>
          </a:p>
          <a:p>
            <a:pPr marL="0" indent="0" algn="r" rtl="1">
              <a:buNone/>
            </a:pPr>
            <a:r>
              <a:rPr lang="fa-IR" dirty="0" smtClean="0">
                <a:solidFill>
                  <a:schemeClr val="bg1"/>
                </a:solidFill>
                <a:effectLst>
                  <a:glow rad="127000">
                    <a:schemeClr val="tx1"/>
                  </a:glow>
                </a:effectLst>
              </a:rPr>
              <a:t>ج)هدف گذاری و تدوین خط مشی و استراتژی</a:t>
            </a:r>
          </a:p>
          <a:p>
            <a:pPr marL="0" indent="0" algn="r" rtl="1">
              <a:buNone/>
            </a:pPr>
            <a:r>
              <a:rPr lang="fa-IR" dirty="0" smtClean="0">
                <a:solidFill>
                  <a:schemeClr val="bg1"/>
                </a:solidFill>
                <a:effectLst>
                  <a:glow rad="127000">
                    <a:schemeClr val="tx1"/>
                  </a:glow>
                </a:effectLst>
              </a:rPr>
              <a:t>د)توسعه و ارتقای کارکنان</a:t>
            </a:r>
          </a:p>
          <a:p>
            <a:pPr marL="0" indent="0" algn="r" rtl="1">
              <a:buNone/>
            </a:pPr>
            <a:r>
              <a:rPr lang="fa-IR" dirty="0" smtClean="0">
                <a:solidFill>
                  <a:schemeClr val="bg1"/>
                </a:solidFill>
                <a:effectLst>
                  <a:glow rad="127000">
                    <a:schemeClr val="tx1"/>
                  </a:glow>
                </a:effectLst>
              </a:rPr>
              <a:t>2- </a:t>
            </a:r>
            <a:r>
              <a:rPr lang="fa-IR" dirty="0" smtClean="0">
                <a:solidFill>
                  <a:srgbClr val="FF0000"/>
                </a:solidFill>
                <a:effectLst>
                  <a:glow rad="127000">
                    <a:schemeClr val="tx1"/>
                  </a:glow>
                </a:effectLst>
              </a:rPr>
              <a:t>معیارهای مدل جایزه ملی کیفیت را نام ببرید.</a:t>
            </a:r>
          </a:p>
          <a:p>
            <a:pPr marL="0" indent="0" algn="r" rtl="1">
              <a:buNone/>
            </a:pPr>
            <a:r>
              <a:rPr lang="fa-IR" dirty="0" smtClean="0">
                <a:solidFill>
                  <a:schemeClr val="bg1"/>
                </a:solidFill>
                <a:effectLst>
                  <a:glow rad="127000">
                    <a:schemeClr val="tx1"/>
                  </a:glow>
                </a:effectLst>
              </a:rPr>
              <a:t>الف)رهبری و مدیریت		ب)فرایند</a:t>
            </a:r>
          </a:p>
          <a:p>
            <a:pPr marL="0" indent="0" algn="r" rtl="1">
              <a:buNone/>
            </a:pPr>
            <a:r>
              <a:rPr lang="fa-IR" dirty="0" smtClean="0">
                <a:solidFill>
                  <a:schemeClr val="bg1"/>
                </a:solidFill>
                <a:effectLst>
                  <a:glow rad="127000">
                    <a:schemeClr val="tx1"/>
                  </a:glow>
                </a:effectLst>
              </a:rPr>
              <a:t>ج)منابع				د)کارکنان</a:t>
            </a:r>
            <a:endParaRPr lang="en-US" dirty="0">
              <a:solidFill>
                <a:schemeClr val="bg1"/>
              </a:solidFill>
              <a:effectLst>
                <a:glow rad="127000">
                  <a:schemeClr val="tx1"/>
                </a:glow>
              </a:effectLst>
            </a:endParaRPr>
          </a:p>
        </p:txBody>
      </p:sp>
      <p:sp>
        <p:nvSpPr>
          <p:cNvPr id="5" name="Explosion 1 4"/>
          <p:cNvSpPr/>
          <p:nvPr/>
        </p:nvSpPr>
        <p:spPr>
          <a:xfrm>
            <a:off x="642910" y="142852"/>
            <a:ext cx="8001056" cy="1357322"/>
          </a:xfrm>
          <a:prstGeom prst="irregularSeal1">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fa-IR" sz="2800" b="1" dirty="0" smtClean="0">
                <a:solidFill>
                  <a:schemeClr val="bg1"/>
                </a:solidFill>
                <a:cs typeface="B Titr" pitchFamily="2" charset="-78"/>
              </a:rPr>
              <a:t>سوالات فصل سوم -2 :</a:t>
            </a:r>
          </a:p>
        </p:txBody>
      </p:sp>
    </p:spTree>
    <p:extLst>
      <p:ext uri="{BB962C8B-B14F-4D97-AF65-F5344CB8AC3E}">
        <p14:creationId xmlns:p14="http://schemas.microsoft.com/office/powerpoint/2010/main" val="6964468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fa-IR"/>
          </a:p>
        </p:txBody>
      </p:sp>
      <p:sp>
        <p:nvSpPr>
          <p:cNvPr id="3" name="Content Placeholder 2"/>
          <p:cNvSpPr>
            <a:spLocks noGrp="1"/>
          </p:cNvSpPr>
          <p:nvPr>
            <p:ph idx="1"/>
          </p:nvPr>
        </p:nvSpPr>
        <p:spPr>
          <a:xfrm>
            <a:off x="457200" y="1988840"/>
            <a:ext cx="8229600" cy="4752528"/>
          </a:xfrm>
        </p:spPr>
        <p:txBody>
          <a:bodyPr>
            <a:normAutofit/>
          </a:bodyPr>
          <a:lstStyle/>
          <a:p>
            <a:pPr marL="0" indent="0" algn="r" rtl="1">
              <a:buNone/>
            </a:pPr>
            <a:r>
              <a:rPr lang="fa-IR" dirty="0" smtClean="0">
                <a:solidFill>
                  <a:schemeClr val="bg1"/>
                </a:solidFill>
                <a:effectLst>
                  <a:glow rad="127000">
                    <a:schemeClr val="tx1"/>
                  </a:glow>
                </a:effectLst>
              </a:rPr>
              <a:t>3- مدل </a:t>
            </a:r>
            <a:r>
              <a:rPr lang="en-US" dirty="0" smtClean="0">
                <a:solidFill>
                  <a:schemeClr val="bg1"/>
                </a:solidFill>
                <a:effectLst>
                  <a:glow rad="127000">
                    <a:schemeClr val="tx1"/>
                  </a:glow>
                </a:effectLst>
              </a:rPr>
              <a:t>RADAR</a:t>
            </a:r>
            <a:r>
              <a:rPr lang="fa-IR" dirty="0" smtClean="0">
                <a:solidFill>
                  <a:schemeClr val="bg1"/>
                </a:solidFill>
                <a:effectLst>
                  <a:glow rad="127000">
                    <a:schemeClr val="tx1"/>
                  </a:glow>
                </a:effectLst>
              </a:rPr>
              <a:t> در الگوی تعالی</a:t>
            </a:r>
            <a:r>
              <a:rPr lang="en-US" dirty="0" smtClean="0">
                <a:solidFill>
                  <a:schemeClr val="bg1"/>
                </a:solidFill>
                <a:effectLst>
                  <a:glow rad="127000">
                    <a:schemeClr val="tx1"/>
                  </a:glow>
                </a:effectLst>
              </a:rPr>
              <a:t>EFQM</a:t>
            </a:r>
            <a:r>
              <a:rPr lang="fa-IR" dirty="0" smtClean="0">
                <a:solidFill>
                  <a:schemeClr val="bg1"/>
                </a:solidFill>
                <a:effectLst>
                  <a:glow rad="127000">
                    <a:schemeClr val="tx1"/>
                  </a:glow>
                </a:effectLst>
              </a:rPr>
              <a:t> چه شاخص های را در مورد معیارهای توانمندسازی در نظر دارد؟</a:t>
            </a:r>
          </a:p>
          <a:p>
            <a:pPr marL="0" indent="0" algn="r" rtl="1">
              <a:buNone/>
            </a:pPr>
            <a:r>
              <a:rPr lang="fa-IR" dirty="0" smtClean="0">
                <a:solidFill>
                  <a:schemeClr val="bg1"/>
                </a:solidFill>
                <a:effectLst>
                  <a:glow rad="127000">
                    <a:schemeClr val="tx1"/>
                  </a:glow>
                </a:effectLst>
              </a:rPr>
              <a:t>الف)صحت رویکرد</a:t>
            </a:r>
          </a:p>
          <a:p>
            <a:pPr marL="0" indent="0" algn="r" rtl="1">
              <a:buNone/>
            </a:pPr>
            <a:r>
              <a:rPr lang="fa-IR" dirty="0" smtClean="0">
                <a:solidFill>
                  <a:schemeClr val="bg1"/>
                </a:solidFill>
                <a:effectLst>
                  <a:glow rad="127000">
                    <a:schemeClr val="tx1"/>
                  </a:glow>
                </a:effectLst>
              </a:rPr>
              <a:t>ب)منسجم و یکپارچه بودن رویکرد</a:t>
            </a:r>
          </a:p>
          <a:p>
            <a:pPr marL="0" indent="0" algn="r" rtl="1">
              <a:buNone/>
            </a:pPr>
            <a:r>
              <a:rPr lang="fa-IR" dirty="0" smtClean="0">
                <a:solidFill>
                  <a:schemeClr val="bg1"/>
                </a:solidFill>
                <a:effectLst>
                  <a:glow rad="127000">
                    <a:schemeClr val="tx1"/>
                  </a:glow>
                </a:effectLst>
              </a:rPr>
              <a:t>ج) چگونگی فرایند یادگیری</a:t>
            </a:r>
          </a:p>
          <a:p>
            <a:pPr marL="0" indent="0" algn="r" rtl="1">
              <a:buNone/>
            </a:pPr>
            <a:r>
              <a:rPr lang="fa-IR" dirty="0" smtClean="0">
                <a:solidFill>
                  <a:schemeClr val="bg1"/>
                </a:solidFill>
                <a:effectLst>
                  <a:glow rad="127000">
                    <a:schemeClr val="tx1"/>
                  </a:glow>
                </a:effectLst>
              </a:rPr>
              <a:t>د)وجود مدارکی دال بر بهبود و یادگیری</a:t>
            </a:r>
          </a:p>
        </p:txBody>
      </p:sp>
    </p:spTree>
    <p:extLst>
      <p:ext uri="{BB962C8B-B14F-4D97-AF65-F5344CB8AC3E}">
        <p14:creationId xmlns:p14="http://schemas.microsoft.com/office/powerpoint/2010/main" val="256538659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r" rtl="1">
              <a:buNone/>
            </a:pPr>
            <a:r>
              <a:rPr lang="fa-IR" dirty="0" smtClean="0">
                <a:solidFill>
                  <a:srgbClr val="FF0000"/>
                </a:solidFill>
              </a:rPr>
              <a:t>1- در </a:t>
            </a:r>
            <a:r>
              <a:rPr lang="fa-IR" dirty="0" smtClean="0">
                <a:solidFill>
                  <a:srgbClr val="FF0000"/>
                </a:solidFill>
                <a:cs typeface="B Nazanin" panose="00000400000000000000" pitchFamily="2" charset="-78"/>
              </a:rPr>
              <a:t>مدل کانو الزامات و نیازهای مشتری به چند دسته تقسیم می شود شرح دهید</a:t>
            </a:r>
            <a:r>
              <a:rPr lang="fa-IR" dirty="0" smtClean="0">
                <a:cs typeface="B Nazanin" panose="00000400000000000000" pitchFamily="2" charset="-78"/>
              </a:rPr>
              <a:t>.</a:t>
            </a:r>
          </a:p>
          <a:p>
            <a:pPr marL="0" indent="0" algn="r" rtl="1">
              <a:buNone/>
            </a:pPr>
            <a:r>
              <a:rPr lang="fa-IR" dirty="0" smtClean="0">
                <a:cs typeface="B Nazanin" panose="00000400000000000000" pitchFamily="2" charset="-78"/>
              </a:rPr>
              <a:t>2- تشریح دیدگاه چهارمرحله ای </a:t>
            </a:r>
            <a:r>
              <a:rPr lang="en-US" dirty="0" err="1" smtClean="0">
                <a:cs typeface="B Nazanin" panose="00000400000000000000" pitchFamily="2" charset="-78"/>
              </a:rPr>
              <a:t>qfd</a:t>
            </a:r>
            <a:r>
              <a:rPr lang="fa-IR" dirty="0" smtClean="0">
                <a:cs typeface="B Nazanin" panose="00000400000000000000" pitchFamily="2" charset="-78"/>
              </a:rPr>
              <a:t>را شرح دهید.</a:t>
            </a:r>
          </a:p>
          <a:p>
            <a:pPr marL="0" indent="0" algn="r" rtl="1">
              <a:buNone/>
            </a:pPr>
            <a:r>
              <a:rPr lang="fa-IR" dirty="0" smtClean="0">
                <a:cs typeface="B Nazanin" panose="00000400000000000000" pitchFamily="2" charset="-78"/>
              </a:rPr>
              <a:t>3-توانایی ها ومزایای </a:t>
            </a:r>
            <a:r>
              <a:rPr lang="en-US" dirty="0" err="1" smtClean="0">
                <a:cs typeface="B Nazanin" panose="00000400000000000000" pitchFamily="2" charset="-78"/>
              </a:rPr>
              <a:t>qfd</a:t>
            </a:r>
            <a:r>
              <a:rPr lang="fa-IR" dirty="0" smtClean="0">
                <a:cs typeface="B Nazanin" panose="00000400000000000000" pitchFamily="2" charset="-78"/>
              </a:rPr>
              <a:t>را بنویسید.</a:t>
            </a:r>
          </a:p>
          <a:p>
            <a:pPr marL="0" indent="0" algn="r" rtl="1">
              <a:buNone/>
            </a:pPr>
            <a:r>
              <a:rPr lang="fa-IR" dirty="0" smtClean="0">
                <a:solidFill>
                  <a:srgbClr val="FF0000"/>
                </a:solidFill>
                <a:cs typeface="B Nazanin" panose="00000400000000000000" pitchFamily="2" charset="-78"/>
              </a:rPr>
              <a:t>4-مراحل ساخت خانه کیفیت را نام ببریید و2مورد را شرح دهید</a:t>
            </a:r>
            <a:r>
              <a:rPr lang="fa-IR" dirty="0" smtClean="0">
                <a:cs typeface="B Nazanin" panose="00000400000000000000" pitchFamily="2" charset="-78"/>
              </a:rPr>
              <a:t>.</a:t>
            </a:r>
            <a:endParaRPr lang="fa-IR" dirty="0"/>
          </a:p>
        </p:txBody>
      </p:sp>
      <p:sp>
        <p:nvSpPr>
          <p:cNvPr id="5" name="Explosion 1 4"/>
          <p:cNvSpPr/>
          <p:nvPr/>
        </p:nvSpPr>
        <p:spPr>
          <a:xfrm>
            <a:off x="642910" y="142852"/>
            <a:ext cx="8001056" cy="1357322"/>
          </a:xfrm>
          <a:prstGeom prst="irregularSeal1">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fa-IR" sz="2800" b="1" dirty="0" smtClean="0">
                <a:solidFill>
                  <a:schemeClr val="bg1"/>
                </a:solidFill>
                <a:cs typeface="B Titr" pitchFamily="2" charset="-78"/>
              </a:rPr>
              <a:t>سوالات فصل چهارم:</a:t>
            </a:r>
          </a:p>
        </p:txBody>
      </p:sp>
    </p:spTree>
    <p:extLst>
      <p:ext uri="{BB962C8B-B14F-4D97-AF65-F5344CB8AC3E}">
        <p14:creationId xmlns:p14="http://schemas.microsoft.com/office/powerpoint/2010/main" val="2251845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85720" y="571480"/>
            <a:ext cx="8572560" cy="6143668"/>
          </a:xfrm>
        </p:spPr>
        <p:txBody>
          <a:bodyPr>
            <a:normAutofit/>
          </a:bodyPr>
          <a:lstStyle/>
          <a:p>
            <a:pPr rtl="1"/>
            <a:r>
              <a:rPr lang="fa-IR" sz="2400" b="1" dirty="0" smtClean="0">
                <a:solidFill>
                  <a:schemeClr val="tx1"/>
                </a:solidFill>
                <a:effectLst>
                  <a:outerShdw blurRad="38100" dist="38100" dir="2700000" algn="tl">
                    <a:srgbClr val="000000">
                      <a:alpha val="43137"/>
                    </a:srgbClr>
                  </a:outerShdw>
                </a:effectLst>
                <a:cs typeface="B Davat" pitchFamily="2" charset="-78"/>
              </a:rPr>
              <a:t>سئوالات تشریحی:</a:t>
            </a:r>
          </a:p>
          <a:p>
            <a:pPr rtl="1"/>
            <a:endParaRPr lang="fa-IR" sz="2400" dirty="0" smtClean="0">
              <a:solidFill>
                <a:srgbClr val="FF0000"/>
              </a:solidFill>
              <a:cs typeface="B Davat" pitchFamily="2" charset="-78"/>
            </a:endParaRPr>
          </a:p>
          <a:p>
            <a:pPr rtl="1"/>
            <a:r>
              <a:rPr lang="fa-IR" sz="2400" dirty="0" smtClean="0">
                <a:solidFill>
                  <a:srgbClr val="FF0000"/>
                </a:solidFill>
                <a:cs typeface="B Davat" pitchFamily="2" charset="-78"/>
              </a:rPr>
              <a:t>1. طبق مدل کانو الزامات و نیازهای مشتری به چند دسته تقسیم میشود ؟ </a:t>
            </a:r>
          </a:p>
          <a:p>
            <a:pPr marL="514350" indent="-514350" rtl="1"/>
            <a:r>
              <a:rPr lang="fa-IR" sz="2000" dirty="0" smtClean="0">
                <a:solidFill>
                  <a:schemeClr val="tx1"/>
                </a:solidFill>
                <a:cs typeface="B Davat" pitchFamily="2" charset="-78"/>
              </a:rPr>
              <a:t>1- الزامات اساسی 2- الزامات عملکردی 3- الزامات انگیزشی</a:t>
            </a:r>
          </a:p>
          <a:p>
            <a:pPr marL="514350" indent="-514350" rtl="1"/>
            <a:endParaRPr lang="fa-IR" sz="2000" dirty="0" smtClean="0">
              <a:solidFill>
                <a:schemeClr val="tx1"/>
              </a:solidFill>
              <a:cs typeface="B Davat" pitchFamily="2" charset="-78"/>
            </a:endParaRPr>
          </a:p>
          <a:p>
            <a:pPr marL="514350" indent="-514350" rtl="1"/>
            <a:r>
              <a:rPr lang="fa-IR" sz="2400" dirty="0" smtClean="0">
                <a:solidFill>
                  <a:schemeClr val="tx1"/>
                </a:solidFill>
                <a:cs typeface="B Davat" pitchFamily="2" charset="-78"/>
              </a:rPr>
              <a:t>2. </a:t>
            </a:r>
            <a:r>
              <a:rPr lang="fa-IR" sz="2400" dirty="0" smtClean="0">
                <a:solidFill>
                  <a:srgbClr val="FF0000"/>
                </a:solidFill>
                <a:cs typeface="B Davat" pitchFamily="2" charset="-78"/>
              </a:rPr>
              <a:t>خانه کیفیت را تعریف و به چند صورت است ؟</a:t>
            </a:r>
          </a:p>
          <a:p>
            <a:pPr marL="514350" indent="-514350" rtl="1"/>
            <a:r>
              <a:rPr lang="fa-IR" sz="2000" dirty="0" smtClean="0">
                <a:solidFill>
                  <a:schemeClr val="tx1"/>
                </a:solidFill>
                <a:cs typeface="B Davat" pitchFamily="2" charset="-78"/>
              </a:rPr>
              <a:t>ابزار اولیه برنامه ریزی که در </a:t>
            </a:r>
            <a:r>
              <a:rPr lang="en-US" sz="1800" dirty="0" err="1" smtClean="0">
                <a:solidFill>
                  <a:schemeClr val="tx1"/>
                </a:solidFill>
                <a:cs typeface="B Davat" pitchFamily="2" charset="-78"/>
              </a:rPr>
              <a:t>Qfd</a:t>
            </a:r>
            <a:r>
              <a:rPr lang="fa-IR" sz="2000" dirty="0" smtClean="0">
                <a:solidFill>
                  <a:schemeClr val="tx1"/>
                </a:solidFill>
                <a:cs typeface="B Davat" pitchFamily="2" charset="-78"/>
              </a:rPr>
              <a:t> استفاده میشود خانه کیفیت است. خانه کیفیت صدای مشتری را به احتیاجات طراحی ترجمه میکند که اندازه مشخصه های هدف را براوردو به گونه ای آنها را مقابل هم مرتب میکند که سازمان بتواند آن احتیاجات را پاسخ دهد.</a:t>
            </a:r>
          </a:p>
          <a:p>
            <a:pPr rtl="1"/>
            <a:r>
              <a:rPr lang="en-US" sz="1400" dirty="0" err="1" smtClean="0">
                <a:solidFill>
                  <a:schemeClr val="tx1"/>
                </a:solidFill>
                <a:cs typeface="B Davat" pitchFamily="2" charset="-78"/>
              </a:rPr>
              <a:t>Whats</a:t>
            </a:r>
            <a:r>
              <a:rPr lang="en-US" sz="1400" dirty="0" smtClean="0">
                <a:solidFill>
                  <a:schemeClr val="tx1"/>
                </a:solidFill>
                <a:cs typeface="B Davat" pitchFamily="2" charset="-78"/>
              </a:rPr>
              <a:t> </a:t>
            </a:r>
            <a:r>
              <a:rPr lang="fa-IR" sz="2000" dirty="0" smtClean="0">
                <a:solidFill>
                  <a:schemeClr val="tx1"/>
                </a:solidFill>
                <a:cs typeface="B Davat" pitchFamily="2" charset="-78"/>
              </a:rPr>
              <a:t>(چه ها یا ندای مشتری) شامل خواسته ها و نیازهای مشتریان از محصولات یا خدمات می باشند. </a:t>
            </a:r>
          </a:p>
          <a:p>
            <a:pPr rtl="1"/>
            <a:endParaRPr lang="en-US" sz="2000" dirty="0" smtClean="0">
              <a:solidFill>
                <a:schemeClr val="tx1"/>
              </a:solidFill>
              <a:cs typeface="B Davat" pitchFamily="2" charset="-78"/>
            </a:endParaRPr>
          </a:p>
          <a:p>
            <a:pPr rtl="1"/>
            <a:r>
              <a:rPr lang="en-US" sz="1600" dirty="0" err="1" smtClean="0">
                <a:solidFill>
                  <a:schemeClr val="tx1"/>
                </a:solidFill>
                <a:cs typeface="B Davat" pitchFamily="2" charset="-78"/>
              </a:rPr>
              <a:t>Hows</a:t>
            </a:r>
            <a:r>
              <a:rPr lang="en-US" sz="2400" dirty="0" smtClean="0">
                <a:solidFill>
                  <a:schemeClr val="tx1"/>
                </a:solidFill>
                <a:cs typeface="B Davat" pitchFamily="2" charset="-78"/>
              </a:rPr>
              <a:t> </a:t>
            </a:r>
            <a:r>
              <a:rPr lang="fa-IR" sz="2000" dirty="0" smtClean="0">
                <a:solidFill>
                  <a:schemeClr val="tx1"/>
                </a:solidFill>
                <a:cs typeface="B Davat" pitchFamily="2" charset="-78"/>
              </a:rPr>
              <a:t>(چگونه ها یا ندای سازمان) مبین چگونگی ارائه خواسته های مشتریان در محصولات می باشند.</a:t>
            </a:r>
            <a:endParaRPr lang="en-US" sz="2000" dirty="0" smtClean="0">
              <a:solidFill>
                <a:schemeClr val="tx1"/>
              </a:solidFill>
              <a:cs typeface="B Davat" pitchFamily="2" charset="-78"/>
            </a:endParaRPr>
          </a:p>
          <a:p>
            <a:pPr rtl="1"/>
            <a:r>
              <a:rPr lang="fa-IR" sz="2000" dirty="0" smtClean="0">
                <a:solidFill>
                  <a:schemeClr val="tx1"/>
                </a:solidFill>
                <a:cs typeface="B Davat" pitchFamily="2" charset="-78"/>
              </a:rPr>
              <a:t>خانه کیفیت ماتریسی است که در آن میان چه ها و چگونه ها مشخص می گردد.</a:t>
            </a:r>
          </a:p>
          <a:p>
            <a:pPr rtl="1"/>
            <a:endParaRPr lang="en-US" sz="2400" dirty="0">
              <a:solidFill>
                <a:schemeClr val="tx1"/>
              </a:solidFill>
              <a:cs typeface="B Davat" pitchFamily="2" charset="-78"/>
            </a:endParaRPr>
          </a:p>
        </p:txBody>
      </p:sp>
    </p:spTree>
  </p:cSld>
  <p:clrMapOvr>
    <a:masterClrMapping/>
  </p:clrMapOvr>
  <p:transition>
    <p:newsfla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714356"/>
            <a:ext cx="8572560" cy="5786478"/>
          </a:xfrm>
        </p:spPr>
        <p:txBody>
          <a:bodyPr>
            <a:normAutofit fontScale="70000" lnSpcReduction="20000"/>
          </a:bodyPr>
          <a:lstStyle/>
          <a:p>
            <a:pPr rtl="1"/>
            <a:r>
              <a:rPr lang="fa-IR" sz="3200" dirty="0">
                <a:solidFill>
                  <a:schemeClr val="tx1"/>
                </a:solidFill>
                <a:cs typeface="B Davat" pitchFamily="2" charset="-78"/>
              </a:rPr>
              <a:t>3.</a:t>
            </a:r>
            <a:r>
              <a:rPr lang="fa-IR" sz="2800" dirty="0">
                <a:solidFill>
                  <a:schemeClr val="tx1"/>
                </a:solidFill>
                <a:cs typeface="B Davat" pitchFamily="2" charset="-78"/>
              </a:rPr>
              <a:t>گسترش عملكرد كيفيت </a:t>
            </a:r>
            <a:r>
              <a:rPr lang="en-US" sz="2800" dirty="0">
                <a:solidFill>
                  <a:schemeClr val="tx1"/>
                </a:solidFill>
                <a:cs typeface="B Davat" pitchFamily="2" charset="-78"/>
              </a:rPr>
              <a:t>QFD</a:t>
            </a:r>
            <a:r>
              <a:rPr lang="fa-IR" sz="2800" dirty="0">
                <a:solidFill>
                  <a:schemeClr val="tx1"/>
                </a:solidFill>
                <a:cs typeface="B Davat" pitchFamily="2" charset="-78"/>
              </a:rPr>
              <a:t> را تعريف كنيد؟ </a:t>
            </a:r>
          </a:p>
          <a:p>
            <a:pPr rtl="1"/>
            <a:r>
              <a:rPr lang="fa-IR" sz="2800" dirty="0">
                <a:solidFill>
                  <a:schemeClr val="tx1"/>
                </a:solidFill>
                <a:cs typeface="B Davat" pitchFamily="2" charset="-78"/>
              </a:rPr>
              <a:t>در واقع </a:t>
            </a:r>
            <a:r>
              <a:rPr lang="en-US" sz="2800" dirty="0">
                <a:solidFill>
                  <a:schemeClr val="tx1"/>
                </a:solidFill>
                <a:cs typeface="B Davat" pitchFamily="2" charset="-78"/>
              </a:rPr>
              <a:t>QFD</a:t>
            </a:r>
            <a:r>
              <a:rPr lang="fa-IR" sz="2800" dirty="0">
                <a:solidFill>
                  <a:schemeClr val="tx1"/>
                </a:solidFill>
                <a:cs typeface="B Davat" pitchFamily="2" charset="-78"/>
              </a:rPr>
              <a:t> يك ابزار كيفيتي پيشرفته  است كه هدف آ</a:t>
            </a:r>
            <a:r>
              <a:rPr lang="fa-IR" sz="2800" i="1" dirty="0">
                <a:solidFill>
                  <a:schemeClr val="tx1"/>
                </a:solidFill>
                <a:cs typeface="B Davat" pitchFamily="2" charset="-78"/>
              </a:rPr>
              <a:t>ن</a:t>
            </a:r>
            <a:r>
              <a:rPr lang="fa-IR" sz="2800" dirty="0">
                <a:solidFill>
                  <a:schemeClr val="tx1"/>
                </a:solidFill>
                <a:cs typeface="B Davat" pitchFamily="2" charset="-78"/>
              </a:rPr>
              <a:t>، افزايش سهم بازار از طريق جلب رضايت مشتريان مي باشد.</a:t>
            </a:r>
          </a:p>
          <a:p>
            <a:pPr rtl="1"/>
            <a:endParaRPr lang="fa-IR" sz="2800" dirty="0" smtClean="0">
              <a:solidFill>
                <a:schemeClr val="tx1"/>
              </a:solidFill>
              <a:cs typeface="B Davat" pitchFamily="2" charset="-78"/>
            </a:endParaRPr>
          </a:p>
          <a:p>
            <a:pPr rtl="1"/>
            <a:r>
              <a:rPr lang="fa-IR" sz="2800" dirty="0" smtClean="0">
                <a:solidFill>
                  <a:schemeClr val="tx1"/>
                </a:solidFill>
                <a:cs typeface="B Davat" pitchFamily="2" charset="-78"/>
              </a:rPr>
              <a:t>4. </a:t>
            </a:r>
            <a:r>
              <a:rPr lang="fa-IR" sz="2800" dirty="0" smtClean="0">
                <a:solidFill>
                  <a:srgbClr val="FF0000"/>
                </a:solidFill>
                <a:cs typeface="B Davat" pitchFamily="2" charset="-78"/>
              </a:rPr>
              <a:t>توانايي </a:t>
            </a:r>
            <a:r>
              <a:rPr lang="fa-IR" sz="2800" dirty="0">
                <a:solidFill>
                  <a:srgbClr val="FF0000"/>
                </a:solidFill>
                <a:cs typeface="B Davat" pitchFamily="2" charset="-78"/>
              </a:rPr>
              <a:t>ها و مزاياي </a:t>
            </a:r>
            <a:r>
              <a:rPr lang="en-US" sz="2800" dirty="0">
                <a:solidFill>
                  <a:srgbClr val="FF0000"/>
                </a:solidFill>
                <a:cs typeface="B Davat" pitchFamily="2" charset="-78"/>
              </a:rPr>
              <a:t>QFD</a:t>
            </a:r>
            <a:r>
              <a:rPr lang="fa-IR" sz="2800" dirty="0">
                <a:solidFill>
                  <a:srgbClr val="FF0000"/>
                </a:solidFill>
                <a:cs typeface="B Davat" pitchFamily="2" charset="-78"/>
              </a:rPr>
              <a:t> را بنويسيد؟</a:t>
            </a:r>
          </a:p>
          <a:p>
            <a:pPr marL="342900" indent="-342900" rtl="1">
              <a:buFontTx/>
              <a:buChar char="-"/>
            </a:pPr>
            <a:r>
              <a:rPr lang="fa-IR" sz="2800" dirty="0">
                <a:solidFill>
                  <a:schemeClr val="tx1"/>
                </a:solidFill>
                <a:cs typeface="B Davat" pitchFamily="2" charset="-78"/>
              </a:rPr>
              <a:t>زمان كوتاه تر توسعه محصول</a:t>
            </a:r>
          </a:p>
          <a:p>
            <a:pPr marL="342900" indent="-342900" rtl="1">
              <a:buFontTx/>
              <a:buChar char="-"/>
            </a:pPr>
            <a:r>
              <a:rPr lang="fa-IR" sz="2800" dirty="0">
                <a:solidFill>
                  <a:schemeClr val="tx1"/>
                </a:solidFill>
                <a:cs typeface="B Davat" pitchFamily="2" charset="-78"/>
              </a:rPr>
              <a:t>كاهش تعداد دفعات تغيير در طرح هاي مهندسي</a:t>
            </a:r>
          </a:p>
          <a:p>
            <a:pPr marL="342900" indent="-342900" rtl="1">
              <a:buFontTx/>
              <a:buChar char="-"/>
            </a:pPr>
            <a:r>
              <a:rPr lang="fa-IR" sz="2800" dirty="0" smtClean="0">
                <a:solidFill>
                  <a:schemeClr val="tx1"/>
                </a:solidFill>
                <a:cs typeface="B Davat" pitchFamily="2" charset="-78"/>
              </a:rPr>
              <a:t>كاهش هزينه هاي اوليه معرفي محصول به بازار</a:t>
            </a:r>
            <a:endParaRPr lang="fa-IR" sz="2800" dirty="0">
              <a:solidFill>
                <a:schemeClr val="tx1"/>
              </a:solidFill>
              <a:cs typeface="B Davat" pitchFamily="2" charset="-78"/>
            </a:endParaRPr>
          </a:p>
          <a:p>
            <a:pPr marL="342900" indent="-342900" rtl="1">
              <a:buFontTx/>
              <a:buChar char="-"/>
            </a:pPr>
            <a:r>
              <a:rPr lang="fa-IR" sz="2800" dirty="0">
                <a:solidFill>
                  <a:schemeClr val="tx1"/>
                </a:solidFill>
                <a:cs typeface="B Davat" pitchFamily="2" charset="-78"/>
              </a:rPr>
              <a:t>رضايت مشتريان از تأمين خواسته ها و نيازهايشان</a:t>
            </a:r>
          </a:p>
          <a:p>
            <a:pPr marL="342900" indent="-342900" rtl="1">
              <a:buFontTx/>
              <a:buChar char="-"/>
            </a:pPr>
            <a:r>
              <a:rPr lang="fa-IR" sz="2800" dirty="0">
                <a:solidFill>
                  <a:schemeClr val="tx1"/>
                </a:solidFill>
                <a:cs typeface="B Davat" pitchFamily="2" charset="-78"/>
              </a:rPr>
              <a:t>بهبود قابليت هاي ساخت محصول</a:t>
            </a:r>
          </a:p>
          <a:p>
            <a:pPr marL="342900" indent="-342900" rtl="1">
              <a:buFontTx/>
              <a:buChar char="-"/>
            </a:pPr>
            <a:r>
              <a:rPr lang="fa-IR" sz="2800" dirty="0">
                <a:solidFill>
                  <a:schemeClr val="tx1"/>
                </a:solidFill>
                <a:cs typeface="B Davat" pitchFamily="2" charset="-78"/>
              </a:rPr>
              <a:t>ايجاد يك زبان مشترك بين واحدهاي مختلف سازمان</a:t>
            </a:r>
          </a:p>
          <a:p>
            <a:pPr marL="342900" indent="-342900" rtl="1">
              <a:buFontTx/>
              <a:buChar char="-"/>
            </a:pPr>
            <a:r>
              <a:rPr lang="fa-IR" sz="2800" dirty="0">
                <a:solidFill>
                  <a:schemeClr val="tx1"/>
                </a:solidFill>
                <a:cs typeface="B Davat" pitchFamily="2" charset="-78"/>
              </a:rPr>
              <a:t>ايجاد يك بانك اطلاعاتي براي استفاده و كاربردهاي </a:t>
            </a:r>
            <a:r>
              <a:rPr lang="fa-IR" sz="2800" dirty="0" smtClean="0">
                <a:solidFill>
                  <a:schemeClr val="tx1"/>
                </a:solidFill>
                <a:cs typeface="B Davat" pitchFamily="2" charset="-78"/>
              </a:rPr>
              <a:t>آتي</a:t>
            </a:r>
          </a:p>
          <a:p>
            <a:pPr marL="342900" indent="-342900" rtl="1">
              <a:buFontTx/>
              <a:buChar char="-"/>
            </a:pPr>
            <a:endParaRPr lang="fa-IR" sz="2800" dirty="0">
              <a:solidFill>
                <a:schemeClr val="tx1"/>
              </a:solidFill>
              <a:cs typeface="B Davat" pitchFamily="2" charset="-78"/>
            </a:endParaRPr>
          </a:p>
          <a:p>
            <a:pPr rtl="1"/>
            <a:r>
              <a:rPr lang="fa-IR" sz="2800" dirty="0">
                <a:solidFill>
                  <a:schemeClr val="tx1"/>
                </a:solidFill>
                <a:cs typeface="B Davat" pitchFamily="2" charset="-78"/>
              </a:rPr>
              <a:t>5</a:t>
            </a:r>
            <a:r>
              <a:rPr lang="fa-IR" sz="2800" dirty="0">
                <a:solidFill>
                  <a:srgbClr val="FF0000"/>
                </a:solidFill>
                <a:cs typeface="B Davat" pitchFamily="2" charset="-78"/>
              </a:rPr>
              <a:t>. نگرش چهار مرحله اي </a:t>
            </a:r>
            <a:r>
              <a:rPr lang="en-US" sz="2800" dirty="0">
                <a:solidFill>
                  <a:srgbClr val="FF0000"/>
                </a:solidFill>
                <a:cs typeface="B Davat" pitchFamily="2" charset="-78"/>
              </a:rPr>
              <a:t>QFD</a:t>
            </a:r>
            <a:r>
              <a:rPr lang="fa-IR" sz="2800" dirty="0">
                <a:solidFill>
                  <a:srgbClr val="FF0000"/>
                </a:solidFill>
                <a:cs typeface="B Davat" pitchFamily="2" charset="-78"/>
              </a:rPr>
              <a:t> را بنويسيد؟</a:t>
            </a:r>
          </a:p>
          <a:p>
            <a:pPr rtl="1"/>
            <a:r>
              <a:rPr lang="fa-IR" sz="2800" dirty="0">
                <a:solidFill>
                  <a:schemeClr val="tx1"/>
                </a:solidFill>
                <a:cs typeface="B Davat" pitchFamily="2" charset="-78"/>
              </a:rPr>
              <a:t>1- برنامه ريزي محصول</a:t>
            </a:r>
          </a:p>
          <a:p>
            <a:pPr rtl="1"/>
            <a:r>
              <a:rPr lang="fa-IR" sz="2800" dirty="0">
                <a:solidFill>
                  <a:schemeClr val="tx1"/>
                </a:solidFill>
                <a:cs typeface="B Davat" pitchFamily="2" charset="-78"/>
              </a:rPr>
              <a:t>2- طراحي  محصول</a:t>
            </a:r>
          </a:p>
          <a:p>
            <a:pPr rtl="1"/>
            <a:r>
              <a:rPr lang="fa-IR" sz="2800" dirty="0">
                <a:solidFill>
                  <a:schemeClr val="tx1"/>
                </a:solidFill>
                <a:cs typeface="B Davat" pitchFamily="2" charset="-78"/>
              </a:rPr>
              <a:t>3- طرح  ريزي فرايند</a:t>
            </a:r>
          </a:p>
          <a:p>
            <a:pPr rtl="1"/>
            <a:r>
              <a:rPr lang="fa-IR" sz="2800" dirty="0">
                <a:solidFill>
                  <a:schemeClr val="tx1"/>
                </a:solidFill>
                <a:cs typeface="B Davat" pitchFamily="2" charset="-78"/>
              </a:rPr>
              <a:t>4-طرح ريزي توليد</a:t>
            </a:r>
            <a:r>
              <a:rPr lang="fa-IR" sz="2400" dirty="0">
                <a:solidFill>
                  <a:schemeClr val="tx1"/>
                </a:solidFill>
                <a:cs typeface="B Davat" pitchFamily="2" charset="-78"/>
              </a:rPr>
              <a:t> </a:t>
            </a:r>
          </a:p>
          <a:p>
            <a:endParaRPr lang="en-US" dirty="0">
              <a:solidFill>
                <a:schemeClr val="tx1"/>
              </a:solidFill>
            </a:endParaRPr>
          </a:p>
        </p:txBody>
      </p:sp>
    </p:spTree>
  </p:cSld>
  <p:clrMapOvr>
    <a:masterClrMapping/>
  </p:clrMapOvr>
  <p:transition>
    <p:newsfla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19200"/>
            <a:ext cx="8229600" cy="533400"/>
          </a:xfrm>
        </p:spPr>
        <p:txBody>
          <a:bodyPr>
            <a:noAutofit/>
          </a:bodyPr>
          <a:lstStyle/>
          <a:p>
            <a:pPr algn="ctr"/>
            <a:r>
              <a:rPr lang="ar-SA" sz="2400" b="1" u="sng" dirty="0" smtClean="0"/>
              <a:t> در ارتباط با حالات خرابی های بالقوه “</a:t>
            </a:r>
            <a:endParaRPr lang="fa-IR" sz="2400" dirty="0"/>
          </a:p>
        </p:txBody>
      </p:sp>
      <p:sp>
        <p:nvSpPr>
          <p:cNvPr id="3" name="Content Placeholder 2"/>
          <p:cNvSpPr>
            <a:spLocks noGrp="1"/>
          </p:cNvSpPr>
          <p:nvPr>
            <p:ph idx="1"/>
          </p:nvPr>
        </p:nvSpPr>
        <p:spPr/>
        <p:txBody>
          <a:bodyPr>
            <a:noAutofit/>
          </a:bodyPr>
          <a:lstStyle/>
          <a:p>
            <a:pPr lvl="0" algn="r">
              <a:buNone/>
            </a:pPr>
            <a:r>
              <a:rPr lang="fa-IR" sz="1800" b="1" dirty="0" smtClean="0"/>
              <a:t>1-</a:t>
            </a:r>
            <a:r>
              <a:rPr lang="ar-SA" sz="1800" b="1" dirty="0" smtClean="0"/>
              <a:t>ضمن ارائه تعریفی </a:t>
            </a:r>
            <a:r>
              <a:rPr lang="fa-IR" sz="1800" b="1" dirty="0" smtClean="0"/>
              <a:t>ازحالات بالقوه خرابی ها، دلایل بکارگیری آن را در صنایع شرح نمائید؟</a:t>
            </a:r>
            <a:endParaRPr lang="en-US" sz="1800" dirty="0" smtClean="0"/>
          </a:p>
          <a:p>
            <a:pPr algn="r">
              <a:buNone/>
            </a:pPr>
            <a:r>
              <a:rPr lang="ar-SA" sz="1800" b="1" dirty="0" smtClean="0"/>
              <a:t>متدلوژي يا روشي است سيستماتيك كه به دلايل زير به كار مي رود:</a:t>
            </a:r>
            <a:endParaRPr lang="en-US" sz="1800" dirty="0" smtClean="0"/>
          </a:p>
          <a:p>
            <a:pPr algn="r">
              <a:buNone/>
            </a:pPr>
            <a:r>
              <a:rPr lang="ar-SA" sz="1800" b="1" dirty="0" smtClean="0"/>
              <a:t>الف- شناسايي و اولويت بندي حالات بالقوه خرابي دريك سيستم، محصول، فرآيند و يا سرويس.</a:t>
            </a:r>
            <a:endParaRPr lang="en-US" sz="1800" dirty="0" smtClean="0"/>
          </a:p>
          <a:p>
            <a:pPr algn="r">
              <a:buNone/>
            </a:pPr>
            <a:r>
              <a:rPr lang="ar-SA" sz="1800" b="1" dirty="0" smtClean="0"/>
              <a:t>ب- تعريف و اجراي اقداماتي به منظور حذف و يا كاهش ميزان وقوع حالات بالقوه خرابي.</a:t>
            </a:r>
            <a:endParaRPr lang="en-US" sz="1800" dirty="0" smtClean="0"/>
          </a:p>
          <a:p>
            <a:pPr algn="r">
              <a:buNone/>
            </a:pPr>
            <a:r>
              <a:rPr lang="ar-SA" sz="1800" b="1" dirty="0" smtClean="0"/>
              <a:t>ج -ثبت نتايج تحليل هاي انجام شده به منظور فراهم كردن مرجعي كامل براي حل مشكلات درآيند.</a:t>
            </a:r>
            <a:r>
              <a:rPr lang="fa-IR" sz="1800" b="1" dirty="0" smtClean="0"/>
              <a:t> </a:t>
            </a:r>
            <a:endParaRPr lang="en-US" sz="1800" dirty="0" smtClean="0"/>
          </a:p>
          <a:p>
            <a:pPr lvl="0" algn="r">
              <a:buNone/>
            </a:pPr>
            <a:r>
              <a:rPr lang="fa-IR" sz="1800" b="1" dirty="0" smtClean="0"/>
              <a:t>)2  -اهداف و خصوصیات تکنیک  </a:t>
            </a:r>
            <a:r>
              <a:rPr lang="en-US" sz="1800" b="1" dirty="0" smtClean="0"/>
              <a:t>FMEA)</a:t>
            </a:r>
            <a:r>
              <a:rPr lang="fa-IR" sz="1800" b="1" dirty="0" smtClean="0"/>
              <a:t> را شرح دهید؟ </a:t>
            </a:r>
            <a:endParaRPr lang="en-US" sz="1800" dirty="0" smtClean="0"/>
          </a:p>
          <a:p>
            <a:pPr algn="r">
              <a:buNone/>
            </a:pPr>
            <a:r>
              <a:rPr lang="ar-SA" sz="1800" b="1" dirty="0" smtClean="0"/>
              <a:t>بطور کلی هدف از اجرای این تکنیک جستجوی تمام مواردی است که باعث شکست یک محصول قبل از اینکه آن محصول به مرحله تولید و مونتاژ نهایی برسد می شود.</a:t>
            </a:r>
            <a:endParaRPr lang="en-US" sz="1800" dirty="0" smtClean="0"/>
          </a:p>
          <a:p>
            <a:pPr lvl="0" algn="r">
              <a:buNone/>
            </a:pPr>
            <a:r>
              <a:rPr lang="ar-SA" sz="1800" b="1" dirty="0" smtClean="0"/>
              <a:t> </a:t>
            </a:r>
            <a:r>
              <a:rPr lang="fa-IR" sz="1800" b="1" dirty="0" smtClean="0"/>
              <a:t>1-</a:t>
            </a:r>
            <a:r>
              <a:rPr lang="ar-SA" sz="1800" b="1" dirty="0" smtClean="0"/>
              <a:t>پیشگیری قبل از وقوع حوادث است ، </a:t>
            </a:r>
            <a:endParaRPr lang="en-US" sz="1800" dirty="0" smtClean="0"/>
          </a:p>
          <a:p>
            <a:pPr lvl="0" algn="r">
              <a:buNone/>
            </a:pPr>
            <a:r>
              <a:rPr lang="fa-IR" sz="1800" b="1" dirty="0" smtClean="0"/>
              <a:t>2-</a:t>
            </a:r>
            <a:r>
              <a:rPr lang="ar-SA" sz="1800" b="1" dirty="0" smtClean="0"/>
              <a:t>«يك اقدام قبل از واقعه است» نه «يك تمرين بعد از آشكار شدن مشكلات».</a:t>
            </a:r>
            <a:endParaRPr lang="en-US" sz="1800" dirty="0" smtClean="0"/>
          </a:p>
          <a:p>
            <a:pPr algn="r">
              <a:buNone/>
            </a:pPr>
            <a:r>
              <a:rPr lang="fa-IR" sz="1800" b="1" dirty="0" smtClean="0"/>
              <a:t>3-</a:t>
            </a:r>
            <a:r>
              <a:rPr lang="ar-SA" sz="1800" b="1" dirty="0" smtClean="0"/>
              <a:t>ابزاری پویا در چرخه بهبود مستمر یاد کنیم این تکنینک اگر در جای خود و به موقع اجرا گردد باعث رشد و توسعه یک راه همیشگی و جاودانگی می گردد</a:t>
            </a:r>
            <a:endParaRPr lang="en-US" sz="1800" dirty="0"/>
          </a:p>
        </p:txBody>
      </p:sp>
      <p:sp>
        <p:nvSpPr>
          <p:cNvPr id="4" name="Explosion 1 3"/>
          <p:cNvSpPr/>
          <p:nvPr/>
        </p:nvSpPr>
        <p:spPr>
          <a:xfrm>
            <a:off x="642910" y="142852"/>
            <a:ext cx="8001056" cy="1357322"/>
          </a:xfrm>
          <a:prstGeom prst="irregularSeal1">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fa-IR" sz="2800" b="1" dirty="0" smtClean="0">
                <a:solidFill>
                  <a:schemeClr val="bg1"/>
                </a:solidFill>
                <a:cs typeface="B Titr" pitchFamily="2" charset="-78"/>
              </a:rPr>
              <a:t>سوالات فصل پنجم :</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943600"/>
          </a:xfrm>
        </p:spPr>
        <p:txBody>
          <a:bodyPr>
            <a:normAutofit fontScale="62500" lnSpcReduction="20000"/>
          </a:bodyPr>
          <a:lstStyle/>
          <a:p>
            <a:pPr lvl="0" algn="r">
              <a:buNone/>
            </a:pPr>
            <a:r>
              <a:rPr lang="fa-IR" b="1" dirty="0" smtClean="0">
                <a:solidFill>
                  <a:srgbClr val="FF0000"/>
                </a:solidFill>
              </a:rPr>
              <a:t>3-از انواع </a:t>
            </a:r>
            <a:r>
              <a:rPr lang="en-US" b="1" dirty="0" smtClean="0">
                <a:solidFill>
                  <a:srgbClr val="FF0000"/>
                </a:solidFill>
              </a:rPr>
              <a:t>FMEA</a:t>
            </a:r>
            <a:r>
              <a:rPr lang="fa-IR" b="1" dirty="0" smtClean="0">
                <a:solidFill>
                  <a:srgbClr val="FF0000"/>
                </a:solidFill>
              </a:rPr>
              <a:t> فقط 3 مورد را نام ببرید؟</a:t>
            </a:r>
            <a:endParaRPr lang="en-US" dirty="0" smtClean="0">
              <a:solidFill>
                <a:srgbClr val="FF0000"/>
              </a:solidFill>
            </a:endParaRPr>
          </a:p>
          <a:p>
            <a:pPr algn="r">
              <a:buNone/>
            </a:pPr>
            <a:r>
              <a:rPr lang="fa-IR" b="1" dirty="0" smtClean="0"/>
              <a:t>1</a:t>
            </a:r>
            <a:r>
              <a:rPr lang="ar-SA" b="1" dirty="0" smtClean="0"/>
              <a:t>-   طراحي سيستم ها و زيرسيستم ها از ابتدايي ترين مراحل (</a:t>
            </a:r>
            <a:r>
              <a:rPr lang="en-US" b="1" dirty="0" smtClean="0"/>
              <a:t>System-FMEA</a:t>
            </a:r>
            <a:r>
              <a:rPr lang="ar-SA" b="1" dirty="0" smtClean="0"/>
              <a:t>)</a:t>
            </a:r>
            <a:endParaRPr lang="en-US" dirty="0" smtClean="0"/>
          </a:p>
          <a:p>
            <a:pPr algn="r">
              <a:buNone/>
            </a:pPr>
            <a:r>
              <a:rPr lang="ar-SA" b="1" dirty="0" smtClean="0"/>
              <a:t>2-   طراحي قطعات جديد و يا اعمال تغييرات در طرح هاي جاري(</a:t>
            </a:r>
            <a:r>
              <a:rPr lang="en-US" b="1" dirty="0" smtClean="0"/>
              <a:t>Design-FMEA</a:t>
            </a:r>
            <a:r>
              <a:rPr lang="ar-SA" b="1" dirty="0" smtClean="0"/>
              <a:t>)</a:t>
            </a:r>
            <a:endParaRPr lang="en-US" dirty="0" smtClean="0"/>
          </a:p>
          <a:p>
            <a:pPr algn="r">
              <a:buNone/>
            </a:pPr>
            <a:r>
              <a:rPr lang="ar-SA" b="1" dirty="0" smtClean="0"/>
              <a:t>3-   طراحي و يا توسعه فرآيندهاي توليد يا مونتاژ (</a:t>
            </a:r>
            <a:r>
              <a:rPr lang="en-US" b="1" dirty="0" smtClean="0"/>
              <a:t>Process-FMEA</a:t>
            </a:r>
            <a:r>
              <a:rPr lang="ar-SA" b="1" dirty="0" smtClean="0"/>
              <a:t>)</a:t>
            </a:r>
            <a:endParaRPr lang="en-US" dirty="0" smtClean="0"/>
          </a:p>
          <a:p>
            <a:pPr algn="r">
              <a:buNone/>
            </a:pPr>
            <a:r>
              <a:rPr lang="ar-SA" b="1" dirty="0" smtClean="0"/>
              <a:t>4-   طراحي و يا توسعه فعاليت ها و ارائه خدمات (</a:t>
            </a:r>
            <a:r>
              <a:rPr lang="en-US" b="1" dirty="0" smtClean="0"/>
              <a:t>Service-FMEA</a:t>
            </a:r>
            <a:r>
              <a:rPr lang="ar-SA" b="1" dirty="0" smtClean="0"/>
              <a:t>)</a:t>
            </a:r>
            <a:endParaRPr lang="en-US" dirty="0" smtClean="0"/>
          </a:p>
          <a:p>
            <a:pPr algn="r">
              <a:buNone/>
            </a:pPr>
            <a:r>
              <a:rPr lang="ar-SA" b="1" dirty="0" smtClean="0"/>
              <a:t>5-   طراحي ماشين آلات (</a:t>
            </a:r>
            <a:r>
              <a:rPr lang="en-US" b="1" dirty="0" smtClean="0"/>
              <a:t>Machinery-FMEA</a:t>
            </a:r>
            <a:r>
              <a:rPr lang="ar-SA" b="1" dirty="0" smtClean="0"/>
              <a:t>)</a:t>
            </a:r>
            <a:endParaRPr lang="en-US" dirty="0" smtClean="0"/>
          </a:p>
          <a:p>
            <a:pPr lvl="0" algn="r">
              <a:buNone/>
            </a:pPr>
            <a:r>
              <a:rPr lang="fa-IR" b="1" dirty="0" smtClean="0">
                <a:solidFill>
                  <a:srgbClr val="FF0000"/>
                </a:solidFill>
              </a:rPr>
              <a:t>4-</a:t>
            </a:r>
            <a:r>
              <a:rPr lang="en-US" b="1" dirty="0" smtClean="0">
                <a:solidFill>
                  <a:srgbClr val="FF0000"/>
                </a:solidFill>
              </a:rPr>
              <a:t> DFMEA</a:t>
            </a:r>
            <a:r>
              <a:rPr lang="fa-IR" b="1" dirty="0" smtClean="0">
                <a:solidFill>
                  <a:srgbClr val="FF0000"/>
                </a:solidFill>
              </a:rPr>
              <a:t>را شرح دهید و دو مورد از مزایای آنرا بنویسید.</a:t>
            </a:r>
            <a:endParaRPr lang="en-US" dirty="0" smtClean="0">
              <a:solidFill>
                <a:srgbClr val="FF0000"/>
              </a:solidFill>
            </a:endParaRPr>
          </a:p>
          <a:p>
            <a:pPr algn="r">
              <a:buNone/>
            </a:pPr>
            <a:r>
              <a:rPr lang="ar-SA" b="1" dirty="0" smtClean="0"/>
              <a:t>این روش که یک روش سیستماتیک است که درواقع جهت شناسایی و الویت بندی نقص ها و کاستی های طراحی محصول و در نهایت نسبت به حذف آن بکار می رود.</a:t>
            </a:r>
            <a:endParaRPr lang="en-US" dirty="0" smtClean="0"/>
          </a:p>
          <a:p>
            <a:pPr algn="r">
              <a:buNone/>
            </a:pPr>
            <a:r>
              <a:rPr lang="ar-SA" b="1" dirty="0" smtClean="0"/>
              <a:t>مزایای استفاده از </a:t>
            </a:r>
            <a:r>
              <a:rPr lang="en-US" b="1" dirty="0" smtClean="0"/>
              <a:t>DFMEA</a:t>
            </a:r>
            <a:r>
              <a:rPr lang="ar-SA" b="1" dirty="0" smtClean="0"/>
              <a:t>  عبارتند از :</a:t>
            </a:r>
            <a:endParaRPr lang="en-US" dirty="0" smtClean="0"/>
          </a:p>
          <a:p>
            <a:pPr lvl="0" algn="r">
              <a:buNone/>
            </a:pPr>
            <a:r>
              <a:rPr lang="ar-SA" b="1" dirty="0" smtClean="0"/>
              <a:t>کاهش نرخ شکست محصول در دوره عمر مفید آن.</a:t>
            </a:r>
            <a:endParaRPr lang="en-US" dirty="0" smtClean="0"/>
          </a:p>
          <a:p>
            <a:pPr lvl="0" algn="r">
              <a:buNone/>
            </a:pPr>
            <a:r>
              <a:rPr lang="ar-SA" b="1" dirty="0" smtClean="0"/>
              <a:t>با شناسایی و پیشگیری از وقوع حالات بالقوه ، در طول عمر مفید محصول خرابی های کمتری رخ می دهد.</a:t>
            </a:r>
            <a:endParaRPr lang="en-US" dirty="0" smtClean="0"/>
          </a:p>
          <a:p>
            <a:pPr lvl="0" algn="r">
              <a:buNone/>
            </a:pPr>
            <a:r>
              <a:rPr lang="ar-SA" b="1" dirty="0" smtClean="0"/>
              <a:t>کاهش زمان معرفی محصول جدید.</a:t>
            </a:r>
            <a:endParaRPr lang="en-US" dirty="0" smtClean="0"/>
          </a:p>
          <a:p>
            <a:pPr lvl="0" algn="r">
              <a:buNone/>
            </a:pPr>
            <a:r>
              <a:rPr lang="ar-SA" b="1" dirty="0" smtClean="0"/>
              <a:t>جلوگیری از صرف هزینه های اضافی.</a:t>
            </a:r>
            <a:endParaRPr lang="en-US" dirty="0" smtClean="0"/>
          </a:p>
          <a:p>
            <a:pPr lvl="0" algn="r">
              <a:buNone/>
            </a:pPr>
            <a:r>
              <a:rPr lang="ar-SA" b="1" dirty="0" smtClean="0"/>
              <a:t>اقدامات و فعالیتهای لازم را برای بهبود طراحی  الویت بندی می کند.</a:t>
            </a:r>
            <a:endParaRPr lang="en-US" dirty="0" smtClean="0"/>
          </a:p>
          <a:p>
            <a:pPr lvl="0" algn="r">
              <a:buNone/>
            </a:pPr>
            <a:r>
              <a:rPr lang="ar-SA" b="1" dirty="0" smtClean="0"/>
              <a:t>انگیزه کار گروهی را افزایش می دهد.</a:t>
            </a:r>
            <a:endParaRPr lang="en-US" dirty="0" smtClean="0"/>
          </a:p>
          <a:p>
            <a:pPr lvl="0" algn="r">
              <a:buNone/>
            </a:pPr>
            <a:r>
              <a:rPr lang="fa-IR" b="1" dirty="0" smtClean="0">
                <a:solidFill>
                  <a:srgbClr val="FF0000"/>
                </a:solidFill>
              </a:rPr>
              <a:t>5- </a:t>
            </a:r>
            <a:r>
              <a:rPr lang="en-US" b="1" dirty="0" smtClean="0">
                <a:solidFill>
                  <a:srgbClr val="FF0000"/>
                </a:solidFill>
              </a:rPr>
              <a:t>PFMEA </a:t>
            </a:r>
            <a:r>
              <a:rPr lang="fa-IR" b="1" dirty="0" smtClean="0">
                <a:solidFill>
                  <a:srgbClr val="FF0000"/>
                </a:solidFill>
              </a:rPr>
              <a:t>را شرح دهید و دو مورد از مزایای آنرا بنویسید؟</a:t>
            </a:r>
            <a:endParaRPr lang="en-US" dirty="0" smtClean="0">
              <a:solidFill>
                <a:srgbClr val="FF0000"/>
              </a:solidFill>
            </a:endParaRPr>
          </a:p>
          <a:p>
            <a:pPr algn="r">
              <a:buNone/>
            </a:pPr>
            <a:r>
              <a:rPr lang="fa-IR" b="1" dirty="0" smtClean="0"/>
              <a:t>بطور کلی این روش در ارتباط با فرآیند و پروسه حالات خرابی بالقوه مورد ارزیابی قرار می دهدکه به فعالیتهای ذیل استوار است:</a:t>
            </a:r>
            <a:endParaRPr lang="en-US" dirty="0" smtClean="0"/>
          </a:p>
          <a:p>
            <a:pPr lvl="0" algn="r">
              <a:buNone/>
            </a:pPr>
            <a:r>
              <a:rPr lang="fa-IR" b="1" dirty="0" smtClean="0"/>
              <a:t>حالات خرابی بالقوه فرآیند را که به محصول مرتبط می باشد را شناسایی می کند.</a:t>
            </a:r>
            <a:endParaRPr lang="en-US" dirty="0" smtClean="0"/>
          </a:p>
          <a:p>
            <a:pPr lvl="0" algn="r">
              <a:buNone/>
            </a:pPr>
            <a:r>
              <a:rPr lang="fa-IR" b="1" dirty="0" smtClean="0"/>
              <a:t>آثار بالقوه ناشی از خرابی های را در نزد مشتری ارزیابی می نماید.</a:t>
            </a:r>
            <a:endParaRPr lang="en-US" dirty="0" smtClean="0"/>
          </a:p>
          <a:p>
            <a:pPr lvl="0" algn="r">
              <a:buNone/>
            </a:pPr>
            <a:r>
              <a:rPr lang="fa-IR" b="1" dirty="0" smtClean="0"/>
              <a:t>کلیه آیتمهایی که در جهت کاهش وقوع یا شناسایی شرایط خرابی ، کنترل شوند را شناسایی می کند.</a:t>
            </a:r>
            <a:endParaRPr lang="en-US" dirty="0" smtClean="0"/>
          </a:p>
          <a:p>
            <a:pPr algn="r">
              <a:buNone/>
            </a:pPr>
            <a:endParaRPr lang="fa-IR" dirty="0"/>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2000" dirty="0" smtClean="0">
                <a:solidFill>
                  <a:srgbClr val="FF0000"/>
                </a:solidFill>
                <a:latin typeface="Arial" pitchFamily="34" charset="0"/>
                <a:cs typeface="Arial" pitchFamily="34" charset="0"/>
              </a:rPr>
              <a:t> </a:t>
            </a:r>
            <a:r>
              <a:rPr lang="fa-IR" sz="2100" b="1" dirty="0" smtClean="0">
                <a:solidFill>
                  <a:srgbClr val="FF0000"/>
                </a:solidFill>
                <a:latin typeface="Arial" pitchFamily="34" charset="0"/>
                <a:cs typeface="Arial" pitchFamily="34" charset="0"/>
              </a:rPr>
              <a:t>1-الگوبرداری را تعریف کنید. </a:t>
            </a:r>
            <a:r>
              <a:rPr lang="fa-IR" sz="2100" dirty="0" smtClean="0">
                <a:latin typeface="Arial" pitchFamily="34" charset="0"/>
                <a:cs typeface="Arial" pitchFamily="34" charset="0"/>
              </a:rPr>
              <a:t>روشی سیستماتیک است که سازمانها بسیله آن می توانند فعالیت های خود را بر اساس بهترین صنعت یا سازمان اندازه گیری و اصلاح کنند.در واقع الگو برداری ابزاری برای بهبود مستمر است و می تواند توسط انواع سازمانهای تولیدی و خدماتی به کار گرفته شود.</a:t>
            </a:r>
          </a:p>
          <a:p>
            <a:pPr algn="r" rtl="1"/>
            <a:r>
              <a:rPr lang="fa-IR" sz="2100" b="1" dirty="0" smtClean="0">
                <a:latin typeface="Arial" pitchFamily="34" charset="0"/>
                <a:cs typeface="Arial" pitchFamily="34" charset="0"/>
              </a:rPr>
              <a:t>2-انواع الگو برداری را نام ببرید. </a:t>
            </a:r>
            <a:r>
              <a:rPr lang="fa-IR" sz="2000" dirty="0" smtClean="0">
                <a:latin typeface="Arial" pitchFamily="34" charset="0"/>
                <a:cs typeface="Arial" pitchFamily="34" charset="0"/>
              </a:rPr>
              <a:t>1</a:t>
            </a:r>
            <a:r>
              <a:rPr lang="fa-IR" sz="2100" dirty="0" smtClean="0">
                <a:latin typeface="Arial" pitchFamily="34" charset="0"/>
                <a:cs typeface="Arial" pitchFamily="34" charset="0"/>
              </a:rPr>
              <a:t>) الگو برداری داخلی 2) الگو برداری رقابتی 3) الگو برداری فرایندی</a:t>
            </a:r>
          </a:p>
          <a:p>
            <a:pPr algn="r" rtl="1"/>
            <a:r>
              <a:rPr lang="fa-IR" sz="2100" b="1" dirty="0" smtClean="0">
                <a:latin typeface="Arial" pitchFamily="34" charset="0"/>
                <a:cs typeface="Arial" pitchFamily="34" charset="0"/>
              </a:rPr>
              <a:t>3-فرایندهای الگو برداری را نام ببرید. </a:t>
            </a:r>
            <a:r>
              <a:rPr lang="fa-IR" sz="2000" dirty="0" smtClean="0">
                <a:latin typeface="Arial" pitchFamily="34" charset="0"/>
                <a:cs typeface="Arial" pitchFamily="34" charset="0"/>
              </a:rPr>
              <a:t>1</a:t>
            </a:r>
            <a:r>
              <a:rPr lang="fa-IR" sz="2100" dirty="0" smtClean="0">
                <a:latin typeface="Arial" pitchFamily="34" charset="0"/>
                <a:cs typeface="Arial" pitchFamily="34" charset="0"/>
              </a:rPr>
              <a:t>- شناسایی و درک فرایند خود 2- توافق در مورد موضوع مورد الگو برداری 3-جمع آوری داده 4- تحلیل داده ها و شناسایی شکاف ها 5- برنامه ریزی و اجرای بهبود ها 6- باز نگری</a:t>
            </a:r>
            <a:endParaRPr lang="en-US" sz="2100" dirty="0">
              <a:latin typeface="Arial" pitchFamily="34" charset="0"/>
              <a:cs typeface="Arial" pitchFamily="34" charset="0"/>
            </a:endParaRPr>
          </a:p>
        </p:txBody>
      </p:sp>
      <p:sp>
        <p:nvSpPr>
          <p:cNvPr id="4" name="Explosion 1 3"/>
          <p:cNvSpPr/>
          <p:nvPr/>
        </p:nvSpPr>
        <p:spPr>
          <a:xfrm>
            <a:off x="642910" y="142852"/>
            <a:ext cx="8001056" cy="1357322"/>
          </a:xfrm>
          <a:prstGeom prst="irregularSeal1">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fa-IR" sz="2800" b="1" dirty="0" smtClean="0">
                <a:solidFill>
                  <a:schemeClr val="bg1"/>
                </a:solidFill>
                <a:cs typeface="B Titr" pitchFamily="2" charset="-78"/>
              </a:rPr>
              <a:t>سوالات فصل ششم :</a:t>
            </a:r>
          </a:p>
        </p:txBody>
      </p:sp>
    </p:spTree>
    <p:extLst>
      <p:ext uri="{BB962C8B-B14F-4D97-AF65-F5344CB8AC3E}">
        <p14:creationId xmlns:p14="http://schemas.microsoft.com/office/powerpoint/2010/main" val="82344569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algn="r" rtl="1"/>
            <a:r>
              <a:rPr lang="fa-IR" sz="2400" b="1" dirty="0" smtClean="0">
                <a:solidFill>
                  <a:srgbClr val="FF0000"/>
                </a:solidFill>
                <a:latin typeface="Arial" pitchFamily="34" charset="0"/>
                <a:cs typeface="Arial" pitchFamily="34" charset="0"/>
              </a:rPr>
              <a:t>4- وظیفه تیم پروژه را تعریف </a:t>
            </a:r>
            <a:r>
              <a:rPr lang="fa-IR" sz="2400" b="1" dirty="0">
                <a:solidFill>
                  <a:srgbClr val="FF0000"/>
                </a:solidFill>
                <a:latin typeface="Arial" pitchFamily="34" charset="0"/>
                <a:cs typeface="Arial" pitchFamily="34" charset="0"/>
              </a:rPr>
              <a:t>کنید. </a:t>
            </a:r>
            <a:r>
              <a:rPr lang="fa-IR" sz="1900" dirty="0">
                <a:latin typeface="Arial" pitchFamily="34" charset="0"/>
                <a:cs typeface="Arial" pitchFamily="34" charset="0"/>
              </a:rPr>
              <a:t>وظیفه تیم پروژه پس از جمع آوری داده ها، تفسیر اطلاعات به دست آمده و مشخص کردن حوزه های بهبود می باشد. این کار در  دو مرحله زیر صورت می گیرد: بازنگری تحلیلی داده ها    شناسایی و تحلیل شکاف ها در عملکرد</a:t>
            </a:r>
          </a:p>
          <a:p>
            <a:pPr indent="0" algn="r" rtl="1">
              <a:buNone/>
            </a:pPr>
            <a:r>
              <a:rPr lang="fa-IR" sz="2400" b="1" dirty="0" smtClean="0">
                <a:latin typeface="Arial" pitchFamily="34" charset="0"/>
                <a:cs typeface="Arial" pitchFamily="34" charset="0"/>
              </a:rPr>
              <a:t>5- چه زمانی از اصطلاح شکاف مثبت و چه زمانی از اصطلاح شکاف منفی استفاده میکنند</a:t>
            </a:r>
            <a:r>
              <a:rPr lang="fa-IR" sz="2400" b="1" dirty="0">
                <a:latin typeface="Arial" pitchFamily="34" charset="0"/>
                <a:cs typeface="Arial" pitchFamily="34" charset="0"/>
              </a:rPr>
              <a:t>؟ </a:t>
            </a:r>
            <a:r>
              <a:rPr lang="fa-IR" sz="2100" dirty="0">
                <a:latin typeface="Arial" pitchFamily="34" charset="0"/>
                <a:cs typeface="Arial" pitchFamily="34" charset="0"/>
              </a:rPr>
              <a:t>در حالتی که استاندارهای داخلی، بالاتر از عملکرد هدف قرار گیرد، اصطلاح شکاف مثبت و هنگامی  سطوح عملکردی دریک سازمان پایین تر از عملکرد هدف یا بهترین رویه موجود قرار گیرد اصطلاح شکاف منفی را بکار می برند</a:t>
            </a:r>
          </a:p>
          <a:p>
            <a:pPr indent="0" algn="r" rtl="1">
              <a:buNone/>
            </a:pPr>
            <a:r>
              <a:rPr lang="fa-IR" sz="2100" dirty="0">
                <a:latin typeface="Arial" pitchFamily="34" charset="0"/>
                <a:cs typeface="Arial" pitchFamily="34" charset="0"/>
              </a:rPr>
              <a:t>		</a:t>
            </a:r>
            <a:endParaRPr lang="en-US" sz="2100" dirty="0">
              <a:latin typeface="Arial" pitchFamily="34" charset="0"/>
              <a:cs typeface="Arial" pitchFamily="34" charset="0"/>
            </a:endParaRPr>
          </a:p>
        </p:txBody>
      </p:sp>
    </p:spTree>
    <p:extLst>
      <p:ext uri="{BB962C8B-B14F-4D97-AF65-F5344CB8AC3E}">
        <p14:creationId xmlns:p14="http://schemas.microsoft.com/office/powerpoint/2010/main" val="194946973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64491"/>
            <a:ext cx="9144032" cy="4093428"/>
          </a:xfrm>
          <a:prstGeom prst="rect">
            <a:avLst/>
          </a:prstGeom>
        </p:spPr>
        <p:txBody>
          <a:bodyPr wrap="square">
            <a:spAutoFit/>
          </a:bodyPr>
          <a:lstStyle/>
          <a:p>
            <a:pPr marL="457200" indent="-457200" algn="just" rtl="1">
              <a:lnSpc>
                <a:spcPct val="200000"/>
              </a:lnSpc>
              <a:buAutoNum type="arabicPeriod"/>
            </a:pPr>
            <a:r>
              <a:rPr lang="fa-IR" sz="2600" b="1" dirty="0" smtClean="0">
                <a:solidFill>
                  <a:srgbClr val="FF0000"/>
                </a:solidFill>
                <a:cs typeface="B Titr" pitchFamily="2" charset="-78"/>
              </a:rPr>
              <a:t>کایزن را تعریف نموده و چند مورد از فعالیتهای آن را بنویسید؟</a:t>
            </a:r>
          </a:p>
          <a:p>
            <a:pPr marL="457200" indent="-457200" algn="just" rtl="1">
              <a:lnSpc>
                <a:spcPct val="200000"/>
              </a:lnSpc>
              <a:buAutoNum type="arabicPeriod"/>
            </a:pPr>
            <a:r>
              <a:rPr lang="fa-IR" sz="2600" b="1" dirty="0" smtClean="0">
                <a:solidFill>
                  <a:srgbClr val="FF0000"/>
                </a:solidFill>
                <a:cs typeface="B Titr" pitchFamily="2" charset="-78"/>
              </a:rPr>
              <a:t>شش مورد از اصول بیست گانه مدیریت در کایزن را ذکر نمایید؟</a:t>
            </a:r>
          </a:p>
          <a:p>
            <a:pPr marL="457200" indent="-457200" algn="just" rtl="1">
              <a:lnSpc>
                <a:spcPct val="200000"/>
              </a:lnSpc>
              <a:buAutoNum type="arabicPeriod"/>
            </a:pPr>
            <a:r>
              <a:rPr lang="fa-IR" sz="2600" b="1" dirty="0" smtClean="0">
                <a:cs typeface="B Titr" pitchFamily="2" charset="-78"/>
              </a:rPr>
              <a:t>ویژگی های یک استاندارد چه می باشد؟</a:t>
            </a:r>
          </a:p>
          <a:p>
            <a:pPr marL="457200" indent="-457200" algn="just" rtl="1">
              <a:lnSpc>
                <a:spcPct val="200000"/>
              </a:lnSpc>
              <a:buAutoNum type="arabicPeriod"/>
            </a:pPr>
            <a:r>
              <a:rPr lang="fa-IR" sz="2600" b="1" dirty="0" smtClean="0">
                <a:cs typeface="B Titr" pitchFamily="2" charset="-78"/>
              </a:rPr>
              <a:t>گمبا را تعریف نموده و چند مورد از فواید آن را بنویسید؟</a:t>
            </a:r>
          </a:p>
          <a:p>
            <a:pPr marL="457200" indent="-457200" algn="just" rtl="1">
              <a:lnSpc>
                <a:spcPct val="200000"/>
              </a:lnSpc>
              <a:buAutoNum type="arabicPeriod"/>
            </a:pPr>
            <a:r>
              <a:rPr lang="fa-IR" sz="2600" b="1" dirty="0" smtClean="0">
                <a:cs typeface="B Titr" pitchFamily="2" charset="-78"/>
              </a:rPr>
              <a:t>استاندارد مدیریتی و استاندارد عملیاتی را توضیح دهید؟</a:t>
            </a:r>
          </a:p>
        </p:txBody>
      </p:sp>
      <p:sp>
        <p:nvSpPr>
          <p:cNvPr id="3" name="Explosion 1 2"/>
          <p:cNvSpPr/>
          <p:nvPr/>
        </p:nvSpPr>
        <p:spPr>
          <a:xfrm>
            <a:off x="642910" y="142852"/>
            <a:ext cx="8001056" cy="1357322"/>
          </a:xfrm>
          <a:prstGeom prst="irregularSeal1">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fa-IR" sz="2800" b="1" dirty="0" smtClean="0">
                <a:solidFill>
                  <a:schemeClr val="bg1"/>
                </a:solidFill>
                <a:cs typeface="B Titr" pitchFamily="2" charset="-78"/>
              </a:rPr>
              <a:t>سوالات فصل هفتم :</a:t>
            </a:r>
          </a:p>
        </p:txBody>
      </p:sp>
    </p:spTree>
  </p:cSld>
  <p:clrMapOvr>
    <a:masterClrMapping/>
  </p:clrMapOvr>
  <p:transition spd="slow">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524000"/>
            <a:ext cx="8646020" cy="4832092"/>
          </a:xfrm>
          <a:prstGeom prst="rect">
            <a:avLst/>
          </a:prstGeom>
        </p:spPr>
        <p:txBody>
          <a:bodyPr wrap="square">
            <a:spAutoFit/>
          </a:bodyPr>
          <a:lstStyle/>
          <a:p>
            <a:pPr algn="r"/>
            <a:r>
              <a:rPr lang="fa-IR" sz="2800" b="1" dirty="0">
                <a:cs typeface="B Nazanin" pitchFamily="2" charset="-78"/>
              </a:rPr>
              <a:t>1.  کایزن چیست؟</a:t>
            </a:r>
          </a:p>
          <a:p>
            <a:pPr algn="r"/>
            <a:r>
              <a:rPr lang="fa-IR" sz="2800" b="1" dirty="0">
                <a:cs typeface="B Nazanin" pitchFamily="2" charset="-78"/>
              </a:rPr>
              <a:t>2.  برداشت مدیریت غربی از کارکردهای شغلی را شرح دهید و تفاوت آن را با برداشت مدیریت ژاپنی بنویسید؟</a:t>
            </a:r>
          </a:p>
          <a:p>
            <a:pPr algn="r"/>
            <a:r>
              <a:rPr lang="fa-IR" sz="2800" b="1" dirty="0">
                <a:cs typeface="B Nazanin" pitchFamily="2" charset="-78"/>
              </a:rPr>
              <a:t>3.  مدل مدیریت کایزنی را توضیح دهید؟</a:t>
            </a:r>
          </a:p>
          <a:p>
            <a:pPr algn="r"/>
            <a:r>
              <a:rPr lang="fa-IR" sz="2800" b="1" dirty="0">
                <a:cs typeface="B Nazanin" pitchFamily="2" charset="-78"/>
              </a:rPr>
              <a:t>4.  ویژگی های کایزن و نوآوری را با یکدیگر مقایسه کنید؟</a:t>
            </a:r>
          </a:p>
          <a:p>
            <a:pPr algn="r"/>
            <a:r>
              <a:rPr lang="fa-IR" sz="2800" b="1" dirty="0">
                <a:cs typeface="B Nazanin" pitchFamily="2" charset="-78"/>
              </a:rPr>
              <a:t>5.  چند مورد از اصول بیست گانه مدیریت در کایزن را نام ببرید ؟</a:t>
            </a:r>
          </a:p>
          <a:p>
            <a:pPr algn="r"/>
            <a:r>
              <a:rPr lang="fa-IR" sz="2800" b="1" dirty="0">
                <a:cs typeface="B Nazanin" pitchFamily="2" charset="-78"/>
              </a:rPr>
              <a:t>6.  مراحل چهارگانه چرخه دمینگ را نام ببرید؟</a:t>
            </a:r>
          </a:p>
          <a:p>
            <a:pPr algn="r"/>
            <a:r>
              <a:rPr lang="fa-IR" sz="2800" b="1" dirty="0">
                <a:cs typeface="B Nazanin" pitchFamily="2" charset="-78"/>
              </a:rPr>
              <a:t>7</a:t>
            </a:r>
            <a:r>
              <a:rPr lang="fa-IR" sz="2800" b="1" dirty="0">
                <a:solidFill>
                  <a:srgbClr val="FF0000"/>
                </a:solidFill>
                <a:cs typeface="B Nazanin" pitchFamily="2" charset="-78"/>
              </a:rPr>
              <a:t>.  مودا ( اتلاف ) چیست ؟ </a:t>
            </a:r>
          </a:p>
          <a:p>
            <a:pPr algn="r"/>
            <a:r>
              <a:rPr lang="fa-IR" sz="2800" b="1" dirty="0">
                <a:cs typeface="B Nazanin" pitchFamily="2" charset="-78"/>
              </a:rPr>
              <a:t>8.  چهار مورد از انواع اتلاف (مودا ) را نام ببرید و توضیح دهید ؟</a:t>
            </a:r>
          </a:p>
          <a:p>
            <a:pPr algn="r"/>
            <a:r>
              <a:rPr lang="fa-IR" sz="2800" b="1" dirty="0">
                <a:solidFill>
                  <a:srgbClr val="FF0000"/>
                </a:solidFill>
                <a:cs typeface="B Nazanin" pitchFamily="2" charset="-78"/>
              </a:rPr>
              <a:t>9.  گمبا چیست شرح دهید ؟</a:t>
            </a:r>
          </a:p>
          <a:p>
            <a:pPr algn="r"/>
            <a:r>
              <a:rPr lang="fa-IR" sz="2800" b="1" dirty="0">
                <a:cs typeface="B Nazanin" pitchFamily="2" charset="-78"/>
              </a:rPr>
              <a:t>10. ویژگی های یک استاندارد را نام ببرید ؟</a:t>
            </a:r>
          </a:p>
        </p:txBody>
      </p:sp>
      <p:sp>
        <p:nvSpPr>
          <p:cNvPr id="4" name="Explosion 1 3"/>
          <p:cNvSpPr/>
          <p:nvPr/>
        </p:nvSpPr>
        <p:spPr>
          <a:xfrm>
            <a:off x="1371600" y="152400"/>
            <a:ext cx="6215090" cy="1152548"/>
          </a:xfrm>
          <a:prstGeom prst="irregularSeal1">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fa-IR" sz="2800" b="1" dirty="0" smtClean="0">
                <a:solidFill>
                  <a:schemeClr val="bg1"/>
                </a:solidFill>
                <a:cs typeface="B Titr" pitchFamily="2" charset="-78"/>
              </a:rPr>
              <a:t>سوالات فصل7-2:</a:t>
            </a:r>
          </a:p>
        </p:txBody>
      </p:sp>
    </p:spTree>
    <p:extLst>
      <p:ext uri="{BB962C8B-B14F-4D97-AF65-F5344CB8AC3E}">
        <p14:creationId xmlns:p14="http://schemas.microsoft.com/office/powerpoint/2010/main" val="2170484524"/>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785795"/>
            <a:ext cx="7772400" cy="5929353"/>
          </a:xfrm>
          <a:solidFill>
            <a:schemeClr val="accent2"/>
          </a:solidFill>
        </p:spPr>
        <p:txBody>
          <a:bodyPr>
            <a:normAutofit fontScale="92500" lnSpcReduction="10000"/>
          </a:bodyPr>
          <a:lstStyle/>
          <a:p>
            <a:r>
              <a:rPr lang="fa-IR" dirty="0" smtClean="0">
                <a:solidFill>
                  <a:schemeClr val="bg1"/>
                </a:solidFill>
              </a:rPr>
              <a:t> </a:t>
            </a:r>
            <a:r>
              <a:rPr lang="fa-IR" dirty="0" smtClean="0">
                <a:solidFill>
                  <a:srgbClr val="FF0000"/>
                </a:solidFill>
              </a:rPr>
              <a:t>1-سیستم اندازه گیری را تعریف کنید؟</a:t>
            </a:r>
          </a:p>
          <a:p>
            <a:r>
              <a:rPr lang="fa-IR" dirty="0" smtClean="0">
                <a:solidFill>
                  <a:schemeClr val="bg1"/>
                </a:solidFill>
                <a:cs typeface="B Compset" pitchFamily="2" charset="-78"/>
              </a:rPr>
              <a:t>سیستم اندازه گیری عبارت است از عملیات اندازه گیری،روش های اجرایی،ابزار اندازه گیری،نرم افزار و اپراتورها برای اعطای یک عدد به مشخصه اندازه گیری شده.</a:t>
            </a:r>
          </a:p>
          <a:p>
            <a:pPr lvl="0">
              <a:spcBef>
                <a:spcPct val="0"/>
              </a:spcBef>
              <a:defRPr/>
            </a:pPr>
            <a:r>
              <a:rPr lang="fa-IR" dirty="0" smtClean="0">
                <a:solidFill>
                  <a:schemeClr val="bg1"/>
                </a:solidFill>
                <a:cs typeface="B Compset" pitchFamily="2" charset="-78"/>
              </a:rPr>
              <a:t>2-</a:t>
            </a:r>
            <a:r>
              <a:rPr lang="fa-IR" dirty="0" smtClean="0">
                <a:solidFill>
                  <a:schemeClr val="bg1"/>
                </a:solidFill>
              </a:rPr>
              <a:t>ویژگی های یک سیستم اندازه گیری را بیان کنید؟ </a:t>
            </a:r>
          </a:p>
          <a:p>
            <a:pPr lvl="0">
              <a:spcBef>
                <a:spcPct val="0"/>
              </a:spcBef>
              <a:defRPr/>
            </a:pPr>
            <a:r>
              <a:rPr lang="fa-IR" dirty="0" smtClean="0">
                <a:solidFill>
                  <a:schemeClr val="bg1"/>
                </a:solidFill>
              </a:rPr>
              <a:t>1- سیستم اندازه گیری باید تحت کنترل آماری باشد . </a:t>
            </a:r>
          </a:p>
          <a:p>
            <a:pPr lvl="0">
              <a:spcBef>
                <a:spcPct val="0"/>
              </a:spcBef>
              <a:defRPr/>
            </a:pPr>
            <a:r>
              <a:rPr lang="fa-IR" dirty="0" smtClean="0">
                <a:solidFill>
                  <a:schemeClr val="bg1"/>
                </a:solidFill>
              </a:rPr>
              <a:t>2- میزان نوسانات در فرایند اندازه گیری در مقایسه با نوسانات در تولید قطعه باید بسیار کم باشد .</a:t>
            </a:r>
          </a:p>
          <a:p>
            <a:pPr lvl="0">
              <a:spcBef>
                <a:spcPct val="0"/>
              </a:spcBef>
            </a:pPr>
            <a:r>
              <a:rPr lang="fa-IR" dirty="0" smtClean="0">
                <a:solidFill>
                  <a:schemeClr val="bg1"/>
                </a:solidFill>
              </a:rPr>
              <a:t>3- میزان نوسانات در فرایند اندازه گیری در مقایسه با حدود قابل قبول قطعه </a:t>
            </a:r>
            <a:r>
              <a:rPr lang="en-US" dirty="0" smtClean="0">
                <a:solidFill>
                  <a:schemeClr val="bg1"/>
                </a:solidFill>
              </a:rPr>
              <a:t>LSL, USL</a:t>
            </a:r>
            <a:r>
              <a:rPr lang="fa-IR" dirty="0" smtClean="0">
                <a:solidFill>
                  <a:schemeClr val="bg1"/>
                </a:solidFill>
              </a:rPr>
              <a:t> باید بسیار کم باشد . </a:t>
            </a:r>
          </a:p>
          <a:p>
            <a:pPr lvl="0">
              <a:spcBef>
                <a:spcPct val="0"/>
              </a:spcBef>
            </a:pPr>
            <a:r>
              <a:rPr lang="fa-IR" dirty="0" smtClean="0">
                <a:solidFill>
                  <a:schemeClr val="bg1"/>
                </a:solidFill>
              </a:rPr>
              <a:t>4- توانایی اندازه گیری باید حداقل یک دهم از دقت مورد انتظار برای مشخصه بیشتر باشد . </a:t>
            </a:r>
            <a:endParaRPr lang="en-US" dirty="0" smtClean="0">
              <a:solidFill>
                <a:schemeClr val="bg1"/>
              </a:solidFill>
            </a:endParaRPr>
          </a:p>
          <a:p>
            <a:r>
              <a:rPr lang="fa-IR" dirty="0" smtClean="0">
                <a:solidFill>
                  <a:srgbClr val="FF0000"/>
                </a:solidFill>
                <a:cs typeface="B Davat" pitchFamily="2" charset="-78"/>
              </a:rPr>
              <a:t>سوال 3-</a:t>
            </a:r>
            <a:r>
              <a:rPr lang="fa-IR" dirty="0" smtClean="0">
                <a:solidFill>
                  <a:srgbClr val="FF0000"/>
                </a:solidFill>
              </a:rPr>
              <a:t> انواع نوسانات در سیستم اندازه گیری  را نام ببرید.توضیح دهید</a:t>
            </a:r>
          </a:p>
          <a:p>
            <a:pPr lvl="0"/>
            <a:r>
              <a:rPr lang="fa-IR" dirty="0" smtClean="0">
                <a:solidFill>
                  <a:schemeClr val="bg1"/>
                </a:solidFill>
              </a:rPr>
              <a:t>1-ثبات؛ سازگاری و دوام یک سیستم اندازه گیری را در طول زمان نشان می دهد. </a:t>
            </a:r>
          </a:p>
          <a:p>
            <a:r>
              <a:rPr lang="fa-IR" b="1" dirty="0" smtClean="0">
                <a:solidFill>
                  <a:schemeClr val="bg1"/>
                </a:solidFill>
                <a:cs typeface="B Compset" pitchFamily="2" charset="-78"/>
              </a:rPr>
              <a:t>2-تمایل :تمایل شاخص عددی است که برای اندازه گیری صحت مورد استفاده قرار می گیرد</a:t>
            </a:r>
          </a:p>
          <a:p>
            <a:pPr lvl="0"/>
            <a:r>
              <a:rPr lang="fa-IR" dirty="0" smtClean="0">
                <a:solidFill>
                  <a:schemeClr val="bg1"/>
                </a:solidFill>
                <a:cs typeface="B Compset" pitchFamily="2" charset="-78"/>
              </a:rPr>
              <a:t>3-ارتباط خطي ،مقدارتفاوت شاخص اندازه با قطعه مورد سنجش در دستگاه اندازه گيري را گويند.</a:t>
            </a:r>
          </a:p>
          <a:p>
            <a:r>
              <a:rPr lang="fa-IR" dirty="0" smtClean="0">
                <a:solidFill>
                  <a:schemeClr val="bg1"/>
                </a:solidFill>
                <a:cs typeface="B Compset" pitchFamily="2" charset="-78"/>
              </a:rPr>
              <a:t>4-تکرارپذیری :اگر يك اپراتور به طور مكرريك مشخصه از قطعه مشابه در مكان وبا ابزار مشابه اندازه گيري نمايد تكرار پذيري رخ داده است . </a:t>
            </a:r>
          </a:p>
          <a:p>
            <a:pPr>
              <a:defRPr/>
            </a:pPr>
            <a:r>
              <a:rPr lang="fa-IR" dirty="0" smtClean="0">
                <a:solidFill>
                  <a:schemeClr val="bg1"/>
                </a:solidFill>
              </a:rPr>
              <a:t>5-تکثیر پذیری عبارت است از میزان انحراف در میانگین اندازه ها ناشی از فاکتورهایی غیر از انحراف ذاتی مانند:</a:t>
            </a:r>
            <a:r>
              <a:rPr lang="fa-IR" dirty="0" smtClean="0">
                <a:solidFill>
                  <a:schemeClr val="bg1"/>
                </a:solidFill>
                <a:cs typeface="B Compset" pitchFamily="2" charset="-78"/>
              </a:rPr>
              <a:t> </a:t>
            </a:r>
            <a:r>
              <a:rPr lang="fa-IR" dirty="0" smtClean="0">
                <a:solidFill>
                  <a:schemeClr val="bg1"/>
                </a:solidFill>
              </a:rPr>
              <a:t>رطوبت ؛افراد ؛ فنون نگهداری ،ابزار؛دما</a:t>
            </a:r>
          </a:p>
          <a:p>
            <a:endParaRPr lang="fa-IR" dirty="0">
              <a:solidFill>
                <a:schemeClr val="bg1"/>
              </a:solidFill>
            </a:endParaRPr>
          </a:p>
        </p:txBody>
      </p:sp>
      <p:sp>
        <p:nvSpPr>
          <p:cNvPr id="5" name="Explosion 1 4"/>
          <p:cNvSpPr/>
          <p:nvPr/>
        </p:nvSpPr>
        <p:spPr>
          <a:xfrm>
            <a:off x="1676400" y="-304800"/>
            <a:ext cx="6002355" cy="1357322"/>
          </a:xfrm>
          <a:prstGeom prst="irregularSeal1">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fa-IR" sz="2800" b="1" dirty="0" smtClean="0">
                <a:solidFill>
                  <a:schemeClr val="bg1"/>
                </a:solidFill>
                <a:cs typeface="B Titr" pitchFamily="2" charset="-78"/>
              </a:rPr>
              <a:t>سوالات فصل هشتم :</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xplosion 1 1"/>
          <p:cNvSpPr/>
          <p:nvPr/>
        </p:nvSpPr>
        <p:spPr>
          <a:xfrm>
            <a:off x="642910" y="142852"/>
            <a:ext cx="8001056" cy="1357322"/>
          </a:xfrm>
          <a:prstGeom prst="irregularSeal1">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fa-IR" sz="2800" b="1" dirty="0" smtClean="0">
                <a:solidFill>
                  <a:schemeClr val="bg1"/>
                </a:solidFill>
                <a:cs typeface="B Titr" pitchFamily="2" charset="-78"/>
              </a:rPr>
              <a:t>سوالات فصل نهم :</a:t>
            </a:r>
          </a:p>
        </p:txBody>
      </p:sp>
      <p:sp>
        <p:nvSpPr>
          <p:cNvPr id="3" name="Rectangle 2"/>
          <p:cNvSpPr/>
          <p:nvPr/>
        </p:nvSpPr>
        <p:spPr>
          <a:xfrm>
            <a:off x="457200" y="1219200"/>
            <a:ext cx="8001000" cy="5410712"/>
          </a:xfrm>
          <a:prstGeom prst="rect">
            <a:avLst/>
          </a:prstGeom>
        </p:spPr>
        <p:txBody>
          <a:bodyPr wrap="square">
            <a:spAutoFit/>
          </a:bodyPr>
          <a:lstStyle/>
          <a:p>
            <a:pPr algn="r">
              <a:lnSpc>
                <a:spcPct val="90000"/>
              </a:lnSpc>
              <a:defRPr/>
            </a:pPr>
            <a:r>
              <a:rPr lang="fa-IR" sz="3200" dirty="0" smtClean="0">
                <a:solidFill>
                  <a:srgbClr val="FF0000"/>
                </a:solidFill>
                <a:latin typeface="Arial" pitchFamily="34" charset="0"/>
                <a:cs typeface="Arial" pitchFamily="34" charset="0"/>
              </a:rPr>
              <a:t>سوال 1-شش سیگما را تعریف کنید</a:t>
            </a:r>
            <a:r>
              <a:rPr lang="fa-IR" sz="3200" dirty="0" smtClean="0">
                <a:latin typeface="Arial" pitchFamily="34" charset="0"/>
                <a:cs typeface="Arial" pitchFamily="34" charset="0"/>
              </a:rPr>
              <a:t>.</a:t>
            </a:r>
            <a:endParaRPr lang="en-US" sz="3200" dirty="0" smtClean="0">
              <a:latin typeface="Arial" pitchFamily="34" charset="0"/>
              <a:cs typeface="Arial" pitchFamily="34" charset="0"/>
            </a:endParaRPr>
          </a:p>
          <a:p>
            <a:pPr algn="r">
              <a:lnSpc>
                <a:spcPct val="90000"/>
              </a:lnSpc>
              <a:defRPr/>
            </a:pPr>
            <a:r>
              <a:rPr lang="ar-SA" sz="3200" dirty="0" smtClean="0">
                <a:latin typeface="Arial" pitchFamily="34" charset="0"/>
                <a:cs typeface="Arial" pitchFamily="34" charset="0"/>
              </a:rPr>
              <a:t>شش سيگما روشي است منسجم و نظام مند براي اصلاح فرايند راهبردي و توسعه خدمات و محصولات جديد كه براي كاهش چشمگير در ميزان عيب هاي تعريف شده مشتري بر روشهاي آماري و عملي متكي است.در اين تعريف به اهميت اصلاح و بهبودي بر اساس تعريف مشتري از عيب تأكيد شده است. مرحله اصلي در هر اصلاح شش سيگما تعيين دقيق نياز مشتري و سپس تعريف عيوب از نظر اهميت آن پارامتر دركيفيت كار مي باشد. از منظر تعيين هدف، شش سيگما خواستار تبيين اهداف بر اساس نياز </a:t>
            </a:r>
            <a:r>
              <a:rPr lang="fa-IR" sz="3200" dirty="0" smtClean="0">
                <a:latin typeface="Arial" pitchFamily="34" charset="0"/>
                <a:cs typeface="Arial" pitchFamily="34" charset="0"/>
              </a:rPr>
              <a:t>م</a:t>
            </a:r>
            <a:r>
              <a:rPr lang="ar-SA" sz="3200" dirty="0" smtClean="0">
                <a:latin typeface="Arial" pitchFamily="34" charset="0"/>
                <a:cs typeface="Arial" pitchFamily="34" charset="0"/>
              </a:rPr>
              <a:t>شتري </a:t>
            </a:r>
            <a:r>
              <a:rPr lang="fa-IR" sz="3200" dirty="0" smtClean="0">
                <a:latin typeface="Arial" pitchFamily="34" charset="0"/>
                <a:cs typeface="Arial" pitchFamily="34" charset="0"/>
              </a:rPr>
              <a:t>و</a:t>
            </a:r>
            <a:r>
              <a:rPr lang="ar-SA" sz="3200" dirty="0" smtClean="0">
                <a:latin typeface="Arial" pitchFamily="34" charset="0"/>
                <a:cs typeface="Arial" pitchFamily="34" charset="0"/>
              </a:rPr>
              <a:t>نه</a:t>
            </a:r>
            <a:r>
              <a:rPr lang="fa-IR" sz="3200" dirty="0" smtClean="0">
                <a:latin typeface="Arial" pitchFamily="34" charset="0"/>
                <a:cs typeface="Arial" pitchFamily="34" charset="0"/>
              </a:rPr>
              <a:t> </a:t>
            </a:r>
            <a:r>
              <a:rPr lang="ar-SA" sz="3200" dirty="0" smtClean="0">
                <a:latin typeface="Arial" pitchFamily="34" charset="0"/>
                <a:cs typeface="Arial" pitchFamily="34" charset="0"/>
              </a:rPr>
              <a:t>ملاحظات داخلي سازمان است. </a:t>
            </a:r>
            <a:endParaRPr lang="fa-IR" sz="3200" dirty="0" smtClean="0">
              <a:latin typeface="Arial" pitchFamily="34" charset="0"/>
              <a:cs typeface="Arial" pitchFamily="34" charset="0"/>
            </a:endParaRPr>
          </a:p>
          <a:p>
            <a:pPr algn="r">
              <a:lnSpc>
                <a:spcPct val="90000"/>
              </a:lnSpc>
              <a:defRPr/>
            </a:pPr>
            <a:endParaRPr lang="en-US" sz="3200" dirty="0" smtClean="0">
              <a:latin typeface="Arial" pitchFamily="34" charset="0"/>
              <a:cs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066800" y="704088"/>
            <a:ext cx="7620000" cy="743712"/>
          </a:xfrm>
        </p:spPr>
        <p:txBody>
          <a:bodyPr>
            <a:normAutofit fontScale="90000"/>
          </a:bodyPr>
          <a:lstStyle/>
          <a:p>
            <a:pPr algn="r" eaLnBrk="1" hangingPunct="1"/>
            <a:r>
              <a:rPr lang="fa-IR" b="1" dirty="0" smtClean="0">
                <a:solidFill>
                  <a:schemeClr val="tx1"/>
                </a:solidFill>
              </a:rPr>
              <a:t>سوال 2</a:t>
            </a:r>
            <a:r>
              <a:rPr lang="fa-IR" b="1" dirty="0" smtClean="0">
                <a:solidFill>
                  <a:srgbClr val="FF0000"/>
                </a:solidFill>
              </a:rPr>
              <a:t>- </a:t>
            </a:r>
            <a:r>
              <a:rPr lang="ar-SA" b="1" dirty="0" smtClean="0">
                <a:solidFill>
                  <a:srgbClr val="FF0000"/>
                </a:solidFill>
              </a:rPr>
              <a:t>چرخه شش سيگما</a:t>
            </a:r>
            <a:r>
              <a:rPr lang="en-US" b="1" dirty="0" smtClean="0">
                <a:solidFill>
                  <a:srgbClr val="FF0000"/>
                </a:solidFill>
              </a:rPr>
              <a:t> </a:t>
            </a:r>
            <a:r>
              <a:rPr lang="fa-IR" b="1" dirty="0" smtClean="0">
                <a:solidFill>
                  <a:srgbClr val="FF0000"/>
                </a:solidFill>
              </a:rPr>
              <a:t>را توضیح دهید.</a:t>
            </a:r>
          </a:p>
        </p:txBody>
      </p:sp>
      <p:sp>
        <p:nvSpPr>
          <p:cNvPr id="46082" name="Rectangle 3"/>
          <p:cNvSpPr>
            <a:spLocks noGrp="1" noChangeArrowheads="1"/>
          </p:cNvSpPr>
          <p:nvPr>
            <p:ph sz="quarter" idx="1"/>
          </p:nvPr>
        </p:nvSpPr>
        <p:spPr>
          <a:xfrm>
            <a:off x="704850" y="1651000"/>
            <a:ext cx="8115300" cy="1504950"/>
          </a:xfrm>
        </p:spPr>
        <p:txBody>
          <a:bodyPr>
            <a:normAutofit/>
          </a:bodyPr>
          <a:lstStyle/>
          <a:p>
            <a:pPr marL="274320" indent="-274320" algn="just" eaLnBrk="1" fontAlgn="auto" hangingPunct="1">
              <a:lnSpc>
                <a:spcPct val="90000"/>
              </a:lnSpc>
              <a:spcAft>
                <a:spcPts val="0"/>
              </a:spcAft>
              <a:buFontTx/>
              <a:buNone/>
              <a:defRPr/>
            </a:pPr>
            <a:r>
              <a:rPr lang="en-US" sz="2400" b="1" dirty="0" smtClean="0">
                <a:latin typeface="Arial" pitchFamily="34" charset="0"/>
                <a:cs typeface="Arial" pitchFamily="34" charset="0"/>
              </a:rPr>
              <a:t>   </a:t>
            </a:r>
            <a:r>
              <a:rPr lang="ar-SA" sz="2400" b="1" dirty="0" smtClean="0">
                <a:latin typeface="Arial" pitchFamily="34" charset="0"/>
                <a:cs typeface="Arial" pitchFamily="34" charset="0"/>
              </a:rPr>
              <a:t>چرخه </a:t>
            </a:r>
            <a:r>
              <a:rPr lang="en-US" sz="1800" b="1" dirty="0" smtClean="0">
                <a:latin typeface="Arial" pitchFamily="34" charset="0"/>
                <a:cs typeface="Arial" pitchFamily="34" charset="0"/>
              </a:rPr>
              <a:t>DMAIC</a:t>
            </a:r>
            <a:r>
              <a:rPr lang="ar-SA" sz="2400" b="1" dirty="0" smtClean="0">
                <a:latin typeface="Arial" pitchFamily="34" charset="0"/>
                <a:cs typeface="Arial" pitchFamily="34" charset="0"/>
              </a:rPr>
              <a:t> متدولوژي نتيجه گرايي مي باشد كه پروژه هاي شش سيگما برمبناي آن انجام ميگيرند . بعبارتي ساده تر چرخه </a:t>
            </a:r>
            <a:r>
              <a:rPr lang="en-US" sz="1800" b="1" dirty="0" smtClean="0">
                <a:latin typeface="Arial" pitchFamily="34" charset="0"/>
                <a:cs typeface="Arial" pitchFamily="34" charset="0"/>
              </a:rPr>
              <a:t>DMAIC</a:t>
            </a:r>
            <a:r>
              <a:rPr lang="ar-SA" sz="2400" b="1" dirty="0" smtClean="0">
                <a:latin typeface="Arial" pitchFamily="34" charset="0"/>
                <a:cs typeface="Arial" pitchFamily="34" charset="0"/>
              </a:rPr>
              <a:t> روش سيستماتيك و منظم براي حل مسائل و پيشبرد اين دست از پروژه ها مي باشد .</a:t>
            </a:r>
            <a:endParaRPr lang="fa-IR" sz="2400" b="1" dirty="0" smtClean="0">
              <a:latin typeface="Arial" pitchFamily="34" charset="0"/>
              <a:cs typeface="Arial" pitchFamily="34" charset="0"/>
            </a:endParaRPr>
          </a:p>
          <a:p>
            <a:pPr marL="274320" indent="-274320" algn="just" eaLnBrk="1" fontAlgn="auto" hangingPunct="1">
              <a:lnSpc>
                <a:spcPct val="90000"/>
              </a:lnSpc>
              <a:spcAft>
                <a:spcPts val="0"/>
              </a:spcAft>
              <a:buFontTx/>
              <a:buNone/>
              <a:defRPr/>
            </a:pPr>
            <a:r>
              <a:rPr lang="ar-SA" sz="2400" b="1" dirty="0" smtClean="0">
                <a:latin typeface="Arial" pitchFamily="34" charset="0"/>
                <a:cs typeface="Arial" pitchFamily="34" charset="0"/>
              </a:rPr>
              <a:t>    </a:t>
            </a:r>
          </a:p>
          <a:p>
            <a:pPr marL="274320" indent="-274320" algn="just" eaLnBrk="1" fontAlgn="auto" hangingPunct="1">
              <a:lnSpc>
                <a:spcPct val="90000"/>
              </a:lnSpc>
              <a:spcAft>
                <a:spcPts val="0"/>
              </a:spcAft>
              <a:buFontTx/>
              <a:buNone/>
              <a:defRPr/>
            </a:pPr>
            <a:endParaRPr lang="en-US" sz="2400" b="1" dirty="0" smtClean="0">
              <a:latin typeface="Arial" pitchFamily="34" charset="0"/>
              <a:cs typeface="Arial" pitchFamily="34" charset="0"/>
            </a:endParaRPr>
          </a:p>
          <a:p>
            <a:pPr marL="274320" indent="-274320" eaLnBrk="1" fontAlgn="auto" hangingPunct="1">
              <a:lnSpc>
                <a:spcPct val="90000"/>
              </a:lnSpc>
              <a:spcAft>
                <a:spcPts val="0"/>
              </a:spcAft>
              <a:buFontTx/>
              <a:buNone/>
              <a:defRPr/>
            </a:pPr>
            <a:endParaRPr lang="en-US" sz="2400" b="1" dirty="0" smtClean="0">
              <a:latin typeface="Arial" pitchFamily="34" charset="0"/>
              <a:cs typeface="Arial" pitchFamily="34" charset="0"/>
            </a:endParaRPr>
          </a:p>
          <a:p>
            <a:pPr marL="274320" indent="-274320" eaLnBrk="1" fontAlgn="auto" hangingPunct="1">
              <a:lnSpc>
                <a:spcPct val="90000"/>
              </a:lnSpc>
              <a:spcAft>
                <a:spcPts val="0"/>
              </a:spcAft>
              <a:buFontTx/>
              <a:buNone/>
              <a:defRPr/>
            </a:pPr>
            <a:endParaRPr lang="en-US" sz="2400" b="1" dirty="0" smtClean="0">
              <a:latin typeface="Arial" pitchFamily="34" charset="0"/>
              <a:cs typeface="Arial" pitchFamily="34" charset="0"/>
            </a:endParaRPr>
          </a:p>
        </p:txBody>
      </p:sp>
      <p:pic>
        <p:nvPicPr>
          <p:cNvPr id="47108" name="Picture 4" descr="six_sigma_dmaic72dpi"/>
          <p:cNvPicPr>
            <a:picLocks noChangeAspect="1" noChangeArrowheads="1"/>
          </p:cNvPicPr>
          <p:nvPr/>
        </p:nvPicPr>
        <p:blipFill>
          <a:blip r:embed="rId2" cstate="print"/>
          <a:srcRect/>
          <a:stretch>
            <a:fillRect/>
          </a:stretch>
        </p:blipFill>
        <p:spPr bwMode="auto">
          <a:xfrm>
            <a:off x="3238500" y="3117850"/>
            <a:ext cx="2844800" cy="2730500"/>
          </a:xfrm>
          <a:prstGeom prst="ellipse">
            <a:avLst/>
          </a:prstGeom>
          <a:ln>
            <a:noFill/>
          </a:ln>
          <a:effectLst>
            <a:softEdge rad="112500"/>
          </a:effectLst>
        </p:spPr>
      </p:pic>
      <p:sp>
        <p:nvSpPr>
          <p:cNvPr id="110597" name="TextBox 5"/>
          <p:cNvSpPr txBox="1">
            <a:spLocks noChangeArrowheads="1"/>
          </p:cNvSpPr>
          <p:nvPr/>
        </p:nvSpPr>
        <p:spPr bwMode="auto">
          <a:xfrm>
            <a:off x="4038600" y="4140200"/>
            <a:ext cx="1111250" cy="523875"/>
          </a:xfrm>
          <a:prstGeom prst="rect">
            <a:avLst/>
          </a:prstGeom>
          <a:noFill/>
          <a:ln w="9525">
            <a:noFill/>
            <a:miter lim="800000"/>
            <a:headEnd/>
            <a:tailEnd/>
          </a:ln>
        </p:spPr>
        <p:txBody>
          <a:bodyPr>
            <a:spAutoFit/>
          </a:bodyPr>
          <a:lstStyle/>
          <a:p>
            <a:r>
              <a:rPr lang="en-US" sz="2000" b="1">
                <a:latin typeface="Batang" pitchFamily="18" charset="-127"/>
                <a:ea typeface="Batang" pitchFamily="18" charset="-127"/>
                <a:cs typeface="B Kamran" pitchFamily="2" charset="-78"/>
              </a:rPr>
              <a:t>DMAIC</a:t>
            </a:r>
            <a:r>
              <a:rPr lang="ar-SA" sz="2800" b="1">
                <a:latin typeface="Batang" pitchFamily="18" charset="-127"/>
                <a:ea typeface="Batang" pitchFamily="18" charset="-127"/>
                <a:cs typeface="B Kamran" pitchFamily="2" charset="-78"/>
              </a:rPr>
              <a:t> </a:t>
            </a:r>
            <a:endParaRPr lang="fa-IR" sz="2000" b="1">
              <a:latin typeface="Batang" pitchFamily="18" charset="-127"/>
              <a:ea typeface="Batang" pitchFamily="18" charset="-127"/>
            </a:endParaRPr>
          </a:p>
        </p:txBody>
      </p:sp>
      <p:sp>
        <p:nvSpPr>
          <p:cNvPr id="46086" name="Rectangle 8"/>
          <p:cNvSpPr>
            <a:spLocks noChangeArrowheads="1"/>
          </p:cNvSpPr>
          <p:nvPr/>
        </p:nvSpPr>
        <p:spPr bwMode="auto">
          <a:xfrm>
            <a:off x="3549650" y="2895600"/>
            <a:ext cx="828675" cy="461963"/>
          </a:xfrm>
          <a:prstGeom prst="rect">
            <a:avLst/>
          </a:prstGeom>
          <a:noFill/>
          <a:ln w="9525">
            <a:noFill/>
            <a:miter lim="800000"/>
            <a:headEnd/>
            <a:tailEnd/>
          </a:ln>
        </p:spPr>
        <p:txBody>
          <a:bodyPr wrap="none">
            <a:spAutoFit/>
          </a:bodyPr>
          <a:lstStyle/>
          <a:p>
            <a:r>
              <a:rPr lang="ar-SA" sz="2400" b="1"/>
              <a:t>تعريف</a:t>
            </a:r>
            <a:endParaRPr lang="fa-IR" b="1"/>
          </a:p>
        </p:txBody>
      </p:sp>
      <p:sp>
        <p:nvSpPr>
          <p:cNvPr id="46087" name="Rectangle 9"/>
          <p:cNvSpPr>
            <a:spLocks noChangeArrowheads="1"/>
          </p:cNvSpPr>
          <p:nvPr/>
        </p:nvSpPr>
        <p:spPr bwMode="auto">
          <a:xfrm>
            <a:off x="5816600" y="3695700"/>
            <a:ext cx="1357313" cy="461963"/>
          </a:xfrm>
          <a:prstGeom prst="rect">
            <a:avLst/>
          </a:prstGeom>
          <a:noFill/>
          <a:ln w="9525">
            <a:noFill/>
            <a:miter lim="800000"/>
            <a:headEnd/>
            <a:tailEnd/>
          </a:ln>
        </p:spPr>
        <p:txBody>
          <a:bodyPr wrap="none">
            <a:spAutoFit/>
          </a:bodyPr>
          <a:lstStyle/>
          <a:p>
            <a:r>
              <a:rPr lang="ar-SA" sz="2400" b="1">
                <a:ea typeface="Batang" pitchFamily="18" charset="-127"/>
              </a:rPr>
              <a:t>اندازه گيري</a:t>
            </a:r>
            <a:endParaRPr lang="fa-IR" sz="3200" b="1">
              <a:ea typeface="Batang" pitchFamily="18" charset="-127"/>
            </a:endParaRPr>
          </a:p>
        </p:txBody>
      </p:sp>
      <p:sp>
        <p:nvSpPr>
          <p:cNvPr id="46088" name="TextBox 11"/>
          <p:cNvSpPr txBox="1">
            <a:spLocks noChangeArrowheads="1"/>
          </p:cNvSpPr>
          <p:nvPr/>
        </p:nvSpPr>
        <p:spPr bwMode="auto">
          <a:xfrm>
            <a:off x="5486400" y="5181600"/>
            <a:ext cx="838200" cy="461963"/>
          </a:xfrm>
          <a:prstGeom prst="rect">
            <a:avLst/>
          </a:prstGeom>
          <a:noFill/>
          <a:ln w="9525">
            <a:noFill/>
            <a:miter lim="800000"/>
            <a:headEnd/>
            <a:tailEnd/>
          </a:ln>
        </p:spPr>
        <p:txBody>
          <a:bodyPr wrap="square">
            <a:spAutoFit/>
          </a:bodyPr>
          <a:lstStyle/>
          <a:p>
            <a:r>
              <a:rPr lang="ar-SA" sz="2400" b="1" dirty="0"/>
              <a:t>تحليل</a:t>
            </a:r>
            <a:endParaRPr lang="fa-IR" sz="2400" b="1" dirty="0"/>
          </a:p>
        </p:txBody>
      </p:sp>
      <p:sp>
        <p:nvSpPr>
          <p:cNvPr id="46089" name="TextBox 12"/>
          <p:cNvSpPr txBox="1">
            <a:spLocks noChangeArrowheads="1"/>
          </p:cNvSpPr>
          <p:nvPr/>
        </p:nvSpPr>
        <p:spPr bwMode="auto">
          <a:xfrm>
            <a:off x="3124200" y="5384800"/>
            <a:ext cx="914400" cy="461963"/>
          </a:xfrm>
          <a:prstGeom prst="rect">
            <a:avLst/>
          </a:prstGeom>
          <a:noFill/>
          <a:ln w="9525">
            <a:noFill/>
            <a:miter lim="800000"/>
            <a:headEnd/>
            <a:tailEnd/>
          </a:ln>
        </p:spPr>
        <p:txBody>
          <a:bodyPr wrap="square">
            <a:spAutoFit/>
          </a:bodyPr>
          <a:lstStyle/>
          <a:p>
            <a:pPr algn="r">
              <a:defRPr/>
            </a:pPr>
            <a:r>
              <a:rPr lang="ar-SA" sz="2400" b="1" dirty="0"/>
              <a:t>بهبود</a:t>
            </a:r>
            <a:endParaRPr lang="fa-IR" sz="2400" b="1" dirty="0"/>
          </a:p>
        </p:txBody>
      </p:sp>
      <p:sp>
        <p:nvSpPr>
          <p:cNvPr id="46090" name="TextBox 13"/>
          <p:cNvSpPr txBox="1">
            <a:spLocks noChangeArrowheads="1"/>
          </p:cNvSpPr>
          <p:nvPr/>
        </p:nvSpPr>
        <p:spPr bwMode="auto">
          <a:xfrm>
            <a:off x="2514600" y="3962400"/>
            <a:ext cx="768350" cy="461963"/>
          </a:xfrm>
          <a:prstGeom prst="rect">
            <a:avLst/>
          </a:prstGeom>
          <a:noFill/>
          <a:ln w="9525">
            <a:noFill/>
            <a:miter lim="800000"/>
            <a:headEnd/>
            <a:tailEnd/>
          </a:ln>
        </p:spPr>
        <p:txBody>
          <a:bodyPr wrap="square">
            <a:spAutoFit/>
          </a:bodyPr>
          <a:lstStyle/>
          <a:p>
            <a:pPr>
              <a:defRPr/>
            </a:pPr>
            <a:r>
              <a:rPr lang="ar-SA" sz="2400" b="1" dirty="0"/>
              <a:t>كنترل</a:t>
            </a:r>
            <a:endParaRPr lang="fa-IR" sz="2400" b="1" dirty="0"/>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9698"/>
                                        </p:tgtEl>
                                        <p:attrNameLst>
                                          <p:attrName>style.visibility</p:attrName>
                                        </p:attrNameLst>
                                      </p:cBhvr>
                                      <p:to>
                                        <p:strVal val="visible"/>
                                      </p:to>
                                    </p:set>
                                    <p:anim calcmode="lin" valueType="num">
                                      <p:cBhvr>
                                        <p:cTn id="7" dur="500" fill="hold"/>
                                        <p:tgtEl>
                                          <p:spTgt spid="29698"/>
                                        </p:tgtEl>
                                        <p:attrNameLst>
                                          <p:attrName>ppt_w</p:attrName>
                                        </p:attrNameLst>
                                      </p:cBhvr>
                                      <p:tavLst>
                                        <p:tav tm="0">
                                          <p:val>
                                            <p:fltVal val="0"/>
                                          </p:val>
                                        </p:tav>
                                        <p:tav tm="100000">
                                          <p:val>
                                            <p:strVal val="#ppt_w"/>
                                          </p:val>
                                        </p:tav>
                                      </p:tavLst>
                                    </p:anim>
                                    <p:anim calcmode="lin" valueType="num">
                                      <p:cBhvr>
                                        <p:cTn id="8" dur="500" fill="hold"/>
                                        <p:tgtEl>
                                          <p:spTgt spid="29698"/>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5" presetClass="entr" presetSubtype="0" fill="hold" grpId="0" nodeType="afterEffect">
                                  <p:stCondLst>
                                    <p:cond delay="0"/>
                                  </p:stCondLst>
                                  <p:childTnLst>
                                    <p:set>
                                      <p:cBhvr>
                                        <p:cTn id="11" dur="1" fill="hold">
                                          <p:stCondLst>
                                            <p:cond delay="0"/>
                                          </p:stCondLst>
                                        </p:cTn>
                                        <p:tgtEl>
                                          <p:spTgt spid="46082">
                                            <p:txEl>
                                              <p:pRg st="0" end="0"/>
                                            </p:txEl>
                                          </p:spTgt>
                                        </p:tgtEl>
                                        <p:attrNameLst>
                                          <p:attrName>style.visibility</p:attrName>
                                        </p:attrNameLst>
                                      </p:cBhvr>
                                      <p:to>
                                        <p:strVal val="visible"/>
                                      </p:to>
                                    </p:set>
                                    <p:anim calcmode="lin" valueType="num">
                                      <p:cBhvr>
                                        <p:cTn id="12" dur="3000" fill="hold"/>
                                        <p:tgtEl>
                                          <p:spTgt spid="46082">
                                            <p:txEl>
                                              <p:pRg st="0" end="0"/>
                                            </p:txEl>
                                          </p:spTgt>
                                        </p:tgtEl>
                                        <p:attrNameLst>
                                          <p:attrName>ppt_w</p:attrName>
                                        </p:attrNameLst>
                                      </p:cBhvr>
                                      <p:tavLst>
                                        <p:tav tm="0">
                                          <p:val>
                                            <p:fltVal val="0"/>
                                          </p:val>
                                        </p:tav>
                                        <p:tav tm="100000">
                                          <p:val>
                                            <p:strVal val="#ppt_w"/>
                                          </p:val>
                                        </p:tav>
                                      </p:tavLst>
                                    </p:anim>
                                    <p:anim calcmode="lin" valueType="num">
                                      <p:cBhvr>
                                        <p:cTn id="13" dur="3000" fill="hold"/>
                                        <p:tgtEl>
                                          <p:spTgt spid="46082">
                                            <p:txEl>
                                              <p:pRg st="0" end="0"/>
                                            </p:txEl>
                                          </p:spTgt>
                                        </p:tgtEl>
                                        <p:attrNameLst>
                                          <p:attrName>ppt_h</p:attrName>
                                        </p:attrNameLst>
                                      </p:cBhvr>
                                      <p:tavLst>
                                        <p:tav tm="0">
                                          <p:val>
                                            <p:fltVal val="0"/>
                                          </p:val>
                                        </p:tav>
                                        <p:tav tm="100000">
                                          <p:val>
                                            <p:strVal val="#ppt_h"/>
                                          </p:val>
                                        </p:tav>
                                      </p:tavLst>
                                    </p:anim>
                                    <p:anim calcmode="lin" valueType="num">
                                      <p:cBhvr>
                                        <p:cTn id="14" dur="3000" fill="hold"/>
                                        <p:tgtEl>
                                          <p:spTgt spid="46082">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5" dur="3000" fill="hold"/>
                                        <p:tgtEl>
                                          <p:spTgt spid="46082">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16" fill="hold">
                            <p:stCondLst>
                              <p:cond delay="3500"/>
                            </p:stCondLst>
                            <p:childTnLst>
                              <p:par>
                                <p:cTn id="17" presetID="15" presetClass="entr" presetSubtype="0" fill="hold" grpId="0" nodeType="afterEffect">
                                  <p:stCondLst>
                                    <p:cond delay="0"/>
                                  </p:stCondLst>
                                  <p:childTnLst>
                                    <p:set>
                                      <p:cBhvr>
                                        <p:cTn id="18" dur="1" fill="hold">
                                          <p:stCondLst>
                                            <p:cond delay="0"/>
                                          </p:stCondLst>
                                        </p:cTn>
                                        <p:tgtEl>
                                          <p:spTgt spid="46082">
                                            <p:txEl>
                                              <p:pRg st="1" end="1"/>
                                            </p:txEl>
                                          </p:spTgt>
                                        </p:tgtEl>
                                        <p:attrNameLst>
                                          <p:attrName>style.visibility</p:attrName>
                                        </p:attrNameLst>
                                      </p:cBhvr>
                                      <p:to>
                                        <p:strVal val="visible"/>
                                      </p:to>
                                    </p:set>
                                    <p:anim calcmode="lin" valueType="num">
                                      <p:cBhvr>
                                        <p:cTn id="19" dur="3000" fill="hold"/>
                                        <p:tgtEl>
                                          <p:spTgt spid="46082">
                                            <p:txEl>
                                              <p:pRg st="1" end="1"/>
                                            </p:txEl>
                                          </p:spTgt>
                                        </p:tgtEl>
                                        <p:attrNameLst>
                                          <p:attrName>ppt_w</p:attrName>
                                        </p:attrNameLst>
                                      </p:cBhvr>
                                      <p:tavLst>
                                        <p:tav tm="0">
                                          <p:val>
                                            <p:fltVal val="0"/>
                                          </p:val>
                                        </p:tav>
                                        <p:tav tm="100000">
                                          <p:val>
                                            <p:strVal val="#ppt_w"/>
                                          </p:val>
                                        </p:tav>
                                      </p:tavLst>
                                    </p:anim>
                                    <p:anim calcmode="lin" valueType="num">
                                      <p:cBhvr>
                                        <p:cTn id="20" dur="3000" fill="hold"/>
                                        <p:tgtEl>
                                          <p:spTgt spid="46082">
                                            <p:txEl>
                                              <p:pRg st="1" end="1"/>
                                            </p:txEl>
                                          </p:spTgt>
                                        </p:tgtEl>
                                        <p:attrNameLst>
                                          <p:attrName>ppt_h</p:attrName>
                                        </p:attrNameLst>
                                      </p:cBhvr>
                                      <p:tavLst>
                                        <p:tav tm="0">
                                          <p:val>
                                            <p:fltVal val="0"/>
                                          </p:val>
                                        </p:tav>
                                        <p:tav tm="100000">
                                          <p:val>
                                            <p:strVal val="#ppt_h"/>
                                          </p:val>
                                        </p:tav>
                                      </p:tavLst>
                                    </p:anim>
                                    <p:anim calcmode="lin" valueType="num">
                                      <p:cBhvr>
                                        <p:cTn id="21" dur="3000" fill="hold"/>
                                        <p:tgtEl>
                                          <p:spTgt spid="46082">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46082">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par>
                          <p:cTn id="23" fill="hold">
                            <p:stCondLst>
                              <p:cond delay="6500"/>
                            </p:stCondLst>
                            <p:childTnLst>
                              <p:par>
                                <p:cTn id="24" presetID="52" presetClass="entr" presetSubtype="0" fill="hold" nodeType="afterEffect">
                                  <p:stCondLst>
                                    <p:cond delay="0"/>
                                  </p:stCondLst>
                                  <p:childTnLst>
                                    <p:set>
                                      <p:cBhvr>
                                        <p:cTn id="25" dur="1" fill="hold">
                                          <p:stCondLst>
                                            <p:cond delay="0"/>
                                          </p:stCondLst>
                                        </p:cTn>
                                        <p:tgtEl>
                                          <p:spTgt spid="47108"/>
                                        </p:tgtEl>
                                        <p:attrNameLst>
                                          <p:attrName>style.visibility</p:attrName>
                                        </p:attrNameLst>
                                      </p:cBhvr>
                                      <p:to>
                                        <p:strVal val="visible"/>
                                      </p:to>
                                    </p:set>
                                    <p:animScale>
                                      <p:cBhvr>
                                        <p:cTn id="26" dur="500" decel="50000" fill="hold">
                                          <p:stCondLst>
                                            <p:cond delay="0"/>
                                          </p:stCondLst>
                                        </p:cTn>
                                        <p:tgtEl>
                                          <p:spTgt spid="4710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500" decel="50000" fill="hold">
                                          <p:stCondLst>
                                            <p:cond delay="0"/>
                                          </p:stCondLst>
                                        </p:cTn>
                                        <p:tgtEl>
                                          <p:spTgt spid="47108"/>
                                        </p:tgtEl>
                                        <p:attrNameLst>
                                          <p:attrName>ppt_x</p:attrName>
                                          <p:attrName>ppt_y</p:attrName>
                                        </p:attrNameLst>
                                      </p:cBhvr>
                                    </p:animMotion>
                                    <p:animEffect transition="in" filter="fade">
                                      <p:cBhvr>
                                        <p:cTn id="28" dur="500"/>
                                        <p:tgtEl>
                                          <p:spTgt spid="47108"/>
                                        </p:tgtEl>
                                      </p:cBhvr>
                                    </p:animEffect>
                                  </p:childTnLst>
                                </p:cTn>
                              </p:par>
                            </p:childTnLst>
                          </p:cTn>
                        </p:par>
                        <p:par>
                          <p:cTn id="29" fill="hold">
                            <p:stCondLst>
                              <p:cond delay="7000"/>
                            </p:stCondLst>
                            <p:childTnLst>
                              <p:par>
                                <p:cTn id="30" presetID="29" presetClass="entr" presetSubtype="0" fill="hold" grpId="0" nodeType="afterEffect">
                                  <p:stCondLst>
                                    <p:cond delay="0"/>
                                  </p:stCondLst>
                                  <p:childTnLst>
                                    <p:set>
                                      <p:cBhvr>
                                        <p:cTn id="31" dur="1" fill="hold">
                                          <p:stCondLst>
                                            <p:cond delay="0"/>
                                          </p:stCondLst>
                                        </p:cTn>
                                        <p:tgtEl>
                                          <p:spTgt spid="46087"/>
                                        </p:tgtEl>
                                        <p:attrNameLst>
                                          <p:attrName>style.visibility</p:attrName>
                                        </p:attrNameLst>
                                      </p:cBhvr>
                                      <p:to>
                                        <p:strVal val="visible"/>
                                      </p:to>
                                    </p:set>
                                    <p:anim calcmode="lin" valueType="num">
                                      <p:cBhvr>
                                        <p:cTn id="32" dur="1000" fill="hold"/>
                                        <p:tgtEl>
                                          <p:spTgt spid="46087"/>
                                        </p:tgtEl>
                                        <p:attrNameLst>
                                          <p:attrName>ppt_x</p:attrName>
                                        </p:attrNameLst>
                                      </p:cBhvr>
                                      <p:tavLst>
                                        <p:tav tm="0">
                                          <p:val>
                                            <p:strVal val="#ppt_x-.2"/>
                                          </p:val>
                                        </p:tav>
                                        <p:tav tm="100000">
                                          <p:val>
                                            <p:strVal val="#ppt_x"/>
                                          </p:val>
                                        </p:tav>
                                      </p:tavLst>
                                    </p:anim>
                                    <p:anim calcmode="lin" valueType="num">
                                      <p:cBhvr>
                                        <p:cTn id="33" dur="1000" fill="hold"/>
                                        <p:tgtEl>
                                          <p:spTgt spid="46087"/>
                                        </p:tgtEl>
                                        <p:attrNameLst>
                                          <p:attrName>ppt_y</p:attrName>
                                        </p:attrNameLst>
                                      </p:cBhvr>
                                      <p:tavLst>
                                        <p:tav tm="0">
                                          <p:val>
                                            <p:strVal val="#ppt_y"/>
                                          </p:val>
                                        </p:tav>
                                        <p:tav tm="100000">
                                          <p:val>
                                            <p:strVal val="#ppt_y"/>
                                          </p:val>
                                        </p:tav>
                                      </p:tavLst>
                                    </p:anim>
                                    <p:animEffect transition="in" filter="wipe(right)" prLst="gradientSize: 0.1">
                                      <p:cBhvr>
                                        <p:cTn id="34" dur="1000"/>
                                        <p:tgtEl>
                                          <p:spTgt spid="46087"/>
                                        </p:tgtEl>
                                      </p:cBhvr>
                                    </p:animEffect>
                                  </p:childTnLst>
                                </p:cTn>
                              </p:par>
                            </p:childTnLst>
                          </p:cTn>
                        </p:par>
                        <p:par>
                          <p:cTn id="35" fill="hold">
                            <p:stCondLst>
                              <p:cond delay="8000"/>
                            </p:stCondLst>
                            <p:childTnLst>
                              <p:par>
                                <p:cTn id="36" presetID="29" presetClass="entr" presetSubtype="0" fill="hold" grpId="0" nodeType="afterEffect">
                                  <p:stCondLst>
                                    <p:cond delay="0"/>
                                  </p:stCondLst>
                                  <p:childTnLst>
                                    <p:set>
                                      <p:cBhvr>
                                        <p:cTn id="37" dur="1" fill="hold">
                                          <p:stCondLst>
                                            <p:cond delay="0"/>
                                          </p:stCondLst>
                                        </p:cTn>
                                        <p:tgtEl>
                                          <p:spTgt spid="46088"/>
                                        </p:tgtEl>
                                        <p:attrNameLst>
                                          <p:attrName>style.visibility</p:attrName>
                                        </p:attrNameLst>
                                      </p:cBhvr>
                                      <p:to>
                                        <p:strVal val="visible"/>
                                      </p:to>
                                    </p:set>
                                    <p:anim calcmode="lin" valueType="num">
                                      <p:cBhvr>
                                        <p:cTn id="38" dur="1000" fill="hold"/>
                                        <p:tgtEl>
                                          <p:spTgt spid="46088"/>
                                        </p:tgtEl>
                                        <p:attrNameLst>
                                          <p:attrName>ppt_x</p:attrName>
                                        </p:attrNameLst>
                                      </p:cBhvr>
                                      <p:tavLst>
                                        <p:tav tm="0">
                                          <p:val>
                                            <p:strVal val="#ppt_x-.2"/>
                                          </p:val>
                                        </p:tav>
                                        <p:tav tm="100000">
                                          <p:val>
                                            <p:strVal val="#ppt_x"/>
                                          </p:val>
                                        </p:tav>
                                      </p:tavLst>
                                    </p:anim>
                                    <p:anim calcmode="lin" valueType="num">
                                      <p:cBhvr>
                                        <p:cTn id="39" dur="1000" fill="hold"/>
                                        <p:tgtEl>
                                          <p:spTgt spid="46088"/>
                                        </p:tgtEl>
                                        <p:attrNameLst>
                                          <p:attrName>ppt_y</p:attrName>
                                        </p:attrNameLst>
                                      </p:cBhvr>
                                      <p:tavLst>
                                        <p:tav tm="0">
                                          <p:val>
                                            <p:strVal val="#ppt_y"/>
                                          </p:val>
                                        </p:tav>
                                        <p:tav tm="100000">
                                          <p:val>
                                            <p:strVal val="#ppt_y"/>
                                          </p:val>
                                        </p:tav>
                                      </p:tavLst>
                                    </p:anim>
                                    <p:animEffect transition="in" filter="wipe(right)" prLst="gradientSize: 0.1">
                                      <p:cBhvr>
                                        <p:cTn id="40" dur="1000"/>
                                        <p:tgtEl>
                                          <p:spTgt spid="46088"/>
                                        </p:tgtEl>
                                      </p:cBhvr>
                                    </p:animEffect>
                                  </p:childTnLst>
                                </p:cTn>
                              </p:par>
                            </p:childTnLst>
                          </p:cTn>
                        </p:par>
                        <p:par>
                          <p:cTn id="41" fill="hold">
                            <p:stCondLst>
                              <p:cond delay="9000"/>
                            </p:stCondLst>
                            <p:childTnLst>
                              <p:par>
                                <p:cTn id="42" presetID="29" presetClass="entr" presetSubtype="0" fill="hold" grpId="0" nodeType="afterEffect">
                                  <p:stCondLst>
                                    <p:cond delay="0"/>
                                  </p:stCondLst>
                                  <p:childTnLst>
                                    <p:set>
                                      <p:cBhvr>
                                        <p:cTn id="43" dur="1" fill="hold">
                                          <p:stCondLst>
                                            <p:cond delay="0"/>
                                          </p:stCondLst>
                                        </p:cTn>
                                        <p:tgtEl>
                                          <p:spTgt spid="46089"/>
                                        </p:tgtEl>
                                        <p:attrNameLst>
                                          <p:attrName>style.visibility</p:attrName>
                                        </p:attrNameLst>
                                      </p:cBhvr>
                                      <p:to>
                                        <p:strVal val="visible"/>
                                      </p:to>
                                    </p:set>
                                    <p:anim calcmode="lin" valueType="num">
                                      <p:cBhvr>
                                        <p:cTn id="44" dur="1000" fill="hold"/>
                                        <p:tgtEl>
                                          <p:spTgt spid="46089"/>
                                        </p:tgtEl>
                                        <p:attrNameLst>
                                          <p:attrName>ppt_x</p:attrName>
                                        </p:attrNameLst>
                                      </p:cBhvr>
                                      <p:tavLst>
                                        <p:tav tm="0">
                                          <p:val>
                                            <p:strVal val="#ppt_x-.2"/>
                                          </p:val>
                                        </p:tav>
                                        <p:tav tm="100000">
                                          <p:val>
                                            <p:strVal val="#ppt_x"/>
                                          </p:val>
                                        </p:tav>
                                      </p:tavLst>
                                    </p:anim>
                                    <p:anim calcmode="lin" valueType="num">
                                      <p:cBhvr>
                                        <p:cTn id="45" dur="1000" fill="hold"/>
                                        <p:tgtEl>
                                          <p:spTgt spid="46089"/>
                                        </p:tgtEl>
                                        <p:attrNameLst>
                                          <p:attrName>ppt_y</p:attrName>
                                        </p:attrNameLst>
                                      </p:cBhvr>
                                      <p:tavLst>
                                        <p:tav tm="0">
                                          <p:val>
                                            <p:strVal val="#ppt_y"/>
                                          </p:val>
                                        </p:tav>
                                        <p:tav tm="100000">
                                          <p:val>
                                            <p:strVal val="#ppt_y"/>
                                          </p:val>
                                        </p:tav>
                                      </p:tavLst>
                                    </p:anim>
                                    <p:animEffect transition="in" filter="wipe(right)" prLst="gradientSize: 0.1">
                                      <p:cBhvr>
                                        <p:cTn id="46" dur="1000"/>
                                        <p:tgtEl>
                                          <p:spTgt spid="46089"/>
                                        </p:tgtEl>
                                      </p:cBhvr>
                                    </p:animEffect>
                                  </p:childTnLst>
                                </p:cTn>
                              </p:par>
                            </p:childTnLst>
                          </p:cTn>
                        </p:par>
                        <p:par>
                          <p:cTn id="47" fill="hold">
                            <p:stCondLst>
                              <p:cond delay="10000"/>
                            </p:stCondLst>
                            <p:childTnLst>
                              <p:par>
                                <p:cTn id="48" presetID="29" presetClass="entr" presetSubtype="0" fill="hold" grpId="0" nodeType="afterEffect">
                                  <p:stCondLst>
                                    <p:cond delay="0"/>
                                  </p:stCondLst>
                                  <p:childTnLst>
                                    <p:set>
                                      <p:cBhvr>
                                        <p:cTn id="49" dur="1" fill="hold">
                                          <p:stCondLst>
                                            <p:cond delay="0"/>
                                          </p:stCondLst>
                                        </p:cTn>
                                        <p:tgtEl>
                                          <p:spTgt spid="46090"/>
                                        </p:tgtEl>
                                        <p:attrNameLst>
                                          <p:attrName>style.visibility</p:attrName>
                                        </p:attrNameLst>
                                      </p:cBhvr>
                                      <p:to>
                                        <p:strVal val="visible"/>
                                      </p:to>
                                    </p:set>
                                    <p:anim calcmode="lin" valueType="num">
                                      <p:cBhvr>
                                        <p:cTn id="50" dur="1000" fill="hold"/>
                                        <p:tgtEl>
                                          <p:spTgt spid="46090"/>
                                        </p:tgtEl>
                                        <p:attrNameLst>
                                          <p:attrName>ppt_x</p:attrName>
                                        </p:attrNameLst>
                                      </p:cBhvr>
                                      <p:tavLst>
                                        <p:tav tm="0">
                                          <p:val>
                                            <p:strVal val="#ppt_x-.2"/>
                                          </p:val>
                                        </p:tav>
                                        <p:tav tm="100000">
                                          <p:val>
                                            <p:strVal val="#ppt_x"/>
                                          </p:val>
                                        </p:tav>
                                      </p:tavLst>
                                    </p:anim>
                                    <p:anim calcmode="lin" valueType="num">
                                      <p:cBhvr>
                                        <p:cTn id="51" dur="1000" fill="hold"/>
                                        <p:tgtEl>
                                          <p:spTgt spid="46090"/>
                                        </p:tgtEl>
                                        <p:attrNameLst>
                                          <p:attrName>ppt_y</p:attrName>
                                        </p:attrNameLst>
                                      </p:cBhvr>
                                      <p:tavLst>
                                        <p:tav tm="0">
                                          <p:val>
                                            <p:strVal val="#ppt_y"/>
                                          </p:val>
                                        </p:tav>
                                        <p:tav tm="100000">
                                          <p:val>
                                            <p:strVal val="#ppt_y"/>
                                          </p:val>
                                        </p:tav>
                                      </p:tavLst>
                                    </p:anim>
                                    <p:animEffect transition="in" filter="wipe(right)" prLst="gradientSize: 0.1">
                                      <p:cBhvr>
                                        <p:cTn id="52" dur="1000"/>
                                        <p:tgtEl>
                                          <p:spTgt spid="46090"/>
                                        </p:tgtEl>
                                      </p:cBhvr>
                                    </p:animEffect>
                                  </p:childTnLst>
                                </p:cTn>
                              </p:par>
                            </p:childTnLst>
                          </p:cTn>
                        </p:par>
                        <p:par>
                          <p:cTn id="53" fill="hold">
                            <p:stCondLst>
                              <p:cond delay="11000"/>
                            </p:stCondLst>
                            <p:childTnLst>
                              <p:par>
                                <p:cTn id="54" presetID="29" presetClass="entr" presetSubtype="0" fill="hold" grpId="0" nodeType="afterEffect">
                                  <p:stCondLst>
                                    <p:cond delay="0"/>
                                  </p:stCondLst>
                                  <p:childTnLst>
                                    <p:set>
                                      <p:cBhvr>
                                        <p:cTn id="55" dur="1" fill="hold">
                                          <p:stCondLst>
                                            <p:cond delay="0"/>
                                          </p:stCondLst>
                                        </p:cTn>
                                        <p:tgtEl>
                                          <p:spTgt spid="46086"/>
                                        </p:tgtEl>
                                        <p:attrNameLst>
                                          <p:attrName>style.visibility</p:attrName>
                                        </p:attrNameLst>
                                      </p:cBhvr>
                                      <p:to>
                                        <p:strVal val="visible"/>
                                      </p:to>
                                    </p:set>
                                    <p:anim calcmode="lin" valueType="num">
                                      <p:cBhvr>
                                        <p:cTn id="56" dur="1000" fill="hold"/>
                                        <p:tgtEl>
                                          <p:spTgt spid="46086"/>
                                        </p:tgtEl>
                                        <p:attrNameLst>
                                          <p:attrName>ppt_x</p:attrName>
                                        </p:attrNameLst>
                                      </p:cBhvr>
                                      <p:tavLst>
                                        <p:tav tm="0">
                                          <p:val>
                                            <p:strVal val="#ppt_x-.2"/>
                                          </p:val>
                                        </p:tav>
                                        <p:tav tm="100000">
                                          <p:val>
                                            <p:strVal val="#ppt_x"/>
                                          </p:val>
                                        </p:tav>
                                      </p:tavLst>
                                    </p:anim>
                                    <p:anim calcmode="lin" valueType="num">
                                      <p:cBhvr>
                                        <p:cTn id="57" dur="1000" fill="hold"/>
                                        <p:tgtEl>
                                          <p:spTgt spid="46086"/>
                                        </p:tgtEl>
                                        <p:attrNameLst>
                                          <p:attrName>ppt_y</p:attrName>
                                        </p:attrNameLst>
                                      </p:cBhvr>
                                      <p:tavLst>
                                        <p:tav tm="0">
                                          <p:val>
                                            <p:strVal val="#ppt_y"/>
                                          </p:val>
                                        </p:tav>
                                        <p:tav tm="100000">
                                          <p:val>
                                            <p:strVal val="#ppt_y"/>
                                          </p:val>
                                        </p:tav>
                                      </p:tavLst>
                                    </p:anim>
                                    <p:animEffect transition="in" filter="wipe(right)" prLst="gradientSize: 0.1">
                                      <p:cBhvr>
                                        <p:cTn id="58" dur="1000"/>
                                        <p:tgtEl>
                                          <p:spTgt spid="460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P spid="46082" grpId="0" build="p"/>
      <p:bldP spid="46086" grpId="0"/>
      <p:bldP spid="46087" grpId="0"/>
      <p:bldP spid="46088" grpId="0"/>
      <p:bldP spid="46089" grpId="0"/>
      <p:bldP spid="4609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615950" y="0"/>
            <a:ext cx="8147050" cy="1600200"/>
          </a:xfrm>
        </p:spPr>
        <p:txBody>
          <a:bodyPr/>
          <a:lstStyle/>
          <a:p>
            <a:pPr algn="r" eaLnBrk="1" fontAlgn="auto" hangingPunct="1">
              <a:spcAft>
                <a:spcPts val="0"/>
              </a:spcAft>
              <a:defRPr/>
            </a:pPr>
            <a:r>
              <a:rPr lang="fa-IR" sz="2800" b="1" u="sng" dirty="0" smtClean="0">
                <a:solidFill>
                  <a:schemeClr val="tx1"/>
                </a:solidFill>
                <a:latin typeface="Arial" pitchFamily="34" charset="0"/>
                <a:cs typeface="Arial" pitchFamily="34" charset="0"/>
              </a:rPr>
              <a:t>سوال  3-اجرای صحیح پروژه به چه مواردی نیازمند است. </a:t>
            </a:r>
            <a:endParaRPr sz="2800" b="1" u="sng" dirty="0" smtClean="0">
              <a:solidFill>
                <a:schemeClr val="tx1"/>
              </a:solidFill>
              <a:latin typeface="Arial" pitchFamily="34" charset="0"/>
              <a:cs typeface="Arial" pitchFamily="34" charset="0"/>
            </a:endParaRPr>
          </a:p>
        </p:txBody>
      </p:sp>
      <p:sp>
        <p:nvSpPr>
          <p:cNvPr id="66562" name="Rectangle 3"/>
          <p:cNvSpPr>
            <a:spLocks noGrp="1" noChangeArrowheads="1"/>
          </p:cNvSpPr>
          <p:nvPr>
            <p:ph sz="quarter" idx="1"/>
          </p:nvPr>
        </p:nvSpPr>
        <p:spPr>
          <a:xfrm>
            <a:off x="304800" y="1828800"/>
            <a:ext cx="8578850" cy="3873500"/>
          </a:xfrm>
        </p:spPr>
        <p:txBody>
          <a:bodyPr/>
          <a:lstStyle/>
          <a:p>
            <a:pPr algn="ctr" eaLnBrk="1" hangingPunct="1">
              <a:lnSpc>
                <a:spcPct val="80000"/>
              </a:lnSpc>
              <a:buFontTx/>
              <a:buNone/>
              <a:defRPr/>
            </a:pPr>
            <a:r>
              <a:rPr lang="ar-SA" b="1" i="1" dirty="0" smtClean="0">
                <a:latin typeface="Arial" pitchFamily="34" charset="0"/>
                <a:cs typeface="Arial" pitchFamily="34" charset="0"/>
              </a:rPr>
              <a:t>خط سير اجراي پروژه به مواردي چون حمايت مديريت و سرمايه گذاري وابسته است.</a:t>
            </a:r>
            <a:r>
              <a:rPr lang="en-US" i="1" dirty="0" smtClean="0">
                <a:latin typeface="Arial" pitchFamily="34" charset="0"/>
                <a:cs typeface="Arial" pitchFamily="34" charset="0"/>
              </a:rPr>
              <a:t> </a:t>
            </a:r>
            <a:endParaRPr lang="fa-IR" i="1" dirty="0" smtClean="0">
              <a:latin typeface="Arial" pitchFamily="34" charset="0"/>
              <a:cs typeface="Arial" pitchFamily="34" charset="0"/>
            </a:endParaRPr>
          </a:p>
          <a:p>
            <a:pPr algn="ctr" eaLnBrk="1" hangingPunct="1">
              <a:lnSpc>
                <a:spcPct val="80000"/>
              </a:lnSpc>
              <a:buFontTx/>
              <a:buNone/>
              <a:defRPr/>
            </a:pPr>
            <a:endParaRPr lang="fa-IR" dirty="0" smtClean="0">
              <a:latin typeface="Arial" pitchFamily="34" charset="0"/>
              <a:cs typeface="Arial" pitchFamily="34" charset="0"/>
            </a:endParaRPr>
          </a:p>
          <a:p>
            <a:pPr algn="ctr" eaLnBrk="1" hangingPunct="1">
              <a:lnSpc>
                <a:spcPct val="80000"/>
              </a:lnSpc>
              <a:buFontTx/>
              <a:buNone/>
              <a:defRPr/>
            </a:pPr>
            <a:r>
              <a:rPr lang="ar-SA" b="1" dirty="0" smtClean="0">
                <a:latin typeface="Arial" pitchFamily="34" charset="0"/>
                <a:cs typeface="Arial" pitchFamily="34" charset="0"/>
              </a:rPr>
              <a:t>    </a:t>
            </a:r>
            <a:r>
              <a:rPr lang="ar-SA" dirty="0" smtClean="0">
                <a:latin typeface="Arial" pitchFamily="34" charset="0"/>
                <a:cs typeface="Arial" pitchFamily="34" charset="0"/>
              </a:rPr>
              <a:t>كساني كه از شش سيگما استفاده كرده اند اذعان دارند كه در اين پروژه مهمترين عامل ، پشتيباني مديريت وانگيزش بالا محسوب مي شود. افراد بالاترين سطح سازماني بايد به شش سيگما متوسل شوند. تمامي شركت ها از فعاليتها و ابتكارهاي شش سيگما در دورن خود حمايت مي كنند و به صورت فعالانه در انجام آن شركت مي كنند و وقت خود را به آن اختصاص مي دهند.آقاي مهندس مجيب مدير عامل شركت پلي اكريل، به شدت تحت تاثير شش سيگما قرار گرفته، كسب و كار سازماني را بازسازي كرده و نگرش كاركنان را نسبت به اين پروژه تغيير داده است. </a:t>
            </a:r>
            <a:endParaRPr lang="en-US" dirty="0" smtClean="0">
              <a:latin typeface="Arial" pitchFamily="34" charset="0"/>
              <a:cs typeface="Arial" pitchFamily="34" charset="0"/>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0178"/>
                                        </p:tgtEl>
                                        <p:attrNameLst>
                                          <p:attrName>style.visibility</p:attrName>
                                        </p:attrNameLst>
                                      </p:cBhvr>
                                      <p:to>
                                        <p:strVal val="visible"/>
                                      </p:to>
                                    </p:set>
                                    <p:anim calcmode="lin" valueType="num">
                                      <p:cBhvr>
                                        <p:cTn id="7" dur="500" fill="hold"/>
                                        <p:tgtEl>
                                          <p:spTgt spid="50178"/>
                                        </p:tgtEl>
                                        <p:attrNameLst>
                                          <p:attrName>ppt_w</p:attrName>
                                        </p:attrNameLst>
                                      </p:cBhvr>
                                      <p:tavLst>
                                        <p:tav tm="0">
                                          <p:val>
                                            <p:fltVal val="0"/>
                                          </p:val>
                                        </p:tav>
                                        <p:tav tm="100000">
                                          <p:val>
                                            <p:strVal val="#ppt_w"/>
                                          </p:val>
                                        </p:tav>
                                      </p:tavLst>
                                    </p:anim>
                                    <p:anim calcmode="lin" valueType="num">
                                      <p:cBhvr>
                                        <p:cTn id="8" dur="500" fill="hold"/>
                                        <p:tgtEl>
                                          <p:spTgt spid="50178"/>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66562">
                                            <p:txEl>
                                              <p:pRg st="0" end="0"/>
                                            </p:txEl>
                                          </p:spTgt>
                                        </p:tgtEl>
                                        <p:attrNameLst>
                                          <p:attrName>style.visibility</p:attrName>
                                        </p:attrNameLst>
                                      </p:cBhvr>
                                      <p:to>
                                        <p:strVal val="visible"/>
                                      </p:to>
                                    </p:set>
                                    <p:anim calcmode="lin" valueType="num">
                                      <p:cBhvr>
                                        <p:cTn id="12" dur="500" fill="hold"/>
                                        <p:tgtEl>
                                          <p:spTgt spid="66562">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66562">
                                            <p:txEl>
                                              <p:pRg st="0" end="0"/>
                                            </p:txEl>
                                          </p:spTgt>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7" presetClass="entr" presetSubtype="10" fill="hold" grpId="0" nodeType="afterEffect">
                                  <p:stCondLst>
                                    <p:cond delay="0"/>
                                  </p:stCondLst>
                                  <p:childTnLst>
                                    <p:set>
                                      <p:cBhvr>
                                        <p:cTn id="16" dur="1" fill="hold">
                                          <p:stCondLst>
                                            <p:cond delay="0"/>
                                          </p:stCondLst>
                                        </p:cTn>
                                        <p:tgtEl>
                                          <p:spTgt spid="66562">
                                            <p:txEl>
                                              <p:pRg st="2" end="2"/>
                                            </p:txEl>
                                          </p:spTgt>
                                        </p:tgtEl>
                                        <p:attrNameLst>
                                          <p:attrName>style.visibility</p:attrName>
                                        </p:attrNameLst>
                                      </p:cBhvr>
                                      <p:to>
                                        <p:strVal val="visible"/>
                                      </p:to>
                                    </p:set>
                                    <p:anim calcmode="lin" valueType="num">
                                      <p:cBhvr>
                                        <p:cTn id="17" dur="500" fill="hold"/>
                                        <p:tgtEl>
                                          <p:spTgt spid="66562">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66562">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p:bldP spid="66562"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762000" y="450850"/>
            <a:ext cx="7467600" cy="806450"/>
          </a:xfrm>
        </p:spPr>
        <p:txBody>
          <a:bodyPr>
            <a:normAutofit fontScale="90000"/>
          </a:bodyPr>
          <a:lstStyle/>
          <a:p>
            <a:pPr algn="r" eaLnBrk="1" fontAlgn="auto" hangingPunct="1">
              <a:spcAft>
                <a:spcPts val="0"/>
              </a:spcAft>
              <a:defRPr/>
            </a:pPr>
            <a:r>
              <a:rPr lang="fa-IR" sz="2800" b="1" u="sng" dirty="0" smtClean="0">
                <a:solidFill>
                  <a:srgbClr val="FF0000"/>
                </a:solidFill>
                <a:latin typeface="Arial" pitchFamily="34" charset="0"/>
                <a:cs typeface="Arial" pitchFamily="34" charset="0"/>
              </a:rPr>
              <a:t>سوال 4- </a:t>
            </a:r>
            <a:r>
              <a:rPr lang="ar-SA" sz="2800" b="1" u="sng" dirty="0" smtClean="0">
                <a:solidFill>
                  <a:srgbClr val="FF0000"/>
                </a:solidFill>
                <a:latin typeface="Arial" pitchFamily="34" charset="0"/>
                <a:cs typeface="Arial" pitchFamily="34" charset="0"/>
              </a:rPr>
              <a:t>مراحل کليدي 6 سيگما با استفاده از فرآيند </a:t>
            </a:r>
            <a:r>
              <a:rPr lang="fa-IR" sz="2800" b="1" u="sng" dirty="0" smtClean="0">
                <a:solidFill>
                  <a:srgbClr val="FF0000"/>
                </a:solidFill>
                <a:latin typeface="Arial" pitchFamily="34" charset="0"/>
                <a:cs typeface="Arial" pitchFamily="34" charset="0"/>
              </a:rPr>
              <a:t> </a:t>
            </a:r>
            <a:r>
              <a:rPr sz="2800" b="1" u="sng" dirty="0" smtClean="0">
                <a:solidFill>
                  <a:srgbClr val="FF0000"/>
                </a:solidFill>
                <a:latin typeface="Arial" pitchFamily="34" charset="0"/>
                <a:cs typeface="Arial" pitchFamily="34" charset="0"/>
              </a:rPr>
              <a:t>DMAIC</a:t>
            </a:r>
            <a:r>
              <a:rPr lang="fa-IR" sz="2800" b="1" u="sng" dirty="0" smtClean="0">
                <a:solidFill>
                  <a:srgbClr val="FF0000"/>
                </a:solidFill>
                <a:latin typeface="Arial" pitchFamily="34" charset="0"/>
                <a:cs typeface="Arial" pitchFamily="34" charset="0"/>
              </a:rPr>
              <a:t> را نام برده مختصرا توضیح دهید </a:t>
            </a:r>
            <a:r>
              <a:rPr lang="fa-IR" sz="2800" b="1" u="sng" dirty="0" smtClean="0">
                <a:solidFill>
                  <a:schemeClr val="accent2">
                    <a:lumMod val="25000"/>
                  </a:schemeClr>
                </a:solidFill>
                <a:latin typeface="Arial" pitchFamily="34" charset="0"/>
                <a:cs typeface="Arial" pitchFamily="34" charset="0"/>
              </a:rPr>
              <a:t>.</a:t>
            </a:r>
            <a:endParaRPr sz="2800" b="1" u="sng" dirty="0" smtClean="0">
              <a:solidFill>
                <a:schemeClr val="accent2">
                  <a:lumMod val="25000"/>
                </a:schemeClr>
              </a:solidFill>
              <a:latin typeface="Arial" pitchFamily="34" charset="0"/>
              <a:cs typeface="Arial" pitchFamily="34" charset="0"/>
            </a:endParaRPr>
          </a:p>
        </p:txBody>
      </p:sp>
      <p:graphicFrame>
        <p:nvGraphicFramePr>
          <p:cNvPr id="40027" name="Group 91"/>
          <p:cNvGraphicFramePr>
            <a:graphicFrameLocks noGrp="1"/>
          </p:cNvGraphicFramePr>
          <p:nvPr>
            <p:ph type="tbl" idx="1"/>
          </p:nvPr>
        </p:nvGraphicFramePr>
        <p:xfrm>
          <a:off x="838200" y="1562100"/>
          <a:ext cx="7386638" cy="4663440"/>
        </p:xfrm>
        <a:graphic>
          <a:graphicData uri="http://schemas.openxmlformats.org/drawingml/2006/table">
            <a:tbl>
              <a:tblPr rtl="1"/>
              <a:tblGrid>
                <a:gridCol w="2128838"/>
                <a:gridCol w="5257800"/>
              </a:tblGrid>
              <a:tr h="304800">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dirty="0" smtClean="0">
                          <a:ln>
                            <a:noFill/>
                          </a:ln>
                          <a:solidFill>
                            <a:srgbClr val="000000"/>
                          </a:solidFill>
                          <a:effectLst/>
                          <a:latin typeface="Arial" pitchFamily="34" charset="0"/>
                          <a:cs typeface="Arial" pitchFamily="34" charset="0"/>
                        </a:rPr>
                        <a:t>مراحل 6 سيگما</a:t>
                      </a:r>
                      <a:endParaRPr kumimoji="0" lang="ar-SA" sz="1800" b="1" i="0" u="none" strike="noStrike" cap="none" normalizeH="0" baseline="0" dirty="0" smtClean="0">
                        <a:ln>
                          <a:noFill/>
                        </a:ln>
                        <a:solidFill>
                          <a:schemeClr val="tx1"/>
                        </a:solidFill>
                        <a:effectLst/>
                        <a:latin typeface="Arial" pitchFamily="34"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868686"/>
                        </a:gs>
                        <a:gs pos="50000">
                          <a:srgbClr val="C2C2C2"/>
                        </a:gs>
                        <a:gs pos="100000">
                          <a:srgbClr val="E7E7E7"/>
                        </a:gs>
                      </a:gsLst>
                      <a:lin ang="13500000" scaled="1"/>
                    </a:grad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smtClean="0">
                          <a:ln>
                            <a:noFill/>
                          </a:ln>
                          <a:solidFill>
                            <a:srgbClr val="000000"/>
                          </a:solidFill>
                          <a:effectLst/>
                          <a:latin typeface="Arial" pitchFamily="34" charset="0"/>
                          <a:cs typeface="Arial" pitchFamily="34" charset="0"/>
                        </a:rPr>
                        <a:t>فرآيندهاي کليدي</a:t>
                      </a:r>
                      <a:endParaRPr kumimoji="0" lang="ar-SA" sz="1800" b="0" i="0" u="none" strike="noStrike" cap="none" normalizeH="0" baseline="0" smtClean="0">
                        <a:ln>
                          <a:noFill/>
                        </a:ln>
                        <a:solidFill>
                          <a:schemeClr val="tx1"/>
                        </a:solidFill>
                        <a:effectLst/>
                        <a:latin typeface="Arial" pitchFamily="34"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868686"/>
                        </a:gs>
                        <a:gs pos="50000">
                          <a:srgbClr val="C2C2C2"/>
                        </a:gs>
                        <a:gs pos="100000">
                          <a:srgbClr val="E7E7E7"/>
                        </a:gs>
                      </a:gsLst>
                      <a:lin ang="13500000" scaled="1"/>
                    </a:gradFill>
                  </a:tcPr>
                </a:tc>
              </a:tr>
              <a:tr h="639763">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rgbClr val="000000"/>
                        </a:solidFill>
                        <a:effectLst/>
                        <a:latin typeface="Arial" pitchFamily="34" charset="0"/>
                        <a:cs typeface="Arial" pitchFamily="34" charset="0"/>
                      </a:endParaRPr>
                    </a:p>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smtClean="0">
                          <a:ln>
                            <a:noFill/>
                          </a:ln>
                          <a:solidFill>
                            <a:srgbClr val="000000"/>
                          </a:solidFill>
                          <a:effectLst/>
                          <a:latin typeface="Arial" pitchFamily="34" charset="0"/>
                          <a:cs typeface="Arial" pitchFamily="34" charset="0"/>
                        </a:rPr>
                        <a:t>تعريف </a:t>
                      </a:r>
                      <a:endParaRPr kumimoji="0" lang="ar-SA"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868686"/>
                        </a:gs>
                        <a:gs pos="50000">
                          <a:srgbClr val="C2C2C2"/>
                        </a:gs>
                        <a:gs pos="100000">
                          <a:srgbClr val="E7E7E7"/>
                        </a:gs>
                      </a:gsLst>
                      <a:lin ang="13500000" scaled="1"/>
                    </a:grad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dirty="0" smtClean="0">
                          <a:ln>
                            <a:noFill/>
                          </a:ln>
                          <a:solidFill>
                            <a:srgbClr val="000000"/>
                          </a:solidFill>
                          <a:effectLst/>
                          <a:latin typeface="Arial" pitchFamily="34" charset="0"/>
                          <a:cs typeface="Arial" pitchFamily="34" charset="0"/>
                        </a:rPr>
                        <a:t>تعريف نيازها و توقعات مشتريان</a:t>
                      </a:r>
                      <a:endParaRPr kumimoji="0" lang="en-US" sz="1800" b="0" i="0" u="none" strike="noStrike" cap="none" normalizeH="0" baseline="0" dirty="0" smtClean="0">
                        <a:ln>
                          <a:noFill/>
                        </a:ln>
                        <a:solidFill>
                          <a:srgbClr val="000000"/>
                        </a:solidFill>
                        <a:effectLst/>
                        <a:latin typeface="Arial" pitchFamily="34" charset="0"/>
                        <a:cs typeface="Arial" pitchFamily="34" charset="0"/>
                      </a:endParaRPr>
                    </a:p>
                    <a:p>
                      <a:pPr marL="342900" marR="0" lvl="0" indent="-342900" algn="ctr"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dirty="0" smtClean="0">
                          <a:ln>
                            <a:noFill/>
                          </a:ln>
                          <a:solidFill>
                            <a:srgbClr val="000000"/>
                          </a:solidFill>
                          <a:effectLst/>
                          <a:latin typeface="Arial" pitchFamily="34" charset="0"/>
                          <a:cs typeface="Arial" pitchFamily="34" charset="0"/>
                        </a:rPr>
                        <a:t>تعريف مرزهاي پروژه </a:t>
                      </a:r>
                      <a:endParaRPr kumimoji="0" lang="en-US" sz="1800" b="0" i="0" u="none" strike="noStrike" cap="none" normalizeH="0" baseline="0" dirty="0" smtClean="0">
                        <a:ln>
                          <a:noFill/>
                        </a:ln>
                        <a:solidFill>
                          <a:srgbClr val="000000"/>
                        </a:solidFill>
                        <a:effectLst/>
                        <a:latin typeface="Arial" pitchFamily="34" charset="0"/>
                        <a:cs typeface="Arial" pitchFamily="34" charset="0"/>
                      </a:endParaRPr>
                    </a:p>
                    <a:p>
                      <a:pPr marL="342900" marR="0" lvl="0" indent="-342900" algn="ctr"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dirty="0" smtClean="0">
                          <a:ln>
                            <a:noFill/>
                          </a:ln>
                          <a:solidFill>
                            <a:srgbClr val="000000"/>
                          </a:solidFill>
                          <a:effectLst/>
                          <a:latin typeface="Arial" pitchFamily="34" charset="0"/>
                          <a:cs typeface="Arial" pitchFamily="34" charset="0"/>
                        </a:rPr>
                        <a:t>تعريف پروژه بوسيله نقشه برداري از جريان تجاري </a:t>
                      </a:r>
                      <a:endParaRPr kumimoji="0" lang="ar-SA" sz="18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868686"/>
                        </a:gs>
                        <a:gs pos="50000">
                          <a:srgbClr val="C2C2C2"/>
                        </a:gs>
                        <a:gs pos="100000">
                          <a:srgbClr val="E7E7E7"/>
                        </a:gs>
                      </a:gsLst>
                      <a:lin ang="13500000" scaled="1"/>
                    </a:gradFill>
                  </a:tcPr>
                </a:tc>
              </a:tr>
              <a:tr h="639763">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rgbClr val="000000"/>
                        </a:solidFill>
                        <a:effectLst/>
                        <a:latin typeface="Arial" pitchFamily="34" charset="0"/>
                        <a:cs typeface="Arial" pitchFamily="34" charset="0"/>
                      </a:endParaRPr>
                    </a:p>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smtClean="0">
                          <a:ln>
                            <a:noFill/>
                          </a:ln>
                          <a:solidFill>
                            <a:srgbClr val="000000"/>
                          </a:solidFill>
                          <a:effectLst/>
                          <a:latin typeface="Arial" pitchFamily="34" charset="0"/>
                          <a:cs typeface="Arial" pitchFamily="34" charset="0"/>
                        </a:rPr>
                        <a:t>سنجش</a:t>
                      </a:r>
                      <a:endParaRPr kumimoji="0" lang="ar-SA"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868686"/>
                        </a:gs>
                        <a:gs pos="50000">
                          <a:srgbClr val="C2C2C2"/>
                        </a:gs>
                        <a:gs pos="100000">
                          <a:srgbClr val="E7E7E7"/>
                        </a:gs>
                      </a:gsLst>
                      <a:lin ang="13500000" scaled="1"/>
                    </a:grad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smtClean="0">
                          <a:ln>
                            <a:noFill/>
                          </a:ln>
                          <a:solidFill>
                            <a:srgbClr val="000000"/>
                          </a:solidFill>
                          <a:effectLst/>
                          <a:latin typeface="Arial" pitchFamily="34" charset="0"/>
                          <a:cs typeface="Arial" pitchFamily="34" charset="0"/>
                        </a:rPr>
                        <a:t>سنجش پروژه براي ارضاي نيازهاي مشتريان </a:t>
                      </a:r>
                      <a:endParaRPr kumimoji="0" lang="en-US" sz="1800" b="0" i="0" u="none" strike="noStrike" cap="none" normalizeH="0" baseline="0" smtClean="0">
                        <a:ln>
                          <a:noFill/>
                        </a:ln>
                        <a:solidFill>
                          <a:srgbClr val="000000"/>
                        </a:solidFill>
                        <a:effectLst/>
                        <a:latin typeface="Arial" pitchFamily="34" charset="0"/>
                        <a:cs typeface="Arial" pitchFamily="34" charset="0"/>
                      </a:endParaRPr>
                    </a:p>
                    <a:p>
                      <a:pPr marL="342900" marR="0" lvl="0" indent="-342900" algn="ctr"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smtClean="0">
                          <a:ln>
                            <a:noFill/>
                          </a:ln>
                          <a:solidFill>
                            <a:srgbClr val="000000"/>
                          </a:solidFill>
                          <a:effectLst/>
                          <a:latin typeface="Arial" pitchFamily="34" charset="0"/>
                          <a:cs typeface="Arial" pitchFamily="34" charset="0"/>
                        </a:rPr>
                        <a:t>توسعه يک طرح جمع آوري داده ها </a:t>
                      </a:r>
                      <a:endParaRPr kumimoji="0" lang="en-US" sz="1800" b="0" i="0" u="none" strike="noStrike" cap="none" normalizeH="0" baseline="0" smtClean="0">
                        <a:ln>
                          <a:noFill/>
                        </a:ln>
                        <a:solidFill>
                          <a:srgbClr val="000000"/>
                        </a:solidFill>
                        <a:effectLst/>
                        <a:latin typeface="Arial" pitchFamily="34" charset="0"/>
                        <a:cs typeface="Arial" pitchFamily="34" charset="0"/>
                      </a:endParaRPr>
                    </a:p>
                    <a:p>
                      <a:pPr marL="342900" marR="0" lvl="0" indent="-342900" algn="ctr"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smtClean="0">
                          <a:ln>
                            <a:noFill/>
                          </a:ln>
                          <a:solidFill>
                            <a:srgbClr val="000000"/>
                          </a:solidFill>
                          <a:effectLst/>
                          <a:latin typeface="Arial" pitchFamily="34" charset="0"/>
                          <a:cs typeface="Arial" pitchFamily="34" charset="0"/>
                        </a:rPr>
                        <a:t>جمع آوري و مقايسه اطلاعات براي تعيين پيامدها و کسري ها</a:t>
                      </a:r>
                      <a:endParaRPr kumimoji="0" lang="ar-SA"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868686"/>
                        </a:gs>
                        <a:gs pos="50000">
                          <a:srgbClr val="C2C2C2"/>
                        </a:gs>
                        <a:gs pos="100000">
                          <a:srgbClr val="E7E7E7"/>
                        </a:gs>
                      </a:gsLst>
                      <a:lin ang="13500000" scaled="1"/>
                    </a:gradFill>
                  </a:tcPr>
                </a:tc>
              </a:tr>
              <a:tr h="639763">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rgbClr val="000000"/>
                        </a:solidFill>
                        <a:effectLst/>
                        <a:latin typeface="Arial" pitchFamily="34" charset="0"/>
                        <a:cs typeface="Arial" pitchFamily="34" charset="0"/>
                      </a:endParaRPr>
                    </a:p>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smtClean="0">
                          <a:ln>
                            <a:noFill/>
                          </a:ln>
                          <a:solidFill>
                            <a:srgbClr val="000000"/>
                          </a:solidFill>
                          <a:effectLst/>
                          <a:latin typeface="Arial" pitchFamily="34" charset="0"/>
                          <a:cs typeface="Arial" pitchFamily="34" charset="0"/>
                        </a:rPr>
                        <a:t>آناليز </a:t>
                      </a:r>
                      <a:endParaRPr kumimoji="0" lang="ar-SA"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868686"/>
                        </a:gs>
                        <a:gs pos="50000">
                          <a:srgbClr val="C2C2C2"/>
                        </a:gs>
                        <a:gs pos="100000">
                          <a:srgbClr val="E7E7E7"/>
                        </a:gs>
                      </a:gsLst>
                      <a:lin ang="13500000" scaled="1"/>
                    </a:grad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smtClean="0">
                          <a:ln>
                            <a:noFill/>
                          </a:ln>
                          <a:solidFill>
                            <a:srgbClr val="000000"/>
                          </a:solidFill>
                          <a:effectLst/>
                          <a:latin typeface="Arial" pitchFamily="34" charset="0"/>
                          <a:cs typeface="Arial" pitchFamily="34" charset="0"/>
                        </a:rPr>
                        <a:t>آناليز دلايل معايب و سرچشمه وارياسيون</a:t>
                      </a:r>
                      <a:endParaRPr kumimoji="0" lang="en-US" sz="1800" b="0" i="0" u="none" strike="noStrike" cap="none" normalizeH="0" baseline="0" smtClean="0">
                        <a:ln>
                          <a:noFill/>
                        </a:ln>
                        <a:solidFill>
                          <a:srgbClr val="000000"/>
                        </a:solidFill>
                        <a:effectLst/>
                        <a:latin typeface="Arial" pitchFamily="34" charset="0"/>
                        <a:cs typeface="Arial" pitchFamily="34" charset="0"/>
                      </a:endParaRPr>
                    </a:p>
                    <a:p>
                      <a:pPr marL="342900" marR="0" lvl="0" indent="-342900" algn="ctr"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smtClean="0">
                          <a:ln>
                            <a:noFill/>
                          </a:ln>
                          <a:solidFill>
                            <a:srgbClr val="000000"/>
                          </a:solidFill>
                          <a:effectLst/>
                          <a:latin typeface="Arial" pitchFamily="34" charset="0"/>
                          <a:cs typeface="Arial" pitchFamily="34" charset="0"/>
                        </a:rPr>
                        <a:t>تعين وارياسيون در فرآيند</a:t>
                      </a:r>
                      <a:endParaRPr kumimoji="0" lang="en-US" sz="1800" b="0" i="0" u="none" strike="noStrike" cap="none" normalizeH="0" baseline="0" smtClean="0">
                        <a:ln>
                          <a:noFill/>
                        </a:ln>
                        <a:solidFill>
                          <a:srgbClr val="000000"/>
                        </a:solidFill>
                        <a:effectLst/>
                        <a:latin typeface="Arial" pitchFamily="34" charset="0"/>
                        <a:cs typeface="Arial" pitchFamily="34" charset="0"/>
                      </a:endParaRPr>
                    </a:p>
                    <a:p>
                      <a:pPr marL="342900" marR="0" lvl="0" indent="-342900" algn="ctr"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smtClean="0">
                          <a:ln>
                            <a:noFill/>
                          </a:ln>
                          <a:solidFill>
                            <a:srgbClr val="000000"/>
                          </a:solidFill>
                          <a:effectLst/>
                          <a:latin typeface="Arial" pitchFamily="34" charset="0"/>
                          <a:cs typeface="Arial" pitchFamily="34" charset="0"/>
                        </a:rPr>
                        <a:t>کشف فرصت ها براي بهبود در آينده </a:t>
                      </a:r>
                      <a:endParaRPr kumimoji="0" lang="ar-SA"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868686"/>
                        </a:gs>
                        <a:gs pos="50000">
                          <a:srgbClr val="C2C2C2"/>
                        </a:gs>
                        <a:gs pos="100000">
                          <a:srgbClr val="E7E7E7"/>
                        </a:gs>
                      </a:gsLst>
                      <a:lin ang="13500000" scaled="1"/>
                    </a:gradFill>
                  </a:tcPr>
                </a:tc>
              </a:tr>
              <a:tr h="457200">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smtClean="0">
                          <a:ln>
                            <a:noFill/>
                          </a:ln>
                          <a:solidFill>
                            <a:srgbClr val="000000"/>
                          </a:solidFill>
                          <a:effectLst/>
                          <a:latin typeface="Arial" pitchFamily="34" charset="0"/>
                          <a:cs typeface="Arial" pitchFamily="34" charset="0"/>
                        </a:rPr>
                        <a:t>بهبود </a:t>
                      </a:r>
                      <a:endParaRPr kumimoji="0" lang="ar-SA" sz="1800" b="1" i="0" u="none" strike="noStrike" cap="none" normalizeH="0" baseline="0" smtClean="0">
                        <a:ln>
                          <a:noFill/>
                        </a:ln>
                        <a:solidFill>
                          <a:schemeClr val="tx1"/>
                        </a:solidFill>
                        <a:effectLst/>
                        <a:latin typeface="Arial" pitchFamily="34"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868686"/>
                        </a:gs>
                        <a:gs pos="50000">
                          <a:srgbClr val="C2C2C2"/>
                        </a:gs>
                        <a:gs pos="100000">
                          <a:srgbClr val="E7E7E7"/>
                        </a:gs>
                      </a:gsLst>
                      <a:lin ang="13500000" scaled="1"/>
                    </a:grad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smtClean="0">
                          <a:ln>
                            <a:noFill/>
                          </a:ln>
                          <a:solidFill>
                            <a:srgbClr val="000000"/>
                          </a:solidFill>
                          <a:effectLst/>
                          <a:latin typeface="Arial" pitchFamily="34" charset="0"/>
                          <a:cs typeface="Arial" pitchFamily="34" charset="0"/>
                        </a:rPr>
                        <a:t>بهبود پروسه براي  از بين بردن وارياسيون </a:t>
                      </a:r>
                      <a:endParaRPr kumimoji="0" lang="en-US" sz="1800" b="0" i="0" u="none" strike="noStrike" cap="none" normalizeH="0" baseline="0" smtClean="0">
                        <a:ln>
                          <a:noFill/>
                        </a:ln>
                        <a:solidFill>
                          <a:srgbClr val="000000"/>
                        </a:solidFill>
                        <a:effectLst/>
                        <a:latin typeface="Arial" pitchFamily="34" charset="0"/>
                        <a:cs typeface="Arial" pitchFamily="34" charset="0"/>
                      </a:endParaRPr>
                    </a:p>
                    <a:p>
                      <a:pPr marL="342900" marR="0" lvl="0" indent="-342900" algn="ctr"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smtClean="0">
                          <a:ln>
                            <a:noFill/>
                          </a:ln>
                          <a:solidFill>
                            <a:srgbClr val="000000"/>
                          </a:solidFill>
                          <a:effectLst/>
                          <a:latin typeface="Arial" pitchFamily="34" charset="0"/>
                          <a:cs typeface="Arial" pitchFamily="34" charset="0"/>
                        </a:rPr>
                        <a:t>توسعه جايگزين هاي خلاق و طرح قدرتمند اجرايي</a:t>
                      </a:r>
                      <a:endParaRPr kumimoji="0" lang="ar-SA"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868686"/>
                        </a:gs>
                        <a:gs pos="50000">
                          <a:srgbClr val="C2C2C2"/>
                        </a:gs>
                        <a:gs pos="100000">
                          <a:srgbClr val="E7E7E7"/>
                        </a:gs>
                      </a:gsLst>
                      <a:lin ang="13500000" scaled="1"/>
                    </a:gradFill>
                  </a:tcPr>
                </a:tc>
              </a:tr>
              <a:tr h="180975">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rgbClr val="000000"/>
                        </a:solidFill>
                        <a:effectLst/>
                        <a:latin typeface="Arial" pitchFamily="34" charset="0"/>
                        <a:cs typeface="Arial" pitchFamily="34" charset="0"/>
                      </a:endParaRPr>
                    </a:p>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smtClean="0">
                          <a:ln>
                            <a:noFill/>
                          </a:ln>
                          <a:solidFill>
                            <a:srgbClr val="000000"/>
                          </a:solidFill>
                          <a:effectLst/>
                          <a:latin typeface="Arial" pitchFamily="34" charset="0"/>
                          <a:cs typeface="Arial" pitchFamily="34" charset="0"/>
                        </a:rPr>
                        <a:t>کنترل </a:t>
                      </a:r>
                      <a:endParaRPr kumimoji="0" lang="ar-SA"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868686"/>
                        </a:gs>
                        <a:gs pos="50000">
                          <a:srgbClr val="C2C2C2"/>
                        </a:gs>
                        <a:gs pos="100000">
                          <a:srgbClr val="E7E7E7"/>
                        </a:gs>
                      </a:gsLst>
                      <a:lin ang="13500000" scaled="1"/>
                    </a:grad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smtClean="0">
                          <a:ln>
                            <a:noFill/>
                          </a:ln>
                          <a:solidFill>
                            <a:srgbClr val="000000"/>
                          </a:solidFill>
                          <a:effectLst/>
                          <a:latin typeface="Arial" pitchFamily="34" charset="0"/>
                          <a:cs typeface="Arial" pitchFamily="34" charset="0"/>
                        </a:rPr>
                        <a:t>کنترل وارياسيون فرايند براي برطرف کردن نيازهاي مشتريان</a:t>
                      </a:r>
                      <a:endParaRPr kumimoji="0" lang="en-US" sz="1800" b="0" i="0" u="none" strike="noStrike" cap="none" normalizeH="0" baseline="0" smtClean="0">
                        <a:ln>
                          <a:noFill/>
                        </a:ln>
                        <a:solidFill>
                          <a:srgbClr val="000000"/>
                        </a:solidFill>
                        <a:effectLst/>
                        <a:latin typeface="Arial" pitchFamily="34" charset="0"/>
                        <a:cs typeface="Arial" pitchFamily="34" charset="0"/>
                      </a:endParaRPr>
                    </a:p>
                    <a:p>
                      <a:pPr marL="342900" marR="0" lvl="0" indent="-342900" algn="ctr"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smtClean="0">
                          <a:ln>
                            <a:noFill/>
                          </a:ln>
                          <a:solidFill>
                            <a:srgbClr val="000000"/>
                          </a:solidFill>
                          <a:effectLst/>
                          <a:latin typeface="Arial" pitchFamily="34" charset="0"/>
                          <a:cs typeface="Arial" pitchFamily="34" charset="0"/>
                        </a:rPr>
                        <a:t>توسعه يک استراتژی براي نظارت و کنترل فرايند بهبود يافته </a:t>
                      </a:r>
                      <a:endParaRPr kumimoji="0" lang="en-US" sz="1800" b="0" i="0" u="none" strike="noStrike" cap="none" normalizeH="0" baseline="0" smtClean="0">
                        <a:ln>
                          <a:noFill/>
                        </a:ln>
                        <a:solidFill>
                          <a:srgbClr val="000000"/>
                        </a:solidFill>
                        <a:effectLst/>
                        <a:latin typeface="Arial" pitchFamily="34" charset="0"/>
                        <a:cs typeface="Arial" pitchFamily="34" charset="0"/>
                      </a:endParaRPr>
                    </a:p>
                    <a:p>
                      <a:pPr marL="342900" marR="0" lvl="0" indent="-342900" algn="ctr"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smtClean="0">
                          <a:ln>
                            <a:noFill/>
                          </a:ln>
                          <a:solidFill>
                            <a:srgbClr val="000000"/>
                          </a:solidFill>
                          <a:effectLst/>
                          <a:latin typeface="Arial" pitchFamily="34" charset="0"/>
                          <a:cs typeface="Arial" pitchFamily="34" charset="0"/>
                        </a:rPr>
                        <a:t>اجراي پيشرفت ها و بهبودهاي سيستم ها و ساختارها </a:t>
                      </a:r>
                      <a:endParaRPr kumimoji="0" lang="ar-SA"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868686"/>
                        </a:gs>
                        <a:gs pos="50000">
                          <a:srgbClr val="C2C2C2"/>
                        </a:gs>
                        <a:gs pos="100000">
                          <a:srgbClr val="E7E7E7"/>
                        </a:gs>
                      </a:gsLst>
                      <a:lin ang="13500000" scaled="1"/>
                    </a:gradFill>
                  </a:tcPr>
                </a:tc>
              </a:tr>
            </a:tbl>
          </a:graphicData>
        </a:graphic>
      </p:graphicFrame>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after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plus(in)">
                                      <p:cBhvr>
                                        <p:cTn id="7" dur="2000"/>
                                        <p:tgtEl>
                                          <p:spTgt spid="64514"/>
                                        </p:tgtEl>
                                      </p:cBhvr>
                                    </p:animEffect>
                                  </p:childTnLst>
                                </p:cTn>
                              </p:par>
                            </p:childTnLst>
                          </p:cTn>
                        </p:par>
                        <p:par>
                          <p:cTn id="8" fill="hold">
                            <p:stCondLst>
                              <p:cond delay="2000"/>
                            </p:stCondLst>
                            <p:childTnLst>
                              <p:par>
                                <p:cTn id="9" presetID="13" presetClass="entr" presetSubtype="16" fill="hold" nodeType="afterEffect">
                                  <p:stCondLst>
                                    <p:cond delay="0"/>
                                  </p:stCondLst>
                                  <p:childTnLst>
                                    <p:set>
                                      <p:cBhvr>
                                        <p:cTn id="10" dur="1" fill="hold">
                                          <p:stCondLst>
                                            <p:cond delay="0"/>
                                          </p:stCondLst>
                                        </p:cTn>
                                        <p:tgtEl>
                                          <p:spTgt spid="40027"/>
                                        </p:tgtEl>
                                        <p:attrNameLst>
                                          <p:attrName>style.visibility</p:attrName>
                                        </p:attrNameLst>
                                      </p:cBhvr>
                                      <p:to>
                                        <p:strVal val="visible"/>
                                      </p:to>
                                    </p:set>
                                    <p:animEffect transition="in" filter="plus(in)">
                                      <p:cBhvr>
                                        <p:cTn id="11" dur="2000"/>
                                        <p:tgtEl>
                                          <p:spTgt spid="40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Number Placeholder 3"/>
          <p:cNvSpPr>
            <a:spLocks noGrp="1"/>
          </p:cNvSpPr>
          <p:nvPr>
            <p:ph type="sldNum" sz="quarter" idx="12"/>
          </p:nvPr>
        </p:nvSpPr>
        <p:spPr>
          <a:noFill/>
          <a:ln>
            <a:miter lim="800000"/>
            <a:headEnd/>
            <a:tailEnd/>
          </a:ln>
        </p:spPr>
        <p:txBody>
          <a:bodyPr/>
          <a:lstStyle/>
          <a:p>
            <a:fld id="{3BFD2F89-5DA4-4E72-8CD7-BF5F352330AB}" type="slidenum">
              <a:rPr lang="en-US" smtClean="0"/>
              <a:pPr/>
              <a:t>30</a:t>
            </a:fld>
            <a:endParaRPr lang="en-US" smtClean="0"/>
          </a:p>
        </p:txBody>
      </p:sp>
      <p:sp>
        <p:nvSpPr>
          <p:cNvPr id="46083" name="Text Box 2"/>
          <p:cNvSpPr txBox="1">
            <a:spLocks noChangeArrowheads="1"/>
          </p:cNvSpPr>
          <p:nvPr/>
        </p:nvSpPr>
        <p:spPr bwMode="auto">
          <a:xfrm>
            <a:off x="1447800" y="1843088"/>
            <a:ext cx="1066800" cy="611187"/>
          </a:xfrm>
          <a:prstGeom prst="rect">
            <a:avLst/>
          </a:prstGeom>
          <a:noFill/>
          <a:ln w="12700">
            <a:noFill/>
            <a:miter lim="800000"/>
            <a:headEnd type="none" w="sm" len="sm"/>
            <a:tailEnd type="none" w="sm" len="sm"/>
          </a:ln>
        </p:spPr>
        <p:txBody>
          <a:bodyPr>
            <a:spAutoFit/>
          </a:bodyPr>
          <a:lstStyle/>
          <a:p>
            <a:pPr>
              <a:spcBef>
                <a:spcPct val="50000"/>
              </a:spcBef>
            </a:pPr>
            <a:endParaRPr lang="fa-IR" sz="3200"/>
          </a:p>
        </p:txBody>
      </p:sp>
      <p:sp>
        <p:nvSpPr>
          <p:cNvPr id="46085" name="Rectangle 15"/>
          <p:cNvSpPr>
            <a:spLocks noChangeArrowheads="1"/>
          </p:cNvSpPr>
          <p:nvPr/>
        </p:nvSpPr>
        <p:spPr bwMode="auto">
          <a:xfrm>
            <a:off x="755650" y="6669088"/>
            <a:ext cx="3024188" cy="188912"/>
          </a:xfrm>
          <a:prstGeom prst="rect">
            <a:avLst/>
          </a:prstGeom>
          <a:solidFill>
            <a:schemeClr val="bg1"/>
          </a:solidFill>
          <a:ln w="38100" algn="ctr">
            <a:solidFill>
              <a:schemeClr val="bg1"/>
            </a:solidFill>
            <a:round/>
            <a:headEnd/>
            <a:tailEnd/>
          </a:ln>
        </p:spPr>
        <p:txBody>
          <a:bodyPr/>
          <a:lstStyle/>
          <a:p>
            <a:endParaRPr lang="fa-IR">
              <a:solidFill>
                <a:schemeClr val="bg1"/>
              </a:solidFill>
            </a:endParaRPr>
          </a:p>
        </p:txBody>
      </p:sp>
      <p:sp>
        <p:nvSpPr>
          <p:cNvPr id="46086" name="Rectangle 1"/>
          <p:cNvSpPr>
            <a:spLocks noChangeArrowheads="1"/>
          </p:cNvSpPr>
          <p:nvPr/>
        </p:nvSpPr>
        <p:spPr bwMode="auto">
          <a:xfrm>
            <a:off x="838200" y="1608138"/>
            <a:ext cx="7845425" cy="5292725"/>
          </a:xfrm>
          <a:prstGeom prst="rect">
            <a:avLst/>
          </a:prstGeom>
          <a:noFill/>
          <a:ln w="9525">
            <a:noFill/>
            <a:miter lim="800000"/>
            <a:headEnd/>
            <a:tailEnd/>
          </a:ln>
        </p:spPr>
        <p:txBody>
          <a:bodyPr>
            <a:spAutoFit/>
          </a:bodyPr>
          <a:lstStyle/>
          <a:p>
            <a:pPr algn="r" rtl="1">
              <a:lnSpc>
                <a:spcPct val="200000"/>
              </a:lnSpc>
              <a:spcBef>
                <a:spcPct val="50000"/>
              </a:spcBef>
            </a:pPr>
            <a:r>
              <a:rPr lang="fa-IR" sz="1400" dirty="0">
                <a:solidFill>
                  <a:srgbClr val="FF0000"/>
                </a:solidFill>
                <a:cs typeface="2  Homa" pitchFamily="2" charset="-78"/>
              </a:rPr>
              <a:t>1- پوکا یوکه چیست و مشخصه های آن را نام ببرید ؟ </a:t>
            </a:r>
          </a:p>
          <a:p>
            <a:pPr algn="r" rtl="1">
              <a:lnSpc>
                <a:spcPct val="200000"/>
              </a:lnSpc>
              <a:spcBef>
                <a:spcPct val="50000"/>
              </a:spcBef>
            </a:pPr>
            <a:r>
              <a:rPr lang="ar-SA" sz="1200" dirty="0">
                <a:cs typeface="2  Homa" pitchFamily="2" charset="-78"/>
              </a:rPr>
              <a:t>پوكايوكه سيستمي است كه از هدر رفتن انرژي، زمان و منابع قبل از بروز خطا در آينده، جلوگيري مي­كند.</a:t>
            </a:r>
            <a:r>
              <a:rPr lang="fa-IR" sz="1200" dirty="0">
                <a:cs typeface="2  Homa" pitchFamily="2" charset="-78"/>
              </a:rPr>
              <a:t> . گران نیاشد -تولید کنندگانی که با این مساله آشنایی دارند بتوانند به صورت اثر بخش از آن بهره برند  -بر مبنای سادگی و خلاقیت انجام شود -قابل اجرا باشد . </a:t>
            </a:r>
          </a:p>
          <a:p>
            <a:pPr algn="r" rtl="1">
              <a:lnSpc>
                <a:spcPct val="200000"/>
              </a:lnSpc>
              <a:spcBef>
                <a:spcPct val="50000"/>
              </a:spcBef>
            </a:pPr>
            <a:r>
              <a:rPr lang="fa-IR" sz="1400" dirty="0">
                <a:solidFill>
                  <a:srgbClr val="FF0000"/>
                </a:solidFill>
                <a:cs typeface="2  Homa" pitchFamily="2" charset="-78"/>
              </a:rPr>
              <a:t>2- روشهای استفاده از پوکا یوکه را نام برده و به اختصار توضیح دهید ؟</a:t>
            </a:r>
          </a:p>
          <a:p>
            <a:pPr algn="r" rtl="1">
              <a:lnSpc>
                <a:spcPct val="200000"/>
              </a:lnSpc>
              <a:spcBef>
                <a:spcPct val="50000"/>
              </a:spcBef>
            </a:pPr>
            <a:r>
              <a:rPr lang="fa-IR" sz="1400" dirty="0">
                <a:solidFill>
                  <a:srgbClr val="C00000"/>
                </a:solidFill>
                <a:cs typeface="2  Homa" pitchFamily="2" charset="-78"/>
              </a:rPr>
              <a:t> </a:t>
            </a:r>
            <a:r>
              <a:rPr lang="fa-IR" sz="1200" dirty="0">
                <a:solidFill>
                  <a:srgbClr val="C00000"/>
                </a:solidFill>
                <a:cs typeface="2  Homa" pitchFamily="2" charset="-78"/>
              </a:rPr>
              <a:t>ارتباط :</a:t>
            </a:r>
            <a:r>
              <a:rPr lang="fa-IR" sz="1200" dirty="0">
                <a:cs typeface="2  Homa" pitchFamily="2" charset="-78"/>
              </a:rPr>
              <a:t>ارتباط این روش پیامدهایی را برای اپراتور ارسال می دارد که قطعه در محل مناسبی قرار ندارد . سنسورهای عنصر اصلی روش ارتباطی می باشند در این روش سنسورها با قطعه یا شی تماس پیدا می کنند . </a:t>
            </a:r>
          </a:p>
          <a:p>
            <a:pPr algn="r" rtl="1">
              <a:lnSpc>
                <a:spcPct val="200000"/>
              </a:lnSpc>
              <a:spcBef>
                <a:spcPct val="50000"/>
              </a:spcBef>
            </a:pPr>
            <a:r>
              <a:rPr lang="fa-IR" sz="1200" dirty="0">
                <a:solidFill>
                  <a:srgbClr val="C00000"/>
                </a:solidFill>
                <a:cs typeface="2  Homa" pitchFamily="2" charset="-78"/>
              </a:rPr>
              <a:t>شمارش</a:t>
            </a:r>
            <a:r>
              <a:rPr lang="fa-IR" sz="1200" dirty="0">
                <a:cs typeface="2  Homa" pitchFamily="2" charset="-78"/>
              </a:rPr>
              <a:t> : این روش هنگامی استفاده می شود که تعداد عملیات مشخصی در فرآیند مورد نیاز بوده است و یا محصول از تعداد قطعات مشخص تشکیل شده است . یک سنسور تعداد دفعاتی که یک قطعه استفاده می شود و یا یک فرآیند کامل می شود را شمارش می کند و تنها زمانیکه شمارش صحیح باشد و با مقدار مورد نظر تطابق نداشته باشد قطعه را رها نمی کند . </a:t>
            </a:r>
          </a:p>
          <a:p>
            <a:pPr algn="r" rtl="1">
              <a:lnSpc>
                <a:spcPct val="200000"/>
              </a:lnSpc>
              <a:spcBef>
                <a:spcPct val="50000"/>
              </a:spcBef>
            </a:pPr>
            <a:r>
              <a:rPr lang="fa-IR" sz="1200" dirty="0">
                <a:solidFill>
                  <a:srgbClr val="C00000"/>
                </a:solidFill>
                <a:cs typeface="2  Homa" pitchFamily="2" charset="-78"/>
              </a:rPr>
              <a:t>توالی حرکت </a:t>
            </a:r>
            <a:r>
              <a:rPr lang="fa-IR" sz="1200" dirty="0">
                <a:cs typeface="2  Homa" pitchFamily="2" charset="-78"/>
              </a:rPr>
              <a:t>: برای ثبت انجام یک حرکت یا یک مرحله استفاده می نماید چنانچه مرحله مورد نظر انجام نشده باشد سنسور با ارسال پیغام دستگاه را متوقف و اپراتور را مطلع میسازد . </a:t>
            </a:r>
          </a:p>
          <a:p>
            <a:pPr algn="r" rtl="1">
              <a:lnSpc>
                <a:spcPct val="200000"/>
              </a:lnSpc>
              <a:spcBef>
                <a:spcPct val="50000"/>
              </a:spcBef>
            </a:pPr>
            <a:endParaRPr lang="fa-IR" sz="1200" dirty="0">
              <a:cs typeface="2  Homa" pitchFamily="2" charset="-78"/>
            </a:endParaRPr>
          </a:p>
        </p:txBody>
      </p:sp>
      <p:sp>
        <p:nvSpPr>
          <p:cNvPr id="7" name="Explosion 1 6"/>
          <p:cNvSpPr/>
          <p:nvPr/>
        </p:nvSpPr>
        <p:spPr>
          <a:xfrm>
            <a:off x="990600" y="304800"/>
            <a:ext cx="8001056" cy="1357322"/>
          </a:xfrm>
          <a:prstGeom prst="irregularSeal1">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fa-IR" sz="2800" b="1" dirty="0" smtClean="0">
                <a:solidFill>
                  <a:schemeClr val="bg1"/>
                </a:solidFill>
                <a:cs typeface="B Titr" pitchFamily="2" charset="-78"/>
              </a:rPr>
              <a:t>سوالات فصل دهم:</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Number Placeholder 3"/>
          <p:cNvSpPr>
            <a:spLocks noGrp="1"/>
          </p:cNvSpPr>
          <p:nvPr>
            <p:ph type="sldNum" sz="quarter" idx="12"/>
          </p:nvPr>
        </p:nvSpPr>
        <p:spPr>
          <a:noFill/>
          <a:ln>
            <a:miter lim="800000"/>
            <a:headEnd/>
            <a:tailEnd/>
          </a:ln>
        </p:spPr>
        <p:txBody>
          <a:bodyPr/>
          <a:lstStyle/>
          <a:p>
            <a:fld id="{DFBB0245-4128-4C99-AC4D-EF173BD3D64D}" type="slidenum">
              <a:rPr lang="en-US" smtClean="0"/>
              <a:pPr/>
              <a:t>31</a:t>
            </a:fld>
            <a:endParaRPr lang="en-US" smtClean="0"/>
          </a:p>
        </p:txBody>
      </p:sp>
      <p:sp>
        <p:nvSpPr>
          <p:cNvPr id="47108" name="Rectangle 15"/>
          <p:cNvSpPr>
            <a:spLocks noChangeArrowheads="1"/>
          </p:cNvSpPr>
          <p:nvPr/>
        </p:nvSpPr>
        <p:spPr bwMode="auto">
          <a:xfrm>
            <a:off x="755650" y="6669088"/>
            <a:ext cx="3024188" cy="188912"/>
          </a:xfrm>
          <a:prstGeom prst="rect">
            <a:avLst/>
          </a:prstGeom>
          <a:solidFill>
            <a:schemeClr val="bg1"/>
          </a:solidFill>
          <a:ln w="38100" algn="ctr">
            <a:solidFill>
              <a:schemeClr val="bg1"/>
            </a:solidFill>
            <a:round/>
            <a:headEnd/>
            <a:tailEnd/>
          </a:ln>
        </p:spPr>
        <p:txBody>
          <a:bodyPr/>
          <a:lstStyle/>
          <a:p>
            <a:endParaRPr lang="fa-IR">
              <a:solidFill>
                <a:schemeClr val="bg1"/>
              </a:solidFill>
            </a:endParaRPr>
          </a:p>
        </p:txBody>
      </p:sp>
      <p:sp>
        <p:nvSpPr>
          <p:cNvPr id="47109" name="Rectangle 1"/>
          <p:cNvSpPr>
            <a:spLocks noChangeArrowheads="1"/>
          </p:cNvSpPr>
          <p:nvPr/>
        </p:nvSpPr>
        <p:spPr bwMode="auto">
          <a:xfrm>
            <a:off x="838200" y="1608138"/>
            <a:ext cx="7845425" cy="4124206"/>
          </a:xfrm>
          <a:prstGeom prst="rect">
            <a:avLst/>
          </a:prstGeom>
          <a:noFill/>
          <a:ln w="9525">
            <a:noFill/>
            <a:miter lim="800000"/>
            <a:headEnd/>
            <a:tailEnd/>
          </a:ln>
        </p:spPr>
        <p:txBody>
          <a:bodyPr>
            <a:spAutoFit/>
          </a:bodyPr>
          <a:lstStyle/>
          <a:p>
            <a:pPr algn="r" rtl="1">
              <a:lnSpc>
                <a:spcPct val="200000"/>
              </a:lnSpc>
              <a:spcBef>
                <a:spcPct val="50000"/>
              </a:spcBef>
            </a:pPr>
            <a:r>
              <a:rPr lang="fa-IR" sz="1200" dirty="0">
                <a:solidFill>
                  <a:srgbClr val="C00000"/>
                </a:solidFill>
                <a:cs typeface="2  Homa" pitchFamily="2" charset="-78"/>
              </a:rPr>
              <a:t>3- </a:t>
            </a:r>
            <a:r>
              <a:rPr lang="fa-IR" sz="1600" dirty="0">
                <a:solidFill>
                  <a:srgbClr val="FF0000"/>
                </a:solidFill>
                <a:cs typeface="2  Homa" pitchFamily="2" charset="-78"/>
              </a:rPr>
              <a:t>ابزارهای مورد استفاده در پوکا یوکه را نام برده و به اختصار توضیح دهید ؟ </a:t>
            </a:r>
          </a:p>
          <a:p>
            <a:pPr algn="r" rtl="1">
              <a:lnSpc>
                <a:spcPct val="200000"/>
              </a:lnSpc>
              <a:spcBef>
                <a:spcPct val="50000"/>
              </a:spcBef>
            </a:pPr>
            <a:r>
              <a:rPr lang="fa-IR" sz="1200" dirty="0">
                <a:solidFill>
                  <a:srgbClr val="C00000"/>
                </a:solidFill>
                <a:cs typeface="2  Homa" pitchFamily="2" charset="-78"/>
              </a:rPr>
              <a:t>ابزارهای ارتباط فیزیکی :</a:t>
            </a:r>
            <a:r>
              <a:rPr lang="fa-IR" sz="1200" dirty="0">
                <a:cs typeface="2  Homa" pitchFamily="2" charset="-78"/>
              </a:rPr>
              <a:t>از طریق لمس کردن فیزیکی یک شی کار می کنند این شی می تواند یک قسمت از دستگاه یا قطعه تولید شده باشد . </a:t>
            </a:r>
          </a:p>
          <a:p>
            <a:pPr algn="r" rtl="1">
              <a:lnSpc>
                <a:spcPct val="200000"/>
              </a:lnSpc>
              <a:spcBef>
                <a:spcPct val="50000"/>
              </a:spcBef>
            </a:pPr>
            <a:r>
              <a:rPr lang="fa-IR" sz="1200" dirty="0">
                <a:solidFill>
                  <a:srgbClr val="C00000"/>
                </a:solidFill>
                <a:cs typeface="2  Homa" pitchFamily="2" charset="-78"/>
              </a:rPr>
              <a:t>ابزارهای حسی انتقال انرژی: </a:t>
            </a:r>
            <a:r>
              <a:rPr lang="fa-IR" sz="1200" dirty="0">
                <a:cs typeface="2  Homa" pitchFamily="2" charset="-78"/>
              </a:rPr>
              <a:t>از دو بخش ارسال کننده و دریافت کننده تشکیل شده است ارسال انرژی می تواند یک طرفه یا دو طرفه باشد . این ابزار با استفاده از انرژی برای شناسایی و جلوگیری از خرابی مورد استقاده قرار میگیرد . </a:t>
            </a:r>
          </a:p>
          <a:p>
            <a:pPr algn="r" rtl="1">
              <a:lnSpc>
                <a:spcPct val="200000"/>
              </a:lnSpc>
              <a:spcBef>
                <a:spcPct val="50000"/>
              </a:spcBef>
            </a:pPr>
            <a:r>
              <a:rPr lang="fa-IR" sz="1200" dirty="0">
                <a:solidFill>
                  <a:srgbClr val="C00000"/>
                </a:solidFill>
                <a:cs typeface="2  Homa" pitchFamily="2" charset="-78"/>
              </a:rPr>
              <a:t>ابزار سنسورهای هشدار دهنده :</a:t>
            </a:r>
            <a:r>
              <a:rPr lang="fa-IR" sz="1200" dirty="0">
                <a:cs typeface="2  Homa" pitchFamily="2" charset="-78"/>
              </a:rPr>
              <a:t>هنگام وجود مشکل به اپراتور پیام می دهد این سنسورها از رنگها – زنگ – چراغ برای جلب توجه کارگر استفاده می شود .  </a:t>
            </a:r>
          </a:p>
          <a:p>
            <a:pPr algn="r" rtl="1">
              <a:lnSpc>
                <a:spcPct val="200000"/>
              </a:lnSpc>
              <a:spcBef>
                <a:spcPct val="50000"/>
              </a:spcBef>
            </a:pPr>
            <a:r>
              <a:rPr lang="fa-IR" sz="1200" dirty="0">
                <a:solidFill>
                  <a:srgbClr val="C00000"/>
                </a:solidFill>
                <a:cs typeface="2  Homa" pitchFamily="2" charset="-78"/>
              </a:rPr>
              <a:t>4- عناصر چهار گانه </a:t>
            </a:r>
            <a:r>
              <a:rPr lang="en-US" sz="1200" dirty="0">
                <a:solidFill>
                  <a:srgbClr val="C00000"/>
                </a:solidFill>
                <a:cs typeface="2  Homa" pitchFamily="2" charset="-78"/>
              </a:rPr>
              <a:t>ZQC</a:t>
            </a:r>
            <a:r>
              <a:rPr lang="fa-IR" sz="1200" dirty="0">
                <a:solidFill>
                  <a:srgbClr val="C00000"/>
                </a:solidFill>
                <a:cs typeface="2  Homa" pitchFamily="2" charset="-78"/>
              </a:rPr>
              <a:t> را نام ببرید ؟  </a:t>
            </a:r>
            <a:r>
              <a:rPr lang="fa-IR" sz="1200" dirty="0">
                <a:cs typeface="2  Homa" pitchFamily="2" charset="-78"/>
              </a:rPr>
              <a:t>بازرسی در مبدأ- بازرسی 100% - بازخور سریع – پوکایوکه </a:t>
            </a:r>
          </a:p>
          <a:p>
            <a:pPr algn="r" rtl="1">
              <a:lnSpc>
                <a:spcPct val="200000"/>
              </a:lnSpc>
              <a:spcBef>
                <a:spcPct val="50000"/>
              </a:spcBef>
            </a:pPr>
            <a:r>
              <a:rPr lang="fa-IR" sz="1200" dirty="0">
                <a:solidFill>
                  <a:srgbClr val="C00000"/>
                </a:solidFill>
                <a:cs typeface="2  Homa" pitchFamily="2" charset="-78"/>
              </a:rPr>
              <a:t>5- ابزارهای دستیابی به خرابی صفر را نام ببرید ؟ </a:t>
            </a:r>
            <a:r>
              <a:rPr lang="fa-IR" sz="1200" dirty="0">
                <a:cs typeface="2  Homa" pitchFamily="2" charset="-78"/>
              </a:rPr>
              <a:t>فاکتورهای فرهنگی – پراکندگی – پیچیدگی – اشتباهات </a:t>
            </a:r>
            <a:endParaRPr lang="fa-IR" sz="1200" dirty="0">
              <a:solidFill>
                <a:srgbClr val="C00000"/>
              </a:solidFill>
              <a:cs typeface="2  Homa" pitchFamily="2" charset="-78"/>
            </a:endParaRPr>
          </a:p>
          <a:p>
            <a:pPr rtl="1"/>
            <a:r>
              <a:rPr lang="fa-IR" sz="3200" dirty="0" smtClean="0">
                <a:solidFill>
                  <a:srgbClr val="C00000"/>
                </a:solidFill>
                <a:cs typeface="2  Homa" pitchFamily="2" charset="-78"/>
              </a:rPr>
              <a:t> </a:t>
            </a:r>
            <a:endParaRPr lang="en-US" dirty="0">
              <a:solidFill>
                <a:srgbClr val="C00000"/>
              </a:solidFill>
              <a:cs typeface="2  Homa" pitchFamily="2" charset="-78"/>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Date Placeholder 1"/>
          <p:cNvSpPr>
            <a:spLocks noGrp="1"/>
          </p:cNvSpPr>
          <p:nvPr>
            <p:ph type="dt" sz="half" idx="10"/>
          </p:nvPr>
        </p:nvSpPr>
        <p:spPr>
          <a:noFill/>
          <a:ln>
            <a:miter lim="800000"/>
            <a:headEnd/>
            <a:tailEnd/>
          </a:ln>
        </p:spPr>
        <p:txBody>
          <a:bodyPr/>
          <a:lstStyle/>
          <a:p>
            <a:r>
              <a:rPr lang="en-US" smtClean="0"/>
              <a:t>15/02/1390</a:t>
            </a:r>
          </a:p>
        </p:txBody>
      </p:sp>
      <p:sp>
        <p:nvSpPr>
          <p:cNvPr id="48131" name="Footer Placeholder 2"/>
          <p:cNvSpPr>
            <a:spLocks noGrp="1"/>
          </p:cNvSpPr>
          <p:nvPr>
            <p:ph type="ftr" sz="quarter" idx="11"/>
          </p:nvPr>
        </p:nvSpPr>
        <p:spPr>
          <a:noFill/>
          <a:ln>
            <a:miter lim="800000"/>
            <a:headEnd/>
            <a:tailEnd/>
          </a:ln>
        </p:spPr>
        <p:txBody>
          <a:bodyPr/>
          <a:lstStyle/>
          <a:p>
            <a:r>
              <a:rPr lang="en-US" smtClean="0"/>
              <a:t>poka-yoke</a:t>
            </a:r>
          </a:p>
        </p:txBody>
      </p:sp>
      <p:sp>
        <p:nvSpPr>
          <p:cNvPr id="48132" name="Slide Number Placeholder 3"/>
          <p:cNvSpPr>
            <a:spLocks noGrp="1"/>
          </p:cNvSpPr>
          <p:nvPr>
            <p:ph type="sldNum" sz="quarter" idx="12"/>
          </p:nvPr>
        </p:nvSpPr>
        <p:spPr>
          <a:noFill/>
          <a:ln>
            <a:miter lim="800000"/>
            <a:headEnd/>
            <a:tailEnd/>
          </a:ln>
        </p:spPr>
        <p:txBody>
          <a:bodyPr/>
          <a:lstStyle/>
          <a:p>
            <a:fld id="{48D1A1AC-ADF2-472C-A9B9-70554F846CA1}" type="slidenum">
              <a:rPr lang="en-US" smtClean="0"/>
              <a:pPr/>
              <a:t>32</a:t>
            </a:fld>
            <a:endParaRPr lang="en-US" smtClean="0"/>
          </a:p>
        </p:txBody>
      </p:sp>
      <p:sp>
        <p:nvSpPr>
          <p:cNvPr id="48133" name="Rectangle 5"/>
          <p:cNvSpPr>
            <a:spLocks noChangeArrowheads="1"/>
          </p:cNvSpPr>
          <p:nvPr/>
        </p:nvSpPr>
        <p:spPr bwMode="auto">
          <a:xfrm>
            <a:off x="914400" y="750888"/>
            <a:ext cx="7620000" cy="5940088"/>
          </a:xfrm>
          <a:prstGeom prst="rect">
            <a:avLst/>
          </a:prstGeom>
          <a:noFill/>
          <a:ln w="9525">
            <a:noFill/>
            <a:miter lim="800000"/>
            <a:headEnd/>
            <a:tailEnd/>
          </a:ln>
        </p:spPr>
        <p:txBody>
          <a:bodyPr>
            <a:spAutoFit/>
          </a:bodyPr>
          <a:lstStyle/>
          <a:p>
            <a:pPr algn="just" rtl="1"/>
            <a:r>
              <a:rPr lang="fa-IR" sz="2000" dirty="0" smtClean="0">
                <a:latin typeface="IranNastaliq" pitchFamily="18" charset="0"/>
                <a:cs typeface="IranNastaliq" pitchFamily="18" charset="0"/>
              </a:rPr>
              <a:t>ادامه سوالات </a:t>
            </a:r>
            <a:r>
              <a:rPr lang="fa-IR" sz="2000" dirty="0">
                <a:latin typeface="IranNastaliq" pitchFamily="18" charset="0"/>
                <a:cs typeface="IranNastaliq" pitchFamily="18" charset="0"/>
              </a:rPr>
              <a:t>فصل دهم پوکایوکه</a:t>
            </a:r>
            <a:endParaRPr lang="en-US" sz="2000" dirty="0">
              <a:latin typeface="IranNastaliq" pitchFamily="18" charset="0"/>
              <a:cs typeface="IranNastaliq" pitchFamily="18" charset="0"/>
            </a:endParaRPr>
          </a:p>
          <a:p>
            <a:pPr algn="just" rtl="1"/>
            <a:r>
              <a:rPr lang="fa-IR" sz="2000" dirty="0">
                <a:latin typeface="IranNastaliq" pitchFamily="18" charset="0"/>
                <a:cs typeface="IranNastaliq" pitchFamily="18" charset="0"/>
              </a:rPr>
              <a:t>1</a:t>
            </a:r>
            <a:r>
              <a:rPr lang="fa-IR" sz="2000" dirty="0">
                <a:solidFill>
                  <a:srgbClr val="FF0000"/>
                </a:solidFill>
                <a:latin typeface="IranNastaliq" pitchFamily="18" charset="0"/>
                <a:cs typeface="IranNastaliq" pitchFamily="18" charset="0"/>
              </a:rPr>
              <a:t>)-تکنیکهای بازرسی به ئمنظورکنترل کیفیت رانام ببرید؟</a:t>
            </a:r>
            <a:endParaRPr lang="en-US" sz="2000" dirty="0">
              <a:solidFill>
                <a:srgbClr val="FF0000"/>
              </a:solidFill>
              <a:latin typeface="IranNastaliq" pitchFamily="18" charset="0"/>
              <a:cs typeface="IranNastaliq" pitchFamily="18" charset="0"/>
            </a:endParaRPr>
          </a:p>
          <a:p>
            <a:pPr algn="just" rtl="1"/>
            <a:r>
              <a:rPr lang="fa-IR" sz="2000" dirty="0">
                <a:latin typeface="IranNastaliq" pitchFamily="18" charset="0"/>
                <a:cs typeface="IranNastaliq" pitchFamily="18" charset="0"/>
              </a:rPr>
              <a:t>   _بازرسی قضاوتی _بازرسی </a:t>
            </a:r>
            <a:r>
              <a:rPr lang="fa-IR" sz="2000" dirty="0" smtClean="0">
                <a:latin typeface="IranNastaliq" pitchFamily="18" charset="0"/>
                <a:cs typeface="IranNastaliq" pitchFamily="18" charset="0"/>
              </a:rPr>
              <a:t>اطلاعاتِی_بازرسی </a:t>
            </a:r>
            <a:r>
              <a:rPr lang="fa-IR" sz="2000" dirty="0">
                <a:latin typeface="IranNastaliq" pitchFamily="18" charset="0"/>
                <a:cs typeface="IranNastaliq" pitchFamily="18" charset="0"/>
              </a:rPr>
              <a:t>منشساء</a:t>
            </a:r>
            <a:endParaRPr lang="en-US" sz="2000" dirty="0">
              <a:latin typeface="IranNastaliq" pitchFamily="18" charset="0"/>
              <a:cs typeface="IranNastaliq" pitchFamily="18" charset="0"/>
            </a:endParaRPr>
          </a:p>
          <a:p>
            <a:pPr algn="just" rtl="1"/>
            <a:r>
              <a:rPr lang="fa-IR" sz="2000" dirty="0">
                <a:latin typeface="IranNastaliq" pitchFamily="18" charset="0"/>
                <a:cs typeface="IranNastaliq" pitchFamily="18" charset="0"/>
              </a:rPr>
              <a:t>2)-اجزای کنترل کیفیت صفر(     </a:t>
            </a:r>
            <a:r>
              <a:rPr lang="en-US" sz="2000" dirty="0">
                <a:latin typeface="IranNastaliq" pitchFamily="18" charset="0"/>
                <a:cs typeface="IranNastaliq" pitchFamily="18" charset="0"/>
              </a:rPr>
              <a:t>ZQC</a:t>
            </a:r>
            <a:r>
              <a:rPr lang="fa-IR" sz="2000" dirty="0">
                <a:latin typeface="IranNastaliq" pitchFamily="18" charset="0"/>
                <a:cs typeface="IranNastaliq" pitchFamily="18" charset="0"/>
              </a:rPr>
              <a:t>   )رانام ببرید؟</a:t>
            </a:r>
            <a:endParaRPr lang="en-US" sz="2000" dirty="0">
              <a:latin typeface="IranNastaliq" pitchFamily="18" charset="0"/>
              <a:cs typeface="IranNastaliq" pitchFamily="18" charset="0"/>
            </a:endParaRPr>
          </a:p>
          <a:p>
            <a:pPr algn="just" rtl="1"/>
            <a:r>
              <a:rPr lang="fa-IR" sz="2000" dirty="0">
                <a:latin typeface="IranNastaliq" pitchFamily="18" charset="0"/>
                <a:cs typeface="IranNastaliq" pitchFamily="18" charset="0"/>
              </a:rPr>
              <a:t>  _بازرسی منشاء_بازرسی صددرصدی_اقدام فوری</a:t>
            </a:r>
            <a:endParaRPr lang="en-US" sz="2000" dirty="0">
              <a:latin typeface="IranNastaliq" pitchFamily="18" charset="0"/>
              <a:cs typeface="IranNastaliq" pitchFamily="18" charset="0"/>
            </a:endParaRPr>
          </a:p>
          <a:p>
            <a:pPr algn="just" rtl="1"/>
            <a:r>
              <a:rPr lang="fa-IR" sz="2000" dirty="0">
                <a:latin typeface="IranNastaliq" pitchFamily="18" charset="0"/>
                <a:cs typeface="IranNastaliq" pitchFamily="18" charset="0"/>
              </a:rPr>
              <a:t>3)- پوکایوکه چیست؟ومفهوم کنترل کیفی صفرراتوضیح دهید؟</a:t>
            </a:r>
            <a:endParaRPr lang="en-US" sz="2000" dirty="0">
              <a:latin typeface="IranNastaliq" pitchFamily="18" charset="0"/>
              <a:cs typeface="IranNastaliq" pitchFamily="18" charset="0"/>
            </a:endParaRPr>
          </a:p>
          <a:p>
            <a:pPr algn="just" rtl="1"/>
            <a:r>
              <a:rPr lang="fa-IR" sz="2000" dirty="0">
                <a:latin typeface="IranNastaliq" pitchFamily="18" charset="0"/>
                <a:cs typeface="IranNastaliq" pitchFamily="18" charset="0"/>
              </a:rPr>
              <a:t>  یک مهدس تولید ژاپنی به نام شی جی یو شینگوبود که این نظریه را به صورت ابزاری قوی برای رسیدن به عیوب صفر وسرانجام حذف بازرسی های کنترل کیفی بسط داد</a:t>
            </a:r>
            <a:endParaRPr lang="en-US" sz="2000" dirty="0">
              <a:latin typeface="IranNastaliq" pitchFamily="18" charset="0"/>
              <a:cs typeface="IranNastaliq" pitchFamily="18" charset="0"/>
            </a:endParaRPr>
          </a:p>
          <a:p>
            <a:pPr algn="just" rtl="1"/>
            <a:r>
              <a:rPr lang="fa-IR" sz="2000" dirty="0">
                <a:latin typeface="IranNastaliq" pitchFamily="18" charset="0"/>
                <a:cs typeface="IranNastaliq" pitchFamily="18" charset="0"/>
              </a:rPr>
              <a:t>کنترل کیفی صفریک روش کنترل کیفیت جهت رسیدن به خرابی صفراست وبراین اصل استواراست که جلوی ایجادضایعات راازطریق کنترل اجرای فرایند می توان گرفت وهمان مفهوم پوکایوکه می </a:t>
            </a:r>
            <a:r>
              <a:rPr lang="fa-IR" sz="2000" dirty="0" smtClean="0">
                <a:latin typeface="IranNastaliq" pitchFamily="18" charset="0"/>
                <a:cs typeface="IranNastaliq" pitchFamily="18" charset="0"/>
              </a:rPr>
              <a:t>باشد</a:t>
            </a:r>
          </a:p>
          <a:p>
            <a:pPr algn="r" rtl="1"/>
            <a:r>
              <a:rPr lang="fa-IR" sz="2000" dirty="0" smtClean="0">
                <a:latin typeface="IranNastaliq" pitchFamily="18" charset="0"/>
                <a:cs typeface="IranNastaliq" pitchFamily="18" charset="0"/>
              </a:rPr>
              <a:t>4</a:t>
            </a:r>
            <a:r>
              <a:rPr lang="fa-IR" sz="2000" dirty="0" smtClean="0">
                <a:solidFill>
                  <a:srgbClr val="FF0000"/>
                </a:solidFill>
                <a:latin typeface="IranNastaliq" pitchFamily="18" charset="0"/>
                <a:cs typeface="IranNastaliq" pitchFamily="18" charset="0"/>
              </a:rPr>
              <a:t>)- عوامل ایجادکننده خرابی رانام ببرید؟</a:t>
            </a:r>
            <a:endParaRPr lang="en-US" sz="2000" dirty="0" smtClean="0">
              <a:solidFill>
                <a:srgbClr val="FF0000"/>
              </a:solidFill>
              <a:latin typeface="IranNastaliq" pitchFamily="18" charset="0"/>
              <a:cs typeface="IranNastaliq" pitchFamily="18" charset="0"/>
            </a:endParaRPr>
          </a:p>
          <a:p>
            <a:pPr algn="r"/>
            <a:r>
              <a:rPr lang="fa-IR" sz="2000" dirty="0" smtClean="0">
                <a:latin typeface="IranNastaliq" pitchFamily="18" charset="0"/>
                <a:cs typeface="IranNastaliq" pitchFamily="18" charset="0"/>
              </a:rPr>
              <a:t>_ خطادرطراحی فرایند _تغییرپذیری فرایندها _استفاده ازموادمناسب _فرسایش تجهیزات ونامناسب بودن آن ها _نهایتا چهار حالت بطورصحیح اجرا شونداشتباهات ساده انسانی دربعضی مواقع به وقوع می پیوندند ومنجربه بروزخرابی هایی میشوند</a:t>
            </a:r>
            <a:endParaRPr lang="en-US" sz="2000" dirty="0" smtClean="0">
              <a:latin typeface="IranNastaliq" pitchFamily="18" charset="0"/>
              <a:cs typeface="IranNastaliq" pitchFamily="18" charset="0"/>
            </a:endParaRPr>
          </a:p>
          <a:p>
            <a:pPr algn="r"/>
            <a:r>
              <a:rPr lang="fa-IR" sz="2000" dirty="0" smtClean="0">
                <a:solidFill>
                  <a:srgbClr val="FF0000"/>
                </a:solidFill>
                <a:latin typeface="IranNastaliq" pitchFamily="18" charset="0"/>
                <a:cs typeface="IranNastaliq" pitchFamily="18" charset="0"/>
              </a:rPr>
              <a:t>5)- استفاده ازابزارهای اکتشافی در پوکایوکه به چه منظوری است ؟ وبه چند گروه تقسیم می شون</a:t>
            </a:r>
            <a:r>
              <a:rPr lang="fa-IR" sz="2000" dirty="0" smtClean="0">
                <a:latin typeface="IranNastaliq" pitchFamily="18" charset="0"/>
                <a:cs typeface="IranNastaliq" pitchFamily="18" charset="0"/>
              </a:rPr>
              <a:t>د؟</a:t>
            </a:r>
            <a:endParaRPr lang="en-US" sz="2000" dirty="0" smtClean="0">
              <a:latin typeface="IranNastaliq" pitchFamily="18" charset="0"/>
              <a:cs typeface="IranNastaliq" pitchFamily="18" charset="0"/>
            </a:endParaRPr>
          </a:p>
          <a:p>
            <a:pPr algn="r"/>
            <a:r>
              <a:rPr lang="fa-IR" sz="2000" dirty="0" smtClean="0">
                <a:latin typeface="IranNastaliq" pitchFamily="18" charset="0"/>
                <a:cs typeface="IranNastaliq" pitchFamily="18" charset="0"/>
              </a:rPr>
              <a:t>  بسیاری ازخطاها به دلیل دقت پایین اپراتورها درحین فرایند ،اتفاق می افتد ابزارهای اکتشافی وسنسورها موجب می شوندکه ازاشتباهات تشخیصی اپراتورها درحین فرایند</a:t>
            </a:r>
            <a:endParaRPr lang="en-US" sz="2000" dirty="0" smtClean="0">
              <a:latin typeface="IranNastaliq" pitchFamily="18" charset="0"/>
              <a:cs typeface="IranNastaliq" pitchFamily="18" charset="0"/>
            </a:endParaRPr>
          </a:p>
          <a:p>
            <a:pPr algn="r"/>
            <a:r>
              <a:rPr lang="fa-IR" sz="2000" dirty="0" smtClean="0">
                <a:latin typeface="IranNastaliq" pitchFamily="18" charset="0"/>
                <a:cs typeface="IranNastaliq" pitchFamily="18" charset="0"/>
              </a:rPr>
              <a:t>جلوگیری شودوبه سه گروه عمده تقسیم می شوند:</a:t>
            </a:r>
            <a:endParaRPr lang="en-US" sz="2000" dirty="0" smtClean="0">
              <a:latin typeface="IranNastaliq" pitchFamily="18" charset="0"/>
              <a:cs typeface="IranNastaliq" pitchFamily="18" charset="0"/>
            </a:endParaRPr>
          </a:p>
          <a:p>
            <a:pPr algn="r"/>
            <a:r>
              <a:rPr lang="fa-IR" sz="2000" dirty="0" smtClean="0">
                <a:latin typeface="IranNastaliq" pitchFamily="18" charset="0"/>
                <a:cs typeface="IranNastaliq" pitchFamily="18" charset="0"/>
              </a:rPr>
              <a:t>1)- سنسورهای تماس فیزیکی</a:t>
            </a:r>
            <a:endParaRPr lang="en-US" sz="2000" dirty="0" smtClean="0">
              <a:latin typeface="IranNastaliq" pitchFamily="18" charset="0"/>
              <a:cs typeface="IranNastaliq" pitchFamily="18" charset="0"/>
            </a:endParaRPr>
          </a:p>
          <a:p>
            <a:pPr algn="r"/>
            <a:r>
              <a:rPr lang="fa-IR" sz="2000" dirty="0" smtClean="0">
                <a:latin typeface="IranNastaliq" pitchFamily="18" charset="0"/>
                <a:cs typeface="IranNastaliq" pitchFamily="18" charset="0"/>
              </a:rPr>
              <a:t>2)- سنسورهای انرژی </a:t>
            </a:r>
            <a:endParaRPr lang="en-US" sz="2000" dirty="0" smtClean="0">
              <a:latin typeface="IranNastaliq" pitchFamily="18" charset="0"/>
              <a:cs typeface="IranNastaliq" pitchFamily="18" charset="0"/>
            </a:endParaRPr>
          </a:p>
          <a:p>
            <a:pPr algn="r"/>
            <a:r>
              <a:rPr lang="fa-IR" sz="2000" dirty="0" smtClean="0">
                <a:latin typeface="IranNastaliq" pitchFamily="18" charset="0"/>
                <a:cs typeface="IranNastaliq" pitchFamily="18" charset="0"/>
              </a:rPr>
              <a:t>3)- سنسورهایی که می توانند تغییرات درشرایط فیزیکی را شناسایی کنند</a:t>
            </a:r>
            <a:endParaRPr lang="en-US" sz="2000" dirty="0" smtClean="0">
              <a:latin typeface="IranNastaliq" pitchFamily="18" charset="0"/>
              <a:cs typeface="IranNastaliq" pitchFamily="18" charset="0"/>
            </a:endParaRPr>
          </a:p>
          <a:p>
            <a:pPr algn="just" rtl="1"/>
            <a:endParaRPr lang="en-US" sz="2000" dirty="0">
              <a:latin typeface="IranNastaliq" pitchFamily="18" charset="0"/>
              <a:cs typeface="IranNastaliq" pitchFamily="18" charset="0"/>
            </a:endParaRP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Date Placeholder 1"/>
          <p:cNvSpPr>
            <a:spLocks noGrp="1"/>
          </p:cNvSpPr>
          <p:nvPr>
            <p:ph type="dt" sz="half" idx="10"/>
          </p:nvPr>
        </p:nvSpPr>
        <p:spPr>
          <a:noFill/>
          <a:ln>
            <a:miter lim="800000"/>
            <a:headEnd/>
            <a:tailEnd/>
          </a:ln>
        </p:spPr>
        <p:txBody>
          <a:bodyPr/>
          <a:lstStyle/>
          <a:p>
            <a:r>
              <a:rPr lang="en-US" smtClean="0"/>
              <a:t>15/02/1390</a:t>
            </a:r>
          </a:p>
        </p:txBody>
      </p:sp>
      <p:sp>
        <p:nvSpPr>
          <p:cNvPr id="49155" name="Footer Placeholder 2"/>
          <p:cNvSpPr>
            <a:spLocks noGrp="1"/>
          </p:cNvSpPr>
          <p:nvPr>
            <p:ph type="ftr" sz="quarter" idx="11"/>
          </p:nvPr>
        </p:nvSpPr>
        <p:spPr>
          <a:noFill/>
          <a:ln>
            <a:miter lim="800000"/>
            <a:headEnd/>
            <a:tailEnd/>
          </a:ln>
        </p:spPr>
        <p:txBody>
          <a:bodyPr/>
          <a:lstStyle/>
          <a:p>
            <a:r>
              <a:rPr lang="en-US" smtClean="0"/>
              <a:t>poka-yoke</a:t>
            </a:r>
          </a:p>
        </p:txBody>
      </p:sp>
      <p:sp>
        <p:nvSpPr>
          <p:cNvPr id="49156" name="Slide Number Placeholder 3"/>
          <p:cNvSpPr>
            <a:spLocks noGrp="1"/>
          </p:cNvSpPr>
          <p:nvPr>
            <p:ph type="sldNum" sz="quarter" idx="12"/>
          </p:nvPr>
        </p:nvSpPr>
        <p:spPr>
          <a:noFill/>
          <a:ln>
            <a:miter lim="800000"/>
            <a:headEnd/>
            <a:tailEnd/>
          </a:ln>
        </p:spPr>
        <p:txBody>
          <a:bodyPr/>
          <a:lstStyle/>
          <a:p>
            <a:fld id="{ADA69F06-624B-417B-9B0A-026C1E233825}" type="slidenum">
              <a:rPr lang="en-US" smtClean="0"/>
              <a:pPr/>
              <a:t>33</a:t>
            </a:fld>
            <a:endParaRPr lang="en-US" smtClean="0"/>
          </a:p>
        </p:txBody>
      </p:sp>
      <p:sp>
        <p:nvSpPr>
          <p:cNvPr id="49157" name="Rectangle 4"/>
          <p:cNvSpPr>
            <a:spLocks noChangeArrowheads="1"/>
          </p:cNvSpPr>
          <p:nvPr/>
        </p:nvSpPr>
        <p:spPr bwMode="auto">
          <a:xfrm>
            <a:off x="990600" y="838200"/>
            <a:ext cx="7696200" cy="3416320"/>
          </a:xfrm>
          <a:prstGeom prst="rect">
            <a:avLst/>
          </a:prstGeom>
          <a:noFill/>
          <a:ln w="9525">
            <a:noFill/>
            <a:miter lim="800000"/>
            <a:headEnd/>
            <a:tailEnd/>
          </a:ln>
        </p:spPr>
        <p:txBody>
          <a:bodyPr>
            <a:spAutoFit/>
          </a:bodyPr>
          <a:lstStyle/>
          <a:p>
            <a:pPr algn="r" rtl="1"/>
            <a:r>
              <a:rPr lang="fa-IR" sz="2400" dirty="0">
                <a:latin typeface="IranNastaliq" pitchFamily="18" charset="0"/>
                <a:cs typeface="IranNastaliq" pitchFamily="18" charset="0"/>
              </a:rPr>
              <a:t>4)- </a:t>
            </a:r>
            <a:r>
              <a:rPr lang="fa-IR" sz="2400" dirty="0">
                <a:solidFill>
                  <a:srgbClr val="FF0000"/>
                </a:solidFill>
                <a:latin typeface="IranNastaliq" pitchFamily="18" charset="0"/>
                <a:cs typeface="IranNastaliq" pitchFamily="18" charset="0"/>
              </a:rPr>
              <a:t>عوامل ایجادکننده خرابی رانام ببرید؟</a:t>
            </a:r>
            <a:endParaRPr lang="en-US" sz="2400" dirty="0">
              <a:solidFill>
                <a:srgbClr val="FF0000"/>
              </a:solidFill>
              <a:latin typeface="IranNastaliq" pitchFamily="18" charset="0"/>
              <a:cs typeface="IranNastaliq" pitchFamily="18" charset="0"/>
            </a:endParaRPr>
          </a:p>
          <a:p>
            <a:pPr algn="r"/>
            <a:r>
              <a:rPr lang="fa-IR" sz="2400" dirty="0">
                <a:latin typeface="IranNastaliq" pitchFamily="18" charset="0"/>
                <a:cs typeface="IranNastaliq" pitchFamily="18" charset="0"/>
              </a:rPr>
              <a:t>_ خطادرطراحی فرایند _تغییرپذیری فرایندها _استفاده ازموادمناسب _فرسایش تجهیزات ونامناسب بودن آن ها _نهایتا چهار حالت بطورصحیح اجرا شونداشتباهات ساده انسانی دربعضی مواقع به وقوع می پیوندند ومنجربه بروزخرابی هایی میشوند</a:t>
            </a:r>
            <a:endParaRPr lang="en-US" sz="2400" dirty="0">
              <a:latin typeface="IranNastaliq" pitchFamily="18" charset="0"/>
              <a:cs typeface="IranNastaliq" pitchFamily="18" charset="0"/>
            </a:endParaRPr>
          </a:p>
          <a:p>
            <a:pPr algn="r"/>
            <a:r>
              <a:rPr lang="fa-IR" sz="2400" dirty="0">
                <a:latin typeface="IranNastaliq" pitchFamily="18" charset="0"/>
                <a:cs typeface="IranNastaliq" pitchFamily="18" charset="0"/>
              </a:rPr>
              <a:t>5</a:t>
            </a:r>
            <a:r>
              <a:rPr lang="fa-IR" sz="2400" dirty="0">
                <a:solidFill>
                  <a:srgbClr val="FF0000"/>
                </a:solidFill>
                <a:latin typeface="IranNastaliq" pitchFamily="18" charset="0"/>
                <a:cs typeface="IranNastaliq" pitchFamily="18" charset="0"/>
              </a:rPr>
              <a:t>)- استفاده ازابزارهای اکتشافی در پوکایوکه به چه منظوری است ؟ وبه چند گروه تقسیم می شوند؟</a:t>
            </a:r>
            <a:endParaRPr lang="en-US" sz="2400" dirty="0">
              <a:solidFill>
                <a:srgbClr val="FF0000"/>
              </a:solidFill>
              <a:latin typeface="IranNastaliq" pitchFamily="18" charset="0"/>
              <a:cs typeface="IranNastaliq" pitchFamily="18" charset="0"/>
            </a:endParaRPr>
          </a:p>
          <a:p>
            <a:pPr algn="r"/>
            <a:r>
              <a:rPr lang="fa-IR" sz="2400" dirty="0">
                <a:latin typeface="IranNastaliq" pitchFamily="18" charset="0"/>
                <a:cs typeface="IranNastaliq" pitchFamily="18" charset="0"/>
              </a:rPr>
              <a:t>  بسیاری ازخطاها به دلیل دقت پایین اپراتورها درحین فرایند ،اتفاق می افتد ابزارهای اکتشافی وسنسورها موجب می شوندکه ازاشتباهات تشخیصی اپراتورها درحین فرایند</a:t>
            </a:r>
            <a:endParaRPr lang="en-US" sz="2400" dirty="0">
              <a:latin typeface="IranNastaliq" pitchFamily="18" charset="0"/>
              <a:cs typeface="IranNastaliq" pitchFamily="18" charset="0"/>
            </a:endParaRPr>
          </a:p>
          <a:p>
            <a:pPr algn="r"/>
            <a:r>
              <a:rPr lang="fa-IR" sz="2400" dirty="0">
                <a:latin typeface="IranNastaliq" pitchFamily="18" charset="0"/>
                <a:cs typeface="IranNastaliq" pitchFamily="18" charset="0"/>
              </a:rPr>
              <a:t>جلوگیری شودوبه سه گروه عمده تقسیم می شوند:</a:t>
            </a:r>
            <a:endParaRPr lang="en-US" sz="2400" dirty="0">
              <a:latin typeface="IranNastaliq" pitchFamily="18" charset="0"/>
              <a:cs typeface="IranNastaliq" pitchFamily="18" charset="0"/>
            </a:endParaRPr>
          </a:p>
          <a:p>
            <a:pPr algn="r"/>
            <a:r>
              <a:rPr lang="fa-IR" sz="2400" dirty="0">
                <a:latin typeface="IranNastaliq" pitchFamily="18" charset="0"/>
                <a:cs typeface="IranNastaliq" pitchFamily="18" charset="0"/>
              </a:rPr>
              <a:t>1)- سنسورهای تماس فیزیکی</a:t>
            </a:r>
            <a:endParaRPr lang="en-US" sz="2400" dirty="0">
              <a:latin typeface="IranNastaliq" pitchFamily="18" charset="0"/>
              <a:cs typeface="IranNastaliq" pitchFamily="18" charset="0"/>
            </a:endParaRPr>
          </a:p>
          <a:p>
            <a:pPr algn="r"/>
            <a:r>
              <a:rPr lang="fa-IR" sz="2400" dirty="0">
                <a:latin typeface="IranNastaliq" pitchFamily="18" charset="0"/>
                <a:cs typeface="IranNastaliq" pitchFamily="18" charset="0"/>
              </a:rPr>
              <a:t>2)- سنسورهای انرژی </a:t>
            </a:r>
            <a:endParaRPr lang="en-US" sz="2400" dirty="0">
              <a:latin typeface="IranNastaliq" pitchFamily="18" charset="0"/>
              <a:cs typeface="IranNastaliq" pitchFamily="18" charset="0"/>
            </a:endParaRPr>
          </a:p>
          <a:p>
            <a:pPr algn="r"/>
            <a:r>
              <a:rPr lang="fa-IR" sz="2400" dirty="0">
                <a:latin typeface="IranNastaliq" pitchFamily="18" charset="0"/>
                <a:cs typeface="IranNastaliq" pitchFamily="18" charset="0"/>
              </a:rPr>
              <a:t>3)- سنسورهایی که می توانند تغییرات درشرایط فیزیکی را شناسایی کنند</a:t>
            </a:r>
            <a:endParaRPr lang="en-US" sz="2400" dirty="0">
              <a:latin typeface="IranNastaliq" pitchFamily="18" charset="0"/>
              <a:cs typeface="IranNastaliq" pitchFamily="18" charset="0"/>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786314" y="1714488"/>
            <a:ext cx="5029200" cy="460375"/>
          </a:xfrm>
          <a:prstGeom prst="rect">
            <a:avLst/>
          </a:prstGeom>
        </p:spPr>
        <p:txBody>
          <a:bodyPr anchor="b"/>
          <a:lstStyle>
            <a:lvl1pPr algn="l" rtl="1" eaLnBrk="1" latinLnBrk="0" hangingPunct="1">
              <a:spcBef>
                <a:spcPct val="0"/>
              </a:spcBef>
              <a:buNone/>
              <a:defRPr kumimoji="0" sz="3000" b="0" kern="1200" cap="small" baseline="0">
                <a:solidFill>
                  <a:schemeClr val="tx2"/>
                </a:solidFill>
                <a:latin typeface="+mj-lt"/>
                <a:ea typeface="+mj-ea"/>
                <a:cs typeface="+mj-cs"/>
              </a:defRPr>
            </a:lvl1pPr>
          </a:lstStyle>
          <a:p>
            <a:pPr>
              <a:defRPr/>
            </a:pPr>
            <a:r>
              <a:rPr lang="fa-IR" sz="3600" b="1" cap="none" dirty="0" smtClean="0">
                <a:ln w="1905"/>
                <a:solidFill>
                  <a:srgbClr val="FF0000"/>
                </a:solidFill>
                <a:effectLst>
                  <a:innerShdw blurRad="69850" dist="43180" dir="5400000">
                    <a:srgbClr val="000000">
                      <a:alpha val="65000"/>
                    </a:srgbClr>
                  </a:innerShdw>
                </a:effectLst>
                <a:latin typeface="IranNastaliq" pitchFamily="18" charset="0"/>
                <a:cs typeface="IranNastaliq" pitchFamily="18" charset="0"/>
              </a:rPr>
              <a:t>1-هدف از بهبود بهره وری چیست؟</a:t>
            </a:r>
            <a:r>
              <a:rPr lang="en-US" sz="36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IranNastaliq" pitchFamily="18" charset="0"/>
                <a:cs typeface="IranNastaliq" pitchFamily="18" charset="0"/>
              </a:rPr>
              <a:t/>
            </a:r>
            <a:br>
              <a:rPr lang="en-US" sz="36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IranNastaliq" pitchFamily="18" charset="0"/>
                <a:cs typeface="IranNastaliq" pitchFamily="18" charset="0"/>
              </a:rPr>
            </a:br>
            <a:endParaRPr lang="fa-IR" sz="3600" b="1" cap="none"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IranNastaliq" pitchFamily="18" charset="0"/>
              <a:cs typeface="IranNastaliq" pitchFamily="18" charset="0"/>
            </a:endParaRPr>
          </a:p>
        </p:txBody>
      </p:sp>
      <p:sp>
        <p:nvSpPr>
          <p:cNvPr id="61443" name="Subtitle 2"/>
          <p:cNvSpPr txBox="1">
            <a:spLocks/>
          </p:cNvSpPr>
          <p:nvPr/>
        </p:nvSpPr>
        <p:spPr bwMode="auto">
          <a:xfrm>
            <a:off x="2252663" y="2000250"/>
            <a:ext cx="6891337" cy="3505200"/>
          </a:xfrm>
          <a:prstGeom prst="rect">
            <a:avLst/>
          </a:prstGeom>
          <a:noFill/>
          <a:ln w="9525">
            <a:noFill/>
            <a:miter lim="800000"/>
            <a:headEnd/>
            <a:tailEnd/>
          </a:ln>
        </p:spPr>
        <p:txBody>
          <a:bodyPr/>
          <a:lstStyle/>
          <a:p>
            <a:pPr marL="273050" indent="-273050" algn="r" rtl="1">
              <a:lnSpc>
                <a:spcPct val="200000"/>
              </a:lnSpc>
              <a:spcBef>
                <a:spcPts val="600"/>
              </a:spcBef>
              <a:buClr>
                <a:schemeClr val="accent1"/>
              </a:buClr>
              <a:buSzPct val="70000"/>
              <a:buFont typeface="Wingdings" pitchFamily="2" charset="2"/>
              <a:buChar char=""/>
            </a:pPr>
            <a:r>
              <a:rPr lang="fa-IR" sz="2800" dirty="0">
                <a:latin typeface="IranNastaliq" pitchFamily="18" charset="0"/>
                <a:cs typeface="IranNastaliq" pitchFamily="18" charset="0"/>
              </a:rPr>
              <a:t>استفاده بهینه از منابع مادی،نیروی انسانی،تسهیلات،غیره به طریق علمی،کاهش هزینه های تولید،گسترش بازارها،افزایش اشتغال و کوشش برای افزایش دستمزدهای واقعی و بهبود معیارهای زندگی آن گونه که به سود کارگر،مدیریت و عموم مصرف کنندگان است.دراین بین،اشتباهاتی درارتباط با مفهوم بهره وری و همچنین رابطه آن با کارایی و اثربخشی صورت می گیرد</a:t>
            </a:r>
          </a:p>
        </p:txBody>
      </p:sp>
      <p:sp>
        <p:nvSpPr>
          <p:cNvPr id="5" name="Explosion 1 4"/>
          <p:cNvSpPr/>
          <p:nvPr/>
        </p:nvSpPr>
        <p:spPr>
          <a:xfrm>
            <a:off x="1752600" y="142852"/>
            <a:ext cx="6891366" cy="771548"/>
          </a:xfrm>
          <a:prstGeom prst="irregularSeal1">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fa-IR" sz="2800" b="1" dirty="0" smtClean="0">
                <a:solidFill>
                  <a:schemeClr val="bg1"/>
                </a:solidFill>
                <a:cs typeface="B Titr" pitchFamily="2" charset="-78"/>
              </a:rPr>
              <a:t>سوالات فصل یازدهم  :</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4500563" y="857250"/>
            <a:ext cx="4643437" cy="1066800"/>
          </a:xfrm>
        </p:spPr>
        <p:txBody>
          <a:bodyPr/>
          <a:lstStyle/>
          <a:p>
            <a:pPr eaLnBrk="1" hangingPunct="1"/>
            <a:r>
              <a:rPr lang="fa-IR" sz="3200" b="1" smtClean="0">
                <a:solidFill>
                  <a:srgbClr val="333399"/>
                </a:solidFill>
                <a:latin typeface="IranNastaliq" pitchFamily="18" charset="0"/>
                <a:cs typeface="IranNastaliq" pitchFamily="18" charset="0"/>
              </a:rPr>
              <a:t>2-عوامل مؤثر بر بهره وری چیست؟</a:t>
            </a:r>
          </a:p>
        </p:txBody>
      </p:sp>
      <p:sp>
        <p:nvSpPr>
          <p:cNvPr id="48131" name="Content Placeholder 2"/>
          <p:cNvSpPr>
            <a:spLocks noGrp="1"/>
          </p:cNvSpPr>
          <p:nvPr>
            <p:ph idx="1"/>
          </p:nvPr>
        </p:nvSpPr>
        <p:spPr>
          <a:xfrm>
            <a:off x="714375" y="1785938"/>
            <a:ext cx="8039100" cy="4883150"/>
          </a:xfrm>
        </p:spPr>
        <p:txBody>
          <a:bodyPr>
            <a:normAutofit/>
          </a:bodyPr>
          <a:lstStyle/>
          <a:p>
            <a:pPr marL="0" indent="0" algn="r" eaLnBrk="1" hangingPunct="1">
              <a:lnSpc>
                <a:spcPct val="150000"/>
              </a:lnSpc>
              <a:buFont typeface="Arial" pitchFamily="34" charset="0"/>
              <a:buNone/>
              <a:defRPr/>
            </a:pPr>
            <a:r>
              <a:rPr lang="fa-IR" dirty="0" smtClean="0">
                <a:latin typeface="IranNastaliq" pitchFamily="18" charset="0"/>
                <a:cs typeface="IranNastaliq" pitchFamily="18" charset="0"/>
              </a:rPr>
              <a:t>عوامل متعدد و گسترده ای بر بهره وری مؤثر هستند که برای مثال می توان به نحوه استقرار ماشین آلات و پرسنل،مهرت نیروی کار،کیفیت مواد ورودی،عوامل جغرافیایی وآب وهوا،ارتباطات،اخلاق کاری،میزان سرمایه گزاری،تحقیق و توسعه،قوانین دولت،آموزش،صرفه جویی و غیره اشاره نمود عوامل ذکر شده به دودسته عوامل خارجی عوامل داخلی طبقه بندی می شوند.عوامل خارجی شامل  عواملی هستند که تحت کنترل مدیریت نیست و مدیریت در کوتاه مدت نمی توانند آنها را تغییر دهد و باید با آنها منطبق شود و مانند مسائل سیاسی،قوانین دولتی و یا قوانین مالیاتی.</a:t>
            </a:r>
            <a:endParaRPr lang="en-US" dirty="0" smtClean="0">
              <a:latin typeface="IranNastaliq" pitchFamily="18" charset="0"/>
              <a:cs typeface="IranNastaliq" pitchFamily="18" charset="0"/>
            </a:endParaRPr>
          </a:p>
          <a:p>
            <a:pPr marL="0" indent="0" algn="r" eaLnBrk="1" hangingPunct="1">
              <a:lnSpc>
                <a:spcPct val="150000"/>
              </a:lnSpc>
              <a:buFont typeface="Arial" pitchFamily="34" charset="0"/>
              <a:buNone/>
              <a:defRPr/>
            </a:pPr>
            <a:r>
              <a:rPr lang="fa-IR" dirty="0" smtClean="0">
                <a:latin typeface="IranNastaliq" pitchFamily="18" charset="0"/>
                <a:cs typeface="IranNastaliq" pitchFamily="18" charset="0"/>
              </a:rPr>
              <a:t>عوامل داخلی عواملی هستند که تحت اختیار مدیر بوده و خود به سه دسته سخت افزار(ماشین آلات)،نرم افزار(اطلاعات) عوامل انسانی(کارگران) تقسیم بندی می شوند</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a:xfrm>
            <a:off x="2214563" y="428625"/>
            <a:ext cx="6357937" cy="1066800"/>
          </a:xfrm>
        </p:spPr>
        <p:txBody>
          <a:bodyPr/>
          <a:lstStyle/>
          <a:p>
            <a:pPr eaLnBrk="1" hangingPunct="1"/>
            <a:r>
              <a:rPr lang="fa-IR" sz="3200" b="1" dirty="0" smtClean="0">
                <a:solidFill>
                  <a:srgbClr val="FF0000"/>
                </a:solidFill>
                <a:latin typeface="IranNastaliq" pitchFamily="18" charset="0"/>
                <a:cs typeface="IranNastaliq" pitchFamily="18" charset="0"/>
              </a:rPr>
              <a:t>3</a:t>
            </a:r>
            <a:r>
              <a:rPr lang="fa-IR" sz="4000" b="1" dirty="0" smtClean="0">
                <a:solidFill>
                  <a:srgbClr val="FF0000"/>
                </a:solidFill>
                <a:latin typeface="IranNastaliq" pitchFamily="18" charset="0"/>
                <a:cs typeface="IranNastaliq" pitchFamily="18" charset="0"/>
              </a:rPr>
              <a:t>-چرخه مدیریت بهره وری مرکب از چهار مرحله را بنویسید</a:t>
            </a:r>
            <a:r>
              <a:rPr lang="fa-IR" sz="4000" b="1" dirty="0" smtClean="0">
                <a:solidFill>
                  <a:srgbClr val="333399"/>
                </a:solidFill>
                <a:latin typeface="IranNastaliq" pitchFamily="18" charset="0"/>
                <a:cs typeface="IranNastaliq" pitchFamily="18" charset="0"/>
              </a:rPr>
              <a:t>؟</a:t>
            </a:r>
          </a:p>
        </p:txBody>
      </p:sp>
      <p:sp>
        <p:nvSpPr>
          <p:cNvPr id="63491" name="Content Placeholder 2"/>
          <p:cNvSpPr>
            <a:spLocks noGrp="1"/>
          </p:cNvSpPr>
          <p:nvPr>
            <p:ph idx="1"/>
          </p:nvPr>
        </p:nvSpPr>
        <p:spPr>
          <a:xfrm>
            <a:off x="3429000" y="2071688"/>
            <a:ext cx="5181600" cy="4297362"/>
          </a:xfrm>
        </p:spPr>
        <p:txBody>
          <a:bodyPr/>
          <a:lstStyle/>
          <a:p>
            <a:pPr marL="0" indent="0" eaLnBrk="1" hangingPunct="1">
              <a:lnSpc>
                <a:spcPct val="200000"/>
              </a:lnSpc>
              <a:buFontTx/>
              <a:buNone/>
            </a:pPr>
            <a:r>
              <a:rPr lang="fa-IR" smtClean="0">
                <a:latin typeface="IranNastaliq" pitchFamily="18" charset="0"/>
                <a:cs typeface="IranNastaliq" pitchFamily="18" charset="0"/>
              </a:rPr>
              <a:t>الف-اندازه گیری و سنجش بهره وری</a:t>
            </a:r>
            <a:endParaRPr lang="en-US" smtClean="0">
              <a:latin typeface="IranNastaliq" pitchFamily="18" charset="0"/>
              <a:cs typeface="IranNastaliq" pitchFamily="18" charset="0"/>
            </a:endParaRPr>
          </a:p>
          <a:p>
            <a:pPr marL="0" indent="0" eaLnBrk="1" hangingPunct="1">
              <a:lnSpc>
                <a:spcPct val="200000"/>
              </a:lnSpc>
              <a:buFontTx/>
              <a:buNone/>
            </a:pPr>
            <a:r>
              <a:rPr lang="fa-IR" smtClean="0">
                <a:latin typeface="IranNastaliq" pitchFamily="18" charset="0"/>
                <a:cs typeface="IranNastaliq" pitchFamily="18" charset="0"/>
              </a:rPr>
              <a:t>ب-ارزیابی بهره وری</a:t>
            </a:r>
            <a:endParaRPr lang="en-US" smtClean="0">
              <a:latin typeface="IranNastaliq" pitchFamily="18" charset="0"/>
              <a:cs typeface="IranNastaliq" pitchFamily="18" charset="0"/>
            </a:endParaRPr>
          </a:p>
          <a:p>
            <a:pPr marL="0" indent="0" eaLnBrk="1" hangingPunct="1">
              <a:lnSpc>
                <a:spcPct val="200000"/>
              </a:lnSpc>
              <a:buFontTx/>
              <a:buNone/>
            </a:pPr>
            <a:r>
              <a:rPr lang="fa-IR" smtClean="0">
                <a:latin typeface="IranNastaliq" pitchFamily="18" charset="0"/>
                <a:cs typeface="IranNastaliq" pitchFamily="18" charset="0"/>
              </a:rPr>
              <a:t>چ-برنامه ریزی برای بهبود بهره وری</a:t>
            </a:r>
            <a:endParaRPr lang="en-US" smtClean="0">
              <a:latin typeface="IranNastaliq" pitchFamily="18" charset="0"/>
              <a:cs typeface="IranNastaliq" pitchFamily="18" charset="0"/>
            </a:endParaRPr>
          </a:p>
          <a:p>
            <a:pPr marL="0" indent="0" eaLnBrk="1" hangingPunct="1">
              <a:lnSpc>
                <a:spcPct val="200000"/>
              </a:lnSpc>
              <a:buFontTx/>
              <a:buNone/>
            </a:pPr>
            <a:r>
              <a:rPr lang="fa-IR" smtClean="0">
                <a:latin typeface="IranNastaliq" pitchFamily="18" charset="0"/>
                <a:cs typeface="IranNastaliq" pitchFamily="18" charset="0"/>
              </a:rPr>
              <a:t>د-بهبود بهره وری</a:t>
            </a:r>
            <a:endParaRPr lang="en-US" smtClean="0">
              <a:latin typeface="IranNastaliq" pitchFamily="18" charset="0"/>
              <a:cs typeface="IranNastaliq" pitchFamily="18" charset="0"/>
            </a:endParaRPr>
          </a:p>
          <a:p>
            <a:pPr marL="0" indent="0" eaLnBrk="1" hangingPunct="1">
              <a:lnSpc>
                <a:spcPct val="200000"/>
              </a:lnSpc>
              <a:buFontTx/>
              <a:buNone/>
            </a:pPr>
            <a:endParaRPr lang="fa-IR" smtClean="0">
              <a:latin typeface="IranNastaliq" pitchFamily="18" charset="0"/>
              <a:cs typeface="IranNastaliq" pitchFamily="18" charset="0"/>
            </a:endParaRPr>
          </a:p>
        </p:txBody>
      </p:sp>
      <p:pic>
        <p:nvPicPr>
          <p:cNvPr id="6" name="Picture 5" descr="ا.jpg"/>
          <p:cNvPicPr>
            <a:picLocks noChangeAspect="1"/>
          </p:cNvPicPr>
          <p:nvPr/>
        </p:nvPicPr>
        <p:blipFill>
          <a:blip r:embed="rId2" cstate="print"/>
          <a:stretch>
            <a:fillRect/>
          </a:stretch>
        </p:blipFill>
        <p:spPr>
          <a:xfrm>
            <a:off x="2062473" y="2857496"/>
            <a:ext cx="3085773" cy="1643074"/>
          </a:xfrm>
          <a:prstGeom prst="roundRect">
            <a:avLst>
              <a:gd name="adj" fmla="val 8594"/>
            </a:avLst>
          </a:prstGeom>
          <a:solidFill>
            <a:srgbClr val="FFFFFF">
              <a:shade val="85000"/>
            </a:srgbClr>
          </a:solidFill>
          <a:ln>
            <a:noFill/>
          </a:ln>
          <a:effectLst>
            <a:reflection blurRad="6350" stA="50000" endA="300" endPos="55000" dir="5400000" sy="-100000" algn="bl" rotWithShape="0"/>
          </a:effectLst>
          <a:scene3d>
            <a:camera prst="perspectiveRight"/>
            <a:lightRig rig="threePt" dir="t"/>
          </a:scene3d>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a:xfrm>
            <a:off x="2928938" y="857250"/>
            <a:ext cx="6072187" cy="1066800"/>
          </a:xfrm>
        </p:spPr>
        <p:txBody>
          <a:bodyPr/>
          <a:lstStyle/>
          <a:p>
            <a:pPr eaLnBrk="1" hangingPunct="1"/>
            <a:r>
              <a:rPr lang="fa-IR" sz="2400" b="1" smtClean="0">
                <a:solidFill>
                  <a:srgbClr val="333399"/>
                </a:solidFill>
                <a:latin typeface="IranNastaliq" pitchFamily="18" charset="0"/>
                <a:cs typeface="IranNastaliq" pitchFamily="18" charset="0"/>
              </a:rPr>
              <a:t>4-شاخص های بهره وری در قالب چه دسته هایی تقسیم شده و بطور مختصر توضیح دهید؟</a:t>
            </a:r>
            <a:r>
              <a:rPr lang="en-US" sz="2400" b="1" smtClean="0">
                <a:solidFill>
                  <a:srgbClr val="333399"/>
                </a:solidFill>
                <a:latin typeface="IranNastaliq" pitchFamily="18" charset="0"/>
                <a:cs typeface="IranNastaliq" pitchFamily="18" charset="0"/>
              </a:rPr>
              <a:t/>
            </a:r>
            <a:br>
              <a:rPr lang="en-US" sz="2400" b="1" smtClean="0">
                <a:solidFill>
                  <a:srgbClr val="333399"/>
                </a:solidFill>
                <a:latin typeface="IranNastaliq" pitchFamily="18" charset="0"/>
                <a:cs typeface="IranNastaliq" pitchFamily="18" charset="0"/>
              </a:rPr>
            </a:br>
            <a:endParaRPr lang="fa-IR" sz="2400" b="1" smtClean="0">
              <a:solidFill>
                <a:srgbClr val="333399"/>
              </a:solidFill>
              <a:latin typeface="IranNastaliq" pitchFamily="18" charset="0"/>
              <a:cs typeface="IranNastaliq" pitchFamily="18" charset="0"/>
            </a:endParaRPr>
          </a:p>
        </p:txBody>
      </p:sp>
      <p:sp>
        <p:nvSpPr>
          <p:cNvPr id="64515" name="Content Placeholder 2"/>
          <p:cNvSpPr>
            <a:spLocks noGrp="1"/>
          </p:cNvSpPr>
          <p:nvPr>
            <p:ph idx="1"/>
          </p:nvPr>
        </p:nvSpPr>
        <p:spPr>
          <a:xfrm>
            <a:off x="714375" y="1676400"/>
            <a:ext cx="8229600" cy="4191000"/>
          </a:xfrm>
        </p:spPr>
        <p:txBody>
          <a:bodyPr>
            <a:normAutofit/>
          </a:bodyPr>
          <a:lstStyle/>
          <a:p>
            <a:pPr marL="0" indent="0" algn="r" eaLnBrk="1" hangingPunct="1">
              <a:lnSpc>
                <a:spcPct val="200000"/>
              </a:lnSpc>
              <a:buFontTx/>
              <a:buNone/>
            </a:pPr>
            <a:r>
              <a:rPr lang="fa-IR" sz="2800" dirty="0" smtClean="0">
                <a:latin typeface="IranNastaliq" pitchFamily="18" charset="0"/>
                <a:cs typeface="IranNastaliq" pitchFamily="18" charset="0"/>
              </a:rPr>
              <a:t>بهره وری جزئی،بهره وری مجموع عوامل،بهره وری چند عامل،بهره وری کل،بهره وری جامع کل عوامل بهره وری جزئی؛عبارتست از نسبت محصول یا ستانده به یک منطقه از نهاده مثلا بهره وری کار،بهره وری سرمایه وبهره وری مواد،بهره وری کار،متداول ترین شاخص بهره وری است که از حاصل ارزش یا صحیح تر ارزش افزوده بر تعداد کارکنان شاغل در تولید ویا بر مجموع نفر ساعت کار اختصاص یافته برای هر واحد تولید به  دست آید.</a:t>
            </a:r>
            <a:endParaRPr lang="en-US" sz="2800" dirty="0" smtClean="0">
              <a:latin typeface="IranNastaliq" pitchFamily="18" charset="0"/>
              <a:cs typeface="IranNastaliq" pitchFamily="18" charset="0"/>
            </a:endParaRPr>
          </a:p>
          <a:p>
            <a:pPr marL="0" indent="0" algn="r" eaLnBrk="1" hangingPunct="1">
              <a:lnSpc>
                <a:spcPct val="200000"/>
              </a:lnSpc>
              <a:buFontTx/>
              <a:buNone/>
            </a:pPr>
            <a:r>
              <a:rPr lang="fa-IR" sz="2800" dirty="0" smtClean="0">
                <a:latin typeface="IranNastaliq" pitchFamily="18" charset="0"/>
                <a:cs typeface="IranNastaliq" pitchFamily="18" charset="0"/>
              </a:rPr>
              <a:t>بهره وری مجموع عوامل؛نسبت  خالص محصول یا ارزش افزوده بر مجموع ارزش نهاده های مصرفی نیروی کار و سرمایه را بهره وری مجموع عوامل گویند.</a:t>
            </a:r>
            <a:endParaRPr lang="en-US" sz="2800" dirty="0" smtClean="0">
              <a:latin typeface="IranNastaliq" pitchFamily="18" charset="0"/>
              <a:cs typeface="IranNastaliq"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Content Placeholder 2"/>
          <p:cNvSpPr>
            <a:spLocks noGrp="1"/>
          </p:cNvSpPr>
          <p:nvPr>
            <p:ph idx="1"/>
          </p:nvPr>
        </p:nvSpPr>
        <p:spPr>
          <a:xfrm>
            <a:off x="533401" y="457200"/>
            <a:ext cx="7924799" cy="5715000"/>
          </a:xfrm>
        </p:spPr>
        <p:txBody>
          <a:bodyPr>
            <a:normAutofit fontScale="85000" lnSpcReduction="20000"/>
          </a:bodyPr>
          <a:lstStyle/>
          <a:p>
            <a:pPr marL="0" indent="0" algn="r" eaLnBrk="1" hangingPunct="1">
              <a:lnSpc>
                <a:spcPct val="250000"/>
              </a:lnSpc>
              <a:buFontTx/>
              <a:buNone/>
            </a:pPr>
            <a:r>
              <a:rPr lang="fa-IR" sz="2800" dirty="0" smtClean="0">
                <a:latin typeface="IranNastaliq" pitchFamily="18" charset="0"/>
                <a:cs typeface="IranNastaliq" pitchFamily="18" charset="0"/>
              </a:rPr>
              <a:t>بهره وری چند عامل؛عبارتست از حاصل کسر ارزش محصول کل یا ارزش افزوده بر تعدادی از نهاده ها.    بهره وری چند عامل تنها میزان بهره وری را در ارتباط با زیر مجموعه ای از کل نهاده اندازه گیری می کند.</a:t>
            </a:r>
            <a:endParaRPr lang="en-US" sz="2800" dirty="0" smtClean="0">
              <a:latin typeface="IranNastaliq" pitchFamily="18" charset="0"/>
              <a:cs typeface="IranNastaliq" pitchFamily="18" charset="0"/>
            </a:endParaRPr>
          </a:p>
          <a:p>
            <a:pPr marL="0" indent="0" algn="r" eaLnBrk="1" hangingPunct="1">
              <a:lnSpc>
                <a:spcPct val="250000"/>
              </a:lnSpc>
              <a:buFontTx/>
              <a:buNone/>
            </a:pPr>
            <a:r>
              <a:rPr lang="fa-IR" sz="2800" dirty="0" smtClean="0">
                <a:latin typeface="IranNastaliq" pitchFamily="18" charset="0"/>
                <a:cs typeface="IranNastaliq" pitchFamily="18" charset="0"/>
              </a:rPr>
              <a:t>بهره وری کل از تقسیم ارزش کل محصولات تولیدی به مجموع ارزش کلیه نهاده های مصرفی به دست می آید،بهره وری کل</a:t>
            </a:r>
          </a:p>
          <a:p>
            <a:pPr marL="0" indent="0" algn="r">
              <a:lnSpc>
                <a:spcPct val="200000"/>
              </a:lnSpc>
              <a:buNone/>
              <a:defRPr/>
            </a:pPr>
            <a:r>
              <a:rPr lang="fa-IR" sz="2800" dirty="0" smtClean="0">
                <a:latin typeface="IranNastaliq" pitchFamily="18" charset="0"/>
                <a:cs typeface="IranNastaliq" pitchFamily="18" charset="0"/>
              </a:rPr>
              <a:t>معیاری است کلی که تأثیر مشترک و همزمان همه نهاده ها از قبیل نیروی انسانی،مواد قطعات،ماشین آلات سرمایه،انرژی و نظایر آن را در ارتباط با میزان و ارزش تولید در نظر می گیرد.</a:t>
            </a:r>
            <a:endParaRPr lang="en-US" sz="2800" dirty="0" smtClean="0">
              <a:latin typeface="IranNastaliq" pitchFamily="18" charset="0"/>
              <a:cs typeface="IranNastaliq" pitchFamily="18" charset="0"/>
            </a:endParaRPr>
          </a:p>
          <a:p>
            <a:pPr marL="0" indent="0" algn="r">
              <a:lnSpc>
                <a:spcPct val="200000"/>
              </a:lnSpc>
              <a:buNone/>
              <a:defRPr/>
            </a:pPr>
            <a:r>
              <a:rPr lang="fa-IR" sz="2800" dirty="0" smtClean="0">
                <a:latin typeface="IranNastaliq" pitchFamily="18" charset="0"/>
                <a:cs typeface="IranNastaliq" pitchFamily="18" charset="0"/>
              </a:rPr>
              <a:t>بهره وری جامع کل عوامل؛عبارتست از حاصلضرب شاخص بهره وری کل در شاخص عوامل غیر قابل لمس .این شاخص پیچیده ترین معیاری است که مفهوم شاخص بهره وری را وسعت می بخشد</a:t>
            </a:r>
          </a:p>
          <a:p>
            <a:pPr marL="0" indent="0" algn="r" eaLnBrk="1" hangingPunct="1">
              <a:lnSpc>
                <a:spcPct val="250000"/>
              </a:lnSpc>
              <a:buFontTx/>
              <a:buNone/>
            </a:pPr>
            <a:endParaRPr lang="fa-IR" sz="2800" dirty="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a:xfrm>
            <a:off x="1000125" y="714375"/>
            <a:ext cx="8458200" cy="1038225"/>
          </a:xfrm>
        </p:spPr>
        <p:txBody>
          <a:bodyPr/>
          <a:lstStyle/>
          <a:p>
            <a:pPr eaLnBrk="1" hangingPunct="1"/>
            <a:r>
              <a:rPr lang="fa-IR" sz="2400" b="1" dirty="0" smtClean="0">
                <a:solidFill>
                  <a:srgbClr val="333399"/>
                </a:solidFill>
                <a:latin typeface="IranNastaliq" pitchFamily="18" charset="0"/>
                <a:cs typeface="IranNastaliq" pitchFamily="18" charset="0"/>
              </a:rPr>
              <a:t>5</a:t>
            </a:r>
            <a:r>
              <a:rPr lang="fa-IR" sz="2400" b="1" dirty="0" smtClean="0">
                <a:solidFill>
                  <a:srgbClr val="FF0000"/>
                </a:solidFill>
                <a:latin typeface="IranNastaliq" pitchFamily="18" charset="0"/>
                <a:cs typeface="IranNastaliq" pitchFamily="18" charset="0"/>
              </a:rPr>
              <a:t>-راه حلهایی که شرکت برای ارتقاء بهره وری و کیفیت تدوین می کند را نام ببرید و بطور مختصر توضیح دهید؟</a:t>
            </a:r>
            <a:r>
              <a:rPr lang="en-US" sz="2400" b="1" dirty="0" smtClean="0">
                <a:solidFill>
                  <a:srgbClr val="FF0000"/>
                </a:solidFill>
                <a:latin typeface="IranNastaliq" pitchFamily="18" charset="0"/>
                <a:cs typeface="IranNastaliq" pitchFamily="18" charset="0"/>
              </a:rPr>
              <a:t/>
            </a:r>
            <a:br>
              <a:rPr lang="en-US" sz="2400" b="1" dirty="0" smtClean="0">
                <a:solidFill>
                  <a:srgbClr val="FF0000"/>
                </a:solidFill>
                <a:latin typeface="IranNastaliq" pitchFamily="18" charset="0"/>
                <a:cs typeface="IranNastaliq" pitchFamily="18" charset="0"/>
              </a:rPr>
            </a:br>
            <a:endParaRPr lang="fa-IR" sz="2400" b="1" dirty="0" smtClean="0">
              <a:solidFill>
                <a:srgbClr val="FF0000"/>
              </a:solidFill>
              <a:latin typeface="IranNastaliq" pitchFamily="18" charset="0"/>
              <a:cs typeface="IranNastaliq" pitchFamily="18" charset="0"/>
            </a:endParaRPr>
          </a:p>
        </p:txBody>
      </p:sp>
      <p:sp>
        <p:nvSpPr>
          <p:cNvPr id="67587" name="Content Placeholder 2"/>
          <p:cNvSpPr>
            <a:spLocks noGrp="1"/>
          </p:cNvSpPr>
          <p:nvPr>
            <p:ph idx="1"/>
          </p:nvPr>
        </p:nvSpPr>
        <p:spPr>
          <a:xfrm>
            <a:off x="928688" y="1500188"/>
            <a:ext cx="8015287" cy="4138611"/>
          </a:xfrm>
        </p:spPr>
        <p:txBody>
          <a:bodyPr>
            <a:noAutofit/>
          </a:bodyPr>
          <a:lstStyle/>
          <a:p>
            <a:pPr marL="0" indent="0" algn="r" eaLnBrk="1" hangingPunct="1">
              <a:lnSpc>
                <a:spcPct val="200000"/>
              </a:lnSpc>
              <a:buFontTx/>
              <a:buNone/>
            </a:pPr>
            <a:r>
              <a:rPr lang="fa-IR" dirty="0" smtClean="0">
                <a:latin typeface="IranNastaliq" pitchFamily="18" charset="0"/>
                <a:cs typeface="IranNastaliq" pitchFamily="18" charset="0"/>
              </a:rPr>
              <a:t>الف-ایمان و اعتماد؛بهره وری و کیفیت در بلند مدت،تنها زمانی بهبود می یابد که بین مدیریت و نیروی کار،اعتماد وجود داشته باشد.</a:t>
            </a:r>
            <a:endParaRPr lang="en-US" dirty="0" smtClean="0">
              <a:latin typeface="IranNastaliq" pitchFamily="18" charset="0"/>
              <a:cs typeface="IranNastaliq" pitchFamily="18" charset="0"/>
            </a:endParaRPr>
          </a:p>
          <a:p>
            <a:pPr marL="0" indent="0" algn="r" eaLnBrk="1" hangingPunct="1">
              <a:lnSpc>
                <a:spcPct val="200000"/>
              </a:lnSpc>
              <a:buFontTx/>
              <a:buNone/>
            </a:pPr>
            <a:r>
              <a:rPr lang="fa-IR" dirty="0" smtClean="0">
                <a:latin typeface="IranNastaliq" pitchFamily="18" charset="0"/>
                <a:cs typeface="IranNastaliq" pitchFamily="18" charset="0"/>
              </a:rPr>
              <a:t>ب-همکاری و تعهد؛زمانی که اعتماد بین مدیریت و کارکنان به حد معینی برسد،هردومتعهد خواهند شد و در جهت بهبود بهره وری و کیفیت،همکاری کنند.</a:t>
            </a:r>
            <a:endParaRPr lang="en-US" dirty="0" smtClean="0">
              <a:latin typeface="IranNastaliq" pitchFamily="18" charset="0"/>
              <a:cs typeface="IranNastaliq" pitchFamily="18" charset="0"/>
            </a:endParaRPr>
          </a:p>
          <a:p>
            <a:pPr marL="0" indent="0" algn="r" eaLnBrk="1" hangingPunct="1">
              <a:lnSpc>
                <a:spcPct val="200000"/>
              </a:lnSpc>
              <a:buFontTx/>
              <a:buNone/>
            </a:pPr>
            <a:r>
              <a:rPr lang="fa-IR" dirty="0" smtClean="0">
                <a:latin typeface="IranNastaliq" pitchFamily="18" charset="0"/>
                <a:cs typeface="IranNastaliq" pitchFamily="18" charset="0"/>
              </a:rPr>
              <a:t>ج-ارتباطات؛مانع اصلی در راه موفقیت روند بهره وری در اغلب موارد،عدم وجود ارتباطات مؤثر در شرکت است.</a:t>
            </a:r>
            <a:endParaRPr lang="en-US" dirty="0" smtClean="0">
              <a:latin typeface="IranNastaliq" pitchFamily="18" charset="0"/>
              <a:cs typeface="IranNastaliq" pitchFamily="18"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50" y="1571625"/>
            <a:ext cx="8715375" cy="4525963"/>
          </a:xfrm>
        </p:spPr>
        <p:txBody>
          <a:bodyPr>
            <a:normAutofit lnSpcReduction="10000"/>
          </a:bodyPr>
          <a:lstStyle/>
          <a:p>
            <a:pPr marL="0" indent="0" algn="r" eaLnBrk="1" hangingPunct="1">
              <a:lnSpc>
                <a:spcPct val="200000"/>
              </a:lnSpc>
              <a:buFont typeface="Arial" pitchFamily="34" charset="0"/>
              <a:buNone/>
              <a:defRPr/>
            </a:pPr>
            <a:r>
              <a:rPr lang="fa-IR" sz="2800" dirty="0" smtClean="0">
                <a:latin typeface="IranNastaliq" pitchFamily="18" charset="0"/>
                <a:cs typeface="IranNastaliq" pitchFamily="18" charset="0"/>
              </a:rPr>
              <a:t>د-به هم پیوستگی؛بهبود بهره وری و کیفیت باید بر مبنای سیستم سازمانی بهم پیوسته ای باشد که در آن قوانین به روشنی تعریف شده اند.</a:t>
            </a:r>
            <a:endParaRPr lang="en-US" sz="2800" dirty="0" smtClean="0">
              <a:latin typeface="IranNastaliq" pitchFamily="18" charset="0"/>
              <a:cs typeface="IranNastaliq" pitchFamily="18" charset="0"/>
            </a:endParaRPr>
          </a:p>
          <a:p>
            <a:pPr marL="0" indent="0" algn="r" eaLnBrk="1" hangingPunct="1">
              <a:lnSpc>
                <a:spcPct val="200000"/>
              </a:lnSpc>
              <a:buFont typeface="Arial" pitchFamily="34" charset="0"/>
              <a:buNone/>
              <a:defRPr/>
            </a:pPr>
            <a:r>
              <a:rPr lang="fa-IR" sz="2800" dirty="0" smtClean="0">
                <a:latin typeface="IranNastaliq" pitchFamily="18" charset="0"/>
                <a:cs typeface="IranNastaliq" pitchFamily="18" charset="0"/>
              </a:rPr>
              <a:t>ز-استمرار؛شرکت های موفق،نشان داده اند که سطح بهره وری و کیفیت به دست آمده و نتیجه تلاش های مستمر برای بهبود در طی سالها بوده است.</a:t>
            </a:r>
            <a:endParaRPr lang="en-US" sz="2800" dirty="0" smtClean="0">
              <a:latin typeface="IranNastaliq" pitchFamily="18" charset="0"/>
              <a:cs typeface="IranNastaliq" pitchFamily="18" charset="0"/>
            </a:endParaRPr>
          </a:p>
          <a:p>
            <a:pPr marL="0" indent="0" algn="r" eaLnBrk="1" hangingPunct="1">
              <a:lnSpc>
                <a:spcPct val="200000"/>
              </a:lnSpc>
              <a:buFont typeface="Arial" pitchFamily="34" charset="0"/>
              <a:buNone/>
              <a:defRPr/>
            </a:pPr>
            <a:r>
              <a:rPr lang="fa-IR" sz="2800" dirty="0" smtClean="0">
                <a:latin typeface="IranNastaliq" pitchFamily="18" charset="0"/>
                <a:cs typeface="IranNastaliq" pitchFamily="18" charset="0"/>
              </a:rPr>
              <a:t>ر-خلاقیت؛تجربه نشان داده است اگر خلاقیتی از طرف مدیران و کارکنان نباشد،بهبودی در بهره وری وجود نخواهد داشت.</a:t>
            </a:r>
            <a:endParaRPr lang="en-US" sz="2800" dirty="0" smtClean="0">
              <a:latin typeface="IranNastaliq" pitchFamily="18" charset="0"/>
              <a:cs typeface="IranNastaliq" pitchFamily="18" charset="0"/>
            </a:endParaRPr>
          </a:p>
          <a:p>
            <a:pPr marL="0" indent="0" algn="r" eaLnBrk="1" hangingPunct="1">
              <a:lnSpc>
                <a:spcPct val="200000"/>
              </a:lnSpc>
              <a:buFont typeface="Arial" pitchFamily="34" charset="0"/>
              <a:buNone/>
              <a:defRPr/>
            </a:pPr>
            <a:r>
              <a:rPr lang="fa-IR" sz="2800" dirty="0" smtClean="0">
                <a:latin typeface="IranNastaliq" pitchFamily="18" charset="0"/>
                <a:cs typeface="IranNastaliq" pitchFamily="18" charset="0"/>
              </a:rPr>
              <a:t>ه-آموزش مستمر؛برقراری یک فرایند مستمر آموزشی در تمام سطوح شرکت،همراه با رابطه مطلوب بین مدیریت و نیروی کار،در سازمان دهی بهره وری و کیفیت نقش مهمی دارد.</a:t>
            </a:r>
            <a:endParaRPr lang="en-US" sz="2800" dirty="0" smtClean="0">
              <a:latin typeface="IranNastaliq" pitchFamily="18" charset="0"/>
              <a:cs typeface="IranNastaliq" pitchFamily="18" charset="0"/>
            </a:endParaRPr>
          </a:p>
          <a:p>
            <a:pPr algn="r">
              <a:defRPr/>
            </a:pPr>
            <a:endParaRPr lang="fa-IR" sz="28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a:xfrm>
            <a:off x="2000250" y="928688"/>
            <a:ext cx="8382000" cy="1066800"/>
          </a:xfrm>
        </p:spPr>
        <p:txBody>
          <a:bodyPr/>
          <a:lstStyle/>
          <a:p>
            <a:pPr eaLnBrk="1" hangingPunct="1"/>
            <a:r>
              <a:rPr lang="fa-IR" sz="3200" b="1" dirty="0" smtClean="0">
                <a:solidFill>
                  <a:srgbClr val="FF0000"/>
                </a:solidFill>
                <a:latin typeface="IranNastaliq" pitchFamily="18" charset="0"/>
                <a:cs typeface="IranNastaliq" pitchFamily="18" charset="0"/>
              </a:rPr>
              <a:t>6-پنج استراتژی برای بهبود بهره وری را نام ببرید</a:t>
            </a:r>
            <a:r>
              <a:rPr lang="fa-IR" sz="3200" b="1" dirty="0" smtClean="0">
                <a:solidFill>
                  <a:srgbClr val="333399"/>
                </a:solidFill>
                <a:latin typeface="IranNastaliq" pitchFamily="18" charset="0"/>
                <a:cs typeface="IranNastaliq" pitchFamily="18" charset="0"/>
              </a:rPr>
              <a:t>؟</a:t>
            </a:r>
            <a:r>
              <a:rPr lang="en-US" sz="3200" b="1" dirty="0" smtClean="0">
                <a:solidFill>
                  <a:srgbClr val="333399"/>
                </a:solidFill>
                <a:latin typeface="IranNastaliq" pitchFamily="18" charset="0"/>
                <a:cs typeface="IranNastaliq" pitchFamily="18" charset="0"/>
              </a:rPr>
              <a:t/>
            </a:r>
            <a:br>
              <a:rPr lang="en-US" sz="3200" b="1" dirty="0" smtClean="0">
                <a:solidFill>
                  <a:srgbClr val="333399"/>
                </a:solidFill>
                <a:latin typeface="IranNastaliq" pitchFamily="18" charset="0"/>
                <a:cs typeface="IranNastaliq" pitchFamily="18" charset="0"/>
              </a:rPr>
            </a:br>
            <a:endParaRPr lang="fa-IR" sz="3200" b="1" dirty="0" smtClean="0">
              <a:solidFill>
                <a:srgbClr val="333399"/>
              </a:solidFill>
              <a:latin typeface="IranNastaliq" pitchFamily="18" charset="0"/>
              <a:cs typeface="IranNastaliq" pitchFamily="18" charset="0"/>
            </a:endParaRPr>
          </a:p>
        </p:txBody>
      </p:sp>
      <p:sp>
        <p:nvSpPr>
          <p:cNvPr id="69635" name="Content Placeholder 2"/>
          <p:cNvSpPr>
            <a:spLocks noGrp="1"/>
          </p:cNvSpPr>
          <p:nvPr>
            <p:ph idx="1"/>
          </p:nvPr>
        </p:nvSpPr>
        <p:spPr>
          <a:xfrm>
            <a:off x="990600" y="1600200"/>
            <a:ext cx="7700963" cy="4495800"/>
          </a:xfrm>
        </p:spPr>
        <p:txBody>
          <a:bodyPr>
            <a:normAutofit fontScale="85000" lnSpcReduction="20000"/>
          </a:bodyPr>
          <a:lstStyle/>
          <a:p>
            <a:pPr marL="0" indent="0" algn="r" eaLnBrk="1" hangingPunct="1">
              <a:lnSpc>
                <a:spcPct val="200000"/>
              </a:lnSpc>
              <a:buFontTx/>
              <a:buNone/>
            </a:pPr>
            <a:r>
              <a:rPr lang="fa-IR" sz="2800" dirty="0" smtClean="0">
                <a:latin typeface="IranNastaliq" pitchFamily="18" charset="0"/>
                <a:cs typeface="IranNastaliq" pitchFamily="18" charset="0"/>
              </a:rPr>
              <a:t>الف)افزایش محصول با استفاده از همان مقدار نهاده</a:t>
            </a:r>
            <a:endParaRPr lang="en-US" sz="2800" dirty="0" smtClean="0">
              <a:latin typeface="IranNastaliq" pitchFamily="18" charset="0"/>
              <a:cs typeface="IranNastaliq" pitchFamily="18" charset="0"/>
            </a:endParaRPr>
          </a:p>
          <a:p>
            <a:pPr marL="0" indent="0" algn="r" eaLnBrk="1" hangingPunct="1">
              <a:lnSpc>
                <a:spcPct val="200000"/>
              </a:lnSpc>
              <a:buFontTx/>
              <a:buNone/>
            </a:pPr>
            <a:r>
              <a:rPr lang="fa-IR" sz="2800" dirty="0" smtClean="0">
                <a:latin typeface="IranNastaliq" pitchFamily="18" charset="0"/>
                <a:cs typeface="IranNastaliq" pitchFamily="18" charset="0"/>
              </a:rPr>
              <a:t>ب)افزایش محصول همراه با کاهش نهاده های مصرفی</a:t>
            </a:r>
            <a:endParaRPr lang="en-US" sz="2800" dirty="0" smtClean="0">
              <a:latin typeface="IranNastaliq" pitchFamily="18" charset="0"/>
              <a:cs typeface="IranNastaliq" pitchFamily="18" charset="0"/>
            </a:endParaRPr>
          </a:p>
          <a:p>
            <a:pPr marL="0" indent="0" algn="r" eaLnBrk="1" hangingPunct="1">
              <a:lnSpc>
                <a:spcPct val="200000"/>
              </a:lnSpc>
              <a:buFontTx/>
              <a:buNone/>
            </a:pPr>
            <a:r>
              <a:rPr lang="fa-IR" sz="2800" dirty="0" smtClean="0">
                <a:latin typeface="IranNastaliq" pitchFamily="18" charset="0"/>
                <a:cs typeface="IranNastaliq" pitchFamily="18" charset="0"/>
              </a:rPr>
              <a:t>ج)تولید همان مقدار محصول با کاهش نهاده های مصرفی</a:t>
            </a:r>
            <a:endParaRPr lang="en-US" sz="2800" dirty="0" smtClean="0">
              <a:latin typeface="IranNastaliq" pitchFamily="18" charset="0"/>
              <a:cs typeface="IranNastaliq" pitchFamily="18" charset="0"/>
            </a:endParaRPr>
          </a:p>
          <a:p>
            <a:pPr marL="0" indent="0" algn="r" eaLnBrk="1" hangingPunct="1">
              <a:lnSpc>
                <a:spcPct val="200000"/>
              </a:lnSpc>
              <a:buFontTx/>
              <a:buNone/>
            </a:pPr>
            <a:r>
              <a:rPr lang="fa-IR" sz="2800" dirty="0" smtClean="0">
                <a:latin typeface="IranNastaliq" pitchFamily="18" charset="0"/>
                <a:cs typeface="IranNastaliq" pitchFamily="18" charset="0"/>
              </a:rPr>
              <a:t>د)افزایش مقدار محصول، سریع تر ازافزایش نهاده های مصرفی</a:t>
            </a:r>
            <a:endParaRPr lang="en-US" sz="2800" dirty="0" smtClean="0">
              <a:latin typeface="IranNastaliq" pitchFamily="18" charset="0"/>
              <a:cs typeface="IranNastaliq" pitchFamily="18" charset="0"/>
            </a:endParaRPr>
          </a:p>
          <a:p>
            <a:pPr marL="0" indent="0" algn="r" eaLnBrk="1" hangingPunct="1">
              <a:lnSpc>
                <a:spcPct val="200000"/>
              </a:lnSpc>
              <a:buFontTx/>
              <a:buNone/>
            </a:pPr>
            <a:r>
              <a:rPr lang="fa-IR" sz="2800" dirty="0" smtClean="0">
                <a:latin typeface="IranNastaliq" pitchFamily="18" charset="0"/>
                <a:cs typeface="IranNastaliq" pitchFamily="18" charset="0"/>
              </a:rPr>
              <a:t>ه)کاهش بیشتر نهاده ها در مقابل کاهش محصول </a:t>
            </a:r>
            <a:endParaRPr lang="en-US" sz="2800" dirty="0" smtClean="0">
              <a:latin typeface="IranNastaliq" pitchFamily="18" charset="0"/>
              <a:cs typeface="IranNastaliq" pitchFamily="18" charset="0"/>
            </a:endParaRPr>
          </a:p>
          <a:p>
            <a:pPr marL="0" indent="0" algn="r" eaLnBrk="1" hangingPunct="1">
              <a:lnSpc>
                <a:spcPct val="200000"/>
              </a:lnSpc>
              <a:buFontTx/>
              <a:buNone/>
            </a:pPr>
            <a:r>
              <a:rPr lang="fa-IR" sz="2800" dirty="0" smtClean="0">
                <a:latin typeface="IranNastaliq" pitchFamily="18" charset="0"/>
                <a:cs typeface="IranNastaliq" pitchFamily="18" charset="0"/>
              </a:rPr>
              <a:t> </a:t>
            </a:r>
            <a:endParaRPr lang="en-US" sz="2800" dirty="0" smtClean="0">
              <a:latin typeface="IranNastaliq" pitchFamily="18" charset="0"/>
              <a:cs typeface="IranNastaliq" pitchFamily="18" charset="0"/>
            </a:endParaRPr>
          </a:p>
          <a:p>
            <a:pPr marL="0" indent="0" algn="r" eaLnBrk="1" hangingPunct="1">
              <a:lnSpc>
                <a:spcPct val="200000"/>
              </a:lnSpc>
              <a:buFontTx/>
              <a:buNone/>
            </a:pPr>
            <a:endParaRPr lang="fa-IR" sz="2800" dirty="0" smtClean="0">
              <a:latin typeface="IranNastaliq" pitchFamily="18" charset="0"/>
              <a:cs typeface="IranNastaliq" pitchFamily="18"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243</TotalTime>
  <Words>4451</Words>
  <Application>Microsoft Office PowerPoint</Application>
  <PresentationFormat>On-screen Show (4:3)</PresentationFormat>
  <Paragraphs>327</Paragraphs>
  <Slides>41</Slides>
  <Notes>3</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Flow</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در ارتباط با حالات خرابی های بالقوه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سوال 2- چرخه شش سيگما را توضیح دهید.</vt:lpstr>
      <vt:lpstr>سوال  3-اجرای صحیح پروژه به چه مواردی نیازمند است. </vt:lpstr>
      <vt:lpstr>سوال 4- مراحل کليدي 6 سيگما با استفاده از فرآيند  DMAIC را نام برده مختصرا توضیح دهید .</vt:lpstr>
      <vt:lpstr>PowerPoint Presentation</vt:lpstr>
      <vt:lpstr>PowerPoint Presentation</vt:lpstr>
      <vt:lpstr>PowerPoint Presentation</vt:lpstr>
      <vt:lpstr>PowerPoint Presentation</vt:lpstr>
      <vt:lpstr>PowerPoint Presentation</vt:lpstr>
      <vt:lpstr>2-عوامل مؤثر بر بهره وری چیست؟</vt:lpstr>
      <vt:lpstr>3-چرخه مدیریت بهره وری مرکب از چهار مرحله را بنویسید؟</vt:lpstr>
      <vt:lpstr>4-شاخص های بهره وری در قالب چه دسته هایی تقسیم شده و بطور مختصر توضیح دهید؟ </vt:lpstr>
      <vt:lpstr>PowerPoint Presentation</vt:lpstr>
      <vt:lpstr>5-راه حلهایی که شرکت برای ارتقاء بهره وری و کیفیت تدوین می کند را نام ببرید و بطور مختصر توضیح دهید؟ </vt:lpstr>
      <vt:lpstr>PowerPoint Presentation</vt:lpstr>
      <vt:lpstr>6-پنج استراتژی برای بهبود بهره وری را نام ببرید؟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سئوالات فصل اول :</dc:title>
  <dc:creator>tirdad</dc:creator>
  <cp:lastModifiedBy>Windows User</cp:lastModifiedBy>
  <cp:revision>26</cp:revision>
  <dcterms:created xsi:type="dcterms:W3CDTF">2006-08-16T00:00:00Z</dcterms:created>
  <dcterms:modified xsi:type="dcterms:W3CDTF">2020-05-28T07:46:38Z</dcterms:modified>
</cp:coreProperties>
</file>