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2" r:id="rId1"/>
  </p:sldMasterIdLst>
  <p:sldIdLst>
    <p:sldId id="264" r:id="rId2"/>
    <p:sldId id="256" r:id="rId3"/>
    <p:sldId id="262" r:id="rId4"/>
    <p:sldId id="261" r:id="rId5"/>
    <p:sldId id="263" r:id="rId6"/>
    <p:sldId id="260" r:id="rId7"/>
  </p:sldIdLst>
  <p:sldSz cx="9144000" cy="6858000" type="screen4x3"/>
  <p:notesSz cx="6858000" cy="9144000"/>
  <p:embeddedFontLst>
    <p:embeddedFont>
      <p:font typeface="B Zar" panose="020B0604020202020204" charset="-78"/>
      <p:regular r:id="rId8"/>
      <p:bold r:id="rId9"/>
    </p:embeddedFont>
    <p:embeddedFont>
      <p:font typeface="Garamond" panose="02020404030301010803" pitchFamily="18" charset="0"/>
      <p:regular r:id="rId10"/>
      <p:bold r:id="rId11"/>
      <p:italic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20582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205828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205829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05830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5831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5832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368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5922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54407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768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514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583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875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8158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2305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36637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442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48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048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>
              <a:defRPr sz="1200">
                <a:latin typeface="+mj-lt"/>
              </a:defRPr>
            </a:lvl1pPr>
          </a:lstStyle>
          <a:p>
            <a:fld id="{1D8BD707-D9CF-40AE-B4C6-C98DA3205C09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2048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>
              <a:defRPr sz="1200"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2048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rtl="0">
              <a:defRPr sz="1200">
                <a:latin typeface="+mj-lt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4807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808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iming>
    <p:tnLst>
      <p:par>
        <p:cTn id="1" dur="indefinite" restart="never" nodeType="tmRoot"/>
      </p:par>
    </p:tnLst>
  </p:timing>
  <p:txStyles>
    <p:titleStyle>
      <a:lvl1pPr algn="l" rtl="1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1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2pPr>
      <a:lvl3pPr algn="l" rtl="1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3pPr>
      <a:lvl4pPr algn="l" rtl="1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4pPr>
      <a:lvl5pPr algn="l" rtl="1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1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1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1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1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r" rtl="1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cs typeface="+mn-cs"/>
        </a:defRPr>
      </a:lvl2pPr>
      <a:lvl3pPr marL="1022350" indent="-350838" algn="r" rtl="1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cs typeface="+mn-cs"/>
        </a:defRPr>
      </a:lvl3pPr>
      <a:lvl4pPr marL="1339850" indent="-315913" algn="r" rtl="1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cs typeface="+mn-cs"/>
        </a:defRPr>
      </a:lvl4pPr>
      <a:lvl5pPr marL="1681163" indent="-339725" algn="r" rtl="1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138363" indent="-339725" algn="r" rtl="1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595563" indent="-339725" algn="r" rtl="1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052763" indent="-339725" algn="r" rtl="1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509963" indent="-339725" algn="r" rtl="1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fa.wikipedia.org/wiki/%D8%A7%D8%B3%DB%8C%D8%AF_%D9%81%D9%88%D9%84%DB%8C%DA%A9" TargetMode="External"/><Relationship Id="rId13" Type="http://schemas.openxmlformats.org/officeDocument/2006/relationships/hyperlink" Target="http://fa.wikipedia.org/wiki/%D8%A2%D9%84%D8%A8%D9%88%D9%85%DB%8C%D9%86" TargetMode="External"/><Relationship Id="rId3" Type="http://schemas.openxmlformats.org/officeDocument/2006/relationships/hyperlink" Target="http://fa.wikipedia.org/w/index.php?title=%D8%A7%D8%B1%D8%B2%D8%B4_%D8%BA%D8%B0%D8%A7%DB%8C%DB%8C&amp;action=edit&amp;redlink=1" TargetMode="External"/><Relationship Id="rId7" Type="http://schemas.openxmlformats.org/officeDocument/2006/relationships/hyperlink" Target="http://fa.wikipedia.org/wiki/%D9%88%DB%8C%D8%AA%D8%A7%D9%85%DB%8C%D9%86_%D8%AB" TargetMode="External"/><Relationship Id="rId12" Type="http://schemas.openxmlformats.org/officeDocument/2006/relationships/hyperlink" Target="http://fa.wikipedia.org/wiki/%D9%88%DB%8C%D8%AA%D8%A7%D9%85%DB%8C%D9%86_%D8%A7%DB%8C" TargetMode="External"/><Relationship Id="rId2" Type="http://schemas.openxmlformats.org/officeDocument/2006/relationships/hyperlink" Target="http://fa.wikipedia.org/wiki/%D9%BE%D8%B1%D9%88%D8%AA%D8%A6%DB%8C%D9%86" TargetMode="External"/><Relationship Id="rId16" Type="http://schemas.openxmlformats.org/officeDocument/2006/relationships/hyperlink" Target="http://fa.wikipedia.org/wiki/%D8%B1%DA%98%DB%8C%D9%85_%D8%BA%D8%B0%D8%A7%DB%8C%DB%8C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fa.wikipedia.org/wiki/%D8%A2%D9%87%D9%86" TargetMode="External"/><Relationship Id="rId11" Type="http://schemas.openxmlformats.org/officeDocument/2006/relationships/hyperlink" Target="http://fa.wikipedia.org/wiki/%D8%A2%D9%86%D8%AA%DB%8C%E2%80%8C%D8%A7%DA%A9%D8%B3%DB%8C%D8%AF%D8%A7%D9%86" TargetMode="External"/><Relationship Id="rId5" Type="http://schemas.openxmlformats.org/officeDocument/2006/relationships/hyperlink" Target="http://fa.wikipedia.org/wiki/%D9%88%DB%8C%D8%AA%D8%A7%D9%85%DB%8C%D9%86" TargetMode="External"/><Relationship Id="rId15" Type="http://schemas.openxmlformats.org/officeDocument/2006/relationships/hyperlink" Target="http://fa.wikipedia.org/wiki/%DA%AF%D9%84%D9%88%D8%AA%D8%A7%D8%AA%DB%8C%D9%88%D9%86" TargetMode="External"/><Relationship Id="rId10" Type="http://schemas.openxmlformats.org/officeDocument/2006/relationships/hyperlink" Target="http://fa.wikipedia.org/wiki/%D8%B3%D9%84%D9%86%DB%8C%D9%88%D9%85" TargetMode="External"/><Relationship Id="rId4" Type="http://schemas.openxmlformats.org/officeDocument/2006/relationships/hyperlink" Target="http://fa.wikipedia.org/w/index.php?title=%D9%85%D9%88%D8%A7%D8%AF_%D9%85%D8%B9%D8%AF%D9%86%DB%8C&amp;action=edit&amp;redlink=1" TargetMode="External"/><Relationship Id="rId9" Type="http://schemas.openxmlformats.org/officeDocument/2006/relationships/hyperlink" Target="http://fa.wikipedia.org/wiki/%DB%8C%D8%AF" TargetMode="External"/><Relationship Id="rId14" Type="http://schemas.openxmlformats.org/officeDocument/2006/relationships/hyperlink" Target="http://fa.wikipedia.org/wiki/%D8%A7%D8%B3%DB%8C%D8%AF_%DA%86%D8%B1%D8%A8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0881913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86200" y="381001"/>
            <a:ext cx="4648200" cy="685800"/>
          </a:xfrm>
        </p:spPr>
        <p:txBody>
          <a:bodyPr>
            <a:normAutofit/>
          </a:bodyPr>
          <a:lstStyle/>
          <a:p>
            <a:pPr algn="r" rtl="1"/>
            <a:r>
              <a:rPr lang="fa-IR" sz="3200" b="1" dirty="0" smtClean="0">
                <a:solidFill>
                  <a:schemeClr val="accent3">
                    <a:lumMod val="50000"/>
                  </a:schemeClr>
                </a:solidFill>
              </a:rPr>
              <a:t>کواشیورکور</a:t>
            </a:r>
            <a:r>
              <a:rPr lang="fa-IR" sz="32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fa-IR" sz="32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3200" b="1" i="1" dirty="0" smtClean="0">
                <a:solidFill>
                  <a:schemeClr val="accent3">
                    <a:lumMod val="50000"/>
                  </a:schemeClr>
                </a:solidFill>
              </a:rPr>
              <a:t>Kwashiorkor</a:t>
            </a:r>
            <a:endParaRPr lang="en-US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7800" y="1676400"/>
            <a:ext cx="6400800" cy="1752600"/>
          </a:xfrm>
        </p:spPr>
        <p:txBody>
          <a:bodyPr>
            <a:normAutofit fontScale="92500" lnSpcReduction="10000"/>
          </a:bodyPr>
          <a:lstStyle/>
          <a:p>
            <a:pPr rtl="1"/>
            <a:r>
              <a:rPr lang="fa-IR" dirty="0" smtClean="0">
                <a:solidFill>
                  <a:schemeClr val="tx1"/>
                </a:solidFill>
              </a:rPr>
              <a:t>سندرم بالینی که در اثر کمبود شدید پروتئین همراه با دریافت کالری می باشد.</a:t>
            </a:r>
          </a:p>
          <a:p>
            <a:pPr rtl="1"/>
            <a:r>
              <a:rPr lang="fa-IR" dirty="0" smtClean="0">
                <a:solidFill>
                  <a:schemeClr val="tx1"/>
                </a:solidFill>
              </a:rPr>
              <a:t>پروتئین برای رشد بافت ها و ترمیم سلولی ضروری است بنابراین</a:t>
            </a:r>
            <a:r>
              <a:rPr lang="fa-IR" dirty="0">
                <a:solidFill>
                  <a:schemeClr val="tx1"/>
                </a:solidFill>
              </a:rPr>
              <a:t> </a:t>
            </a:r>
            <a:r>
              <a:rPr lang="fa-IR" dirty="0" smtClean="0">
                <a:solidFill>
                  <a:schemeClr val="tx1"/>
                </a:solidFill>
              </a:rPr>
              <a:t>همه سیستم های بدن تحت تاثیر قرار می گیرند.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842491" y="4507468"/>
            <a:ext cx="3048000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/>
            <a:r>
              <a:rPr lang="fa-IR" sz="2000" dirty="0" smtClean="0"/>
              <a:t>سن شیوع 1 – 4 سالگی می باشد</a:t>
            </a:r>
            <a:endParaRPr lang="en-US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457200"/>
            <a:ext cx="8229600" cy="865187"/>
          </a:xfrm>
        </p:spPr>
        <p:txBody>
          <a:bodyPr/>
          <a:lstStyle/>
          <a:p>
            <a:pPr algn="r"/>
            <a:r>
              <a:rPr lang="fa-IR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علت بیماری</a:t>
            </a:r>
            <a:endParaRPr lang="en-US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0"/>
            <a:ext cx="8229600" cy="24384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algn="r" rtl="1"/>
            <a:endParaRPr lang="fa-IR" sz="1800" dirty="0" smtClean="0">
              <a:cs typeface="B Zar" pitchFamily="2" charset="-78"/>
            </a:endParaRPr>
          </a:p>
          <a:p>
            <a:pPr algn="r" rtl="1"/>
            <a:r>
              <a:rPr lang="fa-IR" sz="1800" dirty="0" smtClean="0">
                <a:cs typeface="B Zar" pitchFamily="2" charset="-78"/>
              </a:rPr>
              <a:t>به نظر می‌رسد که کواشیورکور به دنبال کمبود </a:t>
            </a:r>
            <a:r>
              <a:rPr lang="fa-IR" sz="1800" dirty="0" smtClean="0">
                <a:cs typeface="B Zar" pitchFamily="2" charset="-78"/>
                <a:hlinkClick r:id="rId2" tooltip="پروتئین"/>
              </a:rPr>
              <a:t>پروتئین</a:t>
            </a:r>
            <a:r>
              <a:rPr lang="fa-IR" sz="1800" dirty="0" smtClean="0">
                <a:cs typeface="B Zar" pitchFamily="2" charset="-78"/>
              </a:rPr>
              <a:t>، </a:t>
            </a:r>
            <a:r>
              <a:rPr lang="fa-IR" sz="1800" dirty="0" smtClean="0">
                <a:cs typeface="B Zar" pitchFamily="2" charset="-78"/>
                <a:hlinkClick r:id="rId3" tooltip="ارزش غذایی (صفحه وجود ندارد)"/>
              </a:rPr>
              <a:t>انرژی</a:t>
            </a:r>
            <a:r>
              <a:rPr lang="fa-IR" sz="1800" dirty="0" smtClean="0">
                <a:cs typeface="B Zar" pitchFamily="2" charset="-78"/>
              </a:rPr>
              <a:t>، </a:t>
            </a:r>
            <a:r>
              <a:rPr lang="fa-IR" sz="1800" dirty="0" smtClean="0">
                <a:cs typeface="B Zar" pitchFamily="2" charset="-78"/>
                <a:hlinkClick r:id="rId4" tooltip="مواد معدنی (صفحه وجود ندارد)"/>
              </a:rPr>
              <a:t>مواد معدنی</a:t>
            </a:r>
            <a:r>
              <a:rPr lang="fa-IR" sz="1800" dirty="0" smtClean="0">
                <a:cs typeface="B Zar" pitchFamily="2" charset="-78"/>
              </a:rPr>
              <a:t> و </a:t>
            </a:r>
            <a:r>
              <a:rPr lang="fa-IR" sz="1800" dirty="0" smtClean="0">
                <a:cs typeface="B Zar" pitchFamily="2" charset="-78"/>
                <a:hlinkClick r:id="rId5" tooltip="ویتامین"/>
              </a:rPr>
              <a:t>ویتامین</a:t>
            </a:r>
            <a:r>
              <a:rPr lang="fa-IR" sz="1800" dirty="0" smtClean="0">
                <a:cs typeface="B Zar" pitchFamily="2" charset="-78"/>
              </a:rPr>
              <a:t> بروز می‌کند. کمبود </a:t>
            </a:r>
            <a:r>
              <a:rPr lang="fa-IR" sz="1800" dirty="0" smtClean="0">
                <a:cs typeface="B Zar" pitchFamily="2" charset="-78"/>
                <a:hlinkClick r:id="rId6" tooltip="آهن"/>
              </a:rPr>
              <a:t>آهن</a:t>
            </a:r>
            <a:r>
              <a:rPr lang="fa-IR" sz="1800" dirty="0" smtClean="0">
                <a:cs typeface="B Zar" pitchFamily="2" charset="-78"/>
              </a:rPr>
              <a:t>، </a:t>
            </a:r>
            <a:r>
              <a:rPr lang="fa-IR" sz="1800" dirty="0" smtClean="0">
                <a:cs typeface="B Zar" pitchFamily="2" charset="-78"/>
                <a:hlinkClick r:id="rId7" tooltip="ویتامین ث"/>
              </a:rPr>
              <a:t>ویتامین ث</a:t>
            </a:r>
            <a:r>
              <a:rPr lang="fa-IR" sz="1800" dirty="0" smtClean="0">
                <a:cs typeface="B Zar" pitchFamily="2" charset="-78"/>
              </a:rPr>
              <a:t>، </a:t>
            </a:r>
            <a:r>
              <a:rPr lang="fa-IR" sz="1800" dirty="0" smtClean="0">
                <a:cs typeface="B Zar" pitchFamily="2" charset="-78"/>
                <a:hlinkClick r:id="rId8" tooltip="اسید فولیک"/>
              </a:rPr>
              <a:t>اسید فولیک</a:t>
            </a:r>
            <a:r>
              <a:rPr lang="fa-IR" sz="1800" dirty="0" smtClean="0">
                <a:cs typeface="B Zar" pitchFamily="2" charset="-78"/>
              </a:rPr>
              <a:t>، </a:t>
            </a:r>
            <a:r>
              <a:rPr lang="fa-IR" sz="1800" dirty="0" smtClean="0">
                <a:cs typeface="B Zar" pitchFamily="2" charset="-78"/>
                <a:hlinkClick r:id="rId9" tooltip="ید"/>
              </a:rPr>
              <a:t>ید</a:t>
            </a:r>
            <a:r>
              <a:rPr lang="fa-IR" sz="1800" dirty="0" smtClean="0">
                <a:cs typeface="B Zar" pitchFamily="2" charset="-78"/>
              </a:rPr>
              <a:t> و </a:t>
            </a:r>
            <a:r>
              <a:rPr lang="fa-IR" sz="1800" dirty="0" smtClean="0">
                <a:cs typeface="B Zar" pitchFamily="2" charset="-78"/>
                <a:hlinkClick r:id="rId10" tooltip="سلنیوم"/>
              </a:rPr>
              <a:t>سلنیوم</a:t>
            </a:r>
            <a:r>
              <a:rPr lang="fa-IR" sz="1800" dirty="0" smtClean="0">
                <a:cs typeface="B Zar" pitchFamily="2" charset="-78"/>
              </a:rPr>
              <a:t>، به خصوص برخی </a:t>
            </a:r>
            <a:r>
              <a:rPr lang="fa-IR" sz="1800" dirty="0" smtClean="0">
                <a:cs typeface="B Zar" pitchFamily="2" charset="-78"/>
                <a:hlinkClick r:id="rId11" tooltip="آنتی‌اکسیدان"/>
              </a:rPr>
              <a:t>آنتی‌اکسیدان‌ها</a:t>
            </a:r>
            <a:r>
              <a:rPr lang="fa-IR" sz="1800" dirty="0" smtClean="0">
                <a:cs typeface="B Zar" pitchFamily="2" charset="-78"/>
              </a:rPr>
              <a:t> (از جمله </a:t>
            </a:r>
            <a:r>
              <a:rPr lang="fa-IR" sz="1800" dirty="0" smtClean="0">
                <a:cs typeface="B Zar" pitchFamily="2" charset="-78"/>
                <a:hlinkClick r:id="rId12" tooltip="ویتامین ای"/>
              </a:rPr>
              <a:t>ویتامین ای</a:t>
            </a:r>
            <a:r>
              <a:rPr lang="fa-IR" sz="1800" dirty="0" smtClean="0">
                <a:cs typeface="B Zar" pitchFamily="2" charset="-78"/>
              </a:rPr>
              <a:t>، </a:t>
            </a:r>
            <a:r>
              <a:rPr lang="fa-IR" sz="1800" dirty="0" smtClean="0">
                <a:cs typeface="B Zar" pitchFamily="2" charset="-78"/>
                <a:hlinkClick r:id="rId13" tooltip="آلبومین"/>
              </a:rPr>
              <a:t>آلبومین</a:t>
            </a:r>
            <a:r>
              <a:rPr lang="fa-IR" sz="1800" dirty="0" smtClean="0">
                <a:cs typeface="B Zar" pitchFamily="2" charset="-78"/>
              </a:rPr>
              <a:t>، برخی </a:t>
            </a:r>
            <a:r>
              <a:rPr lang="fa-IR" sz="1800" dirty="0" smtClean="0">
                <a:cs typeface="B Zar" pitchFamily="2" charset="-78"/>
                <a:hlinkClick r:id="rId14" tooltip="اسید چرب"/>
              </a:rPr>
              <a:t>اسیدهای چرب</a:t>
            </a:r>
            <a:r>
              <a:rPr lang="fa-IR" sz="1800" dirty="0" smtClean="0">
                <a:cs typeface="B Zar" pitchFamily="2" charset="-78"/>
              </a:rPr>
              <a:t> اشباع‌نشده و </a:t>
            </a:r>
            <a:r>
              <a:rPr lang="fa-IR" sz="1800" dirty="0" smtClean="0">
                <a:cs typeface="B Zar" pitchFamily="2" charset="-78"/>
                <a:hlinkClick r:id="rId15" tooltip="گلوتاتیون"/>
              </a:rPr>
              <a:t>گلوتاتیون</a:t>
            </a:r>
            <a:r>
              <a:rPr lang="fa-IR" sz="1800" dirty="0" smtClean="0">
                <a:cs typeface="B Zar" pitchFamily="2" charset="-78"/>
              </a:rPr>
              <a:t>)، در ابتلا به این بیماری نقش اساسی دارند.</a:t>
            </a:r>
          </a:p>
          <a:p>
            <a:pPr algn="r" rtl="1"/>
            <a:endParaRPr lang="fa-IR" sz="1800" dirty="0" smtClean="0">
              <a:cs typeface="B Zar" pitchFamily="2" charset="-78"/>
            </a:endParaRPr>
          </a:p>
          <a:p>
            <a:pPr algn="r" rtl="1"/>
            <a:r>
              <a:rPr lang="fa-IR" sz="1800" dirty="0" smtClean="0">
                <a:cs typeface="B Zar" pitchFamily="2" charset="-78"/>
              </a:rPr>
              <a:t>اغلب علت آن قطع ناگهانی شیر مادر و جایگزینی آن با </a:t>
            </a:r>
            <a:r>
              <a:rPr lang="fa-IR" sz="1800" dirty="0" smtClean="0">
                <a:cs typeface="B Zar" pitchFamily="2" charset="-78"/>
                <a:hlinkClick r:id="rId16" tooltip="رژیم غذایی"/>
              </a:rPr>
              <a:t>رژیم غذایی</a:t>
            </a:r>
            <a:r>
              <a:rPr lang="fa-IR" sz="1800" dirty="0" smtClean="0">
                <a:cs typeface="B Zar" pitchFamily="2" charset="-78"/>
              </a:rPr>
              <a:t> نامناسبی است که برخلاف شیر مادر فاقد مواد لازم برای رشد و متابولیسم بدن کودک هستند. </a:t>
            </a:r>
          </a:p>
          <a:p>
            <a:pPr algn="r" rtl="1"/>
            <a:endParaRPr lang="fa-IR" sz="1800" dirty="0" smtClean="0">
              <a:cs typeface="B Zar" pitchFamily="2" charset="-78"/>
            </a:endParaRPr>
          </a:p>
          <a:p>
            <a:pPr algn="r" rtl="1"/>
            <a:r>
              <a:rPr lang="fa-IR" sz="1800" dirty="0" smtClean="0">
                <a:cs typeface="B Zar" pitchFamily="2" charset="-78"/>
              </a:rPr>
              <a:t>در کشورهایی که کواشیورکور شیوع دارد، اغلب شیر را با غذاهای غنی از نظر کربوهیدرات، همچون برنج، ذرت و غلات جایگزین می‌کنند.</a:t>
            </a:r>
            <a:endParaRPr lang="en-US" sz="1800" dirty="0" smtClean="0">
              <a:cs typeface="B Zar" pitchFamily="2" charset="-78"/>
            </a:endParaRPr>
          </a:p>
          <a:p>
            <a:pPr algn="r"/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838200" y="1618565"/>
            <a:ext cx="7543800" cy="6463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 rtl="1"/>
            <a:r>
              <a:rPr lang="fa-IR" dirty="0"/>
              <a:t>بیماری در اثر </a:t>
            </a:r>
            <a:r>
              <a:rPr lang="fa-IR" dirty="0">
                <a:solidFill>
                  <a:srgbClr val="C00000"/>
                </a:solidFill>
              </a:rPr>
              <a:t>تغذیه ناکافی یا نادرست در دوران رشد کودک  </a:t>
            </a:r>
            <a:r>
              <a:rPr lang="fa-IR" dirty="0"/>
              <a:t>، </a:t>
            </a:r>
            <a:r>
              <a:rPr lang="fa-IR" dirty="0">
                <a:solidFill>
                  <a:srgbClr val="00B0F0"/>
                </a:solidFill>
              </a:rPr>
              <a:t>اختلال در جذب   یا دفع پروتئین </a:t>
            </a:r>
            <a:r>
              <a:rPr lang="fa-IR" dirty="0"/>
              <a:t>در کودکان مبتلا به اسهال مزمن ، نفروز ، سوختگی ، عفونت و خونریزی  ایجاد می شود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9582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2600" y="277813"/>
            <a:ext cx="3124200" cy="712787"/>
          </a:xfrm>
        </p:spPr>
        <p:txBody>
          <a:bodyPr/>
          <a:lstStyle/>
          <a:p>
            <a:pPr algn="r"/>
            <a:r>
              <a:rPr lang="fa-IR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تظاهرات بالینی</a:t>
            </a:r>
            <a:endParaRPr lang="en-US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2400" y="2743200"/>
            <a:ext cx="83058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Clr>
                <a:schemeClr val="accent1">
                  <a:lumMod val="50000"/>
                </a:schemeClr>
              </a:buClr>
              <a:buFont typeface="Wingdings" pitchFamily="2" charset="2"/>
              <a:buChar char="q"/>
            </a:pPr>
            <a:r>
              <a:rPr lang="fa-IR" dirty="0" smtClean="0"/>
              <a:t>لتارژی </a:t>
            </a:r>
          </a:p>
          <a:p>
            <a:pPr marL="285750" indent="-285750" algn="r" rtl="1">
              <a:buClr>
                <a:schemeClr val="accent1">
                  <a:lumMod val="50000"/>
                </a:schemeClr>
              </a:buClr>
              <a:buFont typeface="Wingdings" pitchFamily="2" charset="2"/>
              <a:buChar char="q"/>
            </a:pPr>
            <a:r>
              <a:rPr lang="fa-IR" dirty="0" smtClean="0"/>
              <a:t>آپاتی</a:t>
            </a:r>
          </a:p>
          <a:p>
            <a:pPr marL="285750" indent="-285750" algn="r" rtl="1">
              <a:buClr>
                <a:schemeClr val="accent1">
                  <a:lumMod val="50000"/>
                </a:schemeClr>
              </a:buClr>
              <a:buFont typeface="Wingdings" pitchFamily="2" charset="2"/>
              <a:buChar char="q"/>
            </a:pPr>
            <a:r>
              <a:rPr lang="fa-IR" dirty="0" smtClean="0"/>
              <a:t>تحریک پذیری</a:t>
            </a:r>
          </a:p>
          <a:p>
            <a:pPr marL="285750" indent="-285750" algn="r" rtl="1">
              <a:buClr>
                <a:schemeClr val="accent1">
                  <a:lumMod val="50000"/>
                </a:schemeClr>
              </a:buClr>
              <a:buFont typeface="Wingdings" pitchFamily="2" charset="2"/>
              <a:buChar char="q"/>
            </a:pPr>
            <a:r>
              <a:rPr lang="fa-IR" dirty="0" smtClean="0"/>
              <a:t>کاهش رشد </a:t>
            </a:r>
          </a:p>
          <a:p>
            <a:pPr marL="285750" indent="-285750" algn="r" rtl="1">
              <a:buClr>
                <a:schemeClr val="accent1">
                  <a:lumMod val="50000"/>
                </a:schemeClr>
              </a:buClr>
              <a:buFont typeface="Wingdings" pitchFamily="2" charset="2"/>
              <a:buChar char="q"/>
            </a:pPr>
            <a:r>
              <a:rPr lang="fa-IR" dirty="0" smtClean="0"/>
              <a:t>کاهش توان بدنی وبافت عضلانی</a:t>
            </a:r>
          </a:p>
          <a:p>
            <a:pPr marL="285750" indent="-285750" algn="r" rtl="1">
              <a:buClr>
                <a:schemeClr val="accent1">
                  <a:lumMod val="50000"/>
                </a:schemeClr>
              </a:buClr>
              <a:buFont typeface="Wingdings" pitchFamily="2" charset="2"/>
              <a:buChar char="q"/>
            </a:pPr>
            <a:r>
              <a:rPr lang="fa-IR" dirty="0" smtClean="0"/>
              <a:t>افزایش احتمال عفونت و ادم ( به علت هیپوآلبومینمی)</a:t>
            </a:r>
          </a:p>
          <a:p>
            <a:pPr marL="285750" indent="-285750" algn="r" rtl="1">
              <a:buClr>
                <a:schemeClr val="accent1">
                  <a:lumMod val="50000"/>
                </a:schemeClr>
              </a:buClr>
              <a:buFont typeface="Wingdings" pitchFamily="2" charset="2"/>
              <a:buChar char="q"/>
            </a:pPr>
            <a:r>
              <a:rPr lang="fa-IR" dirty="0" smtClean="0"/>
              <a:t>موهای شکننده و مجعد(ابتدا قهوه ای و بع قرمز رنگ)</a:t>
            </a:r>
          </a:p>
          <a:p>
            <a:pPr marL="285750" indent="-285750" algn="r" rtl="1">
              <a:buClr>
                <a:schemeClr val="accent1">
                  <a:lumMod val="50000"/>
                </a:schemeClr>
              </a:buClr>
              <a:buFont typeface="Wingdings" pitchFamily="2" charset="2"/>
              <a:buChar char="q"/>
            </a:pPr>
            <a:r>
              <a:rPr lang="fa-IR" dirty="0" smtClean="0"/>
              <a:t>ادم دست ها و پوسته ریزی دست</a:t>
            </a:r>
          </a:p>
          <a:p>
            <a:pPr marL="285750" indent="-285750" algn="r" rtl="1">
              <a:buClr>
                <a:schemeClr val="accent1">
                  <a:lumMod val="50000"/>
                </a:schemeClr>
              </a:buClr>
              <a:buFont typeface="Wingdings" pitchFamily="2" charset="2"/>
              <a:buChar char="q"/>
            </a:pPr>
            <a:r>
              <a:rPr lang="fa-IR" dirty="0" smtClean="0"/>
              <a:t>اسهال  </a:t>
            </a:r>
          </a:p>
          <a:p>
            <a:pPr marL="285750" indent="-285750" algn="r" rtl="1">
              <a:buClr>
                <a:schemeClr val="accent1">
                  <a:lumMod val="50000"/>
                </a:schemeClr>
              </a:buClr>
              <a:buFont typeface="Wingdings" pitchFamily="2" charset="2"/>
              <a:buChar char="q"/>
            </a:pPr>
            <a:r>
              <a:rPr lang="fa-IR" dirty="0" smtClean="0"/>
              <a:t>و اختلالات سیستم ایمنی</a:t>
            </a:r>
          </a:p>
          <a:p>
            <a:pPr marL="285750" indent="-285750" algn="r" rtl="1">
              <a:buClr>
                <a:schemeClr val="accent1">
                  <a:lumMod val="50000"/>
                </a:schemeClr>
              </a:buClr>
              <a:buFont typeface="Wingdings" pitchFamily="2" charset="2"/>
              <a:buChar char="q"/>
            </a:pPr>
            <a:r>
              <a:rPr lang="fa-IR" dirty="0" smtClean="0"/>
              <a:t>در نهایت قلب وکبد بزرگ شده ، جریان خون کلیه و </a:t>
            </a:r>
            <a:r>
              <a:rPr lang="en-US" dirty="0" smtClean="0"/>
              <a:t>GFR</a:t>
            </a:r>
            <a:r>
              <a:rPr lang="fa-IR" dirty="0" smtClean="0"/>
              <a:t> کاهش یافته   .... اغماء و نهایتاً مرگ .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143000" y="1124634"/>
            <a:ext cx="6934200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 rtl="1"/>
            <a:r>
              <a:rPr lang="fa-IR" dirty="0" smtClean="0">
                <a:solidFill>
                  <a:srgbClr val="FF0000"/>
                </a:solidFill>
              </a:rPr>
              <a:t>نکته </a:t>
            </a:r>
            <a:r>
              <a:rPr lang="fa-IR" dirty="0" smtClean="0"/>
              <a:t>: </a:t>
            </a:r>
            <a:r>
              <a:rPr lang="fa-IR" dirty="0" smtClean="0">
                <a:solidFill>
                  <a:schemeClr val="tx1"/>
                </a:solidFill>
              </a:rPr>
              <a:t>در </a:t>
            </a:r>
            <a:r>
              <a:rPr lang="fa-IR" dirty="0">
                <a:solidFill>
                  <a:schemeClr val="tx1"/>
                </a:solidFill>
              </a:rPr>
              <a:t>کواشیورکور ، یا رژیم غذایی کودک فاقد پروتئین است یا بیمار به دلیل بیماری های زمینه ای پروتئین از دست می دهد.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2092036"/>
            <a:ext cx="4191000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/>
            <a:r>
              <a:rPr lang="fa-IR" dirty="0" smtClean="0">
                <a:solidFill>
                  <a:srgbClr val="FF0000"/>
                </a:solidFill>
                <a:cs typeface="B Zar" pitchFamily="2" charset="-78"/>
              </a:rPr>
              <a:t>نکته : </a:t>
            </a:r>
            <a:r>
              <a:rPr lang="fa-IR" dirty="0" smtClean="0">
                <a:cs typeface="B Zar" pitchFamily="2" charset="-78"/>
              </a:rPr>
              <a:t>یکی از علائم بیماری علامت پرچم در موها  می باشد ( بیمار مو قرمز)</a:t>
            </a:r>
            <a:endParaRPr lang="en-US" dirty="0">
              <a:cs typeface="B Zar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086600" y="2133600"/>
            <a:ext cx="15808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400" b="1" cap="all" dirty="0">
                <a:ln w="9000" cmpd="sng">
                  <a:solidFill>
                    <a:schemeClr val="accent3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علائم بیماری </a:t>
            </a:r>
          </a:p>
        </p:txBody>
      </p:sp>
    </p:spTree>
    <p:extLst>
      <p:ext uri="{BB962C8B-B14F-4D97-AF65-F5344CB8AC3E}">
        <p14:creationId xmlns:p14="http://schemas.microsoft.com/office/powerpoint/2010/main" val="58009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066800"/>
            <a:ext cx="8229600" cy="484187"/>
          </a:xfrm>
        </p:spPr>
        <p:txBody>
          <a:bodyPr/>
          <a:lstStyle/>
          <a:p>
            <a:pPr algn="r"/>
            <a:r>
              <a:rPr lang="fa-I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ارزیابی تشخیصی</a:t>
            </a:r>
            <a:endParaRPr 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2362200"/>
            <a:ext cx="5486400" cy="1600200"/>
          </a:xfrm>
        </p:spPr>
        <p:txBody>
          <a:bodyPr/>
          <a:lstStyle/>
          <a:p>
            <a:r>
              <a:rPr lang="fa-IR" sz="2000" dirty="0" smtClean="0">
                <a:cs typeface="B Zar" pitchFamily="2" charset="-78"/>
              </a:rPr>
              <a:t>انواع کم خونی ها</a:t>
            </a:r>
          </a:p>
          <a:p>
            <a:r>
              <a:rPr lang="fa-IR" sz="2000" dirty="0" smtClean="0">
                <a:cs typeface="B Zar" pitchFamily="2" charset="-78"/>
              </a:rPr>
              <a:t>هیپوکلسمی همراه با احتباس سدیم وکاهش غلظت آلبومین سرم</a:t>
            </a:r>
          </a:p>
          <a:p>
            <a:r>
              <a:rPr lang="fa-IR" sz="2000" dirty="0" smtClean="0">
                <a:cs typeface="B Zar" pitchFamily="2" charset="-78"/>
              </a:rPr>
              <a:t>و گاه کمبود ویتامین و مواد معدنی</a:t>
            </a:r>
          </a:p>
        </p:txBody>
      </p:sp>
    </p:spTree>
    <p:extLst>
      <p:ext uri="{BB962C8B-B14F-4D97-AF65-F5344CB8AC3E}">
        <p14:creationId xmlns:p14="http://schemas.microsoft.com/office/powerpoint/2010/main" val="3424863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14800" y="609600"/>
            <a:ext cx="3352800" cy="636587"/>
          </a:xfrm>
        </p:spPr>
        <p:txBody>
          <a:bodyPr/>
          <a:lstStyle/>
          <a:p>
            <a:pPr algn="r"/>
            <a:r>
              <a:rPr lang="fa-IR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جلوگیری و درمان</a:t>
            </a:r>
            <a:endParaRPr lang="en-US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752600"/>
            <a:ext cx="8229600" cy="3733800"/>
          </a:xfrm>
        </p:spPr>
        <p:txBody>
          <a:bodyPr>
            <a:normAutofit/>
          </a:bodyPr>
          <a:lstStyle/>
          <a:p>
            <a:pPr algn="r" rtl="1">
              <a:buClr>
                <a:srgbClr val="008080"/>
              </a:buClr>
              <a:buFont typeface="Wingdings" pitchFamily="2" charset="2"/>
              <a:buChar char="v"/>
            </a:pPr>
            <a:r>
              <a:rPr lang="fa-IR" sz="2000" dirty="0" smtClean="0">
                <a:cs typeface="B Zar" pitchFamily="2" charset="-78"/>
              </a:rPr>
              <a:t>درمان کواشیورکور با استفاده از رژیم غذایی مناسب و حاوی مواد مورد نیاز بدن کودک انجام می‌گیرد. این مواد باید در ابتدا با </a:t>
            </a:r>
            <a:r>
              <a:rPr lang="fa-IR" sz="2000" dirty="0" smtClean="0">
                <a:solidFill>
                  <a:srgbClr val="00B050"/>
                </a:solidFill>
                <a:cs typeface="B Zar" pitchFamily="2" charset="-78"/>
              </a:rPr>
              <a:t>میزان کم به کودک خورانده شوند، و رفته‌رفته بر مقدار آن‌ها افزوده گردد.</a:t>
            </a:r>
          </a:p>
          <a:p>
            <a:pPr algn="r" rtl="1">
              <a:buClr>
                <a:srgbClr val="008080"/>
              </a:buClr>
              <a:buFont typeface="Wingdings" pitchFamily="2" charset="2"/>
              <a:buChar char="v"/>
            </a:pPr>
            <a:endParaRPr lang="en-US" sz="2000" dirty="0" smtClean="0">
              <a:solidFill>
                <a:srgbClr val="00B050"/>
              </a:solidFill>
              <a:cs typeface="B Zar" pitchFamily="2" charset="-78"/>
            </a:endParaRPr>
          </a:p>
          <a:p>
            <a:pPr algn="r" rtl="1">
              <a:buClr>
                <a:srgbClr val="008080"/>
              </a:buClr>
              <a:buFont typeface="Wingdings" pitchFamily="2" charset="2"/>
              <a:buChar char="v"/>
            </a:pPr>
            <a:r>
              <a:rPr lang="fa-IR" sz="2000" dirty="0" smtClean="0">
                <a:cs typeface="B Zar" pitchFamily="2" charset="-78"/>
              </a:rPr>
              <a:t>به طور معمول، علایم بیماری پس از درمان مناسب از بین می‌روند. </a:t>
            </a:r>
            <a:r>
              <a:rPr lang="fa-IR" sz="2000" dirty="0" smtClean="0">
                <a:solidFill>
                  <a:srgbClr val="00B0F0"/>
                </a:solidFill>
                <a:cs typeface="B Zar" pitchFamily="2" charset="-78"/>
              </a:rPr>
              <a:t>با این وجود، اگر درمان دیر انجام گیرد، اگرچه سلامتی کلی کودک بهبود می‌یابد، ولی مشکلاتی چون رشد کم و لاغری، و همچنین عقب‌ماندگی ذهنی یا کندی باقی می‌مانند</a:t>
            </a:r>
            <a:r>
              <a:rPr lang="fa-IR" sz="2000" dirty="0" smtClean="0">
                <a:cs typeface="B Zar" pitchFamily="2" charset="-78"/>
              </a:rPr>
              <a:t>. در صورت تأخیر بیش از حد در درمان، مرگ غیر قابل پیشگیری می‌شود.</a:t>
            </a:r>
          </a:p>
          <a:p>
            <a:pPr algn="r" rtl="1">
              <a:buClr>
                <a:srgbClr val="008080"/>
              </a:buClr>
              <a:buFont typeface="Wingdings" pitchFamily="2" charset="2"/>
              <a:buChar char="v"/>
            </a:pPr>
            <a:endParaRPr lang="en-US" sz="2000" dirty="0" smtClean="0">
              <a:cs typeface="B Zar" pitchFamily="2" charset="-78"/>
            </a:endParaRPr>
          </a:p>
          <a:p>
            <a:pPr algn="r" rtl="1">
              <a:buClr>
                <a:srgbClr val="008080"/>
              </a:buClr>
              <a:buFont typeface="Wingdings" pitchFamily="2" charset="2"/>
              <a:buChar char="v"/>
            </a:pPr>
            <a:r>
              <a:rPr lang="fa-IR" sz="2000" dirty="0" smtClean="0">
                <a:cs typeface="B Zar" pitchFamily="2" charset="-78"/>
              </a:rPr>
              <a:t>آموزش و اطلاع‌رسانی والدین در رابطه با تغذیه سالم از راه‌هایی است که موجب جلوگیری از ابتلای کودکان به کواشیورکور می‌شود.</a:t>
            </a:r>
            <a:endParaRPr lang="en-US" sz="2000" dirty="0" smtClean="0">
              <a:cs typeface="B Zar" pitchFamily="2" charset="-78"/>
            </a:endParaRPr>
          </a:p>
          <a:p>
            <a:pPr algn="r">
              <a:buClr>
                <a:srgbClr val="008080"/>
              </a:buClr>
              <a:buFont typeface="Wingdings" pitchFamily="2" charset="2"/>
              <a:buChar char="v"/>
            </a:pPr>
            <a:endParaRPr lang="en-US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42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default">
      <a:majorFont>
        <a:latin typeface="Garamond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a-IR" sz="19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a-IR" sz="19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efault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Theme42</Template>
  <TotalTime>140</TotalTime>
  <Words>461</Words>
  <Application>Microsoft Office PowerPoint</Application>
  <PresentationFormat>On-screen Show (4:3)</PresentationFormat>
  <Paragraphs>38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B Zar</vt:lpstr>
      <vt:lpstr>Garamond</vt:lpstr>
      <vt:lpstr>Wingdings</vt:lpstr>
      <vt:lpstr>Theme42</vt:lpstr>
      <vt:lpstr>بنام خدا</vt:lpstr>
      <vt:lpstr>کواشیورکور  Kwashiorkor</vt:lpstr>
      <vt:lpstr>علت بیماری</vt:lpstr>
      <vt:lpstr>تظاهرات بالینی</vt:lpstr>
      <vt:lpstr>ارزیابی تشخیصی</vt:lpstr>
      <vt:lpstr>جلوگیری و درمان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کواشیورکور : Kwashiorkor</dc:title>
  <dc:creator/>
  <cp:lastModifiedBy>Windows User</cp:lastModifiedBy>
  <cp:revision>20</cp:revision>
  <dcterms:created xsi:type="dcterms:W3CDTF">2006-08-16T00:00:00Z</dcterms:created>
  <dcterms:modified xsi:type="dcterms:W3CDTF">2020-04-24T21:55:54Z</dcterms:modified>
</cp:coreProperties>
</file>