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8"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80" r:id="rId19"/>
    <p:sldId id="272" r:id="rId20"/>
    <p:sldId id="273" r:id="rId21"/>
    <p:sldId id="274" r:id="rId22"/>
    <p:sldId id="275" r:id="rId23"/>
    <p:sldId id="276" r:id="rId24"/>
    <p:sldId id="281" r:id="rId25"/>
    <p:sldId id="282" r:id="rId26"/>
    <p:sldId id="283" r:id="rId27"/>
    <p:sldId id="284" r:id="rId28"/>
    <p:sldId id="285" r:id="rId29"/>
    <p:sldId id="286" r:id="rId30"/>
    <p:sldId id="287" r:id="rId31"/>
    <p:sldId id="278" r:id="rId32"/>
    <p:sldId id="279" r:id="rId33"/>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r" defTabSz="914400" rtl="1" eaLnBrk="1" latinLnBrk="0" hangingPunct="1">
      <a:defRPr sz="2400" kern="1200">
        <a:solidFill>
          <a:schemeClr val="tx1"/>
        </a:solidFill>
        <a:latin typeface="Times New Roman" pitchFamily="18" charset="0"/>
        <a:ea typeface="+mn-ea"/>
        <a:cs typeface="+mn-cs"/>
      </a:defRPr>
    </a:lvl6pPr>
    <a:lvl7pPr marL="2743200" algn="r" defTabSz="914400" rtl="1" eaLnBrk="1" latinLnBrk="0" hangingPunct="1">
      <a:defRPr sz="2400" kern="1200">
        <a:solidFill>
          <a:schemeClr val="tx1"/>
        </a:solidFill>
        <a:latin typeface="Times New Roman" pitchFamily="18" charset="0"/>
        <a:ea typeface="+mn-ea"/>
        <a:cs typeface="+mn-cs"/>
      </a:defRPr>
    </a:lvl7pPr>
    <a:lvl8pPr marL="3200400" algn="r" defTabSz="914400" rtl="1" eaLnBrk="1" latinLnBrk="0" hangingPunct="1">
      <a:defRPr sz="2400" kern="1200">
        <a:solidFill>
          <a:schemeClr val="tx1"/>
        </a:solidFill>
        <a:latin typeface="Times New Roman" pitchFamily="18" charset="0"/>
        <a:ea typeface="+mn-ea"/>
        <a:cs typeface="+mn-cs"/>
      </a:defRPr>
    </a:lvl8pPr>
    <a:lvl9pPr marL="3657600" algn="r" defTabSz="914400" rtl="1"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787"/>
    <p:restoredTop sz="90929"/>
  </p:normalViewPr>
  <p:slideViewPr>
    <p:cSldViewPr>
      <p:cViewPr varScale="1">
        <p:scale>
          <a:sx n="66" d="100"/>
          <a:sy n="66" d="100"/>
        </p:scale>
        <p:origin x="-127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5800" y="685800"/>
            <a:ext cx="7772400" cy="1143000"/>
          </a:xfrm>
        </p:spPr>
        <p:txBody>
          <a:bodyPr/>
          <a:lstStyle>
            <a:lvl1pPr>
              <a:defRPr/>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US"/>
          </a:p>
        </p:txBody>
      </p:sp>
      <p:sp>
        <p:nvSpPr>
          <p:cNvPr id="3076" name="Rectangle 4"/>
          <p:cNvSpPr>
            <a:spLocks noGrp="1" noChangeArrowheads="1"/>
          </p:cNvSpPr>
          <p:nvPr>
            <p:ph type="dt" sz="half" idx="2"/>
          </p:nvPr>
        </p:nvSpPr>
        <p:spPr>
          <a:xfrm>
            <a:off x="685800" y="6248400"/>
            <a:ext cx="1905000" cy="457200"/>
          </a:xfrm>
        </p:spPr>
        <p:txBody>
          <a:bodyPr/>
          <a:lstStyle>
            <a:lvl1pPr>
              <a:defRPr/>
            </a:lvl1pPr>
          </a:lstStyle>
          <a:p>
            <a:endParaRPr lang="en-US"/>
          </a:p>
        </p:txBody>
      </p:sp>
      <p:sp>
        <p:nvSpPr>
          <p:cNvPr id="3077" name="Rectangle 5"/>
          <p:cNvSpPr>
            <a:spLocks noGrp="1" noChangeArrowheads="1"/>
          </p:cNvSpPr>
          <p:nvPr>
            <p:ph type="ftr" sz="quarter" idx="3"/>
          </p:nvPr>
        </p:nvSpPr>
        <p:spPr>
          <a:xfrm>
            <a:off x="3124200" y="6248400"/>
            <a:ext cx="2895600" cy="45720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248400"/>
            <a:ext cx="1905000" cy="457200"/>
          </a:xfrm>
        </p:spPr>
        <p:txBody>
          <a:bodyPr/>
          <a:lstStyle>
            <a:lvl1pPr>
              <a:defRPr/>
            </a:lvl1pPr>
          </a:lstStyle>
          <a:p>
            <a:fld id="{F7D00254-75E2-4D7B-9AD4-9931475F54D6}"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34FC24D-C598-45F1-9F18-800EA38F192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71DE638C-3F42-4A72-B6D9-E49C23BD401D}"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1524000" y="2438400"/>
            <a:ext cx="3429000" cy="2895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5105400" y="2438400"/>
            <a:ext cx="3429000" cy="2895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C73601B-A487-4A40-903F-52F45505316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8BF26CE4-D8A1-4762-A42B-6A33F18440A4}"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8D2292A-55C9-4281-8EA6-E3F6F2C8D9F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56DCD14-418B-47FF-B314-2AD302E22393}"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40853F9C-3325-484A-BF2D-7B5294921576}"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45217B2-47C7-4C25-9291-A015B71B6E36}"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EF7E7B4-9ACB-4B95-93ED-69ECCD022A9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371600"/>
            <a:ext cx="1752600" cy="3962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524000" y="1371600"/>
            <a:ext cx="5105400" cy="3962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801BDF9-FFD9-41FD-ADBF-C84E82CD966A}"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524000" y="1371600"/>
            <a:ext cx="7010400" cy="838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1524000" y="2438400"/>
            <a:ext cx="7010400" cy="2895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838200" y="63246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276600" y="63246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705600" y="63246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53E9EB5-15F1-4F30-8480-09079026D69A}"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eaLnBrk="1" fontAlgn="base" hangingPunct="1">
        <a:spcBef>
          <a:spcPct val="0"/>
        </a:spcBef>
        <a:spcAft>
          <a:spcPct val="0"/>
        </a:spcAft>
        <a:defRPr sz="4400">
          <a:solidFill>
            <a:schemeClr val="tx2"/>
          </a:solidFill>
          <a:latin typeface="+mj-lt"/>
          <a:ea typeface="+mj-ea"/>
          <a:cs typeface="+mj-cs"/>
        </a:defRPr>
      </a:lvl1pPr>
      <a:lvl2pPr algn="ctr" rtl="1" eaLnBrk="1" fontAlgn="base" hangingPunct="1">
        <a:spcBef>
          <a:spcPct val="0"/>
        </a:spcBef>
        <a:spcAft>
          <a:spcPct val="0"/>
        </a:spcAft>
        <a:defRPr sz="4400">
          <a:solidFill>
            <a:schemeClr val="tx2"/>
          </a:solidFill>
          <a:latin typeface="Times New Roman" pitchFamily="18" charset="0"/>
        </a:defRPr>
      </a:lvl2pPr>
      <a:lvl3pPr algn="ctr" rtl="1" eaLnBrk="1" fontAlgn="base" hangingPunct="1">
        <a:spcBef>
          <a:spcPct val="0"/>
        </a:spcBef>
        <a:spcAft>
          <a:spcPct val="0"/>
        </a:spcAft>
        <a:defRPr sz="4400">
          <a:solidFill>
            <a:schemeClr val="tx2"/>
          </a:solidFill>
          <a:latin typeface="Times New Roman" pitchFamily="18" charset="0"/>
        </a:defRPr>
      </a:lvl3pPr>
      <a:lvl4pPr algn="ctr" rtl="1" eaLnBrk="1" fontAlgn="base" hangingPunct="1">
        <a:spcBef>
          <a:spcPct val="0"/>
        </a:spcBef>
        <a:spcAft>
          <a:spcPct val="0"/>
        </a:spcAft>
        <a:defRPr sz="4400">
          <a:solidFill>
            <a:schemeClr val="tx2"/>
          </a:solidFill>
          <a:latin typeface="Times New Roman" pitchFamily="18" charset="0"/>
        </a:defRPr>
      </a:lvl4pPr>
      <a:lvl5pPr algn="ctr" rtl="1" eaLnBrk="1" fontAlgn="base" hangingPunct="1">
        <a:spcBef>
          <a:spcPct val="0"/>
        </a:spcBef>
        <a:spcAft>
          <a:spcPct val="0"/>
        </a:spcAft>
        <a:defRPr sz="4400">
          <a:solidFill>
            <a:schemeClr val="tx2"/>
          </a:solidFill>
          <a:latin typeface="Times New Roman" pitchFamily="18" charset="0"/>
        </a:defRPr>
      </a:lvl5pPr>
      <a:lvl6pPr marL="457200" algn="ctr" rtl="1" eaLnBrk="1" fontAlgn="base" hangingPunct="1">
        <a:spcBef>
          <a:spcPct val="0"/>
        </a:spcBef>
        <a:spcAft>
          <a:spcPct val="0"/>
        </a:spcAft>
        <a:defRPr sz="4400">
          <a:solidFill>
            <a:schemeClr val="tx2"/>
          </a:solidFill>
          <a:latin typeface="Times New Roman" pitchFamily="18" charset="0"/>
        </a:defRPr>
      </a:lvl6pPr>
      <a:lvl7pPr marL="914400" algn="ctr" rtl="1" eaLnBrk="1" fontAlgn="base" hangingPunct="1">
        <a:spcBef>
          <a:spcPct val="0"/>
        </a:spcBef>
        <a:spcAft>
          <a:spcPct val="0"/>
        </a:spcAft>
        <a:defRPr sz="4400">
          <a:solidFill>
            <a:schemeClr val="tx2"/>
          </a:solidFill>
          <a:latin typeface="Times New Roman" pitchFamily="18" charset="0"/>
        </a:defRPr>
      </a:lvl7pPr>
      <a:lvl8pPr marL="1371600" algn="ctr" rtl="1" eaLnBrk="1" fontAlgn="base" hangingPunct="1">
        <a:spcBef>
          <a:spcPct val="0"/>
        </a:spcBef>
        <a:spcAft>
          <a:spcPct val="0"/>
        </a:spcAft>
        <a:defRPr sz="4400">
          <a:solidFill>
            <a:schemeClr val="tx2"/>
          </a:solidFill>
          <a:latin typeface="Times New Roman" pitchFamily="18" charset="0"/>
        </a:defRPr>
      </a:lvl8pPr>
      <a:lvl9pPr marL="1828800" algn="ctr" rtl="1" eaLnBrk="1" fontAlgn="base" hangingPunct="1">
        <a:spcBef>
          <a:spcPct val="0"/>
        </a:spcBef>
        <a:spcAft>
          <a:spcPct val="0"/>
        </a:spcAft>
        <a:defRPr sz="4400">
          <a:solidFill>
            <a:schemeClr val="tx2"/>
          </a:solidFill>
          <a:latin typeface="Times New Roman" pitchFamily="18" charset="0"/>
        </a:defRPr>
      </a:lvl9pPr>
    </p:titleStyle>
    <p:bodyStyle>
      <a:lvl1pPr marL="342900" indent="-342900" algn="r" rtl="1" eaLnBrk="1" fontAlgn="base" hangingPunct="1">
        <a:spcBef>
          <a:spcPct val="20000"/>
        </a:spcBef>
        <a:spcAft>
          <a:spcPct val="0"/>
        </a:spcAft>
        <a:buChar char="•"/>
        <a:defRPr sz="3200">
          <a:solidFill>
            <a:schemeClr val="tx1"/>
          </a:solidFill>
          <a:latin typeface="+mn-lt"/>
          <a:ea typeface="+mn-ea"/>
          <a:cs typeface="+mn-cs"/>
        </a:defRPr>
      </a:lvl1pPr>
      <a:lvl2pPr marL="742950" indent="-285750" algn="r" rtl="1" eaLnBrk="1" fontAlgn="base" hangingPunct="1">
        <a:spcBef>
          <a:spcPct val="20000"/>
        </a:spcBef>
        <a:spcAft>
          <a:spcPct val="0"/>
        </a:spcAft>
        <a:buChar char="–"/>
        <a:defRPr sz="2800">
          <a:solidFill>
            <a:schemeClr val="tx1"/>
          </a:solidFill>
          <a:latin typeface="+mn-lt"/>
        </a:defRPr>
      </a:lvl2pPr>
      <a:lvl3pPr marL="1143000" indent="-228600" algn="r" rtl="1" eaLnBrk="1" fontAlgn="base" hangingPunct="1">
        <a:spcBef>
          <a:spcPct val="20000"/>
        </a:spcBef>
        <a:spcAft>
          <a:spcPct val="0"/>
        </a:spcAft>
        <a:buChar char="•"/>
        <a:defRPr sz="2400">
          <a:solidFill>
            <a:schemeClr val="tx1"/>
          </a:solidFill>
          <a:latin typeface="+mn-lt"/>
        </a:defRPr>
      </a:lvl3pPr>
      <a:lvl4pPr marL="1600200" indent="-228600" algn="r" rtl="1" eaLnBrk="1" fontAlgn="base" hangingPunct="1">
        <a:spcBef>
          <a:spcPct val="20000"/>
        </a:spcBef>
        <a:spcAft>
          <a:spcPct val="0"/>
        </a:spcAft>
        <a:buChar char="–"/>
        <a:defRPr sz="2000">
          <a:solidFill>
            <a:schemeClr val="tx1"/>
          </a:solidFill>
          <a:latin typeface="+mn-lt"/>
        </a:defRPr>
      </a:lvl4pPr>
      <a:lvl5pPr marL="2057400" indent="-228600" algn="r" rtl="1" eaLnBrk="1" fontAlgn="base" hangingPunct="1">
        <a:spcBef>
          <a:spcPct val="20000"/>
        </a:spcBef>
        <a:spcAft>
          <a:spcPct val="0"/>
        </a:spcAft>
        <a:buChar char="»"/>
        <a:defRPr sz="2000">
          <a:solidFill>
            <a:schemeClr val="tx1"/>
          </a:solidFill>
          <a:latin typeface="+mn-lt"/>
        </a:defRPr>
      </a:lvl5pPr>
      <a:lvl6pPr marL="2514600" indent="-228600" algn="r" rtl="1" eaLnBrk="1" fontAlgn="base" hangingPunct="1">
        <a:spcBef>
          <a:spcPct val="20000"/>
        </a:spcBef>
        <a:spcAft>
          <a:spcPct val="0"/>
        </a:spcAft>
        <a:buChar char="»"/>
        <a:defRPr sz="2000">
          <a:solidFill>
            <a:schemeClr val="tx1"/>
          </a:solidFill>
          <a:latin typeface="+mn-lt"/>
        </a:defRPr>
      </a:lvl6pPr>
      <a:lvl7pPr marL="2971800" indent="-228600" algn="r" rtl="1" eaLnBrk="1" fontAlgn="base" hangingPunct="1">
        <a:spcBef>
          <a:spcPct val="20000"/>
        </a:spcBef>
        <a:spcAft>
          <a:spcPct val="0"/>
        </a:spcAft>
        <a:buChar char="»"/>
        <a:defRPr sz="2000">
          <a:solidFill>
            <a:schemeClr val="tx1"/>
          </a:solidFill>
          <a:latin typeface="+mn-lt"/>
        </a:defRPr>
      </a:lvl7pPr>
      <a:lvl8pPr marL="3429000" indent="-228600" algn="r" rtl="1" eaLnBrk="1" fontAlgn="base" hangingPunct="1">
        <a:spcBef>
          <a:spcPct val="20000"/>
        </a:spcBef>
        <a:spcAft>
          <a:spcPct val="0"/>
        </a:spcAft>
        <a:buChar char="»"/>
        <a:defRPr sz="2000">
          <a:solidFill>
            <a:schemeClr val="tx1"/>
          </a:solidFill>
          <a:latin typeface="+mn-lt"/>
        </a:defRPr>
      </a:lvl8pPr>
      <a:lvl9pPr marL="3886200" indent="-228600" algn="r" rtl="1" eaLnBrk="1" fontAlgn="base" hangingPunct="1">
        <a:spcBef>
          <a:spcPct val="20000"/>
        </a:spcBef>
        <a:spcAft>
          <a:spcPct val="0"/>
        </a:spcAft>
        <a:buChar char="»"/>
        <a:defRPr sz="2000">
          <a:solidFill>
            <a:schemeClr val="tx1"/>
          </a:solidFill>
          <a:latin typeface="+mn-lt"/>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4349039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676400" y="2286000"/>
            <a:ext cx="7391400" cy="1981200"/>
          </a:xfrm>
        </p:spPr>
        <p:txBody>
          <a:bodyPr/>
          <a:lstStyle/>
          <a:p>
            <a:r>
              <a:rPr lang="fa-IR" sz="4800" b="1" dirty="0" smtClean="0"/>
              <a:t>کنترل عفونت و گند زدایی</a:t>
            </a:r>
            <a:endParaRPr lang="fa-IR" sz="4800" b="1" dirty="0"/>
          </a:p>
        </p:txBody>
      </p:sp>
      <p:sp>
        <p:nvSpPr>
          <p:cNvPr id="2051" name="Rectangle 3"/>
          <p:cNvSpPr>
            <a:spLocks noGrp="1" noChangeArrowheads="1"/>
          </p:cNvSpPr>
          <p:nvPr>
            <p:ph type="subTitle" idx="1"/>
          </p:nvPr>
        </p:nvSpPr>
        <p:spPr>
          <a:xfrm>
            <a:off x="2951163" y="5638800"/>
            <a:ext cx="5659437" cy="1143000"/>
          </a:xfrm>
        </p:spPr>
        <p:txBody>
          <a:bodyPr/>
          <a:lstStyle/>
          <a:p>
            <a:r>
              <a:rPr lang="fa-IR" b="1" smtClean="0"/>
              <a:t>جلسه دوم</a:t>
            </a:r>
            <a:endParaRPr lang="fa-IR" b="1"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866775" y="914400"/>
            <a:ext cx="7515225" cy="838200"/>
          </a:xfrm>
        </p:spPr>
        <p:txBody>
          <a:bodyPr/>
          <a:lstStyle/>
          <a:p>
            <a:r>
              <a:rPr lang="fa-IR" b="1" dirty="0" smtClean="0">
                <a:latin typeface="Arial" pitchFamily="34" charset="0"/>
                <a:cs typeface="Arial" pitchFamily="34" charset="0"/>
              </a:rPr>
              <a:t>چرخه عفونت</a:t>
            </a:r>
            <a:endParaRPr lang="fa-IR" b="1" dirty="0">
              <a:latin typeface="Arial" pitchFamily="34" charset="0"/>
              <a:cs typeface="Arial" pitchFamily="34" charset="0"/>
            </a:endParaRPr>
          </a:p>
        </p:txBody>
      </p:sp>
      <p:sp>
        <p:nvSpPr>
          <p:cNvPr id="4099" name="Rectangle 3"/>
          <p:cNvSpPr>
            <a:spLocks noGrp="1" noChangeArrowheads="1"/>
          </p:cNvSpPr>
          <p:nvPr>
            <p:ph type="body" idx="1"/>
          </p:nvPr>
        </p:nvSpPr>
        <p:spPr>
          <a:xfrm>
            <a:off x="762000" y="2133600"/>
            <a:ext cx="7696200" cy="3429000"/>
          </a:xfrm>
        </p:spPr>
        <p:txBody>
          <a:bodyPr/>
          <a:lstStyle/>
          <a:p>
            <a:r>
              <a:rPr lang="fa-IR" dirty="0" smtClean="0">
                <a:latin typeface="Arial" pitchFamily="34" charset="0"/>
                <a:cs typeface="Arial" pitchFamily="34" charset="0"/>
              </a:rPr>
              <a:t>عفونت حالتی از بیماری است که بدنبال حضور عوامل بیماری زا در داخل یا روی بدن ایجاد می شود.</a:t>
            </a:r>
          </a:p>
          <a:p>
            <a:r>
              <a:rPr lang="fa-IR" dirty="0" smtClean="0">
                <a:latin typeface="Arial" pitchFamily="34" charset="0"/>
                <a:cs typeface="Arial" pitchFamily="34" charset="0"/>
              </a:rPr>
              <a:t>عفونت متشکل از شش جزء است که عبارتند از:</a:t>
            </a:r>
          </a:p>
          <a:p>
            <a:r>
              <a:rPr lang="fa-IR" dirty="0" smtClean="0">
                <a:latin typeface="Arial" pitchFamily="34" charset="0"/>
                <a:cs typeface="Arial" pitchFamily="34" charset="0"/>
              </a:rPr>
              <a:t>عامل عفونت،مخزن،راه خروج،توانایی انتقال،راه ورود،میزبان مستعد</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642918"/>
            <a:ext cx="7010400" cy="838200"/>
          </a:xfrm>
        </p:spPr>
        <p:txBody>
          <a:bodyPr/>
          <a:lstStyle/>
          <a:p>
            <a:r>
              <a:rPr lang="fa-IR" b="1" dirty="0" smtClean="0">
                <a:latin typeface="Arial" pitchFamily="34" charset="0"/>
                <a:cs typeface="Arial" pitchFamily="34" charset="0"/>
              </a:rPr>
              <a:t>عامل عفونت زا</a:t>
            </a:r>
            <a:endParaRPr lang="fa-IR" b="1" dirty="0">
              <a:latin typeface="Arial" pitchFamily="34" charset="0"/>
              <a:cs typeface="Arial" pitchFamily="34" charset="0"/>
            </a:endParaRPr>
          </a:p>
        </p:txBody>
      </p:sp>
      <p:sp>
        <p:nvSpPr>
          <p:cNvPr id="3" name="Content Placeholder 2"/>
          <p:cNvSpPr>
            <a:spLocks noGrp="1"/>
          </p:cNvSpPr>
          <p:nvPr>
            <p:ph idx="1"/>
          </p:nvPr>
        </p:nvSpPr>
        <p:spPr>
          <a:xfrm>
            <a:off x="571472" y="1571612"/>
            <a:ext cx="7962928" cy="4357718"/>
          </a:xfrm>
        </p:spPr>
        <p:txBody>
          <a:bodyPr/>
          <a:lstStyle/>
          <a:p>
            <a:pPr>
              <a:buNone/>
            </a:pPr>
            <a:r>
              <a:rPr lang="fa-IR" dirty="0" smtClean="0"/>
              <a:t>شایعترین عوامل عفونت زا عبارتند از:</a:t>
            </a:r>
          </a:p>
          <a:p>
            <a:pPr>
              <a:buNone/>
            </a:pPr>
            <a:endParaRPr lang="fa-IR" dirty="0" smtClean="0"/>
          </a:p>
          <a:p>
            <a:r>
              <a:rPr lang="fa-IR" dirty="0" smtClean="0"/>
              <a:t>باکتری</a:t>
            </a:r>
          </a:p>
          <a:p>
            <a:r>
              <a:rPr lang="fa-IR" dirty="0" smtClean="0"/>
              <a:t>ویروس ها </a:t>
            </a:r>
          </a:p>
          <a:p>
            <a:r>
              <a:rPr lang="fa-IR" dirty="0" smtClean="0"/>
              <a:t>قارچ ها </a:t>
            </a:r>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642918"/>
            <a:ext cx="7010400" cy="838200"/>
          </a:xfrm>
        </p:spPr>
        <p:txBody>
          <a:bodyPr/>
          <a:lstStyle/>
          <a:p>
            <a:r>
              <a:rPr lang="fa-IR" b="1" dirty="0" smtClean="0">
                <a:latin typeface="Arial" pitchFamily="34" charset="0"/>
                <a:cs typeface="Arial" pitchFamily="34" charset="0"/>
              </a:rPr>
              <a:t>مخزن</a:t>
            </a:r>
            <a:endParaRPr lang="fa-IR" b="1" dirty="0">
              <a:latin typeface="Arial" pitchFamily="34" charset="0"/>
              <a:cs typeface="Arial" pitchFamily="34" charset="0"/>
            </a:endParaRPr>
          </a:p>
        </p:txBody>
      </p:sp>
      <p:sp>
        <p:nvSpPr>
          <p:cNvPr id="3" name="Content Placeholder 2"/>
          <p:cNvSpPr>
            <a:spLocks noGrp="1"/>
          </p:cNvSpPr>
          <p:nvPr>
            <p:ph idx="1"/>
          </p:nvPr>
        </p:nvSpPr>
        <p:spPr>
          <a:xfrm>
            <a:off x="857224" y="1857364"/>
            <a:ext cx="7581904" cy="4143404"/>
          </a:xfrm>
        </p:spPr>
        <p:txBody>
          <a:bodyPr/>
          <a:lstStyle/>
          <a:p>
            <a:r>
              <a:rPr lang="fa-IR" dirty="0" smtClean="0">
                <a:latin typeface="Arial" pitchFamily="34" charset="0"/>
                <a:cs typeface="Arial" pitchFamily="34" charset="0"/>
              </a:rPr>
              <a:t>مخزن جایگاه رشد و تکثیر میکروارگانیسم ها می باشد و شامل موارد زیر است:</a:t>
            </a:r>
          </a:p>
          <a:p>
            <a:r>
              <a:rPr lang="fa-IR" b="1" dirty="0" smtClean="0">
                <a:latin typeface="Arial" pitchFamily="34" charset="0"/>
                <a:cs typeface="Arial" pitchFamily="34" charset="0"/>
              </a:rPr>
              <a:t>انسانها:</a:t>
            </a:r>
            <a:r>
              <a:rPr lang="fa-IR" dirty="0" smtClean="0">
                <a:latin typeface="Arial" pitchFamily="34" charset="0"/>
                <a:cs typeface="Arial" pitchFamily="34" charset="0"/>
              </a:rPr>
              <a:t>مانند ویروس </a:t>
            </a:r>
            <a:r>
              <a:rPr lang="en-US" dirty="0" smtClean="0">
                <a:latin typeface="Arial" pitchFamily="34" charset="0"/>
                <a:cs typeface="Arial" pitchFamily="34" charset="0"/>
              </a:rPr>
              <a:t>HIV</a:t>
            </a:r>
            <a:endParaRPr lang="fa-IR" dirty="0" smtClean="0">
              <a:latin typeface="Arial" pitchFamily="34" charset="0"/>
              <a:cs typeface="Arial" pitchFamily="34" charset="0"/>
            </a:endParaRPr>
          </a:p>
          <a:p>
            <a:r>
              <a:rPr lang="fa-IR" b="1" dirty="0" smtClean="0">
                <a:latin typeface="Arial" pitchFamily="34" charset="0"/>
                <a:cs typeface="Arial" pitchFamily="34" charset="0"/>
              </a:rPr>
              <a:t>حیوانات</a:t>
            </a:r>
            <a:r>
              <a:rPr lang="fa-IR" dirty="0" smtClean="0">
                <a:latin typeface="Arial" pitchFamily="34" charset="0"/>
                <a:cs typeface="Arial" pitchFamily="34" charset="0"/>
              </a:rPr>
              <a:t>:مانند بیماری هاری که مخازن آن سگ و سنجاب و راکون می باشد</a:t>
            </a:r>
          </a:p>
          <a:p>
            <a:r>
              <a:rPr lang="fa-IR" b="1" dirty="0" smtClean="0">
                <a:latin typeface="Arial" pitchFamily="34" charset="0"/>
                <a:cs typeface="Arial" pitchFamily="34" charset="0"/>
              </a:rPr>
              <a:t>خاک</a:t>
            </a:r>
            <a:r>
              <a:rPr lang="fa-IR" dirty="0" smtClean="0">
                <a:latin typeface="Arial" pitchFamily="34" charset="0"/>
                <a:cs typeface="Arial" pitchFamily="34" charset="0"/>
              </a:rPr>
              <a:t>:در بیماری قانقاریا و کزاز مخزن بیماری خاک است.</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348" y="500042"/>
            <a:ext cx="7510466" cy="5072098"/>
          </a:xfrm>
        </p:spPr>
        <p:txBody>
          <a:bodyPr/>
          <a:lstStyle/>
          <a:p>
            <a:r>
              <a:rPr lang="fa-IR" b="1" dirty="0" smtClean="0">
                <a:latin typeface="Arial" pitchFamily="34" charset="0"/>
                <a:cs typeface="Arial" pitchFamily="34" charset="0"/>
              </a:rPr>
              <a:t>آب</a:t>
            </a:r>
            <a:r>
              <a:rPr lang="fa-IR" dirty="0" smtClean="0">
                <a:latin typeface="Arial" pitchFamily="34" charset="0"/>
                <a:cs typeface="Arial" pitchFamily="34" charset="0"/>
              </a:rPr>
              <a:t>:پرورش ژیاردیا،اشرشیاکولی،شیگلا در آب آلوده</a:t>
            </a:r>
          </a:p>
          <a:p>
            <a:endParaRPr lang="fa-IR" dirty="0" smtClean="0">
              <a:latin typeface="Arial" pitchFamily="34" charset="0"/>
              <a:cs typeface="Arial" pitchFamily="34" charset="0"/>
            </a:endParaRPr>
          </a:p>
          <a:p>
            <a:r>
              <a:rPr lang="fa-IR" b="1" dirty="0" smtClean="0">
                <a:latin typeface="Arial" pitchFamily="34" charset="0"/>
                <a:cs typeface="Arial" pitchFamily="34" charset="0"/>
              </a:rPr>
              <a:t>غذا</a:t>
            </a:r>
            <a:r>
              <a:rPr lang="fa-IR" dirty="0" smtClean="0">
                <a:latin typeface="Arial" pitchFamily="34" charset="0"/>
                <a:cs typeface="Arial" pitchFamily="34" charset="0"/>
              </a:rPr>
              <a:t>:پرورش اشرشیا</a:t>
            </a:r>
            <a:r>
              <a:rPr lang="en-US" dirty="0" smtClean="0">
                <a:latin typeface="Arial" pitchFamily="34" charset="0"/>
                <a:cs typeface="Arial" pitchFamily="34" charset="0"/>
              </a:rPr>
              <a:t>0157-H7</a:t>
            </a:r>
            <a:r>
              <a:rPr lang="fa-IR" dirty="0" smtClean="0">
                <a:latin typeface="Arial" pitchFamily="34" charset="0"/>
                <a:cs typeface="Arial" pitchFamily="34" charset="0"/>
              </a:rPr>
              <a:t> در گوشت شکار و سیب آلوده</a:t>
            </a:r>
          </a:p>
          <a:p>
            <a:endParaRPr lang="fa-IR" dirty="0" smtClean="0">
              <a:latin typeface="Arial" pitchFamily="34" charset="0"/>
              <a:cs typeface="Arial" pitchFamily="34" charset="0"/>
            </a:endParaRPr>
          </a:p>
          <a:p>
            <a:r>
              <a:rPr lang="fa-IR" b="1" dirty="0" smtClean="0">
                <a:latin typeface="Arial" pitchFamily="34" charset="0"/>
                <a:cs typeface="Arial" pitchFamily="34" charset="0"/>
              </a:rPr>
              <a:t>شیر</a:t>
            </a:r>
            <a:r>
              <a:rPr lang="fa-IR" dirty="0" smtClean="0">
                <a:latin typeface="Arial" pitchFamily="34" charset="0"/>
                <a:cs typeface="Arial" pitchFamily="34" charset="0"/>
              </a:rPr>
              <a:t>:پرورش لیسریا در شیر آلوده</a:t>
            </a:r>
          </a:p>
          <a:p>
            <a:endParaRPr lang="fa-IR" dirty="0" smtClean="0">
              <a:latin typeface="Arial" pitchFamily="34" charset="0"/>
              <a:cs typeface="Arial" pitchFamily="34" charset="0"/>
            </a:endParaRPr>
          </a:p>
          <a:p>
            <a:r>
              <a:rPr lang="fa-IR" b="1" dirty="0" smtClean="0">
                <a:latin typeface="Arial" pitchFamily="34" charset="0"/>
                <a:cs typeface="Arial" pitchFamily="34" charset="0"/>
              </a:rPr>
              <a:t>اجسام جامد</a:t>
            </a:r>
            <a:r>
              <a:rPr lang="fa-IR" dirty="0" smtClean="0">
                <a:latin typeface="Arial" pitchFamily="34" charset="0"/>
                <a:cs typeface="Arial" pitchFamily="34" charset="0"/>
              </a:rPr>
              <a:t>:انتقال ویروس انفولانزا</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714356"/>
            <a:ext cx="7367590" cy="838200"/>
          </a:xfrm>
        </p:spPr>
        <p:txBody>
          <a:bodyPr/>
          <a:lstStyle/>
          <a:p>
            <a:r>
              <a:rPr lang="fa-IR" b="1" dirty="0" smtClean="0">
                <a:latin typeface="Arial" pitchFamily="34" charset="0"/>
                <a:cs typeface="Arial" pitchFamily="34" charset="0"/>
              </a:rPr>
              <a:t>راه خروج</a:t>
            </a:r>
            <a:endParaRPr lang="fa-IR" b="1" dirty="0">
              <a:latin typeface="Arial" pitchFamily="34" charset="0"/>
              <a:cs typeface="Arial" pitchFamily="34" charset="0"/>
            </a:endParaRPr>
          </a:p>
        </p:txBody>
      </p:sp>
      <p:sp>
        <p:nvSpPr>
          <p:cNvPr id="3" name="Content Placeholder 2"/>
          <p:cNvSpPr>
            <a:spLocks noGrp="1"/>
          </p:cNvSpPr>
          <p:nvPr>
            <p:ph idx="1"/>
          </p:nvPr>
        </p:nvSpPr>
        <p:spPr>
          <a:xfrm>
            <a:off x="714348" y="1714488"/>
            <a:ext cx="7581904" cy="4143404"/>
          </a:xfrm>
        </p:spPr>
        <p:txBody>
          <a:bodyPr/>
          <a:lstStyle/>
          <a:p>
            <a:pPr>
              <a:buNone/>
            </a:pPr>
            <a:endParaRPr lang="fa-IR" dirty="0" smtClean="0">
              <a:latin typeface="Arial" pitchFamily="34" charset="0"/>
              <a:cs typeface="Arial" pitchFamily="34" charset="0"/>
            </a:endParaRPr>
          </a:p>
          <a:p>
            <a:pPr>
              <a:buNone/>
            </a:pPr>
            <a:r>
              <a:rPr lang="fa-IR" dirty="0" smtClean="0">
                <a:latin typeface="Arial" pitchFamily="34" charset="0"/>
                <a:cs typeface="Arial" pitchFamily="34" charset="0"/>
              </a:rPr>
              <a:t>خروج از مخزن نقطه رهایی برای ارگانیسم ها می باشد تا بتواند اثراتش را گسترش دهد.هر میکروارگانیسم دارای یک راه خروج اولیه است.در انسان راه های خروج شامل دستگاه تنفس،گوارش،ادراری تناسلی،پوست ناسالم ،خون،بافت و... می باشد.</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285728"/>
            <a:ext cx="7010400" cy="838200"/>
          </a:xfrm>
        </p:spPr>
        <p:txBody>
          <a:bodyPr/>
          <a:lstStyle/>
          <a:p>
            <a:r>
              <a:rPr lang="fa-IR" b="1" dirty="0" smtClean="0">
                <a:latin typeface="Arial" pitchFamily="34" charset="0"/>
                <a:cs typeface="Arial" pitchFamily="34" charset="0"/>
              </a:rPr>
              <a:t>راه های انتقال</a:t>
            </a:r>
            <a:endParaRPr lang="fa-IR" b="1" dirty="0">
              <a:latin typeface="Arial" pitchFamily="34" charset="0"/>
              <a:cs typeface="Arial" pitchFamily="34" charset="0"/>
            </a:endParaRPr>
          </a:p>
        </p:txBody>
      </p:sp>
      <p:sp>
        <p:nvSpPr>
          <p:cNvPr id="3" name="Content Placeholder 2"/>
          <p:cNvSpPr>
            <a:spLocks noGrp="1"/>
          </p:cNvSpPr>
          <p:nvPr>
            <p:ph idx="1"/>
          </p:nvPr>
        </p:nvSpPr>
        <p:spPr>
          <a:xfrm>
            <a:off x="642910" y="1285860"/>
            <a:ext cx="7891490" cy="4429156"/>
          </a:xfrm>
        </p:spPr>
        <p:txBody>
          <a:bodyPr/>
          <a:lstStyle/>
          <a:p>
            <a:r>
              <a:rPr lang="fa-IR" dirty="0" smtClean="0">
                <a:latin typeface="Arial" pitchFamily="34" charset="0"/>
                <a:cs typeface="Arial" pitchFamily="34" charset="0"/>
              </a:rPr>
              <a:t>میکروارگانیسم ها می توانند از طریق تماس مستقیم و غیر مستقیم وارد بدن شوند.</a:t>
            </a:r>
          </a:p>
          <a:p>
            <a:r>
              <a:rPr lang="fa-IR" b="1" dirty="0" smtClean="0">
                <a:latin typeface="Arial" pitchFamily="34" charset="0"/>
                <a:cs typeface="Arial" pitchFamily="34" charset="0"/>
              </a:rPr>
              <a:t>تماس مستقیم:</a:t>
            </a:r>
            <a:r>
              <a:rPr lang="fa-IR" dirty="0" smtClean="0">
                <a:latin typeface="Arial" pitchFamily="34" charset="0"/>
                <a:cs typeface="Arial" pitchFamily="34" charset="0"/>
              </a:rPr>
              <a:t>نزدیکی</a:t>
            </a:r>
            <a:r>
              <a:rPr lang="fa-IR" b="1" dirty="0" smtClean="0">
                <a:latin typeface="Arial" pitchFamily="34" charset="0"/>
                <a:cs typeface="Arial" pitchFamily="34" charset="0"/>
              </a:rPr>
              <a:t> </a:t>
            </a:r>
            <a:r>
              <a:rPr lang="fa-IR" dirty="0" smtClean="0">
                <a:latin typeface="Arial" pitchFamily="34" charset="0"/>
                <a:cs typeface="Arial" pitchFamily="34" charset="0"/>
              </a:rPr>
              <a:t>بین میزبان مستعد و یک فرد الوده یا یک ناقل،مانند بوسیدن،لمس نمودن،یا مقاربت جنسی</a:t>
            </a:r>
          </a:p>
          <a:p>
            <a:r>
              <a:rPr lang="fa-IR" b="1" dirty="0" smtClean="0">
                <a:latin typeface="Arial" pitchFamily="34" charset="0"/>
                <a:cs typeface="Arial" pitchFamily="34" charset="0"/>
              </a:rPr>
              <a:t>راه تماس غیر مستقیم:</a:t>
            </a:r>
            <a:r>
              <a:rPr lang="fa-IR" dirty="0" smtClean="0">
                <a:latin typeface="Arial" pitchFamily="34" charset="0"/>
                <a:cs typeface="Arial" pitchFamily="34" charset="0"/>
              </a:rPr>
              <a:t>تماس</a:t>
            </a:r>
            <a:r>
              <a:rPr lang="fa-IR" b="1" dirty="0" smtClean="0">
                <a:latin typeface="Arial" pitchFamily="34" charset="0"/>
                <a:cs typeface="Arial" pitchFamily="34" charset="0"/>
              </a:rPr>
              <a:t> </a:t>
            </a:r>
            <a:r>
              <a:rPr lang="fa-IR" dirty="0" smtClean="0">
                <a:latin typeface="Arial" pitchFamily="34" charset="0"/>
                <a:cs typeface="Arial" pitchFamily="34" charset="0"/>
              </a:rPr>
              <a:t>شخص با یک جسم جامد یا وسیله آلوده</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atin typeface="Arial" pitchFamily="34" charset="0"/>
                <a:cs typeface="Arial" pitchFamily="34" charset="0"/>
              </a:rPr>
              <a:t>راه ورود</a:t>
            </a:r>
            <a:endParaRPr lang="fa-IR" b="1"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dirty="0" smtClean="0">
                <a:latin typeface="Arial" pitchFamily="34" charset="0"/>
                <a:cs typeface="Arial" pitchFamily="34" charset="0"/>
              </a:rPr>
              <a:t>نقطه ای که ارگانیسم وارد یک میزبان جدید می شود.</a:t>
            </a:r>
          </a:p>
          <a:p>
            <a:r>
              <a:rPr lang="fa-IR" dirty="0" smtClean="0">
                <a:latin typeface="Arial" pitchFamily="34" charset="0"/>
                <a:cs typeface="Arial" pitchFamily="34" charset="0"/>
              </a:rPr>
              <a:t>اغلب راه ورود به میزبان جدید همان راه خروج از مخزن قبلی است.</a:t>
            </a:r>
          </a:p>
          <a:p>
            <a:r>
              <a:rPr lang="fa-IR" b="1" dirty="0" smtClean="0">
                <a:latin typeface="Arial" pitchFamily="34" charset="0"/>
                <a:cs typeface="Arial" pitchFamily="34" charset="0"/>
              </a:rPr>
              <a:t>راه های ورود  شایع عبارتند از:</a:t>
            </a:r>
            <a:r>
              <a:rPr lang="fa-IR" dirty="0" smtClean="0">
                <a:latin typeface="Arial" pitchFamily="34" charset="0"/>
                <a:cs typeface="Arial" pitchFamily="34" charset="0"/>
              </a:rPr>
              <a:t>دستگاه ادراری،تنفسی،گوارش و پوست</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00166" y="714356"/>
            <a:ext cx="7010400" cy="838200"/>
          </a:xfrm>
        </p:spPr>
        <p:txBody>
          <a:bodyPr/>
          <a:lstStyle/>
          <a:p>
            <a:r>
              <a:rPr lang="fa-IR" b="1" dirty="0" smtClean="0">
                <a:latin typeface="Arial" pitchFamily="34" charset="0"/>
                <a:cs typeface="Arial" pitchFamily="34" charset="0"/>
              </a:rPr>
              <a:t>میزبان مستعد</a:t>
            </a:r>
            <a:endParaRPr lang="fa-IR" b="1" dirty="0">
              <a:latin typeface="Arial" pitchFamily="34" charset="0"/>
              <a:cs typeface="Arial" pitchFamily="34" charset="0"/>
            </a:endParaRPr>
          </a:p>
        </p:txBody>
      </p:sp>
      <p:sp>
        <p:nvSpPr>
          <p:cNvPr id="3" name="Content Placeholder 2"/>
          <p:cNvSpPr>
            <a:spLocks noGrp="1"/>
          </p:cNvSpPr>
          <p:nvPr>
            <p:ph idx="1"/>
          </p:nvPr>
        </p:nvSpPr>
        <p:spPr>
          <a:xfrm>
            <a:off x="642910" y="2143116"/>
            <a:ext cx="7891490" cy="3643338"/>
          </a:xfrm>
        </p:spPr>
        <p:txBody>
          <a:bodyPr/>
          <a:lstStyle/>
          <a:p>
            <a:r>
              <a:rPr lang="fa-IR" dirty="0" smtClean="0">
                <a:latin typeface="Arial" pitchFamily="34" charset="0"/>
                <a:cs typeface="Arial" pitchFamily="34" charset="0"/>
              </a:rPr>
              <a:t>میکروارگانیسم ها برای ادامه حیات خود نیاز دارند که به بدن میزبان راه یافته و برهرگونه مقاومت از طرف میزبان غلبه کنند.غالبا بیماران بستری در بیمارستان به علت ضعف سیستم ایمنی حساسیت کمتری دارند.</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atin typeface="Arial" pitchFamily="34" charset="0"/>
                <a:cs typeface="Arial" pitchFamily="34" charset="0"/>
              </a:rPr>
              <a:t>مراحل عفونت</a:t>
            </a:r>
            <a:endParaRPr lang="fa-IR" b="1"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dirty="0" smtClean="0"/>
              <a:t>دوره کمون</a:t>
            </a:r>
          </a:p>
          <a:p>
            <a:r>
              <a:rPr lang="fa-IR" dirty="0" smtClean="0"/>
              <a:t>مرحله مقدماتی</a:t>
            </a:r>
          </a:p>
          <a:p>
            <a:r>
              <a:rPr lang="fa-IR" dirty="0" smtClean="0"/>
              <a:t>مرحله کامل شدن بیماری</a:t>
            </a:r>
          </a:p>
          <a:p>
            <a:r>
              <a:rPr lang="fa-IR" dirty="0" smtClean="0"/>
              <a:t>دوره نقاهت </a:t>
            </a: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642918"/>
            <a:ext cx="7010400" cy="838200"/>
          </a:xfrm>
        </p:spPr>
        <p:txBody>
          <a:bodyPr/>
          <a:lstStyle/>
          <a:p>
            <a:r>
              <a:rPr lang="fa-IR" b="1" dirty="0" smtClean="0">
                <a:latin typeface="Arial" pitchFamily="34" charset="0"/>
                <a:cs typeface="Arial" pitchFamily="34" charset="0"/>
              </a:rPr>
              <a:t>دوره کمون</a:t>
            </a:r>
            <a:endParaRPr lang="fa-IR" b="1" dirty="0">
              <a:latin typeface="Arial" pitchFamily="34" charset="0"/>
              <a:cs typeface="Arial" pitchFamily="34" charset="0"/>
            </a:endParaRPr>
          </a:p>
        </p:txBody>
      </p:sp>
      <p:sp>
        <p:nvSpPr>
          <p:cNvPr id="3" name="Content Placeholder 2"/>
          <p:cNvSpPr>
            <a:spLocks noGrp="1"/>
          </p:cNvSpPr>
          <p:nvPr>
            <p:ph idx="1"/>
          </p:nvPr>
        </p:nvSpPr>
        <p:spPr>
          <a:xfrm>
            <a:off x="857224" y="1785926"/>
            <a:ext cx="7439028" cy="3643338"/>
          </a:xfrm>
        </p:spPr>
        <p:txBody>
          <a:bodyPr/>
          <a:lstStyle/>
          <a:p>
            <a:r>
              <a:rPr lang="fa-IR" dirty="0" smtClean="0">
                <a:latin typeface="Arial" pitchFamily="34" charset="0"/>
                <a:cs typeface="Arial" pitchFamily="34" charset="0"/>
              </a:rPr>
              <a:t>فاصله بین هجوم عوامل بیماری زا به بدن و بروز علائم عفونت</a:t>
            </a:r>
          </a:p>
          <a:p>
            <a:r>
              <a:rPr lang="fa-IR" dirty="0" smtClean="0">
                <a:latin typeface="Arial" pitchFamily="34" charset="0"/>
                <a:cs typeface="Arial" pitchFamily="34" charset="0"/>
              </a:rPr>
              <a:t>طول مدت دوره کمون متغیر است</a:t>
            </a:r>
          </a:p>
          <a:p>
            <a:r>
              <a:rPr lang="fa-IR" dirty="0" smtClean="0">
                <a:latin typeface="Arial" pitchFamily="34" charset="0"/>
                <a:cs typeface="Arial" pitchFamily="34" charset="0"/>
              </a:rPr>
              <a:t>دوره کمون بیماری سرماخوردگی 1-2 روز و بیماری کزاز 2-21 روز است.</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5852" y="428604"/>
            <a:ext cx="7010400" cy="838200"/>
          </a:xfrm>
        </p:spPr>
        <p:txBody>
          <a:bodyPr/>
          <a:lstStyle/>
          <a:p>
            <a:r>
              <a:rPr lang="fa-IR" b="1" dirty="0" smtClean="0">
                <a:latin typeface="Arial" pitchFamily="34" charset="0"/>
                <a:cs typeface="Arial" pitchFamily="34" charset="0"/>
              </a:rPr>
              <a:t>مرحله مقدماتی</a:t>
            </a:r>
            <a:endParaRPr lang="fa-IR" b="1" dirty="0">
              <a:latin typeface="Arial" pitchFamily="34" charset="0"/>
              <a:cs typeface="Arial" pitchFamily="34" charset="0"/>
            </a:endParaRPr>
          </a:p>
        </p:txBody>
      </p:sp>
      <p:sp>
        <p:nvSpPr>
          <p:cNvPr id="3" name="Content Placeholder 2"/>
          <p:cNvSpPr>
            <a:spLocks noGrp="1"/>
          </p:cNvSpPr>
          <p:nvPr>
            <p:ph idx="1"/>
          </p:nvPr>
        </p:nvSpPr>
        <p:spPr>
          <a:xfrm>
            <a:off x="928662" y="2428868"/>
            <a:ext cx="7581904" cy="3571900"/>
          </a:xfrm>
        </p:spPr>
        <p:txBody>
          <a:bodyPr/>
          <a:lstStyle/>
          <a:p>
            <a:r>
              <a:rPr lang="fa-IR" dirty="0" smtClean="0">
                <a:latin typeface="Arial" pitchFamily="34" charset="0"/>
                <a:cs typeface="Arial" pitchFamily="34" charset="0"/>
              </a:rPr>
              <a:t>فرد در این مرحله شدیدا عفونی است</a:t>
            </a:r>
          </a:p>
          <a:p>
            <a:r>
              <a:rPr lang="fa-IR" dirty="0" smtClean="0">
                <a:latin typeface="Arial" pitchFamily="34" charset="0"/>
                <a:cs typeface="Arial" pitchFamily="34" charset="0"/>
              </a:rPr>
              <a:t>نشانه های اولیه بیماری مبهم و غیر اختصاصی است</a:t>
            </a:r>
          </a:p>
          <a:p>
            <a:r>
              <a:rPr lang="fa-IR" dirty="0" smtClean="0">
                <a:latin typeface="Arial" pitchFamily="34" charset="0"/>
                <a:cs typeface="Arial" pitchFamily="34" charset="0"/>
              </a:rPr>
              <a:t>از خستگی و لرز تا تب خفیف متغیر است</a:t>
            </a:r>
          </a:p>
          <a:p>
            <a:r>
              <a:rPr lang="fa-IR" dirty="0" smtClean="0">
                <a:latin typeface="Arial" pitchFamily="34" charset="0"/>
                <a:cs typeface="Arial" pitchFamily="34" charset="0"/>
              </a:rPr>
              <a:t>این دوره از چندین ساعت تا چندین روز متغیر است</a:t>
            </a:r>
          </a:p>
          <a:p>
            <a:endParaRPr lang="fa-IR" dirty="0" smtClean="0"/>
          </a:p>
          <a:p>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785794"/>
            <a:ext cx="7010400" cy="838200"/>
          </a:xfrm>
        </p:spPr>
        <p:txBody>
          <a:bodyPr/>
          <a:lstStyle/>
          <a:p>
            <a:r>
              <a:rPr lang="fa-IR" b="1" dirty="0" smtClean="0">
                <a:latin typeface="Arial" pitchFamily="34" charset="0"/>
                <a:cs typeface="Arial" pitchFamily="34" charset="0"/>
              </a:rPr>
              <a:t>مرحله کامل شدن بیماری</a:t>
            </a:r>
            <a:endParaRPr lang="fa-IR" b="1" dirty="0">
              <a:latin typeface="Arial" pitchFamily="34" charset="0"/>
              <a:cs typeface="Arial" pitchFamily="34" charset="0"/>
            </a:endParaRPr>
          </a:p>
        </p:txBody>
      </p:sp>
      <p:sp>
        <p:nvSpPr>
          <p:cNvPr id="3" name="Content Placeholder 2"/>
          <p:cNvSpPr>
            <a:spLocks noGrp="1"/>
          </p:cNvSpPr>
          <p:nvPr>
            <p:ph idx="1"/>
          </p:nvPr>
        </p:nvSpPr>
        <p:spPr>
          <a:xfrm>
            <a:off x="642910" y="1928802"/>
            <a:ext cx="7891490" cy="3857652"/>
          </a:xfrm>
        </p:spPr>
        <p:txBody>
          <a:bodyPr/>
          <a:lstStyle/>
          <a:p>
            <a:r>
              <a:rPr lang="fa-IR" dirty="0" smtClean="0">
                <a:latin typeface="Arial" pitchFamily="34" charset="0"/>
                <a:cs typeface="Arial" pitchFamily="34" charset="0"/>
              </a:rPr>
              <a:t>وجود علائم و نشانه های </a:t>
            </a:r>
            <a:r>
              <a:rPr lang="fa-IR" u="sng" dirty="0" smtClean="0">
                <a:latin typeface="Arial" pitchFamily="34" charset="0"/>
                <a:cs typeface="Arial" pitchFamily="34" charset="0"/>
              </a:rPr>
              <a:t>اختصاصی</a:t>
            </a:r>
            <a:r>
              <a:rPr lang="fa-IR" dirty="0" smtClean="0">
                <a:latin typeface="Arial" pitchFamily="34" charset="0"/>
                <a:cs typeface="Arial" pitchFamily="34" charset="0"/>
              </a:rPr>
              <a:t> دال بر کامل شدن بیماری است.</a:t>
            </a:r>
          </a:p>
          <a:p>
            <a:r>
              <a:rPr lang="fa-IR" dirty="0" smtClean="0">
                <a:latin typeface="Arial" pitchFamily="34" charset="0"/>
                <a:cs typeface="Arial" pitchFamily="34" charset="0"/>
              </a:rPr>
              <a:t>نوع عفونت، طول مدت بیماری و شدت علائم را تعیین می نماید </a:t>
            </a:r>
          </a:p>
          <a:p>
            <a:r>
              <a:rPr lang="fa-IR" b="1" dirty="0" smtClean="0">
                <a:latin typeface="Arial" pitchFamily="34" charset="0"/>
                <a:cs typeface="Arial" pitchFamily="34" charset="0"/>
              </a:rPr>
              <a:t>علائم موضعی:</a:t>
            </a:r>
            <a:r>
              <a:rPr lang="fa-IR" dirty="0" smtClean="0">
                <a:latin typeface="Arial" pitchFamily="34" charset="0"/>
                <a:cs typeface="Arial" pitchFamily="34" charset="0"/>
              </a:rPr>
              <a:t>علائمی</a:t>
            </a:r>
            <a:r>
              <a:rPr lang="fa-IR" b="1" dirty="0" smtClean="0">
                <a:latin typeface="Arial" pitchFamily="34" charset="0"/>
                <a:cs typeface="Arial" pitchFamily="34" charset="0"/>
              </a:rPr>
              <a:t> </a:t>
            </a:r>
            <a:r>
              <a:rPr lang="fa-IR" dirty="0" smtClean="0">
                <a:latin typeface="Arial" pitchFamily="34" charset="0"/>
                <a:cs typeface="Arial" pitchFamily="34" charset="0"/>
              </a:rPr>
              <a:t>که به یک ناحیه بدن محدود می شوند</a:t>
            </a:r>
          </a:p>
          <a:p>
            <a:r>
              <a:rPr lang="fa-IR" b="1" dirty="0" smtClean="0">
                <a:latin typeface="Arial" pitchFamily="34" charset="0"/>
                <a:cs typeface="Arial" pitchFamily="34" charset="0"/>
              </a:rPr>
              <a:t>علائم عمومی:</a:t>
            </a:r>
            <a:r>
              <a:rPr lang="fa-IR" dirty="0" smtClean="0">
                <a:latin typeface="Arial" pitchFamily="34" charset="0"/>
                <a:cs typeface="Arial" pitchFamily="34" charset="0"/>
              </a:rPr>
              <a:t>علائمی</a:t>
            </a:r>
            <a:r>
              <a:rPr lang="fa-IR" b="1" dirty="0" smtClean="0">
                <a:latin typeface="Arial" pitchFamily="34" charset="0"/>
                <a:cs typeface="Arial" pitchFamily="34" charset="0"/>
              </a:rPr>
              <a:t> </a:t>
            </a:r>
            <a:r>
              <a:rPr lang="fa-IR" dirty="0" smtClean="0">
                <a:latin typeface="Arial" pitchFamily="34" charset="0"/>
                <a:cs typeface="Arial" pitchFamily="34" charset="0"/>
              </a:rPr>
              <a:t>که در سراسر بدن بروز می کنند.</a:t>
            </a:r>
            <a:endParaRPr lang="fa-IR"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500042"/>
            <a:ext cx="7010400" cy="838200"/>
          </a:xfrm>
        </p:spPr>
        <p:txBody>
          <a:bodyPr/>
          <a:lstStyle/>
          <a:p>
            <a:r>
              <a:rPr lang="fa-IR" b="1" dirty="0" smtClean="0">
                <a:latin typeface="Arial" pitchFamily="34" charset="0"/>
                <a:cs typeface="Arial" pitchFamily="34" charset="0"/>
              </a:rPr>
              <a:t>دوره نقاهت</a:t>
            </a:r>
            <a:br>
              <a:rPr lang="fa-IR" b="1" dirty="0" smtClean="0">
                <a:latin typeface="Arial" pitchFamily="34" charset="0"/>
                <a:cs typeface="Arial" pitchFamily="34" charset="0"/>
              </a:rPr>
            </a:br>
            <a:endParaRPr lang="fa-IR" b="1" dirty="0">
              <a:latin typeface="Arial" pitchFamily="34" charset="0"/>
              <a:cs typeface="Arial" pitchFamily="34" charset="0"/>
            </a:endParaRPr>
          </a:p>
        </p:txBody>
      </p:sp>
      <p:sp>
        <p:nvSpPr>
          <p:cNvPr id="3" name="Content Placeholder 2"/>
          <p:cNvSpPr>
            <a:spLocks noGrp="1"/>
          </p:cNvSpPr>
          <p:nvPr>
            <p:ph idx="1"/>
          </p:nvPr>
        </p:nvSpPr>
        <p:spPr>
          <a:xfrm>
            <a:off x="642910" y="1000108"/>
            <a:ext cx="7891490" cy="4714908"/>
          </a:xfrm>
        </p:spPr>
        <p:txBody>
          <a:bodyPr/>
          <a:lstStyle/>
          <a:p>
            <a:r>
              <a:rPr lang="fa-IR" dirty="0" smtClean="0">
                <a:latin typeface="Arial" pitchFamily="34" charset="0"/>
                <a:cs typeface="Arial" pitchFamily="34" charset="0"/>
              </a:rPr>
              <a:t>دوره بهبودی از عفونت</a:t>
            </a:r>
          </a:p>
          <a:p>
            <a:r>
              <a:rPr lang="fa-IR" dirty="0" smtClean="0">
                <a:latin typeface="Arial" pitchFamily="34" charset="0"/>
                <a:cs typeface="Arial" pitchFamily="34" charset="0"/>
              </a:rPr>
              <a:t>دوره نقاهت بر اساس شدت عفونت و وضعیت عمومی متغیر است.</a:t>
            </a:r>
          </a:p>
          <a:p>
            <a:r>
              <a:rPr lang="fa-IR" dirty="0" smtClean="0">
                <a:latin typeface="Arial" pitchFamily="34" charset="0"/>
                <a:cs typeface="Arial" pitchFamily="34" charset="0"/>
              </a:rPr>
              <a:t>علائم و نشانه ها ناپدید شده و فرد به یک وضعیت سلامتی باز می گردد.بعد از دوره نقاهت برحسب نوع عفونت تغییری موقتی یا دائمی در سلامتی فرد ایجاد می گردد.</a:t>
            </a:r>
          </a:p>
          <a:p>
            <a:endParaRPr lang="fa-IR" dirty="0" smtClean="0"/>
          </a:p>
          <a:p>
            <a:endParaRPr lang="fa-IR" dirty="0"/>
          </a:p>
          <a:p>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571480"/>
            <a:ext cx="7010400" cy="838200"/>
          </a:xfrm>
        </p:spPr>
        <p:txBody>
          <a:bodyPr/>
          <a:lstStyle/>
          <a:p>
            <a:r>
              <a:rPr lang="fa-IR" b="1" dirty="0" smtClean="0">
                <a:latin typeface="Arial" pitchFamily="34" charset="0"/>
                <a:cs typeface="Arial" pitchFamily="34" charset="0"/>
              </a:rPr>
              <a:t>دفاع بدن در مقابل عفونت</a:t>
            </a:r>
            <a:endParaRPr lang="fa-IR" b="1" dirty="0">
              <a:latin typeface="Arial" pitchFamily="34" charset="0"/>
              <a:cs typeface="Arial" pitchFamily="34" charset="0"/>
            </a:endParaRPr>
          </a:p>
        </p:txBody>
      </p:sp>
      <p:sp>
        <p:nvSpPr>
          <p:cNvPr id="3" name="Content Placeholder 2"/>
          <p:cNvSpPr>
            <a:spLocks noGrp="1"/>
          </p:cNvSpPr>
          <p:nvPr>
            <p:ph idx="1"/>
          </p:nvPr>
        </p:nvSpPr>
        <p:spPr>
          <a:xfrm>
            <a:off x="428596" y="1500174"/>
            <a:ext cx="8010532" cy="4572032"/>
          </a:xfrm>
        </p:spPr>
        <p:txBody>
          <a:bodyPr/>
          <a:lstStyle/>
          <a:p>
            <a:r>
              <a:rPr lang="fa-IR" b="1" dirty="0" smtClean="0">
                <a:latin typeface="Arial" pitchFamily="34" charset="0"/>
                <a:cs typeface="Arial" pitchFamily="34" charset="0"/>
              </a:rPr>
              <a:t>خط دفاعی بدن در برابر عفونت </a:t>
            </a:r>
            <a:r>
              <a:rPr lang="fa-IR" dirty="0" smtClean="0"/>
              <a:t>:فلور طبیعی بدن ،پاسخ التهابی،واکنش ایمنی </a:t>
            </a:r>
          </a:p>
          <a:p>
            <a:pPr>
              <a:buFont typeface="Wingdings" pitchFamily="2" charset="2"/>
              <a:buChar char="Ø"/>
            </a:pPr>
            <a:r>
              <a:rPr lang="fa-IR" b="1" dirty="0" smtClean="0">
                <a:solidFill>
                  <a:srgbClr val="FF0000"/>
                </a:solidFill>
              </a:rPr>
              <a:t>فلور طبیعی بدن</a:t>
            </a:r>
            <a:r>
              <a:rPr lang="fa-IR" dirty="0" smtClean="0"/>
              <a:t>:اولین خط دفاعی بدن</a:t>
            </a:r>
          </a:p>
          <a:p>
            <a:pPr>
              <a:buFont typeface="Wingdings" pitchFamily="2" charset="2"/>
              <a:buChar char="Ø"/>
            </a:pPr>
            <a:r>
              <a:rPr lang="fa-IR" b="1" dirty="0" smtClean="0">
                <a:solidFill>
                  <a:srgbClr val="FF0000"/>
                </a:solidFill>
              </a:rPr>
              <a:t>پاسخ التهابی:</a:t>
            </a:r>
            <a:r>
              <a:rPr lang="fa-IR" dirty="0" smtClean="0"/>
              <a:t>مکانیسم حفاظتی بر علیه عفونت که سبب ترمیم بافتی می شود و به خنثی کردن و کنترل یا دفع عامل بیماری زا کمک می کند </a:t>
            </a:r>
          </a:p>
          <a:p>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642918"/>
            <a:ext cx="8105804" cy="4691082"/>
          </a:xfrm>
        </p:spPr>
        <p:txBody>
          <a:bodyPr/>
          <a:lstStyle/>
          <a:p>
            <a:pPr>
              <a:buFont typeface="Wingdings" pitchFamily="2" charset="2"/>
              <a:buChar char="Ø"/>
            </a:pPr>
            <a:r>
              <a:rPr lang="fa-IR" b="1" dirty="0" smtClean="0">
                <a:solidFill>
                  <a:srgbClr val="FF0000"/>
                </a:solidFill>
                <a:latin typeface="Arial" pitchFamily="34" charset="0"/>
                <a:cs typeface="Arial" pitchFamily="34" charset="0"/>
              </a:rPr>
              <a:t>پاسخ ایمنی</a:t>
            </a:r>
            <a:r>
              <a:rPr lang="fa-IR" dirty="0" smtClean="0">
                <a:latin typeface="Arial" pitchFamily="34" charset="0"/>
                <a:cs typeface="Arial" pitchFamily="34" charset="0"/>
              </a:rPr>
              <a:t>:واکنش های خاصی در بدن که به یک پروتئین خارجی مهاجم مانند باکتری یا در بعضی موارد به پروتئین های خود بدن پاسخ می دهند.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2976" y="642918"/>
            <a:ext cx="7391424" cy="4691082"/>
          </a:xfrm>
        </p:spPr>
        <p:txBody>
          <a:bodyPr/>
          <a:lstStyle/>
          <a:p>
            <a:pPr>
              <a:buNone/>
            </a:pPr>
            <a:r>
              <a:rPr lang="fa-IR" b="1" dirty="0" smtClean="0">
                <a:latin typeface="Arial" pitchFamily="34" charset="0"/>
                <a:cs typeface="Arial" pitchFamily="34" charset="0"/>
              </a:rPr>
              <a:t>مکانیسم ایجاد پاسخ ایمنی</a:t>
            </a:r>
            <a:r>
              <a:rPr lang="fa-IR" dirty="0" smtClean="0">
                <a:latin typeface="Arial" pitchFamily="34" charset="0"/>
                <a:cs typeface="Arial" pitchFamily="34" charset="0"/>
              </a:rPr>
              <a:t>:کوشش هایی در بدن برای محافظت و دفاع از خودش </a:t>
            </a:r>
          </a:p>
          <a:p>
            <a:pPr>
              <a:buNone/>
            </a:pPr>
            <a:endParaRPr lang="fa-IR" dirty="0" smtClean="0">
              <a:latin typeface="Arial" pitchFamily="34" charset="0"/>
              <a:cs typeface="Arial" pitchFamily="34" charset="0"/>
            </a:endParaRPr>
          </a:p>
          <a:p>
            <a:r>
              <a:rPr lang="fa-IR" b="1" dirty="0" smtClean="0">
                <a:solidFill>
                  <a:srgbClr val="FF0000"/>
                </a:solidFill>
                <a:latin typeface="Arial" pitchFamily="34" charset="0"/>
                <a:cs typeface="Arial" pitchFamily="34" charset="0"/>
              </a:rPr>
              <a:t>آنتی  ژن</a:t>
            </a:r>
            <a:r>
              <a:rPr lang="fa-IR" dirty="0" smtClean="0">
                <a:latin typeface="Arial" pitchFamily="34" charset="0"/>
                <a:cs typeface="Arial" pitchFamily="34" charset="0"/>
              </a:rPr>
              <a:t>:مواد خارجی در بدن</a:t>
            </a:r>
          </a:p>
          <a:p>
            <a:r>
              <a:rPr lang="fa-IR" b="1" dirty="0" smtClean="0">
                <a:solidFill>
                  <a:srgbClr val="FF0000"/>
                </a:solidFill>
                <a:latin typeface="Arial" pitchFamily="34" charset="0"/>
                <a:cs typeface="Arial" pitchFamily="34" charset="0"/>
              </a:rPr>
              <a:t>آنتی بادی</a:t>
            </a:r>
            <a:r>
              <a:rPr lang="fa-IR" dirty="0" smtClean="0">
                <a:latin typeface="Arial" pitchFamily="34" charset="0"/>
                <a:cs typeface="Arial" pitchFamily="34" charset="0"/>
              </a:rPr>
              <a:t>:پاسخ بدن به آنتی ژن</a:t>
            </a:r>
          </a:p>
          <a:p>
            <a:r>
              <a:rPr lang="fa-IR" b="1" dirty="0" smtClean="0">
                <a:solidFill>
                  <a:srgbClr val="FF0000"/>
                </a:solidFill>
                <a:latin typeface="Arial" pitchFamily="34" charset="0"/>
                <a:cs typeface="Arial" pitchFamily="34" charset="0"/>
              </a:rPr>
              <a:t>ایمنی هومورال</a:t>
            </a:r>
            <a:r>
              <a:rPr lang="fa-IR" dirty="0" smtClean="0">
                <a:latin typeface="Arial" pitchFamily="34" charset="0"/>
                <a:cs typeface="Arial" pitchFamily="34" charset="0"/>
              </a:rPr>
              <a:t>:پاسخ اتنی ژن – انتی بادی (پاسخ ایمنی)بدن</a:t>
            </a:r>
          </a:p>
          <a:p>
            <a:endParaRPr lang="fa-I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500042"/>
            <a:ext cx="7010400" cy="838200"/>
          </a:xfrm>
        </p:spPr>
        <p:txBody>
          <a:bodyPr/>
          <a:lstStyle/>
          <a:p>
            <a:r>
              <a:rPr lang="fa-IR" b="1" dirty="0" smtClean="0">
                <a:latin typeface="Arial" pitchFamily="34" charset="0"/>
                <a:cs typeface="Arial" pitchFamily="34" charset="0"/>
              </a:rPr>
              <a:t>عوامل موثر بر خطر عفونت</a:t>
            </a:r>
            <a:endParaRPr lang="fa-IR" b="1" dirty="0">
              <a:latin typeface="Arial" pitchFamily="34" charset="0"/>
              <a:cs typeface="Arial" pitchFamily="34" charset="0"/>
            </a:endParaRPr>
          </a:p>
        </p:txBody>
      </p:sp>
      <p:sp>
        <p:nvSpPr>
          <p:cNvPr id="3" name="Content Placeholder 2"/>
          <p:cNvSpPr>
            <a:spLocks noGrp="1"/>
          </p:cNvSpPr>
          <p:nvPr>
            <p:ph idx="1"/>
          </p:nvPr>
        </p:nvSpPr>
        <p:spPr>
          <a:xfrm>
            <a:off x="357158" y="1214422"/>
            <a:ext cx="8177242" cy="4119578"/>
          </a:xfrm>
        </p:spPr>
        <p:txBody>
          <a:bodyPr/>
          <a:lstStyle/>
          <a:p>
            <a:r>
              <a:rPr lang="fa-IR" dirty="0" smtClean="0">
                <a:latin typeface="Arial" pitchFamily="34" charset="0"/>
                <a:cs typeface="Arial" pitchFamily="34" charset="0"/>
              </a:rPr>
              <a:t>پوست</a:t>
            </a:r>
          </a:p>
          <a:p>
            <a:r>
              <a:rPr lang="en-US" dirty="0" smtClean="0">
                <a:latin typeface="Arial" pitchFamily="34" charset="0"/>
                <a:cs typeface="Arial" pitchFamily="34" charset="0"/>
              </a:rPr>
              <a:t>PH</a:t>
            </a:r>
            <a:r>
              <a:rPr lang="fa-IR" dirty="0" smtClean="0">
                <a:latin typeface="Arial" pitchFamily="34" charset="0"/>
                <a:cs typeface="Arial" pitchFamily="34" charset="0"/>
              </a:rPr>
              <a:t>طبیعی دستگاه ادرای و گوارش</a:t>
            </a:r>
          </a:p>
          <a:p>
            <a:r>
              <a:rPr lang="fa-IR" dirty="0" smtClean="0">
                <a:latin typeface="Arial" pitchFamily="34" charset="0"/>
                <a:cs typeface="Arial" pitchFamily="34" charset="0"/>
              </a:rPr>
              <a:t>گلبول های سفید</a:t>
            </a:r>
          </a:p>
          <a:p>
            <a:r>
              <a:rPr lang="fa-IR" dirty="0" smtClean="0">
                <a:latin typeface="Arial" pitchFamily="34" charset="0"/>
                <a:cs typeface="Arial" pitchFamily="34" charset="0"/>
              </a:rPr>
              <a:t>سن،جنس،نژاد،عوامل وراثتی</a:t>
            </a:r>
          </a:p>
          <a:p>
            <a:r>
              <a:rPr lang="fa-IR" dirty="0" smtClean="0">
                <a:latin typeface="Arial" pitchFamily="34" charset="0"/>
                <a:cs typeface="Arial" pitchFamily="34" charset="0"/>
              </a:rPr>
              <a:t>ایمن سازی طبیعی یا اکتسابی علیه عفونت</a:t>
            </a:r>
          </a:p>
          <a:p>
            <a:r>
              <a:rPr lang="fa-IR" dirty="0" smtClean="0">
                <a:latin typeface="Arial" pitchFamily="34" charset="0"/>
                <a:cs typeface="Arial" pitchFamily="34" charset="0"/>
              </a:rPr>
              <a:t>خستگی،اب و هوا،وضعیت غذایی،بهداشت عمومی،وجود بیماری ها و درمان های قبلی یا فعلی و داروهای خاص </a:t>
            </a:r>
          </a:p>
          <a:p>
            <a:r>
              <a:rPr lang="fa-IR" dirty="0" smtClean="0">
                <a:latin typeface="Arial" pitchFamily="34" charset="0"/>
                <a:cs typeface="Arial" pitchFamily="34" charset="0"/>
              </a:rPr>
              <a:t>تنش های روحی و روانی </a:t>
            </a:r>
          </a:p>
          <a:p>
            <a:endParaRPr lang="fa-IR" dirty="0" smtClean="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910" y="1571612"/>
            <a:ext cx="7510466" cy="4000528"/>
          </a:xfrm>
        </p:spPr>
        <p:txBody>
          <a:bodyPr/>
          <a:lstStyle/>
          <a:p>
            <a:r>
              <a:rPr lang="fa-IR" dirty="0" smtClean="0"/>
              <a:t>افزایش کاربرد وسایل تهاجمی پزشکی </a:t>
            </a:r>
          </a:p>
          <a:p>
            <a:r>
              <a:rPr lang="fa-IR" dirty="0" smtClean="0"/>
              <a:t>تغذیه و ورزش و استراحت</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atin typeface="Arial" pitchFamily="34" charset="0"/>
                <a:cs typeface="Arial" pitchFamily="34" charset="0"/>
              </a:rPr>
              <a:t>علائم عفونت</a:t>
            </a:r>
            <a:endParaRPr lang="fa-IR" b="1"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b="1" dirty="0" smtClean="0">
                <a:latin typeface="Arial" pitchFamily="34" charset="0"/>
                <a:cs typeface="Arial" pitchFamily="34" charset="0"/>
              </a:rPr>
              <a:t>علائم عفونت موضعی</a:t>
            </a:r>
            <a:r>
              <a:rPr lang="fa-IR" dirty="0" smtClean="0">
                <a:latin typeface="Arial" pitchFamily="34" charset="0"/>
                <a:cs typeface="Arial" pitchFamily="34" charset="0"/>
              </a:rPr>
              <a:t>:قرمزی،تورم،گرمی،درد یا حساسیت و فقدان عملکرد در قسمت مبتلا</a:t>
            </a:r>
          </a:p>
          <a:p>
            <a:r>
              <a:rPr lang="fa-IR" b="1" dirty="0" smtClean="0">
                <a:latin typeface="Arial" pitchFamily="34" charset="0"/>
                <a:cs typeface="Arial" pitchFamily="34" charset="0"/>
              </a:rPr>
              <a:t>علائم عفونت عمومی</a:t>
            </a:r>
            <a:r>
              <a:rPr lang="fa-IR" dirty="0" smtClean="0">
                <a:latin typeface="Arial" pitchFamily="34" charset="0"/>
                <a:cs typeface="Arial" pitchFamily="34" charset="0"/>
              </a:rPr>
              <a:t>:تب،افزایش نبض و تنفس،بیحالی،بی اشتهایی،حساسیت،بزرگی گره های لنفاوی </a:t>
            </a:r>
          </a:p>
          <a:p>
            <a:r>
              <a:rPr lang="fa-IR" b="1" dirty="0" smtClean="0">
                <a:latin typeface="Arial" pitchFamily="34" charset="0"/>
                <a:cs typeface="Arial" pitchFamily="34" charset="0"/>
              </a:rPr>
              <a:t>داده های ازمایشگاهی</a:t>
            </a:r>
            <a:endParaRPr lang="fa-IR" b="1"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500042"/>
            <a:ext cx="7010400" cy="838200"/>
          </a:xfrm>
        </p:spPr>
        <p:txBody>
          <a:bodyPr/>
          <a:lstStyle/>
          <a:p>
            <a:r>
              <a:rPr lang="fa-IR" b="1" dirty="0" smtClean="0">
                <a:latin typeface="Arial" pitchFamily="34" charset="0"/>
                <a:cs typeface="Arial" pitchFamily="34" charset="0"/>
              </a:rPr>
              <a:t>روش های گند زدایی</a:t>
            </a:r>
            <a:endParaRPr lang="fa-IR" b="1" dirty="0">
              <a:latin typeface="Arial" pitchFamily="34" charset="0"/>
              <a:cs typeface="Arial" pitchFamily="34" charset="0"/>
            </a:endParaRPr>
          </a:p>
        </p:txBody>
      </p:sp>
      <p:sp>
        <p:nvSpPr>
          <p:cNvPr id="3" name="Content Placeholder 2"/>
          <p:cNvSpPr>
            <a:spLocks noGrp="1"/>
          </p:cNvSpPr>
          <p:nvPr>
            <p:ph idx="1"/>
          </p:nvPr>
        </p:nvSpPr>
        <p:spPr>
          <a:xfrm>
            <a:off x="571472" y="1714488"/>
            <a:ext cx="7867656" cy="4286280"/>
          </a:xfrm>
        </p:spPr>
        <p:txBody>
          <a:bodyPr/>
          <a:lstStyle/>
          <a:p>
            <a:r>
              <a:rPr lang="fa-IR" dirty="0" smtClean="0">
                <a:latin typeface="Arial" pitchFamily="34" charset="0"/>
                <a:cs typeface="Arial" pitchFamily="34" charset="0"/>
              </a:rPr>
              <a:t>مداخلاتی جهت وقفه در انتشار میکروارگانیسم ها و به حداقل رساندن خطر عفونت و شامل روش هایی است که از عفونت جلوگیری نموده و یا زنجیره آنرا بگسلد</a:t>
            </a:r>
          </a:p>
          <a:p>
            <a:r>
              <a:rPr lang="fa-IR" b="1" dirty="0" smtClean="0">
                <a:latin typeface="Arial" pitchFamily="34" charset="0"/>
                <a:cs typeface="Arial" pitchFamily="34" charset="0"/>
              </a:rPr>
              <a:t>انواع روش های گند زدایی:</a:t>
            </a:r>
          </a:p>
          <a:p>
            <a:r>
              <a:rPr lang="fa-IR" b="1" dirty="0" smtClean="0">
                <a:latin typeface="Arial" pitchFamily="34" charset="0"/>
                <a:cs typeface="Arial" pitchFamily="34" charset="0"/>
              </a:rPr>
              <a:t>گند زدایی طبی</a:t>
            </a:r>
          </a:p>
          <a:p>
            <a:r>
              <a:rPr lang="fa-IR" b="1" dirty="0" smtClean="0">
                <a:latin typeface="Arial" pitchFamily="34" charset="0"/>
                <a:cs typeface="Arial" pitchFamily="34" charset="0"/>
              </a:rPr>
              <a:t>گند زدایی جراحی</a:t>
            </a:r>
          </a:p>
          <a:p>
            <a:endParaRPr lang="fa-IR"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642918"/>
            <a:ext cx="7010400" cy="838200"/>
          </a:xfrm>
        </p:spPr>
        <p:txBody>
          <a:bodyPr/>
          <a:lstStyle/>
          <a:p>
            <a:r>
              <a:rPr lang="fa-IR" b="1" dirty="0" smtClean="0">
                <a:latin typeface="Arial" pitchFamily="34" charset="0"/>
                <a:cs typeface="Arial" pitchFamily="34" charset="0"/>
              </a:rPr>
              <a:t>گند زدایی طبی(تمیز)</a:t>
            </a:r>
            <a:endParaRPr lang="fa-IR" b="1" dirty="0">
              <a:latin typeface="Arial" pitchFamily="34" charset="0"/>
              <a:cs typeface="Arial" pitchFamily="34" charset="0"/>
            </a:endParaRPr>
          </a:p>
        </p:txBody>
      </p:sp>
      <p:sp>
        <p:nvSpPr>
          <p:cNvPr id="3" name="Content Placeholder 2"/>
          <p:cNvSpPr>
            <a:spLocks noGrp="1"/>
          </p:cNvSpPr>
          <p:nvPr>
            <p:ph idx="1"/>
          </p:nvPr>
        </p:nvSpPr>
        <p:spPr>
          <a:xfrm>
            <a:off x="285720" y="1857364"/>
            <a:ext cx="8248680" cy="4071966"/>
          </a:xfrm>
        </p:spPr>
        <p:txBody>
          <a:bodyPr/>
          <a:lstStyle/>
          <a:p>
            <a:r>
              <a:rPr lang="fa-IR" dirty="0" smtClean="0">
                <a:latin typeface="Arial" pitchFamily="34" charset="0"/>
                <a:cs typeface="Arial" pitchFamily="34" charset="0"/>
              </a:rPr>
              <a:t>روش ها و اعمالی که تعداد و انتقال عوامل بیماری زا را کاهش می دهد.</a:t>
            </a:r>
          </a:p>
          <a:p>
            <a:endParaRPr lang="fa-IR" dirty="0" smtClean="0">
              <a:latin typeface="Arial" pitchFamily="34" charset="0"/>
              <a:cs typeface="Arial" pitchFamily="34" charset="0"/>
            </a:endParaRPr>
          </a:p>
          <a:p>
            <a:r>
              <a:rPr lang="fa-IR" b="1" dirty="0" smtClean="0">
                <a:latin typeface="Arial" pitchFamily="34" charset="0"/>
                <a:cs typeface="Arial" pitchFamily="34" charset="0"/>
              </a:rPr>
              <a:t>مثال</a:t>
            </a:r>
            <a:r>
              <a:rPr lang="fa-IR" dirty="0" smtClean="0">
                <a:latin typeface="Arial" pitchFamily="34" charset="0"/>
                <a:cs typeface="Arial" pitchFamily="34" charset="0"/>
              </a:rPr>
              <a:t>:بهداشت دست ها و پوشیدن دستکش</a:t>
            </a:r>
          </a:p>
          <a:p>
            <a:endParaRPr lang="fa-IR"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7224" y="714356"/>
            <a:ext cx="7677176" cy="4619644"/>
          </a:xfrm>
        </p:spPr>
        <p:txBody>
          <a:bodyPr/>
          <a:lstStyle/>
          <a:p>
            <a:pPr>
              <a:buNone/>
            </a:pPr>
            <a:r>
              <a:rPr lang="fa-IR" dirty="0" smtClean="0"/>
              <a:t>مؤثر ترین راه برای پیشگیری از انتشار ارگانیسم ها شستن دستهاست.</a:t>
            </a:r>
          </a:p>
          <a:p>
            <a:pPr>
              <a:buNone/>
            </a:pPr>
            <a:endParaRPr lang="fa-IR" dirty="0" smtClean="0"/>
          </a:p>
          <a:p>
            <a:pPr>
              <a:buNone/>
            </a:pPr>
            <a:r>
              <a:rPr lang="fa-IR" dirty="0" smtClean="0"/>
              <a:t>واژه بهداشت دست، به شستن دست ها با آب و صابون فراوان،استفاده از ضدعفونی کننده ها،پاک کزدن و مالش دست ها با فراورده هایی با پایه الکل،ضدعفونی جراحی دست ها اطلاق می شود.</a:t>
            </a:r>
            <a:endParaRPr lang="fa-I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357166"/>
            <a:ext cx="7010400" cy="838200"/>
          </a:xfrm>
        </p:spPr>
        <p:txBody>
          <a:bodyPr/>
          <a:lstStyle/>
          <a:p>
            <a:r>
              <a:rPr lang="fa-IR" sz="4000" b="1" dirty="0" smtClean="0">
                <a:solidFill>
                  <a:srgbClr val="FF0000"/>
                </a:solidFill>
              </a:rPr>
              <a:t>نکاتی در زمینه بهداشت دست ها</a:t>
            </a:r>
            <a:endParaRPr lang="fa-IR" sz="4000" b="1" dirty="0">
              <a:solidFill>
                <a:srgbClr val="FF0000"/>
              </a:solidFill>
            </a:endParaRPr>
          </a:p>
        </p:txBody>
      </p:sp>
      <p:sp>
        <p:nvSpPr>
          <p:cNvPr id="3" name="Content Placeholder 2"/>
          <p:cNvSpPr>
            <a:spLocks noGrp="1"/>
          </p:cNvSpPr>
          <p:nvPr>
            <p:ph idx="1"/>
          </p:nvPr>
        </p:nvSpPr>
        <p:spPr>
          <a:xfrm>
            <a:off x="428596" y="1500174"/>
            <a:ext cx="8105804" cy="4357718"/>
          </a:xfrm>
        </p:spPr>
        <p:txBody>
          <a:bodyPr/>
          <a:lstStyle/>
          <a:p>
            <a:pPr>
              <a:buFont typeface="Wingdings" pitchFamily="2" charset="2"/>
              <a:buChar char="Ø"/>
            </a:pPr>
            <a:r>
              <a:rPr lang="fa-IR" dirty="0" smtClean="0">
                <a:cs typeface="B Nazanin" pitchFamily="2" charset="-78"/>
              </a:rPr>
              <a:t>صابون و عوامل پاک کننده که تحت عنوان غیر ضد میکروبی نامید می شوند برای تمیز کردن مکانیکی دست ها لازم است</a:t>
            </a:r>
          </a:p>
          <a:p>
            <a:pPr>
              <a:buFont typeface="Wingdings" pitchFamily="2" charset="2"/>
              <a:buChar char="Ø"/>
            </a:pPr>
            <a:r>
              <a:rPr lang="fa-IR" dirty="0" smtClean="0">
                <a:cs typeface="B Nazanin" pitchFamily="2" charset="-78"/>
              </a:rPr>
              <a:t>در مکان های که خطر زیادی برای انتقال عفونت وجود دارد کاربرد ماده گند زدا یا ضد باکتری ضروری است</a:t>
            </a:r>
          </a:p>
          <a:p>
            <a:pPr>
              <a:buFont typeface="Wingdings" pitchFamily="2" charset="2"/>
              <a:buChar char="Ø"/>
            </a:pPr>
            <a:r>
              <a:rPr lang="fa-IR" dirty="0" smtClean="0">
                <a:cs typeface="B Nazanin" pitchFamily="2" charset="-78"/>
              </a:rPr>
              <a:t>پاک کردن با پایه الکل،نسبت به صابون های ضد میکروبی میزان باکتری های روی دست را به میزان فراوانی کاهش می دهد.غلظت الکل پاک کننده دست بین 60 تا 90 درصد می باشد و بصورت ژل،کف لوسیون در دسترس است.</a:t>
            </a:r>
            <a:endParaRPr lang="fa-IR" dirty="0">
              <a:cs typeface="B 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357166"/>
            <a:ext cx="8034366" cy="4976834"/>
          </a:xfrm>
        </p:spPr>
        <p:txBody>
          <a:bodyPr/>
          <a:lstStyle/>
          <a:p>
            <a:pPr>
              <a:buNone/>
            </a:pPr>
            <a:r>
              <a:rPr lang="fa-IR" b="1" dirty="0" smtClean="0">
                <a:solidFill>
                  <a:srgbClr val="FF0000"/>
                </a:solidFill>
              </a:rPr>
              <a:t>مزایای پاک کننده دست با پایه الکل:</a:t>
            </a:r>
          </a:p>
          <a:p>
            <a:pPr>
              <a:buFont typeface="Wingdings" pitchFamily="2" charset="2"/>
              <a:buChar char="v"/>
            </a:pPr>
            <a:r>
              <a:rPr lang="fa-IR" dirty="0" smtClean="0"/>
              <a:t>کاهش عفونت</a:t>
            </a:r>
          </a:p>
          <a:p>
            <a:pPr>
              <a:buFont typeface="Wingdings" pitchFamily="2" charset="2"/>
              <a:buChar char="v"/>
            </a:pPr>
            <a:r>
              <a:rPr lang="fa-IR" dirty="0" smtClean="0"/>
              <a:t>صرفه جویی در زمان،زیرا نیاز به شستشو ندارند</a:t>
            </a:r>
          </a:p>
          <a:p>
            <a:pPr>
              <a:buNone/>
            </a:pPr>
            <a:r>
              <a:rPr lang="fa-IR" b="1" dirty="0" smtClean="0"/>
              <a:t>روش های پیشنهادی توسط مرکز پیشگیری از بیماریها:</a:t>
            </a:r>
          </a:p>
          <a:p>
            <a:pPr>
              <a:buFont typeface="Wingdings" pitchFamily="2" charset="2"/>
              <a:buChar char="Ø"/>
            </a:pPr>
            <a:r>
              <a:rPr lang="fa-IR" dirty="0" smtClean="0"/>
              <a:t>در صورت کثیف بودن دست یا آغشته شدن با خون یا مایعات بدن،شستن دست با آب و صابون الزامیست</a:t>
            </a:r>
          </a:p>
          <a:p>
            <a:pPr>
              <a:buFont typeface="Wingdings" pitchFamily="2" charset="2"/>
              <a:buChar char="Ø"/>
            </a:pPr>
            <a:r>
              <a:rPr lang="fa-IR" dirty="0" smtClean="0"/>
              <a:t>دست ها 15 ثانیه با صابون ساده یا ماده ضدعفونی کننده و آب گرم مالش داده شوند</a:t>
            </a:r>
          </a:p>
          <a:p>
            <a:pPr>
              <a:buFont typeface="Wingdings" pitchFamily="2" charset="2"/>
              <a:buChar char="Ø"/>
            </a:pPr>
            <a:r>
              <a:rPr lang="fa-IR" dirty="0" smtClean="0"/>
              <a:t>درصورت کثیف نبودن دست می توان از پاک کننده دست با پایه الکل استفاده کرد</a:t>
            </a:r>
          </a:p>
          <a:p>
            <a:endParaRPr lang="fa-IR" dirty="0" smtClean="0"/>
          </a:p>
          <a:p>
            <a:endParaRPr lang="fa-I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571480"/>
            <a:ext cx="8105804" cy="4762520"/>
          </a:xfrm>
        </p:spPr>
        <p:txBody>
          <a:bodyPr/>
          <a:lstStyle/>
          <a:p>
            <a:pPr>
              <a:buFont typeface="Wingdings" pitchFamily="2" charset="2"/>
              <a:buChar char="Ø"/>
            </a:pPr>
            <a:r>
              <a:rPr lang="fa-IR" dirty="0" smtClean="0"/>
              <a:t>در آوردن کلیه جواهرات بجز حلقه ازدواج</a:t>
            </a:r>
          </a:p>
          <a:p>
            <a:pPr>
              <a:buFont typeface="Wingdings" pitchFamily="2" charset="2"/>
              <a:buChar char="Ø"/>
            </a:pPr>
            <a:r>
              <a:rPr lang="fa-IR" dirty="0" smtClean="0"/>
              <a:t>کوتاه نگه داشتن ناخن </a:t>
            </a:r>
          </a:p>
          <a:p>
            <a:pPr>
              <a:buFont typeface="Wingdings" pitchFamily="2" charset="2"/>
              <a:buChar char="Ø"/>
            </a:pPr>
            <a:r>
              <a:rPr lang="fa-IR" dirty="0" smtClean="0"/>
              <a:t>پرهیز از کاربرد ناخن مصنوعی</a:t>
            </a:r>
          </a:p>
          <a:p>
            <a:pPr>
              <a:buFont typeface="Wingdings" pitchFamily="2" charset="2"/>
              <a:buChar char="Ø"/>
            </a:pPr>
            <a:r>
              <a:rPr lang="fa-IR" b="1" dirty="0" smtClean="0">
                <a:solidFill>
                  <a:srgbClr val="FFFF00"/>
                </a:solidFill>
              </a:rPr>
              <a:t>نکته:پوشیدن دستکش جایگزین شستن مناسب دست ها نمی شود.محیط گرم و مرطوب داخل دستکش جای امنی برای رشد باکتری هاست،بنابراین قبل و بعد از پوشیدن دست ها باید شسته شوند.دستکش کاملا غیر قابل نفوذ نیست و محافظت کامل از عفونت ها را تضمین نمی کند.چنانچه مراقبین بهداشتی در معرض خون و مایعات بدن هستند،پوشیدن دو دستکش توصیه می شود.</a:t>
            </a:r>
            <a:endParaRPr lang="fa-IR" b="1" dirty="0">
              <a:solidFill>
                <a:srgbClr val="FFFF00"/>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662" y="785794"/>
            <a:ext cx="7605738" cy="1000132"/>
          </a:xfrm>
        </p:spPr>
        <p:txBody>
          <a:bodyPr/>
          <a:lstStyle/>
          <a:p>
            <a:r>
              <a:rPr lang="fa-IR" b="1" dirty="0" smtClean="0">
                <a:solidFill>
                  <a:srgbClr val="FF0000"/>
                </a:solidFill>
              </a:rPr>
              <a:t>اسکراب</a:t>
            </a:r>
            <a:r>
              <a:rPr lang="fa-IR" sz="4000" b="1" dirty="0" smtClean="0">
                <a:solidFill>
                  <a:srgbClr val="FF0000"/>
                </a:solidFill>
              </a:rPr>
              <a:t> جراحی دست ها(ضد عفونی جراحی دست ها</a:t>
            </a:r>
            <a:r>
              <a:rPr lang="fa-IR" b="1" dirty="0" smtClean="0">
                <a:solidFill>
                  <a:srgbClr val="FF0000"/>
                </a:solidFill>
              </a:rPr>
              <a:t>)</a:t>
            </a:r>
            <a:endParaRPr lang="fa-IR" b="1" dirty="0">
              <a:solidFill>
                <a:srgbClr val="FF0000"/>
              </a:solidFill>
            </a:endParaRPr>
          </a:p>
        </p:txBody>
      </p:sp>
      <p:sp>
        <p:nvSpPr>
          <p:cNvPr id="3" name="Content Placeholder 2"/>
          <p:cNvSpPr>
            <a:spLocks noGrp="1"/>
          </p:cNvSpPr>
          <p:nvPr>
            <p:ph idx="1"/>
          </p:nvPr>
        </p:nvSpPr>
        <p:spPr>
          <a:xfrm>
            <a:off x="500034" y="2786058"/>
            <a:ext cx="8034366" cy="3286148"/>
          </a:xfrm>
        </p:spPr>
        <p:txBody>
          <a:bodyPr/>
          <a:lstStyle/>
          <a:p>
            <a:r>
              <a:rPr lang="fa-IR" dirty="0" smtClean="0"/>
              <a:t>تمیز کردن و مالش دادن ساعد و دست جهت زدودن میکروب ها قبل از عمل جراحی </a:t>
            </a:r>
            <a:endParaRPr lang="fa-I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428604"/>
            <a:ext cx="7010400" cy="838200"/>
          </a:xfrm>
        </p:spPr>
        <p:txBody>
          <a:bodyPr/>
          <a:lstStyle/>
          <a:p>
            <a:r>
              <a:rPr lang="fa-IR" sz="4000" b="1" dirty="0" smtClean="0">
                <a:solidFill>
                  <a:srgbClr val="FF0000"/>
                </a:solidFill>
              </a:rPr>
              <a:t>کنترل از طریق استریل سازی و ضدعفونی</a:t>
            </a:r>
            <a:endParaRPr lang="fa-IR" sz="4000" b="1" dirty="0">
              <a:solidFill>
                <a:srgbClr val="FF0000"/>
              </a:solidFill>
            </a:endParaRPr>
          </a:p>
        </p:txBody>
      </p:sp>
      <p:sp>
        <p:nvSpPr>
          <p:cNvPr id="3" name="Content Placeholder 2"/>
          <p:cNvSpPr>
            <a:spLocks noGrp="1"/>
          </p:cNvSpPr>
          <p:nvPr>
            <p:ph idx="1"/>
          </p:nvPr>
        </p:nvSpPr>
        <p:spPr>
          <a:xfrm>
            <a:off x="214282" y="1571612"/>
            <a:ext cx="8643998" cy="4429156"/>
          </a:xfrm>
        </p:spPr>
        <p:txBody>
          <a:bodyPr/>
          <a:lstStyle/>
          <a:p>
            <a:pPr>
              <a:buFont typeface="Wingdings" pitchFamily="2" charset="2"/>
              <a:buChar char="ü"/>
            </a:pPr>
            <a:r>
              <a:rPr lang="fa-IR" dirty="0" smtClean="0"/>
              <a:t>استریل سازی روندی است که طی آن تمام میکروارگانیسم ها </a:t>
            </a:r>
          </a:p>
          <a:p>
            <a:pPr>
              <a:buFont typeface="Wingdings" pitchFamily="2" charset="2"/>
              <a:buChar char="ü"/>
            </a:pPr>
            <a:r>
              <a:rPr lang="fa-IR" dirty="0" smtClean="0"/>
              <a:t>از جمله اسپورها نابود می گردند. با ضد عفونی کلیه ارگانیسم ها به جز اسپور ها از بین میروند. </a:t>
            </a:r>
          </a:p>
          <a:p>
            <a:pPr>
              <a:buFont typeface="Wingdings" pitchFamily="2" charset="2"/>
              <a:buChar char="ü"/>
            </a:pPr>
            <a:r>
              <a:rPr lang="fa-IR" dirty="0" smtClean="0"/>
              <a:t>ضدعفونی را می توان در هنگام آماده سای پوست برای یک روش ،یا پاکسازی تجهیزاتی که وارد یک قسمت غیر استریل بدن می شوند بکار برد.</a:t>
            </a:r>
          </a:p>
          <a:p>
            <a:pPr>
              <a:buFont typeface="Wingdings" pitchFamily="2" charset="2"/>
              <a:buChar char="ü"/>
            </a:pPr>
            <a:r>
              <a:rPr lang="fa-IR" dirty="0" smtClean="0"/>
              <a:t>استریل سازی روی تجهیزاتی انجام می شود که وارد قسمت استریلی از بدن می شوند.</a:t>
            </a:r>
            <a:endParaRPr lang="fa-I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1000108"/>
            <a:ext cx="8177242" cy="4691082"/>
          </a:xfrm>
        </p:spPr>
        <p:txBody>
          <a:bodyPr/>
          <a:lstStyle/>
          <a:p>
            <a:pPr>
              <a:buNone/>
            </a:pPr>
            <a:r>
              <a:rPr lang="fa-IR" b="1" dirty="0" smtClean="0"/>
              <a:t>عوامل مؤثر در انتخاب روش های استریل سازی و ضدعفونی:</a:t>
            </a:r>
          </a:p>
          <a:p>
            <a:pPr>
              <a:buFont typeface="Wingdings" pitchFamily="2" charset="2"/>
              <a:buChar char="Ø"/>
            </a:pPr>
            <a:r>
              <a:rPr lang="fa-IR" dirty="0" smtClean="0"/>
              <a:t>ماهیت ارگانیسم های موجود</a:t>
            </a:r>
          </a:p>
          <a:p>
            <a:pPr>
              <a:buFont typeface="Wingdings" pitchFamily="2" charset="2"/>
              <a:buChar char="Ø"/>
            </a:pPr>
            <a:r>
              <a:rPr lang="fa-IR" dirty="0" smtClean="0"/>
              <a:t>ارگانیسم های موجود:هرچه تعداد ارگانیسم ها بیشتر باشد مدت زمان بیشتری صرف تخریب آن می شود.</a:t>
            </a:r>
          </a:p>
          <a:p>
            <a:pPr>
              <a:buFont typeface="Wingdings" pitchFamily="2" charset="2"/>
              <a:buChar char="Ø"/>
            </a:pPr>
            <a:r>
              <a:rPr lang="fa-IR" dirty="0" smtClean="0"/>
              <a:t>نوع تجهیزات:وسایل مجهز به مجراهای کوچک،شکافها،رابط ها،لوله ها مستلزم مراقبت ویژه هستند.</a:t>
            </a:r>
          </a:p>
          <a:p>
            <a:pPr>
              <a:buFont typeface="Wingdings" pitchFamily="2" charset="2"/>
              <a:buChar char="Ø"/>
            </a:pPr>
            <a:r>
              <a:rPr lang="fa-IR" dirty="0" smtClean="0"/>
              <a:t>هدف استفاده از وسیله:نیاز به گند زدایی طبی و جراحی روی نحوه آماده و پاکسازی وسایل تاثیر می گذارند.</a:t>
            </a:r>
          </a:p>
          <a:p>
            <a:pPr>
              <a:buNone/>
            </a:pPr>
            <a:endParaRPr lang="fa-IR" dirty="0" smtClean="0"/>
          </a:p>
          <a:p>
            <a:pPr>
              <a:buNone/>
            </a:pPr>
            <a:endParaRPr lang="fa-I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571480"/>
            <a:ext cx="7010400" cy="838200"/>
          </a:xfrm>
        </p:spPr>
        <p:txBody>
          <a:bodyPr/>
          <a:lstStyle/>
          <a:p>
            <a:r>
              <a:rPr lang="fa-IR" b="1" dirty="0" smtClean="0">
                <a:latin typeface="Arial" pitchFamily="34" charset="0"/>
                <a:cs typeface="Arial" pitchFamily="34" charset="0"/>
              </a:rPr>
              <a:t>پاکسازی وسایل و تجهیزات</a:t>
            </a:r>
            <a:endParaRPr lang="fa-IR" b="1" dirty="0">
              <a:latin typeface="Arial" pitchFamily="34" charset="0"/>
              <a:cs typeface="Arial" pitchFamily="34" charset="0"/>
            </a:endParaRPr>
          </a:p>
        </p:txBody>
      </p:sp>
      <p:sp>
        <p:nvSpPr>
          <p:cNvPr id="3" name="Content Placeholder 2"/>
          <p:cNvSpPr>
            <a:spLocks noGrp="1"/>
          </p:cNvSpPr>
          <p:nvPr>
            <p:ph idx="1"/>
          </p:nvPr>
        </p:nvSpPr>
        <p:spPr>
          <a:xfrm>
            <a:off x="214282" y="1643050"/>
            <a:ext cx="8320118" cy="4143404"/>
          </a:xfrm>
        </p:spPr>
        <p:txBody>
          <a:bodyPr/>
          <a:lstStyle/>
          <a:p>
            <a:r>
              <a:rPr lang="fa-IR" dirty="0" smtClean="0">
                <a:latin typeface="Arial" pitchFamily="34" charset="0"/>
                <a:cs typeface="Arial" pitchFamily="34" charset="0"/>
              </a:rPr>
              <a:t>قبل از ضدعفونی کردن وسایل ، پاکسازی آن ضروری است.</a:t>
            </a:r>
          </a:p>
          <a:p>
            <a:r>
              <a:rPr lang="fa-IR" b="1" dirty="0" smtClean="0">
                <a:latin typeface="Arial" pitchFamily="34" charset="0"/>
                <a:cs typeface="Arial" pitchFamily="34" charset="0"/>
              </a:rPr>
              <a:t>انواع روش های پاکسازی وسایل:</a:t>
            </a:r>
          </a:p>
          <a:p>
            <a:r>
              <a:rPr lang="fa-IR" dirty="0" smtClean="0">
                <a:latin typeface="Arial" pitchFamily="34" charset="0"/>
                <a:cs typeface="Arial" pitchFamily="34" charset="0"/>
              </a:rPr>
              <a:t>پوشیدن دستکش های ضد آب</a:t>
            </a:r>
          </a:p>
          <a:p>
            <a:r>
              <a:rPr lang="fa-IR" dirty="0" smtClean="0">
                <a:latin typeface="Arial" pitchFamily="34" charset="0"/>
                <a:cs typeface="Arial" pitchFamily="34" charset="0"/>
              </a:rPr>
              <a:t>شستشوی اولیه وسایل با آب سرد جهت دفع مواد زائد</a:t>
            </a:r>
          </a:p>
          <a:p>
            <a:r>
              <a:rPr lang="fa-IR" dirty="0" smtClean="0">
                <a:latin typeface="Arial" pitchFamily="34" charset="0"/>
                <a:cs typeface="Arial" pitchFamily="34" charset="0"/>
              </a:rPr>
              <a:t>بعد از آبکشی وسایل ان را داخل آب گرم و صابون قرار دهید</a:t>
            </a:r>
          </a:p>
          <a:p>
            <a:endParaRPr lang="fa-IR" dirty="0">
              <a:latin typeface="Arial" pitchFamily="34" charset="0"/>
              <a:cs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latin typeface="Arial" pitchFamily="34" charset="0"/>
                <a:cs typeface="Arial" pitchFamily="34" charset="0"/>
              </a:rPr>
              <a:t>وسایل و تجهیزات حفاظت شخصی</a:t>
            </a:r>
            <a:endParaRPr lang="fa-IR" b="1" dirty="0">
              <a:latin typeface="Arial" pitchFamily="34" charset="0"/>
              <a:cs typeface="Arial" pitchFamily="34" charset="0"/>
            </a:endParaRPr>
          </a:p>
        </p:txBody>
      </p:sp>
      <p:sp>
        <p:nvSpPr>
          <p:cNvPr id="3" name="Content Placeholder 2"/>
          <p:cNvSpPr>
            <a:spLocks noGrp="1"/>
          </p:cNvSpPr>
          <p:nvPr>
            <p:ph idx="1"/>
          </p:nvPr>
        </p:nvSpPr>
        <p:spPr/>
        <p:txBody>
          <a:bodyPr/>
          <a:lstStyle/>
          <a:p>
            <a:r>
              <a:rPr lang="fa-IR" dirty="0" smtClean="0">
                <a:latin typeface="Arial" pitchFamily="34" charset="0"/>
                <a:cs typeface="Arial" pitchFamily="34" charset="0"/>
              </a:rPr>
              <a:t>دستکش</a:t>
            </a:r>
          </a:p>
          <a:p>
            <a:r>
              <a:rPr lang="fa-IR" dirty="0" smtClean="0">
                <a:latin typeface="Arial" pitchFamily="34" charset="0"/>
                <a:cs typeface="Arial" pitchFamily="34" charset="0"/>
              </a:rPr>
              <a:t>گان</a:t>
            </a:r>
          </a:p>
          <a:p>
            <a:r>
              <a:rPr lang="fa-IR" dirty="0" smtClean="0">
                <a:latin typeface="Arial" pitchFamily="34" charset="0"/>
                <a:cs typeface="Arial" pitchFamily="34" charset="0"/>
              </a:rPr>
              <a:t>ماسک</a:t>
            </a:r>
          </a:p>
          <a:p>
            <a:r>
              <a:rPr lang="fa-IR" dirty="0" smtClean="0">
                <a:latin typeface="Arial" pitchFamily="34" charset="0"/>
                <a:cs typeface="Arial" pitchFamily="34" charset="0"/>
              </a:rPr>
              <a:t>عینک ها و محافظ های چشمی</a:t>
            </a:r>
            <a:endParaRPr lang="fa-IR"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PF62">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PF62</Template>
  <TotalTime>690</TotalTime>
  <Words>1257</Words>
  <Application>Microsoft Office PowerPoint</Application>
  <PresentationFormat>On-screen Show (4:3)</PresentationFormat>
  <Paragraphs>136</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PF62</vt:lpstr>
      <vt:lpstr>بنام خدا</vt:lpstr>
      <vt:lpstr>کنترل عفونت و گند زدایی</vt:lpstr>
      <vt:lpstr>چرخه عفونت</vt:lpstr>
      <vt:lpstr>عامل عفونت زا</vt:lpstr>
      <vt:lpstr>مخزن</vt:lpstr>
      <vt:lpstr>PowerPoint Presentation</vt:lpstr>
      <vt:lpstr>راه خروج</vt:lpstr>
      <vt:lpstr>راه های انتقال</vt:lpstr>
      <vt:lpstr>راه ورود</vt:lpstr>
      <vt:lpstr>میزبان مستعد</vt:lpstr>
      <vt:lpstr>مراحل عفونت</vt:lpstr>
      <vt:lpstr>دوره کمون</vt:lpstr>
      <vt:lpstr>مرحله مقدماتی</vt:lpstr>
      <vt:lpstr>مرحله کامل شدن بیماری</vt:lpstr>
      <vt:lpstr>دوره نقاهت </vt:lpstr>
      <vt:lpstr>دفاع بدن در مقابل عفونت</vt:lpstr>
      <vt:lpstr>PowerPoint Presentation</vt:lpstr>
      <vt:lpstr>PowerPoint Presentation</vt:lpstr>
      <vt:lpstr>عوامل موثر بر خطر عفونت</vt:lpstr>
      <vt:lpstr>PowerPoint Presentation</vt:lpstr>
      <vt:lpstr>علائم عفونت</vt:lpstr>
      <vt:lpstr>روش های گند زدایی</vt:lpstr>
      <vt:lpstr>گند زدایی طبی(تمیز)</vt:lpstr>
      <vt:lpstr>PowerPoint Presentation</vt:lpstr>
      <vt:lpstr>نکاتی در زمینه بهداشت دست ها</vt:lpstr>
      <vt:lpstr>PowerPoint Presentation</vt:lpstr>
      <vt:lpstr>PowerPoint Presentation</vt:lpstr>
      <vt:lpstr>اسکراب جراحی دست ها(ضد عفونی جراحی دست ها)</vt:lpstr>
      <vt:lpstr>کنترل از طریق استریل سازی و ضدعفونی</vt:lpstr>
      <vt:lpstr>PowerPoint Presentation</vt:lpstr>
      <vt:lpstr>پاکسازی وسایل و تجهیزات</vt:lpstr>
      <vt:lpstr>وسایل و تجهیزات حفاظت شخصی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کنترل عفونت و گند زدایی</dc:title>
  <dc:creator>Armin</dc:creator>
  <cp:lastModifiedBy>Windows User</cp:lastModifiedBy>
  <cp:revision>74</cp:revision>
  <dcterms:created xsi:type="dcterms:W3CDTF">2015-08-29T14:54:40Z</dcterms:created>
  <dcterms:modified xsi:type="dcterms:W3CDTF">2020-04-28T21:53:06Z</dcterms:modified>
</cp:coreProperties>
</file>