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7" r:id="rId2"/>
    <p:sldId id="256" r:id="rId3"/>
    <p:sldId id="340" r:id="rId4"/>
    <p:sldId id="339" r:id="rId5"/>
    <p:sldId id="346" r:id="rId6"/>
    <p:sldId id="341" r:id="rId7"/>
    <p:sldId id="369" r:id="rId8"/>
    <p:sldId id="274" r:id="rId9"/>
    <p:sldId id="293" r:id="rId10"/>
    <p:sldId id="275" r:id="rId11"/>
    <p:sldId id="338" r:id="rId12"/>
    <p:sldId id="370" r:id="rId13"/>
    <p:sldId id="400" r:id="rId14"/>
    <p:sldId id="372" r:id="rId15"/>
    <p:sldId id="371" r:id="rId16"/>
    <p:sldId id="373" r:id="rId17"/>
    <p:sldId id="376" r:id="rId18"/>
    <p:sldId id="375" r:id="rId19"/>
    <p:sldId id="374" r:id="rId20"/>
    <p:sldId id="276" r:id="rId21"/>
    <p:sldId id="336" r:id="rId22"/>
    <p:sldId id="364" r:id="rId23"/>
    <p:sldId id="295" r:id="rId24"/>
    <p:sldId id="296" r:id="rId25"/>
    <p:sldId id="294" r:id="rId26"/>
    <p:sldId id="345" r:id="rId27"/>
    <p:sldId id="297" r:id="rId28"/>
    <p:sldId id="344" r:id="rId29"/>
    <p:sldId id="284" r:id="rId30"/>
    <p:sldId id="337" r:id="rId31"/>
    <p:sldId id="298" r:id="rId32"/>
    <p:sldId id="342" r:id="rId33"/>
    <p:sldId id="277" r:id="rId34"/>
    <p:sldId id="299" r:id="rId35"/>
    <p:sldId id="343" r:id="rId36"/>
    <p:sldId id="396" r:id="rId37"/>
    <p:sldId id="379" r:id="rId38"/>
    <p:sldId id="397" r:id="rId39"/>
    <p:sldId id="398" r:id="rId40"/>
    <p:sldId id="380" r:id="rId41"/>
    <p:sldId id="381" r:id="rId42"/>
    <p:sldId id="382" r:id="rId43"/>
    <p:sldId id="383" r:id="rId44"/>
    <p:sldId id="384" r:id="rId45"/>
    <p:sldId id="385" r:id="rId46"/>
    <p:sldId id="386" r:id="rId47"/>
    <p:sldId id="387" r:id="rId48"/>
    <p:sldId id="388" r:id="rId49"/>
    <p:sldId id="399" r:id="rId50"/>
  </p:sldIdLst>
  <p:sldSz cx="9144000" cy="6858000" type="screen4x3"/>
  <p:notesSz cx="6858000" cy="9144000"/>
  <p:defaultTextStyle>
    <a:defPPr>
      <a:defRPr lang="en-US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2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7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512FD-96F5-42C4-87C0-D9E1CF21A687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BF8B8-1C7D-4FF3-9DAC-58CDB5D632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F9D84-6636-460E-AEC4-D6D5B114152E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A79C9-52AC-4617-BBC3-DB78646EBF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72AAA-79C5-4278-AE7B-D2AF07417DB1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11BD5-4D3B-4A97-AFFB-B116B137C1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20809-C9B0-4957-BA85-AAA3E737CABD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F5DBF-5BCA-4985-974D-0C2CE83870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DFD70-114B-4A1D-9B9F-969B60233416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42738-C989-4EA4-AA4D-63516687B7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F18EF-865E-4220-9997-7E5BA0F12B46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AA765-F722-47B3-9005-F39213229D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12029-16D2-4745-A168-727BF3A51795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5E241-EE3C-448A-B88D-443428C808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A9DFC-43EE-4AB8-8547-CC78704E9524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18839-A3C9-4BB0-91FF-527C81DCB5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936AE-91BD-407E-BB9A-D03505E26F9D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75637-B8E5-489A-A906-0C2A4E390B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D0CF4-DB64-4063-8B74-D40F16C072A3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F72C6-E535-40AA-A140-6F0C61E471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D5BD0-9215-4CB5-B049-A9A1C9554FE2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20C0C-E331-422C-9BAF-3CD7DA4AB4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F9E9B0-03DE-4B3A-977A-474F8C13C851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69D8A6-B7C3-4CE9-89FE-C141B1ACBC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fa-IR" sz="6600" smtClean="0">
                <a:cs typeface="B Titr" pitchFamily="2" charset="-78"/>
              </a:rPr>
              <a:t>بسم الله الرحمن الرحیم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rtl="1" eaLnBrk="1" hangingPunct="1"/>
            <a:r>
              <a:rPr lang="fa-IR" sz="4800" dirty="0" smtClean="0">
                <a:cs typeface="B Titr" pitchFamily="2" charset="-78"/>
              </a:rPr>
              <a:t>کدهای اخلاقی و راهنماهای اخلاقی</a:t>
            </a:r>
            <a:endParaRPr lang="en-US" sz="4800" dirty="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mtClean="0">
                <a:cs typeface="B Titr" pitchFamily="2" charset="-78"/>
              </a:rPr>
              <a:t>کدهاي اخلاقي</a:t>
            </a:r>
            <a:endParaRPr lang="fa-IR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285750" y="1357313"/>
            <a:ext cx="8401050" cy="4572000"/>
          </a:xfrm>
        </p:spPr>
        <p:txBody>
          <a:bodyPr/>
          <a:lstStyle/>
          <a:p>
            <a:pPr algn="r" rtl="1" eaLnBrk="1" hangingPunct="1">
              <a:lnSpc>
                <a:spcPct val="110000"/>
              </a:lnSpc>
            </a:pPr>
            <a:r>
              <a:rPr lang="ar-SA" sz="2800" dirty="0" smtClean="0">
                <a:cs typeface="B Titr" pitchFamily="2" charset="-78"/>
              </a:rPr>
              <a:t>آيين‌ها (يا کدها)ی اخلاقي</a:t>
            </a:r>
            <a:r>
              <a:rPr lang="fa-IR" sz="2800" dirty="0" smtClean="0">
                <a:cs typeface="B Titr" pitchFamily="2" charset="-78"/>
              </a:rPr>
              <a:t> : </a:t>
            </a:r>
            <a:r>
              <a:rPr lang="ar-SA" sz="2800" dirty="0" smtClean="0">
                <a:cs typeface="B Titr" pitchFamily="2" charset="-78"/>
              </a:rPr>
              <a:t> </a:t>
            </a:r>
            <a:r>
              <a:rPr lang="ar-SA" sz="2800" dirty="0" smtClean="0">
                <a:solidFill>
                  <a:srgbClr val="FF0000"/>
                </a:solidFill>
                <a:cs typeface="B Titr" pitchFamily="2" charset="-78"/>
              </a:rPr>
              <a:t>راهنما‌هاي نظام‌مندي براي شكل دهي رفتار اخلاقي</a:t>
            </a:r>
            <a:endParaRPr lang="fa-IR" sz="2800" dirty="0" smtClean="0">
              <a:solidFill>
                <a:srgbClr val="FF0000"/>
              </a:solidFill>
              <a:cs typeface="B Titr" pitchFamily="2" charset="-78"/>
            </a:endParaRPr>
          </a:p>
          <a:p>
            <a:pPr algn="r" rtl="1" eaLnBrk="1" hangingPunct="1">
              <a:lnSpc>
                <a:spcPct val="110000"/>
              </a:lnSpc>
            </a:pPr>
            <a:r>
              <a:rPr lang="fa-IR" sz="2800" dirty="0" smtClean="0">
                <a:cs typeface="B Titr" pitchFamily="2" charset="-78"/>
              </a:rPr>
              <a:t>کدهاي اخلاقي حرفه‌ها : </a:t>
            </a:r>
          </a:p>
          <a:p>
            <a:pPr lvl="1" algn="r" rtl="1" eaLnBrk="1" hangingPunct="1">
              <a:lnSpc>
                <a:spcPct val="110000"/>
              </a:lnSpc>
            </a:pPr>
            <a:r>
              <a:rPr lang="fa-IR" sz="2400" dirty="0" smtClean="0">
                <a:cs typeface="B Titr" pitchFamily="2" charset="-78"/>
              </a:rPr>
              <a:t>به عنوان الگوراهنماي عمل در يک حرفه </a:t>
            </a:r>
          </a:p>
          <a:p>
            <a:pPr lvl="1" algn="r" rtl="1" eaLnBrk="1" hangingPunct="1">
              <a:lnSpc>
                <a:spcPct val="110000"/>
              </a:lnSpc>
            </a:pPr>
            <a:r>
              <a:rPr lang="fa-IR" sz="2400" dirty="0" smtClean="0">
                <a:cs typeface="B Titr" pitchFamily="2" charset="-78"/>
              </a:rPr>
              <a:t>مجموعه‌اي از </a:t>
            </a:r>
            <a:r>
              <a:rPr lang="fa-IR" sz="2400" dirty="0" smtClean="0">
                <a:solidFill>
                  <a:srgbClr val="FF0000"/>
                </a:solidFill>
                <a:cs typeface="B Titr" pitchFamily="2" charset="-78"/>
              </a:rPr>
              <a:t>قواعد الزامي و غيرالزامي‌ </a:t>
            </a:r>
            <a:r>
              <a:rPr lang="fa-IR" sz="2400" dirty="0" smtClean="0">
                <a:cs typeface="B Titr" pitchFamily="2" charset="-78"/>
              </a:rPr>
              <a:t>که براي تقويت رفتار اخلاقي افراد درگير در يک حرفه تنظيم مي‌شوند.</a:t>
            </a:r>
          </a:p>
          <a:p>
            <a:pPr algn="r" rtl="1" eaLnBrk="1" hangingPunct="1">
              <a:lnSpc>
                <a:spcPct val="110000"/>
              </a:lnSpc>
            </a:pPr>
            <a:r>
              <a:rPr lang="fa-IR" sz="2800" dirty="0" smtClean="0">
                <a:cs typeface="B Titr" pitchFamily="2" charset="-78"/>
              </a:rPr>
              <a:t>اين کدها به دو گونه‌: </a:t>
            </a:r>
          </a:p>
          <a:p>
            <a:pPr lvl="1" algn="r" rtl="1" eaLnBrk="1" hangingPunct="1">
              <a:lnSpc>
                <a:spcPct val="110000"/>
              </a:lnSpc>
            </a:pPr>
            <a:r>
              <a:rPr lang="fa-IR" sz="2400" dirty="0" smtClean="0">
                <a:solidFill>
                  <a:srgbClr val="FF0000"/>
                </a:solidFill>
                <a:cs typeface="B Titr" pitchFamily="2" charset="-78"/>
              </a:rPr>
              <a:t>تاکيد بر ارزش‌هاي عام </a:t>
            </a:r>
            <a:r>
              <a:rPr lang="fa-IR" sz="2400" dirty="0" smtClean="0">
                <a:cs typeface="B Titr" pitchFamily="2" charset="-78"/>
              </a:rPr>
              <a:t>اخلاقي مانند راستگويي و امانتداري که در سازمان‌ها و حرفه‌هاي مختلف مورد پذيرش و توصيه‌اند</a:t>
            </a:r>
          </a:p>
          <a:p>
            <a:pPr lvl="1" algn="r" rtl="1" eaLnBrk="1" hangingPunct="1">
              <a:lnSpc>
                <a:spcPct val="110000"/>
              </a:lnSpc>
            </a:pPr>
            <a:r>
              <a:rPr lang="fa-IR" sz="2400" dirty="0" smtClean="0">
                <a:solidFill>
                  <a:srgbClr val="FF0000"/>
                </a:solidFill>
                <a:cs typeface="B Titr" pitchFamily="2" charset="-78"/>
              </a:rPr>
              <a:t>اختصاص به رفتار حرفه خاص  </a:t>
            </a:r>
            <a:r>
              <a:rPr lang="fa-IR" sz="2400" dirty="0" smtClean="0">
                <a:cs typeface="B Titr" pitchFamily="2" charset="-78"/>
              </a:rPr>
              <a:t>و در قلمرو حرفه‌هاي ديگر چندان موضوعيت ندارند.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mtClean="0">
                <a:cs typeface="B Titr" pitchFamily="2" charset="-78"/>
              </a:rPr>
              <a:t>کدهای اخلاقی درایران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75"/>
          </a:xfrm>
        </p:spPr>
        <p:txBody>
          <a:bodyPr/>
          <a:lstStyle/>
          <a:p>
            <a:pPr algn="r" rtl="1" eaLnBrk="1" hangingPunct="1">
              <a:lnSpc>
                <a:spcPct val="120000"/>
              </a:lnSpc>
            </a:pPr>
            <a:r>
              <a:rPr lang="ar-SA" smtClean="0">
                <a:cs typeface="B Titr" pitchFamily="2" charset="-78"/>
              </a:rPr>
              <a:t>نمونه‌هايي از اسناد اخلاقي مبتني بر فرهنگ ايرانی و اسلامي</a:t>
            </a:r>
            <a:r>
              <a:rPr lang="fa-IR" smtClean="0">
                <a:cs typeface="B Titr" pitchFamily="2" charset="-78"/>
              </a:rPr>
              <a:t> :</a:t>
            </a:r>
          </a:p>
          <a:p>
            <a:pPr lvl="1" algn="r" rtl="1" eaLnBrk="1" hangingPunct="1">
              <a:lnSpc>
                <a:spcPct val="120000"/>
              </a:lnSpc>
            </a:pPr>
            <a:r>
              <a:rPr lang="ar-SA" smtClean="0">
                <a:cs typeface="B Titr" pitchFamily="2" charset="-78"/>
              </a:rPr>
              <a:t>تدوين راهنماي کشوری اخلاق در پژوهش (کدهاي 26گانه) در سال 1378 </a:t>
            </a:r>
            <a:endParaRPr lang="fa-IR" smtClean="0">
              <a:cs typeface="B Titr" pitchFamily="2" charset="-78"/>
            </a:endParaRPr>
          </a:p>
          <a:p>
            <a:pPr lvl="1" algn="r" rtl="1" eaLnBrk="1" hangingPunct="1">
              <a:lnSpc>
                <a:spcPct val="120000"/>
              </a:lnSpc>
            </a:pPr>
            <a:r>
              <a:rPr lang="ar-SA" smtClean="0">
                <a:cs typeface="B Titr" pitchFamily="2" charset="-78"/>
              </a:rPr>
              <a:t>راهنماهاي اختصاصي اخلاق در پژوهش (1384) </a:t>
            </a:r>
            <a:endParaRPr lang="fa-IR" smtClean="0">
              <a:cs typeface="B Titr" pitchFamily="2" charset="-78"/>
            </a:endParaRPr>
          </a:p>
          <a:p>
            <a:pPr lvl="1" algn="r" rtl="1" eaLnBrk="1" hangingPunct="1">
              <a:lnSpc>
                <a:spcPct val="120000"/>
              </a:lnSpc>
            </a:pPr>
            <a:r>
              <a:rPr lang="ar-SA" smtClean="0">
                <a:cs typeface="B Titr" pitchFamily="2" charset="-78"/>
              </a:rPr>
              <a:t> منشور جامع حقوق بيمار (1388)</a:t>
            </a:r>
            <a:endParaRPr lang="fa-IR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كدهاي اخلاقي پرستاري در ايران</a:t>
            </a: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285750" y="1600200"/>
            <a:ext cx="8401050" cy="4525963"/>
          </a:xfrm>
        </p:spPr>
        <p:txBody>
          <a:bodyPr/>
          <a:lstStyle/>
          <a:p>
            <a:pPr algn="r" rtl="1" eaLnBrk="1" hangingPunct="1">
              <a:lnSpc>
                <a:spcPct val="120000"/>
              </a:lnSpc>
            </a:pPr>
            <a:r>
              <a:rPr lang="fa-IR" sz="2800" dirty="0" smtClean="0">
                <a:cs typeface="B Titr" pitchFamily="2" charset="-78"/>
              </a:rPr>
              <a:t>تدوین اين آيين در راستای تکميل مجموعه آيين‌ها و راهنماهای اخلاقی مرتبط با حوزه‌ سلامت در جمهوری اسلامی ايران</a:t>
            </a:r>
          </a:p>
          <a:p>
            <a:pPr algn="r" rtl="1" eaLnBrk="1" hangingPunct="1">
              <a:lnSpc>
                <a:spcPct val="120000"/>
              </a:lnSpc>
            </a:pPr>
            <a:r>
              <a:rPr lang="fa-IR" sz="2800" dirty="0" smtClean="0">
                <a:solidFill>
                  <a:srgbClr val="FF0000"/>
                </a:solidFill>
                <a:cs typeface="B Titr" pitchFamily="2" charset="-78"/>
              </a:rPr>
              <a:t>مخاطبان : </a:t>
            </a:r>
            <a:r>
              <a:rPr lang="fa-IR" sz="2800" dirty="0" smtClean="0">
                <a:cs typeface="B Titr" pitchFamily="2" charset="-78"/>
              </a:rPr>
              <a:t>تمامی شاغلين حرفه‌ پرستاری در حوزه‌های خدمات آموزشی، پژوهشی، مديریتی، بهداشتی و بالينی: در تمامی رده‌ها</a:t>
            </a:r>
          </a:p>
          <a:p>
            <a:pPr algn="r" rtl="1" eaLnBrk="1" hangingPunct="1">
              <a:lnSpc>
                <a:spcPct val="120000"/>
              </a:lnSpc>
            </a:pPr>
            <a:r>
              <a:rPr lang="fa-IR" sz="2800" dirty="0" smtClean="0">
                <a:solidFill>
                  <a:srgbClr val="FF0000"/>
                </a:solidFill>
                <a:cs typeface="B Titr" pitchFamily="2" charset="-78"/>
              </a:rPr>
              <a:t>ارائه در برنامه‌های آموزشی و بازآموزی پرستاران </a:t>
            </a:r>
            <a:r>
              <a:rPr lang="fa-IR" sz="2800" dirty="0" smtClean="0">
                <a:cs typeface="B Titr" pitchFamily="2" charset="-78"/>
              </a:rPr>
              <a:t>: در تمامی رده‌های تحصيلی و آموزشی</a:t>
            </a:r>
            <a:endParaRPr lang="fa-IR" sz="2800" dirty="0" smtClean="0"/>
          </a:p>
          <a:p>
            <a:pPr algn="r" rtl="1" eaLnBrk="1" hangingPunct="1">
              <a:lnSpc>
                <a:spcPct val="120000"/>
              </a:lnSpc>
            </a:pPr>
            <a:r>
              <a:rPr lang="fa-IR" sz="2800" dirty="0" smtClean="0">
                <a:solidFill>
                  <a:srgbClr val="FF0000"/>
                </a:solidFill>
                <a:cs typeface="B Titr" pitchFamily="2" charset="-78"/>
              </a:rPr>
              <a:t>آيين نامه در فواصل زمانی مقتضی </a:t>
            </a:r>
            <a:r>
              <a:rPr lang="fa-IR" sz="2800" dirty="0" smtClean="0">
                <a:cs typeface="B Titr" pitchFamily="2" charset="-78"/>
              </a:rPr>
              <a:t>: تجديدنظر و به‌روز رسانی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85775" y="2500313"/>
            <a:ext cx="8229600" cy="1143000"/>
          </a:xfrm>
        </p:spPr>
        <p:txBody>
          <a:bodyPr/>
          <a:lstStyle/>
          <a:p>
            <a:pPr rtl="1" eaLnBrk="1" hangingPunct="1"/>
            <a:r>
              <a:rPr lang="fa-IR" sz="4800" smtClean="0">
                <a:cs typeface="B Titr" pitchFamily="2" charset="-78"/>
              </a:rPr>
              <a:t>كدهاي اخلاقي پرستاري در ايران</a:t>
            </a:r>
            <a:endParaRPr lang="en-US" sz="480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a-IR" smtClean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r>
              <a:rPr lang="fa-IR" b="1" smtClean="0">
                <a:cs typeface="B Titr" pitchFamily="2" charset="-78"/>
              </a:rPr>
              <a:t>مقدمه</a:t>
            </a:r>
            <a:endParaRPr lang="fa-IR" smtClean="0">
              <a:cs typeface="B Titr" pitchFamily="2" charset="-78"/>
            </a:endParaRPr>
          </a:p>
          <a:p>
            <a:pPr algn="r" rtl="1" eaLnBrk="1" hangingPunct="1"/>
            <a:r>
              <a:rPr lang="fa-IR" b="1" smtClean="0">
                <a:cs typeface="B Titr" pitchFamily="2" charset="-78"/>
              </a:rPr>
              <a:t>ارزش ها</a:t>
            </a:r>
            <a:endParaRPr lang="fa-IR" smtClean="0">
              <a:cs typeface="B Titr" pitchFamily="2" charset="-78"/>
            </a:endParaRPr>
          </a:p>
          <a:p>
            <a:pPr algn="r" rtl="1" eaLnBrk="1" hangingPunct="1"/>
            <a:r>
              <a:rPr lang="fa-IR" b="1" smtClean="0">
                <a:cs typeface="B Titr" pitchFamily="2" charset="-78"/>
              </a:rPr>
              <a:t>راهنماهاي اخلاقي</a:t>
            </a:r>
            <a:endParaRPr lang="fa-IR" smtClean="0">
              <a:cs typeface="B Titr" pitchFamily="2" charset="-78"/>
            </a:endParaRPr>
          </a:p>
          <a:p>
            <a:pPr lvl="1" algn="r" rtl="1" eaLnBrk="1" hangingPunct="1"/>
            <a:r>
              <a:rPr lang="fa-IR" smtClean="0">
                <a:cs typeface="B Titr" pitchFamily="2" charset="-78"/>
              </a:rPr>
              <a:t>1- پرستار و جامعه</a:t>
            </a:r>
          </a:p>
          <a:p>
            <a:pPr lvl="1" algn="r" rtl="1" eaLnBrk="1" hangingPunct="1"/>
            <a:r>
              <a:rPr lang="fa-IR" smtClean="0">
                <a:cs typeface="B Titr" pitchFamily="2" charset="-78"/>
              </a:rPr>
              <a:t>2-پرستار  و تعهد حرفه‌اي</a:t>
            </a:r>
          </a:p>
          <a:p>
            <a:pPr lvl="1" algn="r" rtl="1" eaLnBrk="1" hangingPunct="1"/>
            <a:r>
              <a:rPr lang="fa-IR" smtClean="0">
                <a:cs typeface="B Titr" pitchFamily="2" charset="-78"/>
              </a:rPr>
              <a:t>3- پرستار و ارائه خدمات باليني</a:t>
            </a:r>
          </a:p>
          <a:p>
            <a:pPr lvl="1" algn="r" rtl="1" eaLnBrk="1" hangingPunct="1"/>
            <a:r>
              <a:rPr lang="fa-IR" smtClean="0">
                <a:cs typeface="B Titr" pitchFamily="2" charset="-78"/>
              </a:rPr>
              <a:t>4- پرستار و همكاران تيم درماني</a:t>
            </a:r>
          </a:p>
          <a:p>
            <a:pPr lvl="1" algn="r" rtl="1" eaLnBrk="1" hangingPunct="1"/>
            <a:r>
              <a:rPr lang="fa-IR" smtClean="0">
                <a:cs typeface="B Titr" pitchFamily="2" charset="-78"/>
              </a:rPr>
              <a:t>5- پرستار، آموزش و پژوهش</a:t>
            </a:r>
          </a:p>
          <a:p>
            <a:pPr algn="r" eaLnBrk="1" hangingPunct="1"/>
            <a:endParaRPr lang="fa-IR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مقدمه</a:t>
            </a:r>
            <a:endParaRPr lang="fa-IR" smtClean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286375"/>
          </a:xfrm>
        </p:spPr>
        <p:txBody>
          <a:bodyPr rtlCol="0">
            <a:normAutofit fontScale="85000" lnSpcReduction="20000"/>
          </a:bodyPr>
          <a:lstStyle/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ar-SA" dirty="0" smtClean="0">
                <a:cs typeface="B Titr" pitchFamily="2" charset="-78"/>
              </a:rPr>
              <a:t>پيشرفتهاي حوزه دانش و فناوري در مراقبت‌هاي بهداشتي</a:t>
            </a:r>
            <a:r>
              <a:rPr lang="fa-IR" dirty="0" smtClean="0">
                <a:cs typeface="B Titr" pitchFamily="2" charset="-78"/>
              </a:rPr>
              <a:t> :</a:t>
            </a:r>
            <a:r>
              <a:rPr lang="ar-SA" dirty="0" smtClean="0">
                <a:cs typeface="B Titr" pitchFamily="2" charset="-78"/>
              </a:rPr>
              <a:t> قرار</a:t>
            </a:r>
            <a:r>
              <a:rPr lang="fa-IR" dirty="0" smtClean="0">
                <a:cs typeface="B Titr" pitchFamily="2" charset="-78"/>
              </a:rPr>
              <a:t>دادن </a:t>
            </a:r>
            <a:r>
              <a:rPr lang="ar-SA" dirty="0" smtClean="0">
                <a:cs typeface="B Titr" pitchFamily="2" charset="-78"/>
              </a:rPr>
              <a:t>چالش‌هاي عمده </a:t>
            </a:r>
            <a:r>
              <a:rPr lang="fa-IR" dirty="0" smtClean="0">
                <a:cs typeface="B Titr" pitchFamily="2" charset="-78"/>
              </a:rPr>
              <a:t>ب</a:t>
            </a:r>
            <a:r>
              <a:rPr lang="ar-SA" dirty="0" smtClean="0">
                <a:cs typeface="B Titr" pitchFamily="2" charset="-78"/>
              </a:rPr>
              <a:t>را</a:t>
            </a:r>
            <a:r>
              <a:rPr lang="fa-IR" dirty="0" smtClean="0">
                <a:cs typeface="B Titr" pitchFamily="2" charset="-78"/>
              </a:rPr>
              <a:t>ی</a:t>
            </a:r>
            <a:r>
              <a:rPr lang="ar-SA" dirty="0" smtClean="0">
                <a:cs typeface="B Titr" pitchFamily="2" charset="-78"/>
              </a:rPr>
              <a:t> پرستاران</a:t>
            </a:r>
            <a:endParaRPr lang="fa-IR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ar-SA" dirty="0" smtClean="0">
                <a:cs typeface="B Titr" pitchFamily="2" charset="-78"/>
              </a:rPr>
              <a:t>تمامي پرستاران</a:t>
            </a:r>
            <a:r>
              <a:rPr lang="fa-IR" dirty="0" smtClean="0">
                <a:cs typeface="B Titr" pitchFamily="2" charset="-78"/>
              </a:rPr>
              <a:t> </a:t>
            </a:r>
            <a:r>
              <a:rPr lang="ar-SA" dirty="0" smtClean="0">
                <a:cs typeface="B Titr" pitchFamily="2" charset="-78"/>
              </a:rPr>
              <a:t>صرف‌نظر از تخصص </a:t>
            </a:r>
            <a:r>
              <a:rPr lang="fa-IR" dirty="0" smtClean="0">
                <a:cs typeface="B Titr" pitchFamily="2" charset="-78"/>
              </a:rPr>
              <a:t>: </a:t>
            </a:r>
            <a:r>
              <a:rPr lang="ar-SA" dirty="0" smtClean="0">
                <a:cs typeface="B Titr" pitchFamily="2" charset="-78"/>
              </a:rPr>
              <a:t>مواجه</a:t>
            </a:r>
            <a:r>
              <a:rPr lang="fa-IR" dirty="0" smtClean="0">
                <a:cs typeface="B Titr" pitchFamily="2" charset="-78"/>
              </a:rPr>
              <a:t> </a:t>
            </a:r>
            <a:r>
              <a:rPr lang="ar-SA" dirty="0" smtClean="0">
                <a:cs typeface="B Titr" pitchFamily="2" charset="-78"/>
              </a:rPr>
              <a:t>با چالش‌هاي اخلاقي</a:t>
            </a:r>
            <a:r>
              <a:rPr lang="fa-IR" dirty="0" smtClean="0">
                <a:cs typeface="B Titr" pitchFamily="2" charset="-78"/>
              </a:rPr>
              <a:t> </a:t>
            </a:r>
            <a:r>
              <a:rPr lang="ar-SA" dirty="0" smtClean="0">
                <a:cs typeface="B Titr" pitchFamily="2" charset="-78"/>
              </a:rPr>
              <a:t>در فعالیت‌های کاری </a:t>
            </a:r>
            <a:r>
              <a:rPr lang="fa-IR" dirty="0" smtClean="0">
                <a:cs typeface="B Titr" pitchFamily="2" charset="-78"/>
              </a:rPr>
              <a:t>: </a:t>
            </a:r>
            <a:r>
              <a:rPr lang="ar-SA" dirty="0" smtClean="0">
                <a:solidFill>
                  <a:srgbClr val="FF0000"/>
                </a:solidFill>
                <a:cs typeface="B Titr" pitchFamily="2" charset="-78"/>
              </a:rPr>
              <a:t>نيازمند دانش فردي و مشاوره گروهي</a:t>
            </a:r>
            <a:r>
              <a:rPr lang="fa-IR" dirty="0" smtClean="0">
                <a:cs typeface="B Titr" pitchFamily="2" charset="-78"/>
              </a:rPr>
              <a:t> </a:t>
            </a:r>
            <a:r>
              <a:rPr lang="ar-SA" dirty="0" smtClean="0">
                <a:cs typeface="B Titr" pitchFamily="2" charset="-78"/>
              </a:rPr>
              <a:t>براي تصميم‌گيري در نقش‌هاي سنتي و جديد خود</a:t>
            </a:r>
            <a:endParaRPr lang="fa-IR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ar-SA" dirty="0" smtClean="0">
                <a:solidFill>
                  <a:srgbClr val="FF0000"/>
                </a:solidFill>
                <a:cs typeface="B Titr" pitchFamily="2" charset="-78"/>
              </a:rPr>
              <a:t>مسؤليت‌هاي اخلاقي پرستاران در عملكرد و مراقبت </a:t>
            </a:r>
            <a:r>
              <a:rPr lang="fa-IR" dirty="0" smtClean="0">
                <a:cs typeface="B Titr" pitchFamily="2" charset="-78"/>
              </a:rPr>
              <a:t>: </a:t>
            </a:r>
            <a:r>
              <a:rPr lang="ar-SA" dirty="0" smtClean="0">
                <a:cs typeface="B Titr" pitchFamily="2" charset="-78"/>
              </a:rPr>
              <a:t>مستلزم </a:t>
            </a:r>
            <a:r>
              <a:rPr lang="fa-IR" dirty="0" smtClean="0">
                <a:cs typeface="B Titr" pitchFamily="2" charset="-78"/>
              </a:rPr>
              <a:t>ا</a:t>
            </a:r>
            <a:r>
              <a:rPr lang="ar-SA" dirty="0" smtClean="0">
                <a:cs typeface="B Titr" pitchFamily="2" charset="-78"/>
              </a:rPr>
              <a:t>طل</a:t>
            </a:r>
            <a:r>
              <a:rPr lang="fa-IR" dirty="0" smtClean="0">
                <a:cs typeface="B Titr" pitchFamily="2" charset="-78"/>
              </a:rPr>
              <a:t>ا</a:t>
            </a:r>
            <a:r>
              <a:rPr lang="ar-SA" dirty="0" smtClean="0">
                <a:cs typeface="B Titr" pitchFamily="2" charset="-78"/>
              </a:rPr>
              <a:t>ع</a:t>
            </a:r>
            <a:r>
              <a:rPr lang="fa-IR" dirty="0" smtClean="0">
                <a:cs typeface="B Titr" pitchFamily="2" charset="-78"/>
              </a:rPr>
              <a:t> از</a:t>
            </a:r>
            <a:r>
              <a:rPr lang="ar-SA" dirty="0" smtClean="0">
                <a:cs typeface="B Titr" pitchFamily="2" charset="-78"/>
              </a:rPr>
              <a:t> باورهاي خود، مباني و اصول تحليل اخلاقي و تصميم گيري</a:t>
            </a:r>
            <a:endParaRPr lang="fa-IR" dirty="0" smtClean="0">
              <a:cs typeface="B Titr" pitchFamily="2" charset="-78"/>
            </a:endParaRPr>
          </a:p>
          <a:p>
            <a:pPr algn="r" rtl="1" eaLnBrk="1" hangingPunct="1">
              <a:defRPr/>
            </a:pPr>
            <a:r>
              <a:rPr lang="ar-SA" dirty="0" smtClean="0">
                <a:cs typeface="B Titr" pitchFamily="2" charset="-78"/>
              </a:rPr>
              <a:t>چالش‌هايي كه پرستار با آن روبه‌رو </a:t>
            </a:r>
            <a:r>
              <a:rPr lang="fa-IR" dirty="0" smtClean="0">
                <a:cs typeface="B Titr" pitchFamily="2" charset="-78"/>
              </a:rPr>
              <a:t>:</a:t>
            </a:r>
            <a:r>
              <a:rPr lang="ar-SA" dirty="0" smtClean="0">
                <a:cs typeface="B Titr" pitchFamily="2" charset="-78"/>
              </a:rPr>
              <a:t> </a:t>
            </a:r>
            <a:r>
              <a:rPr lang="ar-SA" dirty="0" smtClean="0">
                <a:solidFill>
                  <a:srgbClr val="FF0000"/>
                </a:solidFill>
                <a:cs typeface="B Titr" pitchFamily="2" charset="-78"/>
              </a:rPr>
              <a:t>از فرهنگي به فرهنگ ديگر متفاوت</a:t>
            </a:r>
            <a:endParaRPr lang="fa-IR" dirty="0" smtClean="0">
              <a:solidFill>
                <a:srgbClr val="FF0000"/>
              </a:solidFill>
              <a:cs typeface="B Titr" pitchFamily="2" charset="-78"/>
            </a:endParaRPr>
          </a:p>
          <a:p>
            <a:pPr algn="r" rtl="1" eaLnBrk="1" hangingPunct="1">
              <a:defRPr/>
            </a:pPr>
            <a:r>
              <a:rPr lang="ar-SA" dirty="0" smtClean="0">
                <a:cs typeface="B Titr" pitchFamily="2" charset="-78"/>
              </a:rPr>
              <a:t>آيين</a:t>
            </a:r>
            <a:r>
              <a:rPr lang="fa-IR" dirty="0" smtClean="0">
                <a:cs typeface="B Titr" pitchFamily="2" charset="-78"/>
              </a:rPr>
              <a:t> نامه</a:t>
            </a:r>
            <a:r>
              <a:rPr lang="ar-SA" dirty="0" smtClean="0">
                <a:cs typeface="B Titr" pitchFamily="2" charset="-78"/>
              </a:rPr>
              <a:t> اخلاق در پرستاري</a:t>
            </a:r>
            <a:r>
              <a:rPr lang="fa-IR" dirty="0" smtClean="0">
                <a:cs typeface="B Titr" pitchFamily="2" charset="-78"/>
              </a:rPr>
              <a:t> :</a:t>
            </a:r>
            <a:r>
              <a:rPr lang="ar-SA" dirty="0" smtClean="0">
                <a:cs typeface="B Titr" pitchFamily="2" charset="-78"/>
              </a:rPr>
              <a:t> </a:t>
            </a:r>
            <a:r>
              <a:rPr lang="ar-SA" dirty="0" smtClean="0">
                <a:solidFill>
                  <a:srgbClr val="FF0000"/>
                </a:solidFill>
                <a:cs typeface="B Titr" pitchFamily="2" charset="-78"/>
              </a:rPr>
              <a:t>دار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ای</a:t>
            </a:r>
            <a:r>
              <a:rPr lang="ar-SA" dirty="0" smtClean="0">
                <a:solidFill>
                  <a:srgbClr val="FF0000"/>
                </a:solidFill>
                <a:cs typeface="B Titr" pitchFamily="2" charset="-78"/>
              </a:rPr>
              <a:t> تمركز مستقيم بر عملكرد پرستار در مراقبت از بيمار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b="1" smtClean="0">
                <a:cs typeface="B Titr" pitchFamily="2" charset="-78"/>
              </a:rPr>
              <a:t>ارزش ها</a:t>
            </a:r>
            <a:endParaRPr lang="fa-IR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50"/>
            <a:ext cx="8229600" cy="5214938"/>
          </a:xfrm>
        </p:spPr>
        <p:txBody>
          <a:bodyPr rtlCol="0">
            <a:normAutofit lnSpcReduction="10000"/>
          </a:bodyPr>
          <a:lstStyle/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پرستاران مسئوليت دارند در حيطه شغلي خود بر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مبناي ارزش هاي حرفه اي تصميم گيري و فعاليت </a:t>
            </a:r>
            <a:r>
              <a:rPr lang="fa-IR" dirty="0" smtClean="0">
                <a:cs typeface="B Titr" pitchFamily="2" charset="-78"/>
              </a:rPr>
              <a:t>كنند.</a:t>
            </a:r>
          </a:p>
          <a:p>
            <a:pPr lvl="1"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 ارزش ها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 مفاهيمي که ذاتأ ارزشمند </a:t>
            </a:r>
            <a:r>
              <a:rPr lang="fa-IR" dirty="0" smtClean="0">
                <a:cs typeface="B Titr" pitchFamily="2" charset="-78"/>
              </a:rPr>
              <a:t>و توسط فرد يا جامعه مبنا و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ملاک درستي و نادرستي اعمال </a:t>
            </a:r>
            <a:r>
              <a:rPr lang="fa-IR" dirty="0" smtClean="0">
                <a:cs typeface="B Titr" pitchFamily="2" charset="-78"/>
              </a:rPr>
              <a:t>قرار مي گيرند.</a:t>
            </a: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 در حرفه پرستاري: ارزش هاي حرفه اي توسط انجمن ها و سازمان هاي حرفه‌ای معين شده</a:t>
            </a:r>
          </a:p>
          <a:p>
            <a:pPr lvl="2"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sz="2600" dirty="0" smtClean="0">
                <a:cs typeface="B Titr" pitchFamily="2" charset="-78"/>
              </a:rPr>
              <a:t> در كشور ما  : تعاليم دين مبين اسلام و قانون اساسي در بسياري از موارد، حدود و مرزهاي عمل را معين</a:t>
            </a: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ارزش‌های اخلاقی در عين انطباق با مباني ديني: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فراملّي و جهان شمول</a:t>
            </a:r>
            <a:endParaRPr lang="fa-IR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112"/>
          </a:xfrm>
        </p:spPr>
        <p:txBody>
          <a:bodyPr rtlCol="0">
            <a:normAutofit fontScale="90000"/>
          </a:bodyPr>
          <a:lstStyle/>
          <a:p>
            <a:pPr rtl="1" eaLnBrk="1" fontAlgn="auto" hangingPunct="1">
              <a:spcAft>
                <a:spcPts val="0"/>
              </a:spcAft>
              <a:defRPr/>
            </a:pP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مهم‌ترين ارزش هايي که در حرفه پرستاري بايد مورد لحاظ قرار گيرد</a:t>
            </a:r>
            <a:endParaRPr lang="fa-IR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357188" y="1785938"/>
            <a:ext cx="8229600" cy="4240212"/>
          </a:xfrm>
        </p:spPr>
        <p:txBody>
          <a:bodyPr/>
          <a:lstStyle/>
          <a:p>
            <a:pPr algn="r" rtl="1" eaLnBrk="1" hangingPunct="1"/>
            <a:r>
              <a:rPr lang="fa-IR" smtClean="0">
                <a:cs typeface="B Titr" pitchFamily="2" charset="-78"/>
              </a:rPr>
              <a:t>احترام به مددجو/ بيمار و حفظ شأن و کرامت انساني</a:t>
            </a:r>
            <a:endParaRPr lang="en-US" smtClean="0">
              <a:cs typeface="B Titr" pitchFamily="2" charset="-78"/>
            </a:endParaRPr>
          </a:p>
          <a:p>
            <a:pPr algn="r" rtl="1" eaLnBrk="1" hangingPunct="1"/>
            <a:r>
              <a:rPr lang="fa-IR" smtClean="0">
                <a:cs typeface="B Titr" pitchFamily="2" charset="-78"/>
              </a:rPr>
              <a:t>نوعدوستي و همدلي</a:t>
            </a:r>
            <a:endParaRPr lang="en-US" smtClean="0">
              <a:cs typeface="B Titr" pitchFamily="2" charset="-78"/>
            </a:endParaRPr>
          </a:p>
          <a:p>
            <a:pPr algn="r" rtl="1" eaLnBrk="1" hangingPunct="1"/>
            <a:r>
              <a:rPr lang="fa-IR" smtClean="0">
                <a:cs typeface="B Titr" pitchFamily="2" charset="-78"/>
              </a:rPr>
              <a:t>پايبندي به تعهدات حرفه اي</a:t>
            </a:r>
            <a:endParaRPr lang="en-US" smtClean="0">
              <a:cs typeface="B Titr" pitchFamily="2" charset="-78"/>
            </a:endParaRPr>
          </a:p>
          <a:p>
            <a:pPr algn="r" rtl="1" eaLnBrk="1" hangingPunct="1"/>
            <a:r>
              <a:rPr lang="fa-IR" smtClean="0">
                <a:cs typeface="B Titr" pitchFamily="2" charset="-78"/>
              </a:rPr>
              <a:t>پاسخگويي ، مسووليت پذيري و وجدان کاري</a:t>
            </a:r>
            <a:endParaRPr lang="en-US" smtClean="0">
              <a:cs typeface="B Titr" pitchFamily="2" charset="-78"/>
            </a:endParaRPr>
          </a:p>
          <a:p>
            <a:pPr algn="r" rtl="1" eaLnBrk="1" hangingPunct="1"/>
            <a:r>
              <a:rPr lang="fa-IR" smtClean="0">
                <a:cs typeface="B Titr" pitchFamily="2" charset="-78"/>
              </a:rPr>
              <a:t>عدالت در خدمت رساني</a:t>
            </a:r>
            <a:endParaRPr lang="en-US" smtClean="0">
              <a:cs typeface="B Titr" pitchFamily="2" charset="-78"/>
            </a:endParaRPr>
          </a:p>
          <a:p>
            <a:pPr algn="r" rtl="1" eaLnBrk="1" hangingPunct="1"/>
            <a:r>
              <a:rPr lang="fa-IR" smtClean="0">
                <a:cs typeface="B Titr" pitchFamily="2" charset="-78"/>
              </a:rPr>
              <a:t>تعهد به صداقت و وفاداري</a:t>
            </a:r>
            <a:endParaRPr lang="en-US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مهم‌ترين ارزش هايي که در حرفه پرستاري بايد مورد لحاظ قرار گيرد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50" y="1831975"/>
            <a:ext cx="8401050" cy="4525963"/>
          </a:xfrm>
        </p:spPr>
        <p:txBody>
          <a:bodyPr rtlCol="0">
            <a:normAutofit fontScale="92500"/>
          </a:bodyPr>
          <a:lstStyle/>
          <a:p>
            <a:pPr algn="r" rtl="1" eaLnBrk="1" fontAlgn="auto" hangingPunct="1"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حفظ حريم خصوصي بيماران و تعهد به رازداري و امانتداري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ارتقاء صلاحيت علمي و عملي به طور مداوم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ارتقا آگاهي از مقررات حرفه اي و دستورالعمل هاي اخلاقي و رعايت آن ها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احترام متقابل با ساير ارائه‌دهندگان مراقبت سلامت و برقراري ارتباط مناسب با آنان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احترام به استقلال فردي مددجو/بيمار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شفقت و مهرباني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1143000"/>
          </a:xfrm>
        </p:spPr>
        <p:txBody>
          <a:bodyPr/>
          <a:lstStyle/>
          <a:p>
            <a:pPr rtl="1" eaLnBrk="1" hangingPunct="1"/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پرستار و جامعه</a:t>
            </a:r>
            <a:r>
              <a:rPr lang="en-US" b="1" dirty="0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پرستار بايد: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r>
              <a:rPr lang="fa-IR" sz="2800" dirty="0" smtClean="0">
                <a:cs typeface="B Titr" pitchFamily="2" charset="-78"/>
              </a:rPr>
              <a:t>1. در جهت </a:t>
            </a:r>
            <a:r>
              <a:rPr lang="fa-IR" sz="2800" dirty="0" smtClean="0">
                <a:solidFill>
                  <a:srgbClr val="FF0000"/>
                </a:solidFill>
                <a:cs typeface="B Titr" pitchFamily="2" charset="-78"/>
              </a:rPr>
              <a:t>ارتقاي سلامت جامعه، پيشگيري از بيماري ها، اعاده سلامت و کاهش درد و رنج</a:t>
            </a:r>
            <a:r>
              <a:rPr lang="fa-IR" sz="2800" dirty="0" smtClean="0">
                <a:cs typeface="B Titr" pitchFamily="2" charset="-78"/>
              </a:rPr>
              <a:t>، کوشش کند و آن را رسالت اصلي خود بداند. </a:t>
            </a:r>
            <a:endParaRPr lang="en-US" sz="2800" dirty="0" smtClean="0">
              <a:cs typeface="B Titr" pitchFamily="2" charset="-78"/>
            </a:endParaRPr>
          </a:p>
          <a:p>
            <a:pPr algn="r" rtl="1" eaLnBrk="1" hangingPunct="1"/>
            <a:r>
              <a:rPr lang="fa-IR" sz="2800" dirty="0" smtClean="0">
                <a:cs typeface="B Titr" pitchFamily="2" charset="-78"/>
              </a:rPr>
              <a:t>2. مراقبت پرستاري </a:t>
            </a:r>
            <a:r>
              <a:rPr lang="fa-IR" sz="2800" dirty="0" smtClean="0">
                <a:solidFill>
                  <a:srgbClr val="FF0000"/>
                </a:solidFill>
                <a:cs typeface="B Titr" pitchFamily="2" charset="-78"/>
              </a:rPr>
              <a:t>را  صرفنظر از نژاد، مليت، مذهب، فرهنگ، جنس، سن، وضعيت اقتصادي-اجتماعي</a:t>
            </a:r>
            <a:r>
              <a:rPr lang="fa-IR" sz="2800" dirty="0" smtClean="0">
                <a:cs typeface="B Titr" pitchFamily="2" charset="-78"/>
              </a:rPr>
              <a:t>،</a:t>
            </a:r>
            <a:r>
              <a:rPr lang="fa-IR" sz="2800" dirty="0" smtClean="0">
                <a:solidFill>
                  <a:srgbClr val="FF0000"/>
                </a:solidFill>
                <a:cs typeface="B Titr" pitchFamily="2" charset="-78"/>
              </a:rPr>
              <a:t> مسائل سياسي، بيماري جسمي يا روحي-رواني </a:t>
            </a:r>
            <a:r>
              <a:rPr lang="fa-IR" sz="2800" dirty="0" smtClean="0">
                <a:cs typeface="B Titr" pitchFamily="2" charset="-78"/>
              </a:rPr>
              <a:t>يا هر عامل ديگري ارائه دهد و در جهت حذف بي عدالتي و نابرابري در جامعه بکوشد. </a:t>
            </a:r>
            <a:endParaRPr lang="en-US" sz="2800" dirty="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>
                <a:solidFill>
                  <a:srgbClr val="FF0000"/>
                </a:solidFill>
                <a:cs typeface="B Titr" pitchFamily="2" charset="-78"/>
              </a:rPr>
              <a:t>پرستار و جامعه</a:t>
            </a:r>
            <a:r>
              <a:rPr lang="en-US" b="1" dirty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dirty="0">
                <a:solidFill>
                  <a:srgbClr val="FF0000"/>
                </a:solidFill>
                <a:cs typeface="B Titr" pitchFamily="2" charset="-78"/>
              </a:rPr>
              <a:t>پرستار بايد: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3000" dirty="0">
                <a:cs typeface="B Titr" pitchFamily="2" charset="-78"/>
              </a:rPr>
              <a:t>3.  مراقبت هاي پرستاري را  </a:t>
            </a:r>
            <a:r>
              <a:rPr lang="fa-IR" sz="3000" dirty="0">
                <a:solidFill>
                  <a:srgbClr val="FF0000"/>
                </a:solidFill>
                <a:cs typeface="B Titr" pitchFamily="2" charset="-78"/>
              </a:rPr>
              <a:t>با رعايت  احترام به حقوق انساني و تا حد امكان با در نظر گرفتن ارزش ها، آداب و رسوم اجتماعي، فرهنگي و اعتقادات ديني مددجو/بيمار </a:t>
            </a:r>
            <a:r>
              <a:rPr lang="fa-IR" sz="3000" dirty="0">
                <a:cs typeface="B Titr" pitchFamily="2" charset="-78"/>
              </a:rPr>
              <a:t>ارايه دهد</a:t>
            </a:r>
            <a:r>
              <a:rPr lang="fa-IR" sz="3000" dirty="0" smtClean="0">
                <a:cs typeface="B Titr" pitchFamily="2" charset="-78"/>
              </a:rPr>
              <a:t>.</a:t>
            </a:r>
          </a:p>
          <a:p>
            <a:pPr algn="r" rtl="1"/>
            <a:r>
              <a:rPr lang="fa-IR" sz="3000" dirty="0">
                <a:cs typeface="B Titr" pitchFamily="2" charset="-78"/>
              </a:rPr>
              <a:t>4. به جامعه در زمينه هاي ارتقاي سلامتي و  پيشگيري از بيماري ها </a:t>
            </a:r>
            <a:r>
              <a:rPr lang="fa-IR" sz="3000" dirty="0">
                <a:solidFill>
                  <a:srgbClr val="FF0000"/>
                </a:solidFill>
                <a:cs typeface="B Titr" pitchFamily="2" charset="-78"/>
              </a:rPr>
              <a:t>آموزش دهد </a:t>
            </a:r>
            <a:r>
              <a:rPr lang="fa-IR" sz="3000" dirty="0">
                <a:cs typeface="B Titr" pitchFamily="2" charset="-78"/>
              </a:rPr>
              <a:t>و اين را از مهم ترين مسووليت هاي خود بداند.  مراقبت پرستاري و آموزش استاندارد بايد متناسب با فرهنگ، باورها، ارزش‌ها و نيازهاي افراد ارايه شود.</a:t>
            </a:r>
            <a:endParaRPr lang="en-US" sz="3000" dirty="0">
              <a:cs typeface="B Titr" pitchFamily="2" charset="-78"/>
            </a:endParaRPr>
          </a:p>
          <a:p>
            <a:pPr algn="r" rtl="1"/>
            <a:endParaRPr lang="fa-IR" sz="3000" dirty="0">
              <a:cs typeface="B Titr" pitchFamily="2" charset="-78"/>
            </a:endParaRPr>
          </a:p>
          <a:p>
            <a:endParaRPr lang="fr-FR" sz="3000" dirty="0"/>
          </a:p>
        </p:txBody>
      </p:sp>
    </p:spTree>
    <p:extLst>
      <p:ext uri="{BB962C8B-B14F-4D97-AF65-F5344CB8AC3E}">
        <p14:creationId xmlns:p14="http://schemas.microsoft.com/office/powerpoint/2010/main" val="25254692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 و جامعه</a:t>
            </a:r>
            <a:r>
              <a:rPr lang="en-US" b="1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پرستار بايد:</a:t>
            </a:r>
            <a:endParaRPr lang="fa-IR" smtClean="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>
              <a:lnSpc>
                <a:spcPct val="150000"/>
              </a:lnSpc>
            </a:pPr>
            <a:r>
              <a:rPr lang="fa-IR" sz="2800" dirty="0" smtClean="0">
                <a:cs typeface="B Titr" pitchFamily="2" charset="-78"/>
              </a:rPr>
              <a:t>5.  به چالش ها و مسايل اخلاقي در محيط جامعه و محيط کار که </a:t>
            </a:r>
            <a:r>
              <a:rPr lang="fa-IR" sz="2800" dirty="0" smtClean="0">
                <a:solidFill>
                  <a:srgbClr val="FF0000"/>
                </a:solidFill>
                <a:cs typeface="B Titr" pitchFamily="2" charset="-78"/>
              </a:rPr>
              <a:t>قداست حرفه پرستاري را مخدوش مي كند توجه و حساسيت </a:t>
            </a:r>
            <a:r>
              <a:rPr lang="fa-IR" sz="2800" dirty="0" smtClean="0">
                <a:cs typeface="B Titr" pitchFamily="2" charset="-78"/>
              </a:rPr>
              <a:t>داشته، در مواقع لازم راه حل و پاسخ مناسب را پيشنهاد دهد.</a:t>
            </a:r>
            <a:endParaRPr lang="en-US" sz="2800" dirty="0" smtClean="0">
              <a:cs typeface="B Titr" pitchFamily="2" charset="-78"/>
            </a:endParaRPr>
          </a:p>
          <a:p>
            <a:pPr algn="r" rtl="1" eaLnBrk="1" hangingPunct="1">
              <a:lnSpc>
                <a:spcPct val="150000"/>
              </a:lnSpc>
            </a:pPr>
            <a:r>
              <a:rPr lang="fa-IR" sz="2800" dirty="0" smtClean="0">
                <a:cs typeface="B Titr" pitchFamily="2" charset="-78"/>
              </a:rPr>
              <a:t>6.  ضمن </a:t>
            </a:r>
            <a:r>
              <a:rPr lang="fa-IR" sz="2800" dirty="0" smtClean="0">
                <a:solidFill>
                  <a:srgbClr val="FF0000"/>
                </a:solidFill>
                <a:cs typeface="B Titr" pitchFamily="2" charset="-78"/>
              </a:rPr>
              <a:t>همکاري و هماهنگي با ساير افراد، گروه ها و نهادهاي اجتماعي جهت برطرف کردن نيازهاي اجتماعي  و رفع مسايل اخلاقي مطرح در حيطه مراقبت هاي سلامت </a:t>
            </a:r>
            <a:r>
              <a:rPr lang="fa-IR" sz="2800" dirty="0" smtClean="0">
                <a:cs typeface="B Titr" pitchFamily="2" charset="-78"/>
              </a:rPr>
              <a:t>تلاش كند.</a:t>
            </a:r>
            <a:endParaRPr lang="en-US" sz="2800" dirty="0" smtClean="0">
              <a:cs typeface="B Titr" pitchFamily="2" charset="-78"/>
            </a:endParaRPr>
          </a:p>
          <a:p>
            <a:pPr eaLnBrk="1" hangingPunct="1">
              <a:lnSpc>
                <a:spcPct val="150000"/>
              </a:lnSpc>
            </a:pPr>
            <a:endParaRPr lang="fa-IR" sz="2800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 و جامعه</a:t>
            </a:r>
            <a:r>
              <a:rPr lang="en-US" b="1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پرستار بايد:</a:t>
            </a:r>
            <a:endParaRPr lang="fa-IR" smtClean="0"/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428625" y="1500188"/>
            <a:ext cx="8229600" cy="4525962"/>
          </a:xfrm>
        </p:spPr>
        <p:txBody>
          <a:bodyPr/>
          <a:lstStyle/>
          <a:p>
            <a:pPr algn="r" rtl="1" eaLnBrk="1" hangingPunct="1"/>
            <a:r>
              <a:rPr lang="fa-IR" smtClean="0">
                <a:cs typeface="B Titr" pitchFamily="2" charset="-78"/>
              </a:rPr>
              <a:t>7.  به 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گروه ها و افراد آسيب پذير از قبيل کودکان، سالمندان، افراد دچار ناتواني  و معلوليت هاي جسمي، بيماران رواني </a:t>
            </a:r>
            <a:r>
              <a:rPr lang="fa-IR" smtClean="0">
                <a:cs typeface="B Titr" pitchFamily="2" charset="-78"/>
              </a:rPr>
              <a:t>و مانند آن ها توجه ويژه کند.  </a:t>
            </a:r>
            <a:endParaRPr lang="en-US" smtClean="0">
              <a:cs typeface="B Titr" pitchFamily="2" charset="-78"/>
            </a:endParaRPr>
          </a:p>
          <a:p>
            <a:pPr algn="r" rtl="1" eaLnBrk="1" hangingPunct="1"/>
            <a:r>
              <a:rPr lang="fa-IR" smtClean="0">
                <a:cs typeface="B Titr" pitchFamily="2" charset="-78"/>
              </a:rPr>
              <a:t>8. </a:t>
            </a:r>
            <a:r>
              <a:rPr lang="ar-SA" smtClean="0">
                <a:cs typeface="B Titr" pitchFamily="2" charset="-78"/>
              </a:rPr>
              <a:t> ضمن توجه </a:t>
            </a:r>
            <a:r>
              <a:rPr lang="ar-SA" smtClean="0">
                <a:solidFill>
                  <a:srgbClr val="FF0000"/>
                </a:solidFill>
                <a:cs typeface="B Titr" pitchFamily="2" charset="-78"/>
              </a:rPr>
              <a:t>به سلامت در سطح محلي</a:t>
            </a:r>
            <a:r>
              <a:rPr lang="ar-SA" smtClean="0">
                <a:cs typeface="B Titr" pitchFamily="2" charset="-78"/>
              </a:rPr>
              <a:t>، در راستاي حصول اهداف </a:t>
            </a:r>
            <a:r>
              <a:rPr lang="ar-SA" smtClean="0">
                <a:solidFill>
                  <a:srgbClr val="FF0000"/>
                </a:solidFill>
                <a:cs typeface="B Titr" pitchFamily="2" charset="-78"/>
              </a:rPr>
              <a:t>سلامت در سطح ملی و جهانی </a:t>
            </a:r>
            <a:r>
              <a:rPr lang="ar-SA" smtClean="0">
                <a:cs typeface="B Titr" pitchFamily="2" charset="-78"/>
              </a:rPr>
              <a:t>نيز تلاش و همکاري كند.</a:t>
            </a:r>
            <a:endParaRPr lang="en-US" smtClean="0">
              <a:cs typeface="B Titr" pitchFamily="2" charset="-78"/>
            </a:endParaRPr>
          </a:p>
          <a:p>
            <a:pPr algn="r" rtl="1" eaLnBrk="1" hangingPunct="1"/>
            <a:r>
              <a:rPr lang="ar-SA" smtClean="0">
                <a:cs typeface="B Titr" pitchFamily="2" charset="-78"/>
              </a:rPr>
              <a:t>9. در </a:t>
            </a:r>
            <a:r>
              <a:rPr lang="ar-SA" smtClean="0">
                <a:solidFill>
                  <a:srgbClr val="FF0000"/>
                </a:solidFill>
                <a:cs typeface="B Titr" pitchFamily="2" charset="-78"/>
              </a:rPr>
              <a:t>بحران ها و حوادث طبيعي همچون جنگ، زلزله، سيل، همه گيري بيماري ها و مانند آن ها مسووليت ها و وظايف خود را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‌ با درنظر گرفتن احتياطات لازم</a:t>
            </a:r>
            <a:r>
              <a:rPr lang="ar-SA" smtClean="0">
                <a:solidFill>
                  <a:srgbClr val="FF0000"/>
                </a:solidFill>
                <a:cs typeface="B Titr" pitchFamily="2" charset="-78"/>
              </a:rPr>
              <a:t> </a:t>
            </a:r>
            <a:r>
              <a:rPr lang="ar-SA" smtClean="0">
                <a:cs typeface="B Titr" pitchFamily="2" charset="-78"/>
              </a:rPr>
              <a:t>انجام دهد. </a:t>
            </a:r>
            <a:endParaRPr lang="fa-IR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rtl="1" eaLnBrk="1" hangingPunct="1"/>
            <a:r>
              <a:rPr lang="fa-IR" sz="4000" b="1" smtClean="0">
                <a:solidFill>
                  <a:srgbClr val="FF0000"/>
                </a:solidFill>
                <a:cs typeface="B Titr" pitchFamily="2" charset="-78"/>
              </a:rPr>
              <a:t>پرستار و تعهد حرفه‌اي : </a:t>
            </a:r>
            <a:r>
              <a:rPr lang="fa-IR" sz="4000" smtClean="0">
                <a:solidFill>
                  <a:srgbClr val="FF0000"/>
                </a:solidFill>
                <a:cs typeface="B Titr" pitchFamily="2" charset="-78"/>
              </a:rPr>
              <a:t>پرستار بايد: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4168775"/>
          </a:xfrm>
        </p:spPr>
        <p:txBody>
          <a:bodyPr/>
          <a:lstStyle/>
          <a:p>
            <a:pPr algn="r" rtl="1" eaLnBrk="1" hangingPunct="1"/>
            <a:r>
              <a:rPr lang="fa-IR" dirty="0" smtClean="0">
                <a:cs typeface="B Titr" pitchFamily="2" charset="-78"/>
              </a:rPr>
              <a:t>1.هنگام اجرای مداخلات پرستاري و تصميم گيري هاي باليني،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مسووليت هاي اخلاقي را همانند مسووليت هاي حقوقي و حرفه اي </a:t>
            </a:r>
            <a:r>
              <a:rPr lang="fa-IR" dirty="0" smtClean="0">
                <a:cs typeface="B Titr" pitchFamily="2" charset="-78"/>
              </a:rPr>
              <a:t>در نظر بگيرد.  </a:t>
            </a:r>
            <a:endParaRPr lang="en-US" dirty="0" smtClean="0">
              <a:cs typeface="B Titr" pitchFamily="2" charset="-78"/>
            </a:endParaRPr>
          </a:p>
          <a:p>
            <a:pPr algn="r" rtl="1" eaLnBrk="1" hangingPunct="1"/>
            <a:r>
              <a:rPr lang="fa-IR" dirty="0" smtClean="0">
                <a:cs typeface="B Titr" pitchFamily="2" charset="-78"/>
              </a:rPr>
              <a:t>2.در حد وظايف و اختيارات خود، در جهت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فراهم آوردن محيطي امن و سالم براي مددجو/بيمار </a:t>
            </a:r>
            <a:r>
              <a:rPr lang="fa-IR" dirty="0" smtClean="0">
                <a:cs typeface="B Titr" pitchFamily="2" charset="-78"/>
              </a:rPr>
              <a:t>کوشا باشد.</a:t>
            </a:r>
            <a:endParaRPr lang="en-US" dirty="0" smtClean="0">
              <a:cs typeface="B Titr" pitchFamily="2" charset="-78"/>
            </a:endParaRPr>
          </a:p>
          <a:p>
            <a:pPr algn="r" rtl="1" eaLnBrk="1" hangingPunct="1"/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3.با حضور به موقع</a:t>
            </a:r>
            <a:r>
              <a:rPr lang="fa-IR" dirty="0" smtClean="0">
                <a:cs typeface="B Titr" pitchFamily="2" charset="-78"/>
              </a:rPr>
              <a:t>،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انجام وظايف حرفه اي</a:t>
            </a:r>
            <a:r>
              <a:rPr lang="fa-IR" dirty="0" smtClean="0">
                <a:cs typeface="B Titr" pitchFamily="2" charset="-78"/>
              </a:rPr>
              <a:t> به نحو احسن و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ثبت دقيق و کامل مراقبت هاي انجام شده</a:t>
            </a:r>
            <a:r>
              <a:rPr lang="fa-IR" dirty="0" smtClean="0">
                <a:cs typeface="B Titr" pitchFamily="2" charset="-78"/>
              </a:rPr>
              <a:t>، امنيت مددجو/بيمار را تأمين کند. </a:t>
            </a:r>
            <a:endParaRPr lang="en-US" dirty="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  و تعهد حرفه‌اي : 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پرستار بايد:</a:t>
            </a:r>
            <a:endParaRPr lang="fa-IR" smtClean="0"/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>
                <a:cs typeface="B Titr" pitchFamily="2" charset="-78"/>
              </a:rPr>
              <a:t> 4.براساس استانداردهاي حرفه اي حاصل از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نتايج تحقيقات معتبر و شواهد موجود</a:t>
            </a:r>
            <a:r>
              <a:rPr lang="fa-IR" dirty="0" smtClean="0">
                <a:cs typeface="B Titr" pitchFamily="2" charset="-78"/>
              </a:rPr>
              <a:t>، بهترين مراقبت را به مددجو/بيمار ارايه دهد.</a:t>
            </a:r>
            <a:endParaRPr lang="en-US" dirty="0" smtClean="0">
              <a:cs typeface="B Titr" pitchFamily="2" charset="-78"/>
            </a:endParaRPr>
          </a:p>
          <a:p>
            <a:pPr algn="r" rtl="1" eaLnBrk="1" hangingPunct="1"/>
            <a:r>
              <a:rPr lang="fa-IR" dirty="0" smtClean="0">
                <a:cs typeface="B Titr" pitchFamily="2" charset="-78"/>
              </a:rPr>
              <a:t>5.تمامي مداخلات پرستاري را با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حفظ عزت و احترام مددجو/ بيمار و خانواده‌ی </a:t>
            </a:r>
            <a:r>
              <a:rPr lang="fa-IR" dirty="0" smtClean="0">
                <a:cs typeface="B Titr" pitchFamily="2" charset="-78"/>
              </a:rPr>
              <a:t>او انجام دهد. </a:t>
            </a:r>
          </a:p>
          <a:p>
            <a:pPr algn="r" rtl="1" eaLnBrk="1" hangingPunct="1"/>
            <a:r>
              <a:rPr lang="fa-IR" dirty="0" smtClean="0">
                <a:cs typeface="B Titr" pitchFamily="2" charset="-78"/>
              </a:rPr>
              <a:t>6.حداکثر کوشش خود را برای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حفظ اسرار بيمار، رعايت حريم خصوصي او، احترام به استقلال فردي و کسب رضايت آگاهانه</a:t>
            </a:r>
            <a:r>
              <a:rPr lang="fa-IR" dirty="0" smtClean="0">
                <a:cs typeface="B Titr" pitchFamily="2" charset="-78"/>
              </a:rPr>
              <a:t>، به عمل آورد.</a:t>
            </a:r>
            <a:endParaRPr lang="en-US" dirty="0" smtClean="0">
              <a:cs typeface="B Titr" pitchFamily="2" charset="-78"/>
            </a:endParaRPr>
          </a:p>
          <a:p>
            <a:pPr algn="r" rtl="1" eaLnBrk="1" hangingPunct="1"/>
            <a:endParaRPr lang="fa-IR" dirty="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  و تعهد حرفه‌اي : 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پرستار بايد:</a:t>
            </a: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>
                <a:cs typeface="B Titr" pitchFamily="2" charset="-78"/>
              </a:rPr>
              <a:t>7.با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شناسايي و گزارش خطاهاي حرفه </a:t>
            </a:r>
            <a:r>
              <a:rPr lang="fa-IR" dirty="0" smtClean="0">
                <a:cs typeface="B Titr" pitchFamily="2" charset="-78"/>
              </a:rPr>
              <a:t>اي همکاران تيم درماني از بروز صدمات احتمالي به مددجو/ بيمار پيش گيري کند.</a:t>
            </a:r>
            <a:endParaRPr lang="en-US" dirty="0" smtClean="0">
              <a:cs typeface="B Titr" pitchFamily="2" charset="-78"/>
            </a:endParaRPr>
          </a:p>
          <a:p>
            <a:pPr algn="r" rtl="1" eaLnBrk="1" hangingPunct="1"/>
            <a:r>
              <a:rPr lang="fa-IR" dirty="0" smtClean="0">
                <a:cs typeface="B Titr" pitchFamily="2" charset="-78"/>
              </a:rPr>
              <a:t> 8.در صورت خطا در مداخلات پرستاري،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صادقانه به مددجو/ بيمار توضيح داده، در هر شرايطي راستگويي و انصاف </a:t>
            </a:r>
            <a:r>
              <a:rPr lang="fa-IR" dirty="0" smtClean="0">
                <a:cs typeface="B Titr" pitchFamily="2" charset="-78"/>
              </a:rPr>
              <a:t>را سر لوحه کارخود قرار دهد. </a:t>
            </a:r>
            <a:endParaRPr lang="en-US" dirty="0" smtClean="0">
              <a:cs typeface="B Titr" pitchFamily="2" charset="-78"/>
            </a:endParaRPr>
          </a:p>
          <a:p>
            <a:pPr algn="r" rtl="1" eaLnBrk="1" hangingPunct="1"/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9.توانايي هاي جسمي، روانی، اجتماعی و معنوی</a:t>
            </a:r>
            <a:r>
              <a:rPr lang="fa-IR" dirty="0" smtClean="0">
                <a:cs typeface="B Titr" pitchFamily="2" charset="-78"/>
              </a:rPr>
              <a:t> خود را حفظ كند و ارتقا دهد.</a:t>
            </a:r>
            <a:endParaRPr lang="en-US" dirty="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  و تعهد حرفه‌اي : 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پرستار بايد:</a:t>
            </a: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r>
              <a:rPr lang="fa-IR" sz="2700" dirty="0" smtClean="0">
                <a:cs typeface="B Titr" pitchFamily="2" charset="-78"/>
              </a:rPr>
              <a:t>10.در جهت حفظ صلاحيت حرفه اي، </a:t>
            </a:r>
            <a:r>
              <a:rPr lang="fa-IR" sz="2700" dirty="0" smtClean="0">
                <a:solidFill>
                  <a:srgbClr val="FF0000"/>
                </a:solidFill>
                <a:cs typeface="B Titr" pitchFamily="2" charset="-78"/>
              </a:rPr>
              <a:t>دانش و مهارت‌هاي خود را به روز</a:t>
            </a:r>
            <a:r>
              <a:rPr lang="fa-IR" sz="2700" dirty="0" smtClean="0">
                <a:cs typeface="B Titr" pitchFamily="2" charset="-78"/>
              </a:rPr>
              <a:t> نگه دارد. </a:t>
            </a:r>
            <a:endParaRPr lang="en-US" sz="2700" dirty="0" smtClean="0">
              <a:cs typeface="B Titr" pitchFamily="2" charset="-78"/>
            </a:endParaRPr>
          </a:p>
          <a:p>
            <a:pPr algn="r" rtl="1" eaLnBrk="1" hangingPunct="1"/>
            <a:r>
              <a:rPr lang="fa-IR" sz="2700" dirty="0" smtClean="0">
                <a:cs typeface="B Titr" pitchFamily="2" charset="-78"/>
              </a:rPr>
              <a:t>11.توانمندي و دانش كافي براي مراقبت مؤثر و ايمن، </a:t>
            </a:r>
            <a:r>
              <a:rPr lang="fa-IR" sz="2700" dirty="0" smtClean="0">
                <a:solidFill>
                  <a:srgbClr val="FF0000"/>
                </a:solidFill>
                <a:cs typeface="B Titr" pitchFamily="2" charset="-78"/>
              </a:rPr>
              <a:t>بدون نظارت مستقيم را داشته، در برابر اقدامات خود پاسخگ</a:t>
            </a:r>
            <a:r>
              <a:rPr lang="fa-IR" sz="2700" dirty="0" smtClean="0">
                <a:cs typeface="B Titr" pitchFamily="2" charset="-78"/>
              </a:rPr>
              <a:t>و باشد. </a:t>
            </a:r>
            <a:endParaRPr lang="en-US" sz="2700" dirty="0" smtClean="0">
              <a:cs typeface="B Titr" pitchFamily="2" charset="-78"/>
            </a:endParaRPr>
          </a:p>
          <a:p>
            <a:pPr algn="r" rtl="1" eaLnBrk="1" hangingPunct="1"/>
            <a:r>
              <a:rPr lang="fa-IR" sz="2700" dirty="0" smtClean="0">
                <a:cs typeface="B Titr" pitchFamily="2" charset="-78"/>
              </a:rPr>
              <a:t>12.به گونه اي عمل كند كه </a:t>
            </a:r>
            <a:r>
              <a:rPr lang="fa-IR" sz="2700" dirty="0" smtClean="0">
                <a:solidFill>
                  <a:srgbClr val="FF0000"/>
                </a:solidFill>
                <a:cs typeface="B Titr" pitchFamily="2" charset="-78"/>
              </a:rPr>
              <a:t>اعتبار و حيثيت حرفه‌ اش زير سؤال نرود</a:t>
            </a:r>
            <a:r>
              <a:rPr lang="fa-IR" sz="2700" dirty="0" smtClean="0">
                <a:cs typeface="B Titr" pitchFamily="2" charset="-78"/>
              </a:rPr>
              <a:t>. </a:t>
            </a:r>
            <a:endParaRPr lang="en-US" sz="2700" dirty="0" smtClean="0">
              <a:cs typeface="B Titr" pitchFamily="2" charset="-78"/>
            </a:endParaRPr>
          </a:p>
          <a:p>
            <a:pPr algn="r" rtl="1" eaLnBrk="1" hangingPunct="1"/>
            <a:r>
              <a:rPr lang="fa-IR" sz="2700" dirty="0" smtClean="0">
                <a:cs typeface="B Titr" pitchFamily="2" charset="-78"/>
              </a:rPr>
              <a:t>13.توجه داشته باشد كه </a:t>
            </a:r>
            <a:r>
              <a:rPr lang="fa-IR" sz="2700" dirty="0" smtClean="0">
                <a:solidFill>
                  <a:srgbClr val="FF0000"/>
                </a:solidFill>
                <a:cs typeface="B Titr" pitchFamily="2" charset="-78"/>
              </a:rPr>
              <a:t>از نام و موقعيت وي جهت تبليغ تجاري محصولات استفاده نشود.</a:t>
            </a:r>
            <a:endParaRPr lang="en-US" sz="2700" dirty="0" smtClean="0">
              <a:solidFill>
                <a:srgbClr val="FF0000"/>
              </a:solidFill>
              <a:cs typeface="B Titr" pitchFamily="2" charset="-78"/>
            </a:endParaRPr>
          </a:p>
          <a:p>
            <a:pPr algn="r" rtl="1" eaLnBrk="1" hangingPunct="1"/>
            <a:r>
              <a:rPr lang="fa-IR" sz="2700" dirty="0" smtClean="0">
                <a:cs typeface="B Titr" pitchFamily="2" charset="-78"/>
              </a:rPr>
              <a:t>14.از پذيرش هرگونه </a:t>
            </a:r>
            <a:r>
              <a:rPr lang="fa-IR" sz="2700" dirty="0" smtClean="0">
                <a:solidFill>
                  <a:srgbClr val="FF0000"/>
                </a:solidFill>
                <a:cs typeface="B Titr" pitchFamily="2" charset="-78"/>
              </a:rPr>
              <a:t>هديه يا امتيازي از مددجو/بيمار يا بستگان </a:t>
            </a:r>
            <a:r>
              <a:rPr lang="fa-IR" sz="2700" dirty="0" smtClean="0">
                <a:cs typeface="B Titr" pitchFamily="2" charset="-78"/>
              </a:rPr>
              <a:t>وي، كه ممكن است موجب معذوراتي در حال يا آينده شود پرهيز كند.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 و ارائه خدمات باليني</a:t>
            </a:r>
            <a:r>
              <a:rPr lang="en-US" b="1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پرستار بايد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1.خود را با ذكر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نام، عنوان و نقش حرفه‌اي به مددجو</a:t>
            </a:r>
            <a:r>
              <a:rPr lang="fa-IR" dirty="0" smtClean="0">
                <a:cs typeface="B Titr" pitchFamily="2" charset="-78"/>
              </a:rPr>
              <a:t>/ بيمار معرفي كند.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2.ارايه مداخلات پرستاري را با احترام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 کامل به مددجو/بيمار و حفظ شان </a:t>
            </a:r>
            <a:r>
              <a:rPr lang="fa-IR" dirty="0" smtClean="0">
                <a:cs typeface="B Titr" pitchFamily="2" charset="-78"/>
              </a:rPr>
              <a:t>وي انجام دهد. 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3.خواسته‌هاي مددجو/بيمار را صرفنظر از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سن، جنس، نژاد، موقعيت، وضعيت اقتصادي، سبك زندگي، فرهنگ، مذهب، باورهاي سياسي و توانايي جسمي </a:t>
            </a:r>
            <a:r>
              <a:rPr lang="fa-IR" dirty="0" smtClean="0">
                <a:cs typeface="B Titr" pitchFamily="2" charset="-78"/>
              </a:rPr>
              <a:t>او، مورد توجه و ملاحظه قرار دهد.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 و ارائه خدمات باليني</a:t>
            </a:r>
            <a:r>
              <a:rPr lang="en-US" b="1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پرستار بايد</a:t>
            </a: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US" dirty="0" smtClean="0">
                <a:cs typeface="B Titr" pitchFamily="2" charset="-78"/>
              </a:rPr>
              <a:t> </a:t>
            </a:r>
            <a:r>
              <a:rPr lang="fa-IR" dirty="0" smtClean="0">
                <a:cs typeface="B Titr" pitchFamily="2" charset="-78"/>
              </a:rPr>
              <a:t>4.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مراقبت‌ها  را مبتنی بر دانش روز و  قضاوت صحيح پرستاری </a:t>
            </a:r>
            <a:r>
              <a:rPr lang="fa-IR" dirty="0" smtClean="0">
                <a:cs typeface="B Titr" pitchFamily="2" charset="-78"/>
              </a:rPr>
              <a:t>انجام دهد.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5.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ارتباطي همراه با ملاطفت در رفتار و کلام </a:t>
            </a:r>
            <a:r>
              <a:rPr lang="fa-IR" dirty="0" smtClean="0">
                <a:cs typeface="B Titr" pitchFamily="2" charset="-78"/>
              </a:rPr>
              <a:t>داشته باشد، به نحوي که با جلب اعتماد مددجو/ بيمار بتواند نيازها و نگراني هاي بيمار را دريابد. 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6.قبل از انجام هرگونه مداخلات پرستاري،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رضايت آگاهانه‌ بيمار يا سرپرست قانوني وي را جلب كند. </a:t>
            </a:r>
            <a:r>
              <a:rPr lang="fa-IR" dirty="0" smtClean="0">
                <a:cs typeface="B Titr" pitchFamily="2" charset="-78"/>
              </a:rPr>
              <a:t>در همين راستا اطلاعات كافي در مورد اقدامات پرستاري را در اختيار بيمار قرار دهد تا بيمار امكان قبول يا رد آگاهانه خدمات مراقبتي را داشته باشد.</a:t>
            </a:r>
            <a:endParaRPr lang="en-US" dirty="0" smtClean="0">
              <a:cs typeface="B Titr" pitchFamily="2" charset="-78"/>
            </a:endParaRPr>
          </a:p>
          <a:p>
            <a:pPr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endParaRPr lang="fa-IR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357188" y="214313"/>
            <a:ext cx="8229600" cy="1143000"/>
          </a:xfrm>
        </p:spPr>
        <p:txBody>
          <a:bodyPr/>
          <a:lstStyle/>
          <a:p>
            <a:pPr rtl="1"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 و ارائه خدمات باليني</a:t>
            </a:r>
            <a:r>
              <a:rPr lang="en-US" b="1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پرستار بايد</a:t>
            </a: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7.هنگام ارايه يك محصول جديد يا بكارگيري آن در بالين، 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آگاهي كامل از خطرات احتمالي آن وسيله </a:t>
            </a:r>
            <a:r>
              <a:rPr lang="fa-IR" dirty="0" smtClean="0">
                <a:cs typeface="B Titr" pitchFamily="2" charset="-78"/>
              </a:rPr>
              <a:t>داشته باشد و همچنين اطلاعات لازم در مورد فوايد و مضرات استفاده از آن محصول را در اختيار مددجو/بيمار بگذارد تا امکان انتخاب آگاهانه براي وی فراهم شود.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8.آگاه باشد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هيچ كس حق ندارد به جاي يك فرد بالغ صلاحيت دار، رضايت دهد </a:t>
            </a:r>
            <a:r>
              <a:rPr lang="fa-IR" dirty="0" smtClean="0">
                <a:cs typeface="B Titr" pitchFamily="2" charset="-78"/>
              </a:rPr>
              <a:t>و در مورد كودكان، حق رضايت جزء ‌مسووليت‌هاي قيم قانوني است.</a:t>
            </a:r>
            <a:endParaRPr lang="fa-I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 و ارائه خدمات باليني</a:t>
            </a:r>
            <a:r>
              <a:rPr lang="en-US" b="1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پرستار بايد</a:t>
            </a: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>
              <a:lnSpc>
                <a:spcPct val="110000"/>
              </a:lnSpc>
            </a:pPr>
            <a:r>
              <a:rPr lang="fa-IR" dirty="0" smtClean="0">
                <a:cs typeface="B Titr" pitchFamily="2" charset="-78"/>
              </a:rPr>
              <a:t>9.جهت توانمند سازي مددجو/بيمار با توجه به طرح مراقبتي و برنامه ترخيص، به مددجو/بيمار و خانواده وي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آموزش دهد.</a:t>
            </a:r>
            <a:r>
              <a:rPr lang="en-US" dirty="0" smtClean="0">
                <a:solidFill>
                  <a:srgbClr val="FF0000"/>
                </a:solidFill>
                <a:cs typeface="B Titr" pitchFamily="2" charset="-78"/>
              </a:rPr>
              <a:t> </a:t>
            </a:r>
          </a:p>
          <a:p>
            <a:pPr algn="r" rtl="1" eaLnBrk="1" hangingPunct="1">
              <a:lnSpc>
                <a:spcPct val="110000"/>
              </a:lnSpc>
            </a:pPr>
            <a:r>
              <a:rPr lang="fa-IR" dirty="0" smtClean="0">
                <a:cs typeface="B Titr" pitchFamily="2" charset="-78"/>
              </a:rPr>
              <a:t>10.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به طور استثناء، در مواقع اورژانس كه اقدام درماني در اسرع وقت براي حفظ زندگي مددجو/بيمار ضروري است،  بدون رضايت</a:t>
            </a:r>
            <a:r>
              <a:rPr lang="fa-IR" dirty="0" smtClean="0">
                <a:cs typeface="B Titr" pitchFamily="2" charset="-78"/>
              </a:rPr>
              <a:t> بيمار اقدامات لازم را شروع كند.</a:t>
            </a:r>
            <a:endParaRPr lang="en-US" dirty="0" smtClean="0">
              <a:cs typeface="B Titr" pitchFamily="2" charset="-78"/>
            </a:endParaRPr>
          </a:p>
          <a:p>
            <a:pPr eaLnBrk="1" hangingPunct="1">
              <a:lnSpc>
                <a:spcPct val="110000"/>
              </a:lnSpc>
            </a:pPr>
            <a:endParaRPr lang="fa-IR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 و ارائه خدمات باليني</a:t>
            </a:r>
            <a:r>
              <a:rPr lang="en-US" b="1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پرستار بايد</a:t>
            </a: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>
              <a:lnSpc>
                <a:spcPct val="110000"/>
              </a:lnSpc>
            </a:pPr>
            <a:r>
              <a:rPr lang="fa-IR" dirty="0" smtClean="0">
                <a:cs typeface="B Titr" pitchFamily="2" charset="-78"/>
              </a:rPr>
              <a:t>11.در شرايطی که مددجو/بيمار قادر به اعلام رضايت نبوده، اطلاع از خواسته وي نيز امكان پذير نباشد، بر اساس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استانداردهاي موجود و با درنظر گرفتن مصلحت مددجو/بيمار ، مناسب‌ترين اقدام را براي </a:t>
            </a:r>
            <a:r>
              <a:rPr lang="fa-IR" dirty="0" smtClean="0">
                <a:cs typeface="B Titr" pitchFamily="2" charset="-78"/>
              </a:rPr>
              <a:t>او انجام دهد.</a:t>
            </a:r>
            <a:endParaRPr lang="en-US" dirty="0" smtClean="0">
              <a:cs typeface="B Titr" pitchFamily="2" charset="-78"/>
            </a:endParaRPr>
          </a:p>
          <a:p>
            <a:pPr algn="r" rtl="1" eaLnBrk="1" hangingPunct="1">
              <a:lnSpc>
                <a:spcPct val="110000"/>
              </a:lnSpc>
            </a:pPr>
            <a:r>
              <a:rPr lang="fa-IR" dirty="0" smtClean="0">
                <a:cs typeface="B Titr" pitchFamily="2" charset="-78"/>
              </a:rPr>
              <a:t>12.براي بي خطر بودن مداخلات پرستاري احتياطات لازم را بکار بندد و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در موارد لازم اين موضوع را با ساير اعضاي تيم سلامت به مشورت گذارد</a:t>
            </a:r>
            <a:r>
              <a:rPr lang="fa-IR" dirty="0" smtClean="0">
                <a:cs typeface="B Titr" pitchFamily="2" charset="-78"/>
              </a:rPr>
              <a:t>.   </a:t>
            </a:r>
            <a:endParaRPr lang="fa-IR" dirty="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 و ارائه خدمات باليني</a:t>
            </a:r>
            <a:r>
              <a:rPr lang="en-US" b="1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پرستار بايد</a:t>
            </a: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algn="r" rtl="1" eaLnBrk="1" fontAlgn="auto" hangingPunct="1"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13.كليه اطلاعاتي كه در حين فرايند مراقبتي به دست آورده يا در اختيار او قرار مي‌گيرد،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را سرّ حرفه‌اي  تلقي کند و مگر در موارد مجاز، </a:t>
            </a:r>
            <a:r>
              <a:rPr lang="fa-IR" dirty="0" smtClean="0">
                <a:cs typeface="B Titr" pitchFamily="2" charset="-78"/>
              </a:rPr>
              <a:t>بدون رضايت مددجو/بيمار در اختيار ديگران قرار ندهد</a:t>
            </a:r>
          </a:p>
          <a:p>
            <a:pPr algn="r" rtl="1" eaLnBrk="1" fontAlgn="auto" hangingPunct="1"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14.اطلاعات درماني مددجو/بيمار را تنها براي اهدا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ف مرتبط با سلامت (درمان، پ‍‍ژوهش) و در جهت منافع بيمار مورد استفاده قرار دهد</a:t>
            </a:r>
            <a:r>
              <a:rPr lang="fa-IR" dirty="0" smtClean="0">
                <a:cs typeface="B Titr" pitchFamily="2" charset="-78"/>
              </a:rPr>
              <a:t>. همچنين مددجو/بيمار را مطلع کند كه ممكن است بخشي از اطلاعات پرونده با ساير اعضاء تيم درمان جهت مشاوره درماني در ميان گذاشته شود.</a:t>
            </a:r>
            <a:endParaRPr lang="en-US" dirty="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 و ارائه خدمات باليني</a:t>
            </a:r>
            <a:r>
              <a:rPr lang="en-US" b="1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پرستار بايد</a:t>
            </a: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15.در مواردي که از اطلاعات مددجو/بيمار در زمينه هاي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تحقيقاتي و آموزشي استفاده </a:t>
            </a:r>
            <a:r>
              <a:rPr lang="fa-IR" dirty="0" smtClean="0">
                <a:cs typeface="B Titr" pitchFamily="2" charset="-78"/>
              </a:rPr>
              <a:t>مي شود بايد با کسب رضايت وي بوده و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انتشار اطلاعات بدون درج </a:t>
            </a:r>
            <a:r>
              <a:rPr lang="fa-IR" dirty="0" smtClean="0">
                <a:cs typeface="B Titr" pitchFamily="2" charset="-78"/>
              </a:rPr>
              <a:t>نام يا هر نشاني منجر به شناسايي، صورت گيرد</a:t>
            </a:r>
            <a:r>
              <a:rPr lang="en-US" dirty="0" smtClean="0">
                <a:cs typeface="B Titr" pitchFamily="2" charset="-78"/>
              </a:rPr>
              <a:t>.</a:t>
            </a: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16.هنگام انجام هر مداخله پرستاري،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به حريم خصوصي مددجو/بيمار احترام بگذارد.</a:t>
            </a:r>
            <a:endParaRPr lang="en-US" dirty="0" smtClean="0">
              <a:solidFill>
                <a:srgbClr val="FF0000"/>
              </a:solidFill>
              <a:cs typeface="B Titr" pitchFamily="2" charset="-78"/>
            </a:endParaRP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17.در موارد عدم امکان خدمت رساني ايده آل تا زمان برقراري برنامه جديد درماني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ارايه مراقبت را در بهترين سطح از توانايي</a:t>
            </a:r>
            <a:r>
              <a:rPr lang="fa-IR" dirty="0" smtClean="0">
                <a:cs typeface="B Titr" pitchFamily="2" charset="-78"/>
              </a:rPr>
              <a:t> ادامه دهد.</a:t>
            </a:r>
            <a:endParaRPr lang="en-US" dirty="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 و ارائه خدمات باليني</a:t>
            </a:r>
            <a:r>
              <a:rPr lang="en-US" b="1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پرستار بايد</a:t>
            </a: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18.در شرايط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اورژانس خارج از محيط كار </a:t>
            </a:r>
            <a:r>
              <a:rPr lang="fa-IR" dirty="0" smtClean="0">
                <a:cs typeface="B Titr" pitchFamily="2" charset="-78"/>
              </a:rPr>
              <a:t>نيز به ارايه مراقبت از بيمار يا مصدوم بپردازد.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19.در صورت نارضايتي مددجو/بيمار يا بروز مشکل،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حق وی براي تغيير پرستار مسئول يا ساير مراقبان و درمانگران را محترم شمرده</a:t>
            </a:r>
            <a:r>
              <a:rPr lang="fa-IR" dirty="0" smtClean="0">
                <a:cs typeface="B Titr" pitchFamily="2" charset="-78"/>
              </a:rPr>
              <a:t> ، در حد امکان در جلب رضايت مددجو/ بيمار تلاش كند.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 20.در صورت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اطلاع از موارد عدم رعايت استانداردهای مراقبتي،</a:t>
            </a:r>
            <a:r>
              <a:rPr lang="fa-IR" dirty="0" smtClean="0">
                <a:cs typeface="B Titr" pitchFamily="2" charset="-78"/>
              </a:rPr>
              <a:t> به مقام مسئولي كه اختيار كافي براي اصلاح شرايط داشته باشد اطلاع دهد.</a:t>
            </a:r>
            <a:endParaRPr lang="fa-IR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 و ارائه خدمات باليني</a:t>
            </a:r>
            <a:r>
              <a:rPr lang="en-US" b="1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پرستار بايد</a:t>
            </a: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21.هرگونه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اعتراض و مشكل بيمار را به مسئول بخش </a:t>
            </a:r>
            <a:r>
              <a:rPr lang="fa-IR" dirty="0" smtClean="0">
                <a:cs typeface="B Titr" pitchFamily="2" charset="-78"/>
              </a:rPr>
              <a:t>گزارش دهد.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en-US" dirty="0" smtClean="0">
                <a:cs typeface="B Titr" pitchFamily="2" charset="-78"/>
              </a:rPr>
              <a:t> </a:t>
            </a:r>
            <a:r>
              <a:rPr lang="fa-IR" dirty="0" smtClean="0">
                <a:cs typeface="B Titr" pitchFamily="2" charset="-78"/>
              </a:rPr>
              <a:t>22.از انجام اقداماتي که مستلزم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زيرپا گذاردن اصول اخلاقي، قانوني و شرعي</a:t>
            </a:r>
            <a:r>
              <a:rPr lang="fa-IR" dirty="0" smtClean="0">
                <a:cs typeface="B Titr" pitchFamily="2" charset="-78"/>
              </a:rPr>
              <a:t>  باشد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حتي در صورت درخواست بيمار</a:t>
            </a:r>
            <a:r>
              <a:rPr lang="fa-IR" dirty="0" smtClean="0">
                <a:cs typeface="B Titr" pitchFamily="2" charset="-78"/>
              </a:rPr>
              <a:t> پرهيز كند.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23.</a:t>
            </a:r>
            <a:r>
              <a:rPr lang="ar-SA" dirty="0" smtClean="0">
                <a:cs typeface="B Titr" pitchFamily="2" charset="-78"/>
              </a:rPr>
              <a:t>در بيماراني که </a:t>
            </a:r>
            <a:r>
              <a:rPr lang="ar-SA" dirty="0" smtClean="0">
                <a:solidFill>
                  <a:srgbClr val="FF0000"/>
                </a:solidFill>
                <a:cs typeface="B Titr" pitchFamily="2" charset="-78"/>
              </a:rPr>
              <a:t>روزهاي پاياني حيات </a:t>
            </a:r>
            <a:r>
              <a:rPr lang="ar-SA" dirty="0" smtClean="0">
                <a:cs typeface="B Titr" pitchFamily="2" charset="-78"/>
              </a:rPr>
              <a:t>را سپري مي کنند </a:t>
            </a:r>
            <a:r>
              <a:rPr lang="ar-SA" dirty="0" smtClean="0">
                <a:solidFill>
                  <a:srgbClr val="FF0000"/>
                </a:solidFill>
                <a:cs typeface="B Titr" pitchFamily="2" charset="-78"/>
              </a:rPr>
              <a:t>براي پذيرش واقعيت و برنامه ريزي مناسب براي برآوردن خواسته هاي بيمار</a:t>
            </a:r>
            <a:r>
              <a:rPr lang="ar-SA" dirty="0" smtClean="0">
                <a:cs typeface="B Titr" pitchFamily="2" charset="-78"/>
              </a:rPr>
              <a:t>، از جمله انجام اعمال مذهبي يا ثبت وصيت، کمک و همکاری کند.     </a:t>
            </a:r>
            <a:endParaRPr lang="en-US" dirty="0" smtClean="0">
              <a:cs typeface="B Titr" pitchFamily="2" charset="-78"/>
            </a:endParaRP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endParaRPr lang="fa-IR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1" eaLnBrk="1" fontAlgn="auto" hangingPunct="1">
              <a:spcAft>
                <a:spcPts val="0"/>
              </a:spcAft>
              <a:defRPr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پرستار و همكاران تيم درماني</a:t>
            </a:r>
            <a:r>
              <a:rPr lang="en-US" b="1" dirty="0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پرستار بايد</a:t>
            </a:r>
            <a:endParaRPr lang="fa-IR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1.با اعضاي تيم سلامت، مددجو/بيمار و خانواده وي، در راستاي ارائه مؤثرتر و بهتر مداخلات پرستاري،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همكاري و مشارکت کند.</a:t>
            </a:r>
            <a:endParaRPr lang="en-US" dirty="0" smtClean="0">
              <a:solidFill>
                <a:srgbClr val="FF0000"/>
              </a:solidFill>
              <a:cs typeface="B Titr" pitchFamily="2" charset="-78"/>
            </a:endParaRP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2.مددجو/بيمار يا تصميم گيرنده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جايگزين را در اتخاذ تصميمات در مورد مداخلات پرستاري مشارکت</a:t>
            </a:r>
            <a:r>
              <a:rPr lang="fa-IR" dirty="0" smtClean="0">
                <a:cs typeface="B Titr" pitchFamily="2" charset="-78"/>
              </a:rPr>
              <a:t> دهد.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3.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دانش و تجربه </a:t>
            </a:r>
            <a:r>
              <a:rPr lang="fa-IR" dirty="0" smtClean="0">
                <a:cs typeface="B Titr" pitchFamily="2" charset="-78"/>
              </a:rPr>
              <a:t>حرفه اي خود را با ساير همكاران در ميان گذارد.</a:t>
            </a: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4.با تيم درمان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ارتباط متقابل  مبتني بر اعتماد </a:t>
            </a:r>
            <a:r>
              <a:rPr lang="fa-IR" dirty="0" smtClean="0">
                <a:cs typeface="B Titr" pitchFamily="2" charset="-78"/>
              </a:rPr>
              <a:t>برقرار کند. </a:t>
            </a:r>
            <a:endParaRPr lang="en-US" dirty="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1" eaLnBrk="1" fontAlgn="auto" hangingPunct="1">
              <a:spcAft>
                <a:spcPts val="0"/>
              </a:spcAft>
              <a:defRPr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پرستار و همكاران تيم درماني</a:t>
            </a:r>
            <a:r>
              <a:rPr lang="en-US" b="1" dirty="0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پرستار بايد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en-US" dirty="0" smtClean="0">
                <a:cs typeface="B Titr" pitchFamily="2" charset="-78"/>
              </a:rPr>
              <a:t> </a:t>
            </a:r>
            <a:r>
              <a:rPr lang="fa-IR" dirty="0" smtClean="0">
                <a:cs typeface="B Titr" pitchFamily="2" charset="-78"/>
              </a:rPr>
              <a:t>5.با ساير پرستاران، اساتيد و دانشجويان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برخورد و رفتاري توأم با احترام</a:t>
            </a:r>
            <a:r>
              <a:rPr lang="fa-IR" dirty="0" smtClean="0">
                <a:cs typeface="B Titr" pitchFamily="2" charset="-78"/>
              </a:rPr>
              <a:t> داشته باشد. 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6.در صورت بروز هرگونه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تعارض منافع </a:t>
            </a:r>
            <a:r>
              <a:rPr lang="fa-IR" dirty="0" smtClean="0">
                <a:cs typeface="B Titr" pitchFamily="2" charset="-78"/>
              </a:rPr>
              <a:t>در هنگام مراقبت از مددجو/بيمار ، با اولويت حفظ حقوق مددجو/ بيمار، آن را با همکاران ارشد و مسئولين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 خود مطرح و چاره جويي </a:t>
            </a:r>
            <a:r>
              <a:rPr lang="fa-IR" dirty="0" smtClean="0">
                <a:cs typeface="B Titr" pitchFamily="2" charset="-78"/>
              </a:rPr>
              <a:t>کند.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7.با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سطوح مختلف حرفه‌ای</a:t>
            </a:r>
            <a:r>
              <a:rPr lang="fa-IR" dirty="0" smtClean="0">
                <a:cs typeface="B Titr" pitchFamily="2" charset="-78"/>
              </a:rPr>
              <a:t>، از جمله سرپرستار، ناظر، مدير پرستاري و روساي بخش،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ارتباط حرفه اي توام </a:t>
            </a:r>
            <a:r>
              <a:rPr lang="fa-IR" dirty="0" smtClean="0">
                <a:cs typeface="B Titr" pitchFamily="2" charset="-78"/>
              </a:rPr>
              <a:t>با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احترام متقابل </a:t>
            </a:r>
            <a:r>
              <a:rPr lang="fa-IR" dirty="0" smtClean="0">
                <a:cs typeface="B Titr" pitchFamily="2" charset="-78"/>
              </a:rPr>
              <a:t>برقرار کند. </a:t>
            </a:r>
            <a:endParaRPr lang="fa-IR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1" eaLnBrk="1" fontAlgn="auto" hangingPunct="1">
              <a:spcAft>
                <a:spcPts val="0"/>
              </a:spcAft>
              <a:defRPr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پرستار و همكاران تيم درماني</a:t>
            </a:r>
            <a:r>
              <a:rPr lang="en-US" b="1" dirty="0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پرستار بايد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13"/>
          </a:xfrm>
        </p:spPr>
        <p:txBody>
          <a:bodyPr rtlCol="0">
            <a:normAutofit fontScale="92500" lnSpcReduction="20000"/>
          </a:bodyPr>
          <a:lstStyle/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8.در صورت مواجهه با هر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نوع چالش اخلاقي براي تصميم گيري با كميته اخلاق بيمارستان </a:t>
            </a:r>
            <a:r>
              <a:rPr lang="fa-IR" dirty="0" smtClean="0">
                <a:cs typeface="B Titr" pitchFamily="2" charset="-78"/>
              </a:rPr>
              <a:t>مشورت كند. . 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9.مدير پرستاری بايد:</a:t>
            </a:r>
            <a:endParaRPr lang="en-US" dirty="0" smtClean="0">
              <a:cs typeface="B Titr" pitchFamily="2" charset="-78"/>
            </a:endParaRPr>
          </a:p>
          <a:p>
            <a:pPr lvl="1"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sz="3000" dirty="0" smtClean="0">
                <a:cs typeface="B Titr" pitchFamily="2" charset="-78"/>
              </a:rPr>
              <a:t>در تمامي ابعاد حرفه اي براي ساير پرستاران </a:t>
            </a:r>
            <a:r>
              <a:rPr lang="fa-IR" sz="3000" dirty="0" smtClean="0">
                <a:solidFill>
                  <a:srgbClr val="FF0000"/>
                </a:solidFill>
                <a:cs typeface="B Titr" pitchFamily="2" charset="-78"/>
              </a:rPr>
              <a:t>به عنوان الگو </a:t>
            </a:r>
            <a:r>
              <a:rPr lang="fa-IR" sz="3000" dirty="0" smtClean="0">
                <a:cs typeface="B Titr" pitchFamily="2" charset="-78"/>
              </a:rPr>
              <a:t>عمل کند.</a:t>
            </a:r>
            <a:endParaRPr lang="en-US" sz="3000" dirty="0" smtClean="0">
              <a:cs typeface="B Titr" pitchFamily="2" charset="-78"/>
            </a:endParaRPr>
          </a:p>
          <a:p>
            <a:pPr lvl="1"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sz="3000" dirty="0" smtClean="0">
                <a:cs typeface="B Titr" pitchFamily="2" charset="-78"/>
              </a:rPr>
              <a:t>حداكثر تلاش خود را در جهت كسب اطمينان از </a:t>
            </a:r>
            <a:r>
              <a:rPr lang="fa-IR" sz="3000" dirty="0" smtClean="0">
                <a:solidFill>
                  <a:srgbClr val="FF0000"/>
                </a:solidFill>
                <a:cs typeface="B Titr" pitchFamily="2" charset="-78"/>
              </a:rPr>
              <a:t>انتقال اطلاعات لازم قانوني و اخلاقي </a:t>
            </a:r>
            <a:r>
              <a:rPr lang="fa-IR" sz="3000" dirty="0" smtClean="0">
                <a:cs typeface="B Titr" pitchFamily="2" charset="-78"/>
              </a:rPr>
              <a:t>به همكاران پرستار انجام دهد.</a:t>
            </a:r>
            <a:endParaRPr lang="en-US" sz="3000" dirty="0" smtClean="0">
              <a:cs typeface="B Titr" pitchFamily="2" charset="-78"/>
            </a:endParaRPr>
          </a:p>
          <a:p>
            <a:pPr lvl="1"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sz="3000" dirty="0" smtClean="0">
                <a:cs typeface="B Titr" pitchFamily="2" charset="-78"/>
              </a:rPr>
              <a:t>شرايط لازم براي </a:t>
            </a:r>
            <a:r>
              <a:rPr lang="fa-IR" sz="3000" dirty="0" smtClean="0">
                <a:solidFill>
                  <a:srgbClr val="FF0000"/>
                </a:solidFill>
                <a:cs typeface="B Titr" pitchFamily="2" charset="-78"/>
              </a:rPr>
              <a:t>شركت پرستاران در دوره هاي آموزش </a:t>
            </a:r>
            <a:r>
              <a:rPr lang="fa-IR" sz="3000" dirty="0" smtClean="0">
                <a:cs typeface="B Titr" pitchFamily="2" charset="-78"/>
              </a:rPr>
              <a:t>مداوم را فراهم كند.</a:t>
            </a:r>
            <a:endParaRPr lang="en-US" sz="3000" dirty="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1" eaLnBrk="1" fontAlgn="auto" hangingPunct="1">
              <a:spcAft>
                <a:spcPts val="0"/>
              </a:spcAft>
              <a:defRPr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پرستار و همكاران تيم درماني</a:t>
            </a:r>
            <a:r>
              <a:rPr lang="en-US" b="1" dirty="0" smtClean="0">
                <a:solidFill>
                  <a:srgbClr val="FF0000"/>
                </a:solidFill>
                <a:cs typeface="B Titr" pitchFamily="2" charset="-78"/>
              </a:rPr>
              <a:t> :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پرستار بايد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5214937"/>
          </a:xfrm>
        </p:spPr>
        <p:txBody>
          <a:bodyPr rtlCol="0">
            <a:normAutofit fontScale="85000" lnSpcReduction="10000"/>
          </a:bodyPr>
          <a:lstStyle/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مدير پرستاری بايد:</a:t>
            </a:r>
            <a:endParaRPr lang="en-US" dirty="0" smtClean="0">
              <a:cs typeface="B Titr" pitchFamily="2" charset="-78"/>
            </a:endParaRPr>
          </a:p>
          <a:p>
            <a:pPr lvl="1"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به منظور حل معضلات اخلاقي حين مداخلات پرستاري در صورت نياز از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مشورت افراد متخصص در زمينه اخلاق حرفه اي </a:t>
            </a:r>
            <a:r>
              <a:rPr lang="fa-IR" dirty="0" smtClean="0">
                <a:cs typeface="B Titr" pitchFamily="2" charset="-78"/>
              </a:rPr>
              <a:t>استفاده كند. </a:t>
            </a:r>
            <a:endParaRPr lang="en-US" dirty="0" smtClean="0">
              <a:cs typeface="B Titr" pitchFamily="2" charset="-78"/>
            </a:endParaRPr>
          </a:p>
          <a:p>
            <a:pPr lvl="1"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بر اساس سلسله مراتب در راستاي منافع مددجو/بيمار همپاي ديگر همكاران تلاش كند</a:t>
            </a:r>
            <a:endParaRPr lang="en-US" dirty="0" smtClean="0">
              <a:cs typeface="B Titr" pitchFamily="2" charset="-78"/>
            </a:endParaRPr>
          </a:p>
          <a:p>
            <a:pPr lvl="1"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US" dirty="0" smtClean="0">
                <a:cs typeface="B Titr" pitchFamily="2" charset="-78"/>
              </a:rPr>
              <a:t> </a:t>
            </a:r>
            <a:r>
              <a:rPr lang="fa-IR" dirty="0" smtClean="0">
                <a:cs typeface="B Titr" pitchFamily="2" charset="-78"/>
              </a:rPr>
              <a:t>با هدف ارتقاي كيفيت خدمات، حداكثر تلاش خود را در جهت حفظ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فضاي مناسب كاري و افزايش انگيزه حرفه‌اي پرستاران </a:t>
            </a:r>
            <a:r>
              <a:rPr lang="fa-IR" dirty="0" smtClean="0">
                <a:cs typeface="B Titr" pitchFamily="2" charset="-78"/>
              </a:rPr>
              <a:t>به انجام رساند.</a:t>
            </a:r>
            <a:endParaRPr lang="en-US" dirty="0" smtClean="0">
              <a:cs typeface="B Titr" pitchFamily="2" charset="-78"/>
            </a:endParaRPr>
          </a:p>
          <a:p>
            <a:pPr lvl="1"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در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فرايند ارزشيابي و ارتقاي حرفه اي پرستاران</a:t>
            </a:r>
            <a:r>
              <a:rPr lang="fa-IR" dirty="0" smtClean="0">
                <a:cs typeface="B Titr" pitchFamily="2" charset="-78"/>
              </a:rPr>
              <a:t>، ضمن رعايت استانداردهاي حرفه اي و اصول اخلاق پرستاري، در مجموعه خود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منصفانه</a:t>
            </a:r>
            <a:r>
              <a:rPr lang="fa-IR" dirty="0" smtClean="0">
                <a:cs typeface="B Titr" pitchFamily="2" charset="-78"/>
              </a:rPr>
              <a:t> عمل كند.</a:t>
            </a:r>
            <a:endParaRPr lang="fa-IR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پرستار، آموزش و پژوهش</a:t>
            </a:r>
            <a:endParaRPr lang="fa-IR" smtClean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457200" y="1428750"/>
            <a:ext cx="8229600" cy="5214938"/>
          </a:xfrm>
        </p:spPr>
        <p:txBody>
          <a:bodyPr/>
          <a:lstStyle/>
          <a:p>
            <a:pPr algn="r" rtl="1" eaLnBrk="1" hangingPunct="1">
              <a:lnSpc>
                <a:spcPct val="110000"/>
              </a:lnSpc>
            </a:pPr>
            <a:r>
              <a:rPr lang="fa-IR" sz="2700" dirty="0" smtClean="0">
                <a:cs typeface="B Titr" pitchFamily="2" charset="-78"/>
              </a:rPr>
              <a:t>1.</a:t>
            </a:r>
            <a:r>
              <a:rPr lang="fa-IR" sz="2700" dirty="0" smtClean="0">
                <a:solidFill>
                  <a:srgbClr val="FF0000"/>
                </a:solidFill>
                <a:cs typeface="B Titr" pitchFamily="2" charset="-78"/>
              </a:rPr>
              <a:t>مدرس پرستاری </a:t>
            </a:r>
            <a:r>
              <a:rPr lang="fa-IR" sz="2700" dirty="0" smtClean="0">
                <a:cs typeface="B Titr" pitchFamily="2" charset="-78"/>
              </a:rPr>
              <a:t>بايد بيشترين تلاش خود را در جهت آگاه بودن از دانش روز و ارتقاء دانش و عملکرد اخلاقی خود به عمل آورد.</a:t>
            </a:r>
            <a:endParaRPr lang="en-US" sz="2700" dirty="0" smtClean="0">
              <a:cs typeface="B Titr" pitchFamily="2" charset="-78"/>
            </a:endParaRPr>
          </a:p>
          <a:p>
            <a:pPr algn="r" rtl="1" eaLnBrk="1" hangingPunct="1">
              <a:lnSpc>
                <a:spcPct val="110000"/>
              </a:lnSpc>
            </a:pPr>
            <a:r>
              <a:rPr lang="fa-IR" sz="2700" dirty="0" smtClean="0">
                <a:cs typeface="B Titr" pitchFamily="2" charset="-78"/>
              </a:rPr>
              <a:t>2.</a:t>
            </a:r>
            <a:r>
              <a:rPr lang="fa-IR" sz="2700" dirty="0" smtClean="0">
                <a:solidFill>
                  <a:srgbClr val="FF0000"/>
                </a:solidFill>
                <a:cs typeface="B Titr" pitchFamily="2" charset="-78"/>
              </a:rPr>
              <a:t>رابطه استاد و دانشجو </a:t>
            </a:r>
            <a:r>
              <a:rPr lang="fa-IR" sz="2700" dirty="0" smtClean="0">
                <a:cs typeface="B Titr" pitchFamily="2" charset="-78"/>
              </a:rPr>
              <a:t>در محيط هاي علمي، آموزشي و تحقيقاتي،بايد مبتني بر شان و اخلاق حرفه اي توام با احترام  باشد.</a:t>
            </a:r>
            <a:endParaRPr lang="en-US" sz="2700" dirty="0" smtClean="0">
              <a:cs typeface="B Titr" pitchFamily="2" charset="-78"/>
            </a:endParaRPr>
          </a:p>
          <a:p>
            <a:pPr algn="r" rtl="1" eaLnBrk="1" hangingPunct="1">
              <a:lnSpc>
                <a:spcPct val="110000"/>
              </a:lnSpc>
            </a:pPr>
            <a:r>
              <a:rPr lang="fa-IR" sz="2700" dirty="0" smtClean="0">
                <a:cs typeface="B Titr" pitchFamily="2" charset="-78"/>
              </a:rPr>
              <a:t>3.مدرس پرستاري بايد در</a:t>
            </a:r>
            <a:r>
              <a:rPr lang="fa-IR" sz="2700" dirty="0" smtClean="0">
                <a:solidFill>
                  <a:srgbClr val="FF0000"/>
                </a:solidFill>
                <a:cs typeface="B Titr" pitchFamily="2" charset="-78"/>
              </a:rPr>
              <a:t> راستاي ارتقاء دانش و مهارت دانشجويان و ارتقاء عملکرد اخلاقي و حرفه اي آنان تلاش </a:t>
            </a:r>
            <a:r>
              <a:rPr lang="fa-IR" sz="2700" dirty="0" smtClean="0">
                <a:cs typeface="B Titr" pitchFamily="2" charset="-78"/>
              </a:rPr>
              <a:t>کند.</a:t>
            </a:r>
            <a:endParaRPr lang="en-US" sz="2700" dirty="0" smtClean="0">
              <a:cs typeface="B Titr" pitchFamily="2" charset="-78"/>
            </a:endParaRPr>
          </a:p>
          <a:p>
            <a:pPr algn="r" rtl="1" eaLnBrk="1" hangingPunct="1">
              <a:lnSpc>
                <a:spcPct val="110000"/>
              </a:lnSpc>
            </a:pPr>
            <a:r>
              <a:rPr lang="fa-IR" sz="2700" dirty="0" smtClean="0">
                <a:cs typeface="B Titr" pitchFamily="2" charset="-78"/>
              </a:rPr>
              <a:t>4.در موارد </a:t>
            </a:r>
            <a:r>
              <a:rPr lang="fa-IR" sz="2700" dirty="0" smtClean="0">
                <a:solidFill>
                  <a:srgbClr val="FF0000"/>
                </a:solidFill>
                <a:cs typeface="B Titr" pitchFamily="2" charset="-78"/>
              </a:rPr>
              <a:t>استفاده از بيمار در آموزش دانشجويان، </a:t>
            </a:r>
            <a:r>
              <a:rPr lang="fa-IR" sz="2700" dirty="0" smtClean="0">
                <a:cs typeface="B Titr" pitchFamily="2" charset="-78"/>
              </a:rPr>
              <a:t>حقوق بيمار و ملاحظات اخلاقي مرتبط، بايدبه طور دقيق وكامل رعايت شود.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285750" y="214313"/>
            <a:ext cx="8229600" cy="1143000"/>
          </a:xfrm>
        </p:spPr>
        <p:txBody>
          <a:bodyPr/>
          <a:lstStyle/>
          <a:p>
            <a:pPr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پرستار، آموزش و پژوهش</a:t>
            </a: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5.در صورت عدم همکاري مددجو/بيمار يا خانواده وي در آموزش دانشجو،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نبايد روند ارايه خدمات به او تحت تاثير قرار گيرد</a:t>
            </a:r>
            <a:r>
              <a:rPr lang="fa-IR" dirty="0" smtClean="0">
                <a:cs typeface="B Titr" pitchFamily="2" charset="-78"/>
              </a:rPr>
              <a:t>.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6.در راستاي ارتقاء خدمات سلامت،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کيفيت دوره هاي آموزشي پرستاران،راهنماها و استانداردهاي موجود، بايد به طور مستمر </a:t>
            </a:r>
            <a:r>
              <a:rPr lang="fa-IR" dirty="0" smtClean="0">
                <a:cs typeface="B Titr" pitchFamily="2" charset="-78"/>
              </a:rPr>
              <a:t>مورد بررسي و بازنگري قرار گيرد.</a:t>
            </a:r>
            <a:endParaRPr lang="en-US" dirty="0" smtClean="0">
              <a:cs typeface="B Titr" pitchFamily="2" charset="-78"/>
            </a:endParaRP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7.در صورت فعاليت در حوزه پژوهش، پرستار بايد ضمن گذراندن دوره هاي آموزشي لازم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، از اصول و قواعد پژوهش مطلع و با راهنماهاي اخلاق در پژوهش عمومي و اختصاصي كشوري آشنا </a:t>
            </a:r>
            <a:r>
              <a:rPr lang="fa-IR" dirty="0" smtClean="0">
                <a:cs typeface="B Titr" pitchFamily="2" charset="-78"/>
              </a:rPr>
              <a:t>و به آن‌ها ملتزم باشد. </a:t>
            </a:r>
            <a:endParaRPr lang="fa-IR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پرستار، آموزش و پژوهش</a:t>
            </a: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>
                <a:cs typeface="B Titr" pitchFamily="2" charset="-78"/>
              </a:rPr>
              <a:t>8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.پرستار نبايد از جايگاه  حرفه اي </a:t>
            </a:r>
            <a:r>
              <a:rPr lang="fa-IR" dirty="0" smtClean="0">
                <a:cs typeface="B Titr" pitchFamily="2" charset="-78"/>
              </a:rPr>
              <a:t>خود براي متقاعد کردن مددجو/ بيمار براي شرکت در تحقيق استفاده کند.</a:t>
            </a:r>
            <a:endParaRPr lang="en-US" dirty="0" smtClean="0">
              <a:cs typeface="B Titr" pitchFamily="2" charset="-78"/>
            </a:endParaRPr>
          </a:p>
          <a:p>
            <a:pPr algn="r" rtl="1" eaLnBrk="1" hangingPunct="1"/>
            <a:r>
              <a:rPr lang="fa-IR" dirty="0" smtClean="0">
                <a:cs typeface="B Titr" pitchFamily="2" charset="-78"/>
              </a:rPr>
              <a:t>9.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پذيرش مشارکت در تحقيق </a:t>
            </a:r>
            <a:r>
              <a:rPr lang="fa-IR" dirty="0" smtClean="0">
                <a:cs typeface="B Titr" pitchFamily="2" charset="-78"/>
              </a:rPr>
              <a:t>از سوي بيمار يا خانواده او 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نبايد روند ارايه مداخلات پرستاري </a:t>
            </a:r>
            <a:r>
              <a:rPr lang="fa-IR" dirty="0" smtClean="0">
                <a:cs typeface="B Titr" pitchFamily="2" charset="-78"/>
              </a:rPr>
              <a:t>را تحت تاثير قرار دهد.</a:t>
            </a:r>
            <a:endParaRPr lang="en-US" dirty="0" smtClean="0">
              <a:cs typeface="B Titr" pitchFamily="2" charset="-78"/>
            </a:endParaRPr>
          </a:p>
          <a:p>
            <a:pPr algn="r" rtl="1" eaLnBrk="1" hangingPunct="1"/>
            <a:r>
              <a:rPr lang="fa-IR" dirty="0" smtClean="0">
                <a:cs typeface="B Titr" pitchFamily="2" charset="-78"/>
              </a:rPr>
              <a:t>10.</a:t>
            </a: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پرستار بالينی بايد براي ارتقاي مهارت‌ها و ظرفيت‌هاي باليني دانشجويان پرستاري و مامايي تلاش كند.</a:t>
            </a:r>
            <a:endParaRPr lang="fa-IR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500063" y="2714625"/>
            <a:ext cx="8229600" cy="1143000"/>
          </a:xfrm>
        </p:spPr>
        <p:txBody>
          <a:bodyPr/>
          <a:lstStyle/>
          <a:p>
            <a:pPr rtl="1" eaLnBrk="1" hangingPunct="1"/>
            <a:r>
              <a:rPr lang="fa-IR" sz="5400" smtClean="0">
                <a:solidFill>
                  <a:srgbClr val="FF0000"/>
                </a:solidFill>
                <a:cs typeface="B Titr" pitchFamily="2" charset="-78"/>
              </a:rPr>
              <a:t>اخلاق حرفه ای در نظام سلامت </a:t>
            </a:r>
            <a:endParaRPr lang="fa-IR" sz="540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مباني اخلاق حرفه اي</a:t>
            </a:r>
            <a:endParaRPr lang="en-US" smtClean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457200" y="2428875"/>
            <a:ext cx="8229600" cy="3697288"/>
          </a:xfrm>
        </p:spPr>
        <p:txBody>
          <a:bodyPr/>
          <a:lstStyle/>
          <a:p>
            <a:pPr algn="r" rtl="1" eaLnBrk="1" hangingPunct="1"/>
            <a:r>
              <a:rPr lang="fa-IR" b="1" smtClean="0">
                <a:cs typeface="B Titr" pitchFamily="2" charset="-78"/>
              </a:rPr>
              <a:t>صداقت و راستگويي</a:t>
            </a:r>
            <a:endParaRPr lang="fa-IR" smtClean="0">
              <a:cs typeface="B Titr" pitchFamily="2" charset="-78"/>
            </a:endParaRPr>
          </a:p>
          <a:p>
            <a:pPr algn="r" rtl="1" eaLnBrk="1" hangingPunct="1"/>
            <a:r>
              <a:rPr lang="fa-IR" b="1" smtClean="0">
                <a:cs typeface="B Titr" pitchFamily="2" charset="-78"/>
              </a:rPr>
              <a:t>انصاف و برابري</a:t>
            </a:r>
            <a:endParaRPr lang="fa-IR" smtClean="0">
              <a:cs typeface="B Titr" pitchFamily="2" charset="-78"/>
            </a:endParaRPr>
          </a:p>
          <a:p>
            <a:pPr algn="r" rtl="1" eaLnBrk="1" hangingPunct="1"/>
            <a:r>
              <a:rPr lang="fa-IR" b="1" smtClean="0">
                <a:cs typeface="B Titr" pitchFamily="2" charset="-78"/>
              </a:rPr>
              <a:t>امانت داري</a:t>
            </a:r>
            <a:endParaRPr lang="fa-IR" smtClean="0">
              <a:cs typeface="B Titr" pitchFamily="2" charset="-78"/>
            </a:endParaRPr>
          </a:p>
          <a:p>
            <a:pPr algn="r" rtl="1" eaLnBrk="1" hangingPunct="1"/>
            <a:r>
              <a:rPr lang="fa-IR" b="1" smtClean="0">
                <a:cs typeface="B Titr" pitchFamily="2" charset="-78"/>
              </a:rPr>
              <a:t>وفاداري و احساس مسؤليت اجتماعي      </a:t>
            </a:r>
            <a:endParaRPr lang="en-US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ويژگي‌هاي افراد دارای اخلاق حرفه‌اي</a:t>
            </a: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b="1" dirty="0" smtClean="0">
                <a:cs typeface="B Titr" pitchFamily="2" charset="-78"/>
              </a:rPr>
              <a:t>مسئوليت‌پذيري</a:t>
            </a: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b="1" dirty="0" smtClean="0">
                <a:cs typeface="B Titr" pitchFamily="2" charset="-78"/>
              </a:rPr>
              <a:t>برتري‌جويي و رقابت‌طلبي</a:t>
            </a: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b="1" dirty="0" smtClean="0">
                <a:cs typeface="B Titr" pitchFamily="2" charset="-78"/>
              </a:rPr>
              <a:t>صادق بودن</a:t>
            </a: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b="1" dirty="0" smtClean="0">
                <a:cs typeface="B Titr" pitchFamily="2" charset="-78"/>
              </a:rPr>
              <a:t>احترام به ديگران</a:t>
            </a: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b="1" dirty="0" smtClean="0">
                <a:cs typeface="B Titr" pitchFamily="2" charset="-78"/>
              </a:rPr>
              <a:t>رعايت و احترام نسبت به ارزش‌ها و هنجارهاي اجتماعي</a:t>
            </a: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b="1" dirty="0" smtClean="0">
                <a:cs typeface="B Titr" pitchFamily="2" charset="-78"/>
              </a:rPr>
              <a:t>عدالت و انصاف</a:t>
            </a: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b="1" dirty="0" smtClean="0">
                <a:cs typeface="B Titr" pitchFamily="2" charset="-78"/>
              </a:rPr>
              <a:t>همدردي با ديگران</a:t>
            </a: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b="1" dirty="0" smtClean="0">
                <a:cs typeface="B Titr" pitchFamily="2" charset="-78"/>
              </a:rPr>
              <a:t>وفاداري</a:t>
            </a:r>
            <a:endParaRPr lang="fa-IR" dirty="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وظايف مديران در اخلاقي کردن سازمان</a:t>
            </a: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ارزشيابي عملکرد‌هاي اخلاقي کارکنان</a:t>
            </a: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اخلاقي کردن هدف‌هاي سازمان</a:t>
            </a: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اشاعه ارزش‌ها و مسائل اخلاقي در سازمان</a:t>
            </a: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اخلاق‌ورزي در زندگي شخصي</a:t>
            </a: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اهميت دادن به اخلاق حرفه‌اي در شغل</a:t>
            </a: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برخورد عقلاني و روشمند در مواجهه با مشکلات اخلاقي پيش‌آمده در سازمان و اقدام براي برطرف کردن آنها</a:t>
            </a: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عنايت خاص به آموزش اخلاق حرفه‌اي</a:t>
            </a:r>
          </a:p>
          <a:p>
            <a:pPr algn="r" rtl="1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a-IR" dirty="0" smtClean="0">
                <a:cs typeface="B Titr" pitchFamily="2" charset="-78"/>
              </a:rPr>
              <a:t>تهيه و تدوين منشور اخلاقي مربوط به سازمان با مشارکت همه اعضاي سازمان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altLang="en-US" sz="4800" smtClean="0">
                <a:solidFill>
                  <a:srgbClr val="FF0000"/>
                </a:solidFill>
                <a:cs typeface="B Titr" pitchFamily="2" charset="-78"/>
              </a:rPr>
              <a:t>قواعد اخلاق حرفه ای:</a:t>
            </a:r>
            <a:endParaRPr lang="en-US" altLang="en-US" sz="4800" smtClean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445125"/>
          </a:xfrm>
        </p:spPr>
        <p:txBody>
          <a:bodyPr/>
          <a:lstStyle/>
          <a:p>
            <a:pPr algn="r" rtl="1" eaLnBrk="1" hangingPunct="1"/>
            <a:r>
              <a:rPr lang="fa-IR" altLang="en-US" sz="2800" smtClean="0">
                <a:cs typeface="B Titr" pitchFamily="2" charset="-78"/>
              </a:rPr>
              <a:t>۱- تلاش و کوشش در کسب دانش و مهارتهای  پرستاری:</a:t>
            </a:r>
          </a:p>
          <a:p>
            <a:pPr lvl="1" algn="r" rtl="1" eaLnBrk="1" hangingPunct="1"/>
            <a:r>
              <a:rPr lang="fa-IR" altLang="en-US" sz="2400" smtClean="0">
                <a:cs typeface="B Titr" pitchFamily="2" charset="-78"/>
              </a:rPr>
              <a:t> پرستار خوب در دانش مربوط به وظیفه خود چیزی کم نداشته باشد. </a:t>
            </a:r>
          </a:p>
          <a:p>
            <a:pPr algn="r" rtl="1" eaLnBrk="1" hangingPunct="1"/>
            <a:r>
              <a:rPr lang="fa-IR" altLang="en-US" sz="2800" smtClean="0">
                <a:cs typeface="B Titr" pitchFamily="2" charset="-78"/>
              </a:rPr>
              <a:t>۲- تلاش مستمر در پژوهش و آشنائی با مهارتهای جدید: </a:t>
            </a:r>
          </a:p>
          <a:p>
            <a:pPr lvl="1" algn="r" rtl="1" eaLnBrk="1" hangingPunct="1"/>
            <a:r>
              <a:rPr lang="fa-IR" altLang="en-US" sz="2400" smtClean="0">
                <a:cs typeface="B Titr" pitchFamily="2" charset="-78"/>
              </a:rPr>
              <a:t>فراموشکاری انسان، گسترش روزافزون علوم و فنون و رد شدن برخی روشهای علمی مراقبت و بهداشت و … : </a:t>
            </a:r>
            <a:r>
              <a:rPr lang="fa-IR" altLang="en-US" sz="2400" smtClean="0">
                <a:solidFill>
                  <a:srgbClr val="FF0000"/>
                </a:solidFill>
                <a:cs typeface="B Titr" pitchFamily="2" charset="-78"/>
              </a:rPr>
              <a:t>عدم بی نیازی به مطالعه و تحقیق </a:t>
            </a:r>
          </a:p>
          <a:p>
            <a:pPr lvl="1" algn="r" rtl="1" eaLnBrk="1" hangingPunct="1"/>
            <a:r>
              <a:rPr lang="fa-IR" altLang="en-US" sz="2400" smtClean="0">
                <a:cs typeface="B Titr" pitchFamily="2" charset="-78"/>
              </a:rPr>
              <a:t>اهمیت ارتقاء علمی : ایجاد مراکز بازآموزی و دوره های کوتاه مدت حرفه ای و تخصصی</a:t>
            </a:r>
          </a:p>
          <a:p>
            <a:pPr lvl="1" algn="r" rtl="1" eaLnBrk="1" hangingPunct="1"/>
            <a:r>
              <a:rPr lang="fa-IR" altLang="en-US" sz="2400" smtClean="0">
                <a:cs typeface="B Titr" pitchFamily="2" charset="-78"/>
              </a:rPr>
              <a:t>  تهیه و بهره برداری کتابهای جدید، مجلات علمی و تحقیقات، سمینارها</a:t>
            </a:r>
            <a:endParaRPr lang="en-US" altLang="en-US" sz="240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altLang="en-US" smtClean="0">
                <a:solidFill>
                  <a:srgbClr val="FF0000"/>
                </a:solidFill>
                <a:cs typeface="B Titr" pitchFamily="2" charset="-78"/>
              </a:rPr>
              <a:t>قواعد اخلاق حرفه ای:</a:t>
            </a:r>
            <a:endParaRPr lang="en-US" altLang="en-US" smtClean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250825" y="1628775"/>
            <a:ext cx="8229600" cy="4525963"/>
          </a:xfrm>
        </p:spPr>
        <p:txBody>
          <a:bodyPr/>
          <a:lstStyle/>
          <a:p>
            <a:pPr algn="r" rtl="1" eaLnBrk="1" hangingPunct="1"/>
            <a:r>
              <a:rPr lang="fa-IR" altLang="en-US" smtClean="0">
                <a:cs typeface="B Titr" pitchFamily="2" charset="-78"/>
              </a:rPr>
              <a:t>۳- دقت و احساس مسئولیت در انجام وظائف به بهترین نحو ممکن:</a:t>
            </a:r>
          </a:p>
          <a:p>
            <a:pPr lvl="1" algn="r" rtl="1" eaLnBrk="1" hangingPunct="1"/>
            <a:r>
              <a:rPr lang="fa-IR" altLang="en-US" smtClean="0">
                <a:cs typeface="B Titr" pitchFamily="2" charset="-78"/>
              </a:rPr>
              <a:t> پرستاری شغل حساس و پرمخاطره ای و خسارات احتمالی این شغل برخلاف حرفه های دیگر گاه غیرقابل جبران</a:t>
            </a:r>
          </a:p>
          <a:p>
            <a:pPr lvl="1" algn="r" rtl="1" eaLnBrk="1" hangingPunct="1"/>
            <a:r>
              <a:rPr lang="fa-IR" altLang="en-US" smtClean="0">
                <a:cs typeface="B Titr" pitchFamily="2" charset="-78"/>
              </a:rPr>
              <a:t>ارائه مفیدترین مراقبت با کمترین خطر جهت حفظ سلامت بیمار</a:t>
            </a:r>
          </a:p>
          <a:p>
            <a:pPr lvl="1" algn="r" rtl="1" eaLnBrk="1" hangingPunct="1"/>
            <a:r>
              <a:rPr lang="fa-IR" altLang="en-US" smtClean="0">
                <a:cs typeface="B Titr" pitchFamily="2" charset="-78"/>
              </a:rPr>
              <a:t>هرگونه سهل انگاری و غفلت منجربه ایجاد ضایعه دارای پیگرد قانونی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altLang="en-US" smtClean="0">
                <a:solidFill>
                  <a:srgbClr val="FF0000"/>
                </a:solidFill>
                <a:cs typeface="B Titr" pitchFamily="2" charset="-78"/>
              </a:rPr>
              <a:t>قواعد اخلاق حرفه ای:</a:t>
            </a:r>
            <a:endParaRPr lang="en-US" altLang="en-US" smtClean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r>
              <a:rPr lang="fa-IR" altLang="en-US" smtClean="0">
                <a:cs typeface="B Titr" pitchFamily="2" charset="-78"/>
              </a:rPr>
              <a:t>۴- توجه به عواطف و احساسات و رشد شخصیت بیمار و احترام در گفتار و رفتار:</a:t>
            </a:r>
          </a:p>
          <a:p>
            <a:pPr lvl="1" algn="r" rtl="1" eaLnBrk="1" hangingPunct="1"/>
            <a:r>
              <a:rPr lang="fa-IR" altLang="en-US" smtClean="0">
                <a:cs typeface="B Titr" pitchFamily="2" charset="-78"/>
              </a:rPr>
              <a:t>مسائل روحی و روانی  از عوامل موثر در بهبود بیمار و کاهش درد و رنج در بیماران</a:t>
            </a:r>
          </a:p>
          <a:p>
            <a:pPr lvl="1" algn="r" rtl="1" eaLnBrk="1" hangingPunct="1"/>
            <a:r>
              <a:rPr lang="fa-IR" altLang="en-US" smtClean="0">
                <a:cs typeface="B Titr" pitchFamily="2" charset="-78"/>
              </a:rPr>
              <a:t>رعایت ارزشهای اخلاقی، ادب تواضع و فروتنی، احترام به بیمار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altLang="en-US" smtClean="0">
                <a:solidFill>
                  <a:srgbClr val="FF0000"/>
                </a:solidFill>
                <a:cs typeface="B Titr" pitchFamily="2" charset="-78"/>
              </a:rPr>
              <a:t>قواعد اخلاق حرفه ای:</a:t>
            </a:r>
            <a:endParaRPr lang="en-US" altLang="en-US" smtClean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99331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altLang="en-US" dirty="0" smtClean="0">
                <a:cs typeface="B Titr" pitchFamily="2" charset="-78"/>
              </a:rPr>
              <a:t>۵- توجه به اعتقادات مذهبی بیمار و پرهیز از امور باعث جریحه دار شدن اعتقادات:</a:t>
            </a:r>
          </a:p>
          <a:p>
            <a:pPr lvl="1"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altLang="en-US" dirty="0" smtClean="0">
                <a:cs typeface="B Titr" pitchFamily="2" charset="-78"/>
              </a:rPr>
              <a:t>بی اعتنائی به نجس و پاکی</a:t>
            </a:r>
          </a:p>
          <a:p>
            <a:pPr lvl="1"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altLang="en-US" dirty="0" smtClean="0">
                <a:cs typeface="B Titr" pitchFamily="2" charset="-78"/>
              </a:rPr>
              <a:t>-بی اعتنایی به نماز و انجام وظائف مذهبی بیمار</a:t>
            </a:r>
          </a:p>
          <a:p>
            <a:pPr lvl="1"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altLang="en-US" dirty="0" smtClean="0">
                <a:cs typeface="B Titr" pitchFamily="2" charset="-78"/>
              </a:rPr>
              <a:t>بی اعتنائی به پوشش زنان و معاینه در مقابل دیدگان دیگران و …</a:t>
            </a:r>
          </a:p>
          <a:p>
            <a:pPr lvl="1"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altLang="en-US" dirty="0" smtClean="0">
                <a:cs typeface="B Titr" pitchFamily="2" charset="-78"/>
              </a:rPr>
              <a:t>تحمیل عقاید مخالف بر بیمار</a:t>
            </a:r>
          </a:p>
          <a:p>
            <a:pPr lvl="1"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altLang="en-US" dirty="0" smtClean="0">
                <a:cs typeface="B Titr" pitchFamily="2" charset="-78"/>
              </a:rPr>
              <a:t>عدم رعایت شئونات دینی مورد احترام مردم در برخوردها و نحوه پوشش</a:t>
            </a:r>
          </a:p>
          <a:p>
            <a:pPr lvl="2"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altLang="en-US" dirty="0" smtClean="0">
                <a:cs typeface="B Titr" pitchFamily="2" charset="-78"/>
              </a:rPr>
              <a:t>بی توجهی باعث بروز خشونت </a:t>
            </a: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endParaRPr lang="en-US" altLang="en-US" dirty="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altLang="en-US" smtClean="0">
                <a:solidFill>
                  <a:srgbClr val="FF0000"/>
                </a:solidFill>
                <a:cs typeface="B Titr" pitchFamily="2" charset="-78"/>
              </a:rPr>
              <a:t>قواعد اخلاق حرفه ای:</a:t>
            </a:r>
            <a:endParaRPr lang="en-US" altLang="en-US" smtClean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10035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13"/>
          </a:xfrm>
        </p:spPr>
        <p:txBody>
          <a:bodyPr rtlCol="0">
            <a:normAutofit lnSpcReduction="10000"/>
          </a:bodyPr>
          <a:lstStyle/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altLang="en-US" sz="2800" dirty="0" smtClean="0">
                <a:cs typeface="B Titr" pitchFamily="2" charset="-78"/>
              </a:rPr>
              <a:t>۶- برخورد مناسب با بستگان بیمار</a:t>
            </a:r>
          </a:p>
          <a:p>
            <a:pPr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altLang="en-US" sz="2800" dirty="0" smtClean="0">
                <a:cs typeface="B Titr" pitchFamily="2" charset="-78"/>
              </a:rPr>
              <a:t>۷- روابط مالی پرستار با بیماران و عدم چشم داشت مادی و مالی به بیمار و عدم تبعیض در رسیدگی به بیمار:</a:t>
            </a:r>
          </a:p>
          <a:p>
            <a:pPr lvl="1"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altLang="en-US" sz="2400" dirty="0" smtClean="0">
                <a:cs typeface="B Titr" pitchFamily="2" charset="-78"/>
              </a:rPr>
              <a:t>بیمار نباید احساس کند پرستار با وی و سلامتی او ارتباط مالی برقرار کرده </a:t>
            </a:r>
          </a:p>
          <a:p>
            <a:pPr lvl="1"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altLang="en-US" sz="2400" dirty="0" smtClean="0">
                <a:cs typeface="B Titr" pitchFamily="2" charset="-78"/>
              </a:rPr>
              <a:t> دستورات اخلاق پرستاری از شورای بین المللی پرستاران : پرستار در مقابل کار خود فقط حقوقی را که برای وی معین شده است دریافت می دارد. </a:t>
            </a:r>
          </a:p>
          <a:p>
            <a:pPr lvl="1"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altLang="en-US" sz="2400" dirty="0" smtClean="0">
                <a:cs typeface="B Titr" pitchFamily="2" charset="-78"/>
              </a:rPr>
              <a:t>عدم تاثیر گذاری سفارشات و توصیه ها در ارائه خدمات</a:t>
            </a:r>
          </a:p>
          <a:p>
            <a:pPr lvl="1" algn="r" rtl="1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fa-IR" altLang="en-US" sz="2400" dirty="0" smtClean="0">
                <a:cs typeface="B Titr" pitchFamily="2" charset="-78"/>
              </a:rPr>
              <a:t>عدم تبعیض دربکارگرفتن امکانات بیمارستان برای بیماران و تحمیل خرجهای اضافی برای بیمار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altLang="en-US" smtClean="0">
                <a:solidFill>
                  <a:srgbClr val="FF0000"/>
                </a:solidFill>
                <a:cs typeface="B Titr" pitchFamily="2" charset="-78"/>
              </a:rPr>
              <a:t>قواعد اخلاق حرفه ای:</a:t>
            </a:r>
            <a:endParaRPr lang="en-US" altLang="en-US" smtClean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46083" name="Content Placeholder 2"/>
          <p:cNvSpPr>
            <a:spLocks noGrp="1"/>
          </p:cNvSpPr>
          <p:nvPr>
            <p:ph idx="1"/>
          </p:nvPr>
        </p:nvSpPr>
        <p:spPr>
          <a:xfrm>
            <a:off x="395288" y="1412875"/>
            <a:ext cx="8229600" cy="4525963"/>
          </a:xfrm>
        </p:spPr>
        <p:txBody>
          <a:bodyPr/>
          <a:lstStyle/>
          <a:p>
            <a:pPr algn="r" rtl="1" eaLnBrk="1" hangingPunct="1"/>
            <a:r>
              <a:rPr lang="fa-IR" altLang="en-US" sz="3600" smtClean="0">
                <a:cs typeface="B Titr" pitchFamily="2" charset="-78"/>
              </a:rPr>
              <a:t>۸- تاکید بر امیدواری: </a:t>
            </a:r>
          </a:p>
          <a:p>
            <a:pPr lvl="1" algn="r" rtl="1" eaLnBrk="1" hangingPunct="1"/>
            <a:r>
              <a:rPr lang="fa-IR" altLang="en-US" sz="3200" smtClean="0">
                <a:cs typeface="B Titr" pitchFamily="2" charset="-78"/>
              </a:rPr>
              <a:t>پرستار نباید بی محابا بیمار را در مقابل واقعیتهای دردناک قرار دهد بلکه باید قبلا آمادگی لازم را به هر بیماری در او ایجاد و نسبت به امکان درمان آنها را امیدوار سازند و از  تشویش، نگرانی و اضطراب در بیمار اجتناب کند</a:t>
            </a:r>
          </a:p>
          <a:p>
            <a:pPr lvl="1" algn="r" rtl="1" eaLnBrk="1" hangingPunct="1"/>
            <a:endParaRPr lang="en-US" altLang="en-US" sz="320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altLang="en-US" smtClean="0">
                <a:solidFill>
                  <a:srgbClr val="FF0000"/>
                </a:solidFill>
                <a:cs typeface="B Titr" pitchFamily="2" charset="-78"/>
              </a:rPr>
              <a:t>قواعد اخلاق حرفه ای:</a:t>
            </a:r>
            <a:endParaRPr lang="en-US" altLang="en-US" smtClean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r>
              <a:rPr lang="fa-IR" altLang="en-US" sz="2800" smtClean="0">
                <a:cs typeface="B Titr" pitchFamily="2" charset="-78"/>
              </a:rPr>
              <a:t>۹- برخورد صحیح با کادر پزشکی و همکاران و مسئولین مرتبط با بیمار:</a:t>
            </a:r>
          </a:p>
          <a:p>
            <a:pPr lvl="1" algn="r" rtl="1" eaLnBrk="1" hangingPunct="1"/>
            <a:r>
              <a:rPr lang="fa-IR" altLang="en-US" sz="2400" smtClean="0">
                <a:cs typeface="B Titr" pitchFamily="2" charset="-78"/>
              </a:rPr>
              <a:t>مسئولیت دشوارو سنگین پرستاری </a:t>
            </a:r>
            <a:r>
              <a:rPr lang="fa-IR" altLang="en-US" sz="2400" smtClean="0">
                <a:solidFill>
                  <a:srgbClr val="FF0000"/>
                </a:solidFill>
                <a:cs typeface="B Titr" pitchFamily="2" charset="-78"/>
              </a:rPr>
              <a:t>یک فعالیت جمعی </a:t>
            </a:r>
            <a:r>
              <a:rPr lang="fa-IR" altLang="en-US" sz="2400" smtClean="0">
                <a:cs typeface="B Titr" pitchFamily="2" charset="-78"/>
              </a:rPr>
              <a:t>و فقط در صورت همکاری و همفکری صحیح و احساس مسئولیت همگانی  </a:t>
            </a:r>
          </a:p>
          <a:p>
            <a:pPr lvl="1" algn="r" rtl="1" eaLnBrk="1" hangingPunct="1"/>
            <a:r>
              <a:rPr lang="fa-IR" altLang="en-US" sz="2400" smtClean="0">
                <a:cs typeface="B Titr" pitchFamily="2" charset="-78"/>
              </a:rPr>
              <a:t>پرستاران باید بطور دقیق به دستورات پزشک در چارچوب قانون وشرع توجه و عمل نموده</a:t>
            </a:r>
          </a:p>
          <a:p>
            <a:pPr lvl="1" algn="r" rtl="1" eaLnBrk="1" hangingPunct="1"/>
            <a:r>
              <a:rPr lang="fa-IR" altLang="en-US" sz="2400" smtClean="0">
                <a:cs typeface="B Titr" pitchFamily="2" charset="-78"/>
              </a:rPr>
              <a:t>دستورات اخلاقی شورای بین المللی پرستاران : پرستار به پزشک و همکاران بهداشتی خود اعتماد داشته، </a:t>
            </a:r>
            <a:r>
              <a:rPr lang="fa-IR" altLang="en-US" sz="2400" smtClean="0">
                <a:solidFill>
                  <a:srgbClr val="FF0000"/>
                </a:solidFill>
                <a:cs typeface="B Titr" pitchFamily="2" charset="-78"/>
              </a:rPr>
              <a:t>ناشایستگی همکاران خود را فقط به مقامات صلاحیتدار گزارش می دهد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algn="r" rtl="1" eaLnBrk="1" fontAlgn="auto" hangingPunct="1">
              <a:spcAft>
                <a:spcPts val="0"/>
              </a:spcAft>
              <a:defRPr/>
            </a:pPr>
            <a:r>
              <a:rPr lang="fa-IR" altLang="en-US" dirty="0" smtClean="0">
                <a:cs typeface="B Titr" pitchFamily="2" charset="-78"/>
              </a:rPr>
              <a:t>۱۰- رفتارهای مناسب قبل و بعد از مرگ بیمار:</a:t>
            </a:r>
          </a:p>
          <a:p>
            <a:pPr lvl="1" algn="r" rtl="1" eaLnBrk="1" fontAlgn="auto" hangingPunct="1">
              <a:spcAft>
                <a:spcPts val="0"/>
              </a:spcAft>
              <a:defRPr/>
            </a:pPr>
            <a:r>
              <a:rPr lang="fa-IR" altLang="en-US" dirty="0" smtClean="0">
                <a:cs typeface="B Titr" pitchFamily="2" charset="-78"/>
              </a:rPr>
              <a:t>تلاش در جهت حفظ حیات در بیماران</a:t>
            </a:r>
          </a:p>
          <a:p>
            <a:pPr lvl="1" algn="r" rtl="1" eaLnBrk="1" fontAlgn="auto" hangingPunct="1">
              <a:spcAft>
                <a:spcPts val="0"/>
              </a:spcAft>
              <a:defRPr/>
            </a:pPr>
            <a:r>
              <a:rPr lang="fa-IR" altLang="en-US" dirty="0" smtClean="0">
                <a:cs typeface="B Titr" pitchFamily="2" charset="-78"/>
              </a:rPr>
              <a:t>برآورده ساختن نیازهای همراه و بستگان </a:t>
            </a:r>
          </a:p>
          <a:p>
            <a:pPr lvl="1" algn="r" rtl="1" eaLnBrk="1" fontAlgn="auto" hangingPunct="1">
              <a:spcAft>
                <a:spcPts val="0"/>
              </a:spcAft>
              <a:defRPr/>
            </a:pPr>
            <a:r>
              <a:rPr lang="fa-IR" altLang="en-US" dirty="0" smtClean="0">
                <a:cs typeface="B Titr" pitchFamily="2" charset="-78"/>
              </a:rPr>
              <a:t>در صورت نیاز تماس با بستگان جهت وصیت و اجرای آداب شرعی مربوط شخص محتضر </a:t>
            </a:r>
          </a:p>
          <a:p>
            <a:pPr algn="r" rtl="1" eaLnBrk="1" fontAlgn="auto" hangingPunct="1">
              <a:spcAft>
                <a:spcPts val="0"/>
              </a:spcAft>
              <a:defRPr/>
            </a:pPr>
            <a:r>
              <a:rPr lang="fa-IR" altLang="en-US" dirty="0" smtClean="0">
                <a:cs typeface="B Titr" pitchFamily="2" charset="-78"/>
              </a:rPr>
              <a:t>۱۱- حفظ اسرار بیمار: </a:t>
            </a:r>
          </a:p>
          <a:p>
            <a:pPr lvl="1" algn="r" rtl="1" eaLnBrk="1" fontAlgn="auto" hangingPunct="1">
              <a:spcAft>
                <a:spcPts val="0"/>
              </a:spcAft>
              <a:defRPr/>
            </a:pPr>
            <a:r>
              <a:rPr lang="fa-IR" altLang="en-US" dirty="0" smtClean="0">
                <a:cs typeface="B Titr" pitchFamily="2" charset="-78"/>
              </a:rPr>
              <a:t>رازداری و عدم افشاء اسرار </a:t>
            </a:r>
          </a:p>
          <a:p>
            <a:pPr lvl="1" algn="r" rtl="1" eaLnBrk="1" fontAlgn="auto" hangingPunct="1">
              <a:spcAft>
                <a:spcPts val="0"/>
              </a:spcAft>
              <a:defRPr/>
            </a:pPr>
            <a:r>
              <a:rPr lang="fa-IR" altLang="en-US" dirty="0" smtClean="0">
                <a:cs typeface="B Titr" pitchFamily="2" charset="-78"/>
              </a:rPr>
              <a:t>دستورات اخلاقی شورای بین المللی پرستاران : پرستار مطالب شخصی افراد را که به وی ابراز می شود همیشه نهان می دارد.</a:t>
            </a:r>
          </a:p>
        </p:txBody>
      </p:sp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altLang="en-US" smtClean="0">
                <a:solidFill>
                  <a:srgbClr val="FF0000"/>
                </a:solidFill>
                <a:cs typeface="B Titr" pitchFamily="2" charset="-78"/>
              </a:rPr>
              <a:t>قواعد اخلاق حرفه ای:</a:t>
            </a:r>
            <a:endParaRPr lang="en-US" altLang="en-US" smtClean="0">
              <a:solidFill>
                <a:srgbClr val="FF0000"/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r>
              <a:rPr lang="fa-IR" altLang="en-US" smtClean="0">
                <a:cs typeface="B Titr" pitchFamily="2" charset="-78"/>
              </a:rPr>
              <a:t>۱۲- تبعیت از قوانین و مقررات مربوط به حرفه پرستاری:</a:t>
            </a:r>
          </a:p>
          <a:p>
            <a:pPr lvl="1" algn="r" rtl="1" eaLnBrk="1" hangingPunct="1"/>
            <a:r>
              <a:rPr lang="fa-IR" altLang="en-US" smtClean="0">
                <a:cs typeface="B Titr" pitchFamily="2" charset="-78"/>
              </a:rPr>
              <a:t>احترام پرستار به مقررات محلی، ملی و بین المللی</a:t>
            </a:r>
          </a:p>
          <a:p>
            <a:pPr lvl="1" algn="r" rtl="1" eaLnBrk="1" hangingPunct="1"/>
            <a:r>
              <a:rPr lang="fa-IR" altLang="en-US" smtClean="0">
                <a:cs typeface="B Titr" pitchFamily="2" charset="-78"/>
              </a:rPr>
              <a:t> دستورات شورای بین المللی پرستاران : پرستار در راه برآوردن نیازهای بهداشتی انسانها به </a:t>
            </a:r>
            <a:r>
              <a:rPr lang="fa-IR" altLang="en-US" smtClean="0">
                <a:solidFill>
                  <a:srgbClr val="FF0000"/>
                </a:solidFill>
                <a:cs typeface="B Titr" pitchFamily="2" charset="-78"/>
              </a:rPr>
              <a:t>دستیاری گروههای بهداشتی و افراد دیگر جامعه </a:t>
            </a:r>
            <a:r>
              <a:rPr lang="fa-IR" altLang="en-US" smtClean="0">
                <a:cs typeface="B Titr" pitchFamily="2" charset="-78"/>
              </a:rPr>
              <a:t>با مقامات محلی و ملی و بین المللی همکاری می کند</a:t>
            </a:r>
          </a:p>
          <a:p>
            <a:pPr algn="r" rtl="1" eaLnBrk="1" hangingPunct="1"/>
            <a:endParaRPr lang="en-US" altLang="en-US" smtClean="0">
              <a:cs typeface="B Titr" pitchFamily="2" charset="-78"/>
            </a:endParaRPr>
          </a:p>
        </p:txBody>
      </p:sp>
      <p:sp>
        <p:nvSpPr>
          <p:cNvPr id="491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altLang="en-US" smtClean="0">
                <a:solidFill>
                  <a:srgbClr val="FF0000"/>
                </a:solidFill>
                <a:cs typeface="B Titr" pitchFamily="2" charset="-78"/>
              </a:rPr>
              <a:t>قواعد اخلاق حرفه ای:</a:t>
            </a:r>
            <a:endParaRPr lang="en-US" altLang="en-US" smtClean="0">
              <a:solidFill>
                <a:srgbClr val="FF0000"/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>
          <a:xfrm>
            <a:off x="428625" y="2786063"/>
            <a:ext cx="8229600" cy="1143000"/>
          </a:xfrm>
        </p:spPr>
        <p:txBody>
          <a:bodyPr/>
          <a:lstStyle/>
          <a:p>
            <a:pPr eaLnBrk="1" hangingPunct="1"/>
            <a:r>
              <a:rPr lang="fa-IR" sz="9600" smtClean="0">
                <a:cs typeface="B Titr" pitchFamily="2" charset="-78"/>
              </a:rPr>
              <a:t>پایان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3324</Words>
  <Application>Microsoft Office PowerPoint</Application>
  <PresentationFormat>On-screen Show (4:3)</PresentationFormat>
  <Paragraphs>228</Paragraphs>
  <Slides>49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Office Theme</vt:lpstr>
      <vt:lpstr>بسم الله الرحمن الرحیم</vt:lpstr>
      <vt:lpstr>کدهای اخلاقی و راهنماهای اخلاقی</vt:lpstr>
      <vt:lpstr>کدهاي اخلاقي</vt:lpstr>
      <vt:lpstr>کدهای اخلاقی درایران</vt:lpstr>
      <vt:lpstr>كدهاي اخلاقي پرستاري در ايران</vt:lpstr>
      <vt:lpstr>كدهاي اخلاقي پرستاري در ايران</vt:lpstr>
      <vt:lpstr>PowerPoint Presentation</vt:lpstr>
      <vt:lpstr>مقدمه</vt:lpstr>
      <vt:lpstr>ارزش ها</vt:lpstr>
      <vt:lpstr>مهم‌ترين ارزش هايي که در حرفه پرستاري بايد مورد لحاظ قرار گيرد</vt:lpstr>
      <vt:lpstr>مهم‌ترين ارزش هايي که در حرفه پرستاري بايد مورد لحاظ قرار گيرد</vt:lpstr>
      <vt:lpstr>پرستار و جامعه : پرستار بايد:</vt:lpstr>
      <vt:lpstr>پرستار و جامعه : پرستار بايد:</vt:lpstr>
      <vt:lpstr>پرستار و جامعه : پرستار بايد:</vt:lpstr>
      <vt:lpstr>پرستار و جامعه : پرستار بايد:</vt:lpstr>
      <vt:lpstr>پرستار و تعهد حرفه‌اي : پرستار بايد:</vt:lpstr>
      <vt:lpstr>پرستار  و تعهد حرفه‌اي : پرستار بايد:</vt:lpstr>
      <vt:lpstr>پرستار  و تعهد حرفه‌اي : پرستار بايد:</vt:lpstr>
      <vt:lpstr>پرستار  و تعهد حرفه‌اي : پرستار بايد:</vt:lpstr>
      <vt:lpstr>پرستار و ارائه خدمات باليني : پرستار بايد</vt:lpstr>
      <vt:lpstr>پرستار و ارائه خدمات باليني : پرستار بايد</vt:lpstr>
      <vt:lpstr>پرستار و ارائه خدمات باليني : پرستار بايد</vt:lpstr>
      <vt:lpstr>پرستار و ارائه خدمات باليني : پرستار بايد</vt:lpstr>
      <vt:lpstr>پرستار و ارائه خدمات باليني : پرستار بايد</vt:lpstr>
      <vt:lpstr>پرستار و ارائه خدمات باليني : پرستار بايد</vt:lpstr>
      <vt:lpstr>پرستار و ارائه خدمات باليني : پرستار بايد</vt:lpstr>
      <vt:lpstr>پرستار و ارائه خدمات باليني : پرستار بايد</vt:lpstr>
      <vt:lpstr>پرستار و ارائه خدمات باليني : پرستار بايد</vt:lpstr>
      <vt:lpstr>پرستار و همكاران تيم درماني : پرستار بايد</vt:lpstr>
      <vt:lpstr>پرستار و همكاران تيم درماني : پرستار بايد</vt:lpstr>
      <vt:lpstr>پرستار و همكاران تيم درماني : پرستار بايد</vt:lpstr>
      <vt:lpstr>پرستار و همكاران تيم درماني : پرستار بايد</vt:lpstr>
      <vt:lpstr>پرستار، آموزش و پژوهش</vt:lpstr>
      <vt:lpstr>پرستار، آموزش و پژوهش</vt:lpstr>
      <vt:lpstr>پرستار، آموزش و پژوهش</vt:lpstr>
      <vt:lpstr>اخلاق حرفه ای در نظام سلامت </vt:lpstr>
      <vt:lpstr>مباني اخلاق حرفه اي</vt:lpstr>
      <vt:lpstr>ويژگي‌هاي افراد دارای اخلاق حرفه‌اي</vt:lpstr>
      <vt:lpstr>وظايف مديران در اخلاقي کردن سازمان</vt:lpstr>
      <vt:lpstr>قواعد اخلاق حرفه ای:</vt:lpstr>
      <vt:lpstr>قواعد اخلاق حرفه ای:</vt:lpstr>
      <vt:lpstr>قواعد اخلاق حرفه ای:</vt:lpstr>
      <vt:lpstr>قواعد اخلاق حرفه ای:</vt:lpstr>
      <vt:lpstr>قواعد اخلاق حرفه ای:</vt:lpstr>
      <vt:lpstr>قواعد اخلاق حرفه ای:</vt:lpstr>
      <vt:lpstr>قواعد اخلاق حرفه ای:</vt:lpstr>
      <vt:lpstr>قواعد اخلاق حرفه ای:</vt:lpstr>
      <vt:lpstr>قواعد اخلاق حرفه ای:</vt:lpstr>
      <vt:lpstr>پایان</vt:lpstr>
    </vt:vector>
  </TitlesOfParts>
  <Company>setad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ssu</dc:creator>
  <cp:lastModifiedBy>Windows User</cp:lastModifiedBy>
  <cp:revision>51</cp:revision>
  <dcterms:created xsi:type="dcterms:W3CDTF">2014-09-30T08:29:09Z</dcterms:created>
  <dcterms:modified xsi:type="dcterms:W3CDTF">2020-04-30T21:13:02Z</dcterms:modified>
</cp:coreProperties>
</file>