
<file path=[Content_Types].xml><?xml version="1.0" encoding="utf-8"?>
<Types xmlns="http://schemas.openxmlformats.org/package/2006/content-types">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28" autoAdjust="0"/>
    <p:restoredTop sz="94660"/>
  </p:normalViewPr>
  <p:slideViewPr>
    <p:cSldViewPr snapToGrid="0">
      <p:cViewPr varScale="1">
        <p:scale>
          <a:sx n="74" d="100"/>
          <a:sy n="74" d="100"/>
        </p:scale>
        <p:origin x="-498" y="-9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C8EB822-4312-4F3A-99F2-76FCB639FB5F}" type="datetimeFigureOut">
              <a:rPr lang="en-US" smtClean="0"/>
              <a:t>5/21/2020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43C5696-FD0A-4D46-8194-1FBCEAC6A4F7}" type="slidenum">
              <a:rPr lang="en-US" smtClean="0"/>
              <a:t>‹#›</a:t>
            </a:fld>
            <a:endParaRPr lang="en-US"/>
          </a:p>
        </p:txBody>
      </p:sp>
    </p:spTree>
    <p:extLst>
      <p:ext uri="{BB962C8B-B14F-4D97-AF65-F5344CB8AC3E}">
        <p14:creationId xmlns:p14="http://schemas.microsoft.com/office/powerpoint/2010/main" val="214418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2" name="Rectangle 7"/>
          <p:cNvSpPr>
            <a:spLocks noGrp="1" noChangeArrowheads="1"/>
          </p:cNvSpPr>
          <p:nvPr>
            <p:ph type="sldNum" sz="quarter" idx="5"/>
          </p:nvPr>
        </p:nvSpPr>
        <p:spPr>
          <a:noFill/>
        </p:spPr>
        <p:txBody>
          <a:bodyPr/>
          <a:lstStyle/>
          <a:p>
            <a:fld id="{4D336983-D1AA-44DE-9EAE-7231C80357D9}" type="slidenum">
              <a:rPr lang="fr-FR" smtClean="0">
                <a:latin typeface="Arial" pitchFamily="34" charset="0"/>
              </a:rPr>
              <a:pPr/>
              <a:t>2</a:t>
            </a:fld>
            <a:endParaRPr lang="fr-FR" smtClean="0">
              <a:latin typeface="Arial" pitchFamily="34" charset="0"/>
            </a:endParaRPr>
          </a:p>
        </p:txBody>
      </p:sp>
      <p:sp>
        <p:nvSpPr>
          <p:cNvPr id="230403" name="Rectangle 2"/>
          <p:cNvSpPr>
            <a:spLocks noGrp="1" noRot="1" noChangeAspect="1" noChangeArrowheads="1" noTextEdit="1"/>
          </p:cNvSpPr>
          <p:nvPr>
            <p:ph type="sldImg"/>
          </p:nvPr>
        </p:nvSpPr>
        <p:spPr>
          <a:ln/>
        </p:spPr>
      </p:sp>
      <p:sp>
        <p:nvSpPr>
          <p:cNvPr id="230404" name="Rectangle 3"/>
          <p:cNvSpPr>
            <a:spLocks noGrp="1" noChangeArrowheads="1"/>
          </p:cNvSpPr>
          <p:nvPr>
            <p:ph type="body" idx="1"/>
          </p:nvPr>
        </p:nvSpPr>
        <p:spPr>
          <a:noFill/>
          <a:ln/>
        </p:spPr>
        <p:txBody>
          <a:bodyPr/>
          <a:lstStyle/>
          <a:p>
            <a:pPr eaLnBrk="1" hangingPunct="1"/>
            <a:r>
              <a:rPr lang="fr-FR" b="1" smtClean="0">
                <a:latin typeface="Arial" pitchFamily="34" charset="0"/>
              </a:rPr>
              <a:t>Timing : 1  mn</a:t>
            </a:r>
          </a:p>
          <a:p>
            <a:pPr eaLnBrk="1" hangingPunct="1"/>
            <a:endParaRPr lang="fr-FR" b="1" smtClean="0">
              <a:latin typeface="Arial" pitchFamily="34" charset="0"/>
            </a:endParaRPr>
          </a:p>
          <a:p>
            <a:pPr eaLnBrk="1" hangingPunct="1"/>
            <a:r>
              <a:rPr lang="fr-FR" b="1" smtClean="0">
                <a:latin typeface="Arial" pitchFamily="34" charset="0"/>
              </a:rPr>
              <a:t> Instructions : </a:t>
            </a:r>
            <a:r>
              <a:rPr lang="fr-FR" smtClean="0">
                <a:latin typeface="Arial" pitchFamily="34" charset="0"/>
              </a:rPr>
              <a:t>introduce the slide and read the comment</a:t>
            </a:r>
          </a:p>
        </p:txBody>
      </p:sp>
    </p:spTree>
    <p:extLst>
      <p:ext uri="{BB962C8B-B14F-4D97-AF65-F5344CB8AC3E}">
        <p14:creationId xmlns:p14="http://schemas.microsoft.com/office/powerpoint/2010/main" val="38606635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426" name="Rectangle 7"/>
          <p:cNvSpPr>
            <a:spLocks noGrp="1" noChangeArrowheads="1"/>
          </p:cNvSpPr>
          <p:nvPr>
            <p:ph type="sldNum" sz="quarter" idx="5"/>
          </p:nvPr>
        </p:nvSpPr>
        <p:spPr>
          <a:noFill/>
        </p:spPr>
        <p:txBody>
          <a:bodyPr/>
          <a:lstStyle/>
          <a:p>
            <a:fld id="{37162355-7D61-4CCC-9671-E943303EDEA5}" type="slidenum">
              <a:rPr lang="fr-FR" smtClean="0">
                <a:latin typeface="Arial" pitchFamily="34" charset="0"/>
              </a:rPr>
              <a:pPr/>
              <a:t>3</a:t>
            </a:fld>
            <a:endParaRPr lang="fr-FR" smtClean="0">
              <a:latin typeface="Arial" pitchFamily="34" charset="0"/>
            </a:endParaRPr>
          </a:p>
        </p:txBody>
      </p:sp>
      <p:sp>
        <p:nvSpPr>
          <p:cNvPr id="231427" name="Rectangle 2"/>
          <p:cNvSpPr>
            <a:spLocks noGrp="1" noRot="1" noChangeAspect="1" noChangeArrowheads="1" noTextEdit="1"/>
          </p:cNvSpPr>
          <p:nvPr>
            <p:ph type="sldImg"/>
          </p:nvPr>
        </p:nvSpPr>
        <p:spPr>
          <a:ln/>
        </p:spPr>
      </p:sp>
      <p:sp>
        <p:nvSpPr>
          <p:cNvPr id="231428" name="Rectangle 3"/>
          <p:cNvSpPr>
            <a:spLocks noGrp="1" noChangeArrowheads="1"/>
          </p:cNvSpPr>
          <p:nvPr>
            <p:ph type="body" idx="1"/>
          </p:nvPr>
        </p:nvSpPr>
        <p:spPr>
          <a:noFill/>
          <a:ln/>
        </p:spPr>
        <p:txBody>
          <a:bodyPr>
            <a:normAutofit fontScale="92500" lnSpcReduction="20000"/>
          </a:bodyPr>
          <a:lstStyle/>
          <a:p>
            <a:pPr marL="171450" indent="-171450" eaLnBrk="1" hangingPunct="1">
              <a:lnSpc>
                <a:spcPct val="80000"/>
              </a:lnSpc>
            </a:pPr>
            <a:r>
              <a:rPr lang="fr-FR" sz="800" b="1" smtClean="0">
                <a:latin typeface="Arial" pitchFamily="34" charset="0"/>
              </a:rPr>
              <a:t>Timing : 15  mn</a:t>
            </a:r>
          </a:p>
          <a:p>
            <a:pPr marL="171450" indent="-171450" eaLnBrk="1" hangingPunct="1">
              <a:lnSpc>
                <a:spcPct val="80000"/>
              </a:lnSpc>
            </a:pPr>
            <a:endParaRPr lang="fr-FR" sz="800" b="1" smtClean="0">
              <a:latin typeface="Arial" pitchFamily="34" charset="0"/>
            </a:endParaRPr>
          </a:p>
          <a:p>
            <a:pPr marL="171450" indent="-171450" eaLnBrk="1" hangingPunct="1">
              <a:lnSpc>
                <a:spcPct val="80000"/>
              </a:lnSpc>
            </a:pPr>
            <a:r>
              <a:rPr lang="fr-FR" sz="800" b="1" smtClean="0">
                <a:latin typeface="Arial" pitchFamily="34" charset="0"/>
              </a:rPr>
              <a:t>Instructions : </a:t>
            </a:r>
            <a:r>
              <a:rPr lang="fr-FR" sz="800" smtClean="0">
                <a:latin typeface="Arial" pitchFamily="34" charset="0"/>
              </a:rPr>
              <a:t>On the paperboard, draw the Matrix : </a:t>
            </a:r>
          </a:p>
          <a:p>
            <a:pPr marL="171450" indent="-171450" eaLnBrk="1" hangingPunct="1">
              <a:lnSpc>
                <a:spcPct val="80000"/>
              </a:lnSpc>
            </a:pPr>
            <a:r>
              <a:rPr lang="fr-FR" sz="800" smtClean="0">
                <a:latin typeface="Arial" pitchFamily="34" charset="0"/>
              </a:rPr>
              <a:t> - Start with the horizontal axis and give preliminary explanations</a:t>
            </a:r>
          </a:p>
          <a:p>
            <a:pPr marL="171450" indent="-171450" eaLnBrk="1" hangingPunct="1">
              <a:lnSpc>
                <a:spcPct val="80000"/>
              </a:lnSpc>
            </a:pPr>
            <a:r>
              <a:rPr lang="fr-FR" sz="800" smtClean="0">
                <a:latin typeface="Arial" pitchFamily="34" charset="0"/>
              </a:rPr>
              <a:t> - Draw the vertical axis and explain </a:t>
            </a:r>
          </a:p>
          <a:p>
            <a:pPr marL="171450" indent="-171450" eaLnBrk="1" hangingPunct="1">
              <a:lnSpc>
                <a:spcPct val="80000"/>
              </a:lnSpc>
            </a:pPr>
            <a:r>
              <a:rPr lang="fr-FR" sz="800" smtClean="0">
                <a:latin typeface="Arial" pitchFamily="34" charset="0"/>
              </a:rPr>
              <a:t> - Position the 4 profiles in the following order REASONER – CONSERVATIVE – HEARTY – DECISION-MAKER. Keep giving examples to make it as lively as possible : the goal is to have participants thinking about the position of their own customers on the Matrix. Insist on the fact that THERE IS NO GOOD OR BAD PROFILE AND THAT THIS PROFILE MATRIX IS REALLY INTERNATIONAL</a:t>
            </a:r>
          </a:p>
          <a:p>
            <a:pPr marL="171450" indent="-171450" eaLnBrk="1" hangingPunct="1">
              <a:lnSpc>
                <a:spcPct val="80000"/>
              </a:lnSpc>
            </a:pPr>
            <a:endParaRPr lang="fr-FR" sz="800" smtClean="0">
              <a:latin typeface="Arial" pitchFamily="34" charset="0"/>
            </a:endParaRPr>
          </a:p>
          <a:p>
            <a:pPr marL="171450" indent="-171450" eaLnBrk="1" hangingPunct="1">
              <a:lnSpc>
                <a:spcPct val="80000"/>
              </a:lnSpc>
            </a:pPr>
            <a:r>
              <a:rPr lang="fr-FR" sz="800" b="1" smtClean="0">
                <a:latin typeface="Arial" pitchFamily="34" charset="0"/>
              </a:rPr>
              <a:t>Comments:</a:t>
            </a:r>
            <a:r>
              <a:rPr lang="fr-FR" sz="800" smtClean="0">
                <a:latin typeface="Arial" pitchFamily="34" charset="0"/>
              </a:rPr>
              <a:t> </a:t>
            </a:r>
          </a:p>
          <a:p>
            <a:pPr marL="171450" indent="-171450" eaLnBrk="1" hangingPunct="1">
              <a:lnSpc>
                <a:spcPct val="80000"/>
              </a:lnSpc>
            </a:pPr>
            <a:endParaRPr lang="fr-FR" sz="800" smtClean="0">
              <a:latin typeface="Arial" pitchFamily="34" charset="0"/>
            </a:endParaRPr>
          </a:p>
          <a:p>
            <a:pPr marL="171450" indent="-171450" eaLnBrk="1" hangingPunct="1">
              <a:lnSpc>
                <a:spcPct val="80000"/>
              </a:lnSpc>
            </a:pPr>
            <a:r>
              <a:rPr lang="fr-FR" sz="800" smtClean="0">
                <a:latin typeface="Arial" pitchFamily="34" charset="0"/>
              </a:rPr>
              <a:t>We will now position on this matrix the 4 major Buyers’ profiles.</a:t>
            </a:r>
          </a:p>
          <a:p>
            <a:pPr marL="171450" indent="-171450" eaLnBrk="1" hangingPunct="1">
              <a:lnSpc>
                <a:spcPct val="80000"/>
              </a:lnSpc>
            </a:pPr>
            <a:endParaRPr lang="fr-FR" sz="800" smtClean="0">
              <a:latin typeface="Arial" pitchFamily="34" charset="0"/>
            </a:endParaRPr>
          </a:p>
          <a:p>
            <a:pPr marL="171450" indent="-171450" eaLnBrk="1" hangingPunct="1">
              <a:lnSpc>
                <a:spcPct val="80000"/>
              </a:lnSpc>
            </a:pPr>
            <a:r>
              <a:rPr lang="fr-FR" sz="800" smtClean="0">
                <a:latin typeface="Arial" pitchFamily="34" charset="0"/>
              </a:rPr>
              <a:t>What’s the idea ? First of all, we want to understand that our customers have different motivations and a different approaches of their job. Depending on where they are on the Matrix, the content AND the form of our communication must be adapted. Finally, we will go into details on each profile to understand the implied behavior.</a:t>
            </a:r>
          </a:p>
          <a:p>
            <a:pPr marL="171450" indent="-171450" eaLnBrk="1" hangingPunct="1">
              <a:lnSpc>
                <a:spcPct val="80000"/>
              </a:lnSpc>
            </a:pPr>
            <a:endParaRPr lang="fr-FR" sz="800" smtClean="0">
              <a:latin typeface="Arial" pitchFamily="34" charset="0"/>
            </a:endParaRPr>
          </a:p>
          <a:p>
            <a:pPr marL="171450" indent="-171450" eaLnBrk="1" hangingPunct="1">
              <a:lnSpc>
                <a:spcPct val="80000"/>
              </a:lnSpc>
            </a:pPr>
            <a:r>
              <a:rPr lang="fr-FR" sz="800" smtClean="0">
                <a:latin typeface="Arial" pitchFamily="34" charset="0"/>
              </a:rPr>
              <a:t>Let’s start with the horizontal axis : how can we read it ? </a:t>
            </a:r>
          </a:p>
          <a:p>
            <a:pPr marL="171450" indent="-171450" eaLnBrk="1" hangingPunct="1">
              <a:lnSpc>
                <a:spcPct val="80000"/>
              </a:lnSpc>
            </a:pPr>
            <a:r>
              <a:rPr lang="fr-FR" sz="800" smtClean="0">
                <a:latin typeface="Arial" pitchFamily="34" charset="0"/>
              </a:rPr>
              <a:t>- On the left side, we will position « active » profiles, the ones who think about tomorrow, who think that what is done is not to be done. For them, the priority is always to be on the move, to shoot first, to be « the first who… »… Look at the adjectives on the left side.</a:t>
            </a:r>
          </a:p>
          <a:p>
            <a:pPr marL="171450" indent="-171450" eaLnBrk="1" hangingPunct="1">
              <a:lnSpc>
                <a:spcPct val="80000"/>
              </a:lnSpc>
            </a:pPr>
            <a:r>
              <a:rPr lang="fr-FR" sz="800" smtClean="0">
                <a:latin typeface="Arial" pitchFamily="34" charset="0"/>
              </a:rPr>
              <a:t>- On the right side, we will position more « quiet » profiles, their relationship with time is totally the opposite. Their priority is the overall coherence, their harmony with time and their respect for history. There is no emergency, what is at stake is to build solid foundations : it doesn’t matter if it is not done within a week or a month as long as it is done properly … with no risks ! Look at the adjectives on the right side.</a:t>
            </a:r>
          </a:p>
          <a:p>
            <a:pPr marL="171450" indent="-171450" eaLnBrk="1" hangingPunct="1">
              <a:lnSpc>
                <a:spcPct val="80000"/>
              </a:lnSpc>
            </a:pPr>
            <a:endParaRPr lang="fr-FR" sz="800" smtClean="0">
              <a:latin typeface="Arial" pitchFamily="34" charset="0"/>
            </a:endParaRPr>
          </a:p>
          <a:p>
            <a:pPr marL="171450" indent="-171450" eaLnBrk="1" hangingPunct="1">
              <a:lnSpc>
                <a:spcPct val="80000"/>
              </a:lnSpc>
            </a:pPr>
            <a:r>
              <a:rPr lang="fr-FR" sz="800" smtClean="0">
                <a:latin typeface="Arial" pitchFamily="34" charset="0"/>
              </a:rPr>
              <a:t> - On the vertical axis of the Matrix, we will now position what motivates people. Have you ever heard about the two brains (Hermann’s Theory) ? Let them talk…. </a:t>
            </a:r>
          </a:p>
          <a:p>
            <a:pPr marL="171450" indent="-171450" eaLnBrk="1" hangingPunct="1">
              <a:lnSpc>
                <a:spcPct val="80000"/>
              </a:lnSpc>
            </a:pPr>
            <a:r>
              <a:rPr lang="fr-FR" sz="800" smtClean="0">
                <a:latin typeface="Arial" pitchFamily="34" charset="0"/>
              </a:rPr>
              <a:t> - Then, position on the Matrix (top part) the people who are « Left Brain » dominant (rational, love facts &amp; figures, individualistic, « a project is a process »…)</a:t>
            </a:r>
          </a:p>
          <a:p>
            <a:pPr marL="171450" indent="-171450" eaLnBrk="1" hangingPunct="1">
              <a:lnSpc>
                <a:spcPct val="80000"/>
              </a:lnSpc>
            </a:pPr>
            <a:r>
              <a:rPr lang="fr-FR" sz="800" smtClean="0">
                <a:latin typeface="Arial" pitchFamily="34" charset="0"/>
              </a:rPr>
              <a:t> - on the bottom part, people who are « Right Brain » (intuitive, teamwork, atmosphere, « a project is a result »…)</a:t>
            </a:r>
          </a:p>
          <a:p>
            <a:pPr marL="171450" indent="-171450" eaLnBrk="1" hangingPunct="1">
              <a:lnSpc>
                <a:spcPct val="80000"/>
              </a:lnSpc>
            </a:pPr>
            <a:endParaRPr lang="fr-FR" sz="800" smtClean="0">
              <a:latin typeface="Arial" pitchFamily="34" charset="0"/>
            </a:endParaRPr>
          </a:p>
          <a:p>
            <a:pPr marL="171450" indent="-171450" eaLnBrk="1" hangingPunct="1">
              <a:lnSpc>
                <a:spcPct val="80000"/>
              </a:lnSpc>
            </a:pPr>
            <a:r>
              <a:rPr lang="fr-FR" sz="800" smtClean="0">
                <a:latin typeface="Arial" pitchFamily="34" charset="0"/>
              </a:rPr>
              <a:t>We end up with 4 profiles :</a:t>
            </a:r>
          </a:p>
          <a:p>
            <a:pPr marL="171450" indent="-171450" eaLnBrk="1" hangingPunct="1">
              <a:lnSpc>
                <a:spcPct val="80000"/>
              </a:lnSpc>
            </a:pPr>
            <a:endParaRPr lang="fr-FR" sz="800" smtClean="0">
              <a:latin typeface="Arial" pitchFamily="34" charset="0"/>
            </a:endParaRPr>
          </a:p>
          <a:p>
            <a:pPr marL="171450" indent="-171450" eaLnBrk="1" hangingPunct="1">
              <a:lnSpc>
                <a:spcPct val="80000"/>
              </a:lnSpc>
              <a:buFontTx/>
              <a:buAutoNum type="arabicPeriod"/>
            </a:pPr>
            <a:r>
              <a:rPr lang="fr-FR" sz="800" smtClean="0">
                <a:latin typeface="Arial" pitchFamily="34" charset="0"/>
              </a:rPr>
              <a:t> THE REASONER : is on the top right so both reactive &amp; rational. He is a very meticulous buyer, he is accurate, organised, cares about details and will always double check everything before taking a decision.</a:t>
            </a:r>
          </a:p>
          <a:p>
            <a:pPr marL="171450" indent="-171450" eaLnBrk="1" hangingPunct="1">
              <a:lnSpc>
                <a:spcPct val="80000"/>
              </a:lnSpc>
              <a:buFontTx/>
              <a:buAutoNum type="arabicPeriod"/>
            </a:pPr>
            <a:r>
              <a:rPr lang="fr-FR" sz="800" smtClean="0">
                <a:latin typeface="Arial" pitchFamily="34" charset="0"/>
              </a:rPr>
              <a:t> THE CONSERVATIVE : on the bottom (so more collective, intuitive and relational) and still on the right (patient). He is a very consensual buyer, he will ask for an opinion only if he knows that everybody already agrees. He  will never force a decision. He is suspicious and will build his trust in the long run.</a:t>
            </a:r>
          </a:p>
          <a:p>
            <a:pPr marL="171450" indent="-171450" eaLnBrk="1" hangingPunct="1">
              <a:lnSpc>
                <a:spcPct val="80000"/>
              </a:lnSpc>
              <a:buFontTx/>
              <a:buAutoNum type="arabicPeriod"/>
            </a:pPr>
            <a:r>
              <a:rPr lang="fr-FR" sz="800" smtClean="0">
                <a:latin typeface="Arial" pitchFamily="34" charset="0"/>
              </a:rPr>
              <a:t> THE HEARTY : still at the bottom (emotional and intuitive), but this time more active and hurried. He is a talkative and charming buyer, very imaginative so always ready for new projects, nothing can stop him as long as he can prove he is the best… Faster, higher, stronger !</a:t>
            </a:r>
          </a:p>
          <a:p>
            <a:pPr marL="171450" indent="-171450" eaLnBrk="1" hangingPunct="1">
              <a:lnSpc>
                <a:spcPct val="80000"/>
              </a:lnSpc>
              <a:buFontTx/>
              <a:buAutoNum type="arabicPeriod"/>
            </a:pPr>
            <a:r>
              <a:rPr lang="fr-FR" sz="800" smtClean="0">
                <a:latin typeface="Arial" pitchFamily="34" charset="0"/>
              </a:rPr>
              <a:t> THE DECISION-MAKER : we are still on the left of the Matrix (emergency &amp; action) but this time the motivation is more rational. He is a very factual and cold blooded buyer, « a fact is a fact » « Time is money, not love ». He has no time to waste, he wants to move fast, be very precise and takes no risks.</a:t>
            </a:r>
          </a:p>
          <a:p>
            <a:pPr marL="171450" indent="-171450" eaLnBrk="1" hangingPunct="1">
              <a:lnSpc>
                <a:spcPct val="80000"/>
              </a:lnSpc>
            </a:pPr>
            <a:endParaRPr lang="fr-FR" sz="800" smtClean="0">
              <a:latin typeface="Arial" pitchFamily="34" charset="0"/>
            </a:endParaRPr>
          </a:p>
          <a:p>
            <a:pPr marL="171450" indent="-171450" eaLnBrk="1" hangingPunct="1">
              <a:lnSpc>
                <a:spcPct val="80000"/>
              </a:lnSpc>
            </a:pPr>
            <a:r>
              <a:rPr lang="fr-FR" sz="800" smtClean="0">
                <a:latin typeface="Arial" pitchFamily="34" charset="0"/>
              </a:rPr>
              <a:t>We will now discuss every profile in details.</a:t>
            </a:r>
          </a:p>
        </p:txBody>
      </p:sp>
    </p:spTree>
    <p:extLst>
      <p:ext uri="{BB962C8B-B14F-4D97-AF65-F5344CB8AC3E}">
        <p14:creationId xmlns:p14="http://schemas.microsoft.com/office/powerpoint/2010/main" val="9067670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7"/>
          <p:cNvSpPr>
            <a:spLocks noGrp="1" noChangeArrowheads="1"/>
          </p:cNvSpPr>
          <p:nvPr>
            <p:ph type="sldNum" sz="quarter" idx="5"/>
          </p:nvPr>
        </p:nvSpPr>
        <p:spPr>
          <a:noFill/>
        </p:spPr>
        <p:txBody>
          <a:bodyPr/>
          <a:lstStyle/>
          <a:p>
            <a:fld id="{224FCF22-BBF3-4A19-9F57-6EE05691D5D9}" type="slidenum">
              <a:rPr lang="fr-FR" smtClean="0">
                <a:latin typeface="Arial" pitchFamily="34" charset="0"/>
              </a:rPr>
              <a:pPr/>
              <a:t>4</a:t>
            </a:fld>
            <a:endParaRPr lang="fr-FR" smtClean="0">
              <a:latin typeface="Arial" pitchFamily="34" charset="0"/>
            </a:endParaRPr>
          </a:p>
        </p:txBody>
      </p:sp>
      <p:sp>
        <p:nvSpPr>
          <p:cNvPr id="232451" name="Rectangle 2"/>
          <p:cNvSpPr>
            <a:spLocks noGrp="1" noRot="1" noChangeAspect="1" noChangeArrowheads="1" noTextEdit="1"/>
          </p:cNvSpPr>
          <p:nvPr>
            <p:ph type="sldImg"/>
          </p:nvPr>
        </p:nvSpPr>
        <p:spPr>
          <a:ln/>
        </p:spPr>
      </p:sp>
      <p:sp>
        <p:nvSpPr>
          <p:cNvPr id="232452" name="Rectangle 3"/>
          <p:cNvSpPr>
            <a:spLocks noGrp="1" noChangeArrowheads="1"/>
          </p:cNvSpPr>
          <p:nvPr>
            <p:ph type="body" idx="1"/>
          </p:nvPr>
        </p:nvSpPr>
        <p:spPr>
          <a:noFill/>
          <a:ln/>
        </p:spPr>
        <p:txBody>
          <a:bodyPr/>
          <a:lstStyle/>
          <a:p>
            <a:pPr eaLnBrk="1" hangingPunct="1"/>
            <a:r>
              <a:rPr lang="fr-FR" b="1" smtClean="0">
                <a:latin typeface="Arial" pitchFamily="34" charset="0"/>
              </a:rPr>
              <a:t>Timing : 4  mn</a:t>
            </a:r>
          </a:p>
          <a:p>
            <a:pPr eaLnBrk="1" hangingPunct="1"/>
            <a:endParaRPr lang="fr-FR" b="1" smtClean="0">
              <a:latin typeface="Arial" pitchFamily="34" charset="0"/>
            </a:endParaRPr>
          </a:p>
          <a:p>
            <a:pPr eaLnBrk="1" hangingPunct="1"/>
            <a:r>
              <a:rPr lang="fr-FR" b="1" smtClean="0">
                <a:latin typeface="Arial" pitchFamily="34" charset="0"/>
              </a:rPr>
              <a:t>Instructions :</a:t>
            </a:r>
            <a:r>
              <a:rPr lang="fr-FR" smtClean="0">
                <a:latin typeface="Arial" pitchFamily="34" charset="0"/>
              </a:rPr>
              <a:t> the following charts are all build on the same pattern. We will describe for every profile 8 main features :</a:t>
            </a:r>
          </a:p>
          <a:p>
            <a:pPr eaLnBrk="1" hangingPunct="1"/>
            <a:endParaRPr lang="fr-FR" smtClean="0">
              <a:latin typeface="Arial" pitchFamily="34" charset="0"/>
            </a:endParaRPr>
          </a:p>
          <a:p>
            <a:pPr eaLnBrk="1" hangingPunct="1"/>
            <a:r>
              <a:rPr lang="fr-FR" smtClean="0">
                <a:latin typeface="Arial" pitchFamily="34" charset="0"/>
              </a:rPr>
              <a:t>What he is interested in / contact with other people / Listening to other people / Talking with other people / His environment / Taking a decision / Emotionally / trusting other people. The idea is to have the participants identifying their customers during this description.</a:t>
            </a:r>
          </a:p>
          <a:p>
            <a:pPr eaLnBrk="1" hangingPunct="1"/>
            <a:endParaRPr lang="fr-FR" smtClean="0">
              <a:latin typeface="Arial" pitchFamily="34" charset="0"/>
            </a:endParaRPr>
          </a:p>
          <a:p>
            <a:pPr eaLnBrk="1" hangingPunct="1"/>
            <a:r>
              <a:rPr lang="fr-FR" b="1" smtClean="0">
                <a:latin typeface="Arial" pitchFamily="34" charset="0"/>
              </a:rPr>
              <a:t>Comments:</a:t>
            </a:r>
            <a:r>
              <a:rPr lang="fr-FR" smtClean="0">
                <a:latin typeface="Arial" pitchFamily="34" charset="0"/>
              </a:rPr>
              <a:t> </a:t>
            </a:r>
          </a:p>
          <a:p>
            <a:pPr eaLnBrk="1" hangingPunct="1"/>
            <a:r>
              <a:rPr lang="fr-FR" smtClean="0">
                <a:latin typeface="Arial" pitchFamily="34" charset="0"/>
              </a:rPr>
              <a:t>Read the slide and give examples : a famous customer that everybody knows is the best one… Push for questions, reformulate and make them reformulate. As a conclusion, say that a « Reasoner » is usually rather rough, surly, slow and a poor communicator. At the same time, he is anxious, he will never commit rashly and will keep his word. Selling to him means reassuring with proofs, facts &amp; figures.</a:t>
            </a:r>
          </a:p>
        </p:txBody>
      </p:sp>
    </p:spTree>
    <p:extLst>
      <p:ext uri="{BB962C8B-B14F-4D97-AF65-F5344CB8AC3E}">
        <p14:creationId xmlns:p14="http://schemas.microsoft.com/office/powerpoint/2010/main" val="21810417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3474" name="Rectangle 7"/>
          <p:cNvSpPr>
            <a:spLocks noGrp="1" noChangeArrowheads="1"/>
          </p:cNvSpPr>
          <p:nvPr>
            <p:ph type="sldNum" sz="quarter" idx="5"/>
          </p:nvPr>
        </p:nvSpPr>
        <p:spPr>
          <a:noFill/>
        </p:spPr>
        <p:txBody>
          <a:bodyPr/>
          <a:lstStyle/>
          <a:p>
            <a:fld id="{3537B771-6704-4A21-B4B9-496B7EC55E9D}" type="slidenum">
              <a:rPr lang="fr-FR" smtClean="0">
                <a:latin typeface="Arial" pitchFamily="34" charset="0"/>
              </a:rPr>
              <a:pPr/>
              <a:t>5</a:t>
            </a:fld>
            <a:endParaRPr lang="fr-FR" smtClean="0">
              <a:latin typeface="Arial" pitchFamily="34" charset="0"/>
            </a:endParaRPr>
          </a:p>
        </p:txBody>
      </p:sp>
      <p:sp>
        <p:nvSpPr>
          <p:cNvPr id="233475" name="Rectangle 2"/>
          <p:cNvSpPr>
            <a:spLocks noGrp="1" noRot="1" noChangeAspect="1" noChangeArrowheads="1" noTextEdit="1"/>
          </p:cNvSpPr>
          <p:nvPr>
            <p:ph type="sldImg"/>
          </p:nvPr>
        </p:nvSpPr>
        <p:spPr>
          <a:ln/>
        </p:spPr>
      </p:sp>
      <p:sp>
        <p:nvSpPr>
          <p:cNvPr id="233476" name="Rectangle 3"/>
          <p:cNvSpPr>
            <a:spLocks noGrp="1" noChangeArrowheads="1"/>
          </p:cNvSpPr>
          <p:nvPr>
            <p:ph type="body" idx="1"/>
          </p:nvPr>
        </p:nvSpPr>
        <p:spPr>
          <a:noFill/>
          <a:ln/>
        </p:spPr>
        <p:txBody>
          <a:bodyPr/>
          <a:lstStyle/>
          <a:p>
            <a:pPr eaLnBrk="1" hangingPunct="1"/>
            <a:r>
              <a:rPr lang="fr-FR" b="1" smtClean="0">
                <a:latin typeface="Arial" pitchFamily="34" charset="0"/>
              </a:rPr>
              <a:t>Timing : 4  mn</a:t>
            </a:r>
          </a:p>
          <a:p>
            <a:pPr eaLnBrk="1" hangingPunct="1"/>
            <a:endParaRPr lang="fr-FR" b="1" smtClean="0">
              <a:latin typeface="Arial" pitchFamily="34" charset="0"/>
            </a:endParaRPr>
          </a:p>
          <a:p>
            <a:pPr eaLnBrk="1" hangingPunct="1"/>
            <a:r>
              <a:rPr lang="fr-FR" b="1" smtClean="0">
                <a:latin typeface="Arial" pitchFamily="34" charset="0"/>
              </a:rPr>
              <a:t>Instructions :</a:t>
            </a:r>
            <a:r>
              <a:rPr lang="fr-FR" smtClean="0">
                <a:latin typeface="Arial" pitchFamily="34" charset="0"/>
              </a:rPr>
              <a:t> the following charts are all build on the same pattern. We will describe for every profile 8 main features :</a:t>
            </a:r>
          </a:p>
          <a:p>
            <a:pPr eaLnBrk="1" hangingPunct="1"/>
            <a:endParaRPr lang="fr-FR" smtClean="0">
              <a:latin typeface="Arial" pitchFamily="34" charset="0"/>
            </a:endParaRPr>
          </a:p>
          <a:p>
            <a:pPr eaLnBrk="1" hangingPunct="1"/>
            <a:r>
              <a:rPr lang="fr-FR" smtClean="0">
                <a:latin typeface="Arial" pitchFamily="34" charset="0"/>
              </a:rPr>
              <a:t>What he is interested in / contact with other people / Listening to other people / Talking with other people / His environment / Taking a decision / Emotionally / trusting other people. The idea is to have the participants identifying their customers during this description.</a:t>
            </a:r>
          </a:p>
          <a:p>
            <a:pPr eaLnBrk="1" hangingPunct="1"/>
            <a:endParaRPr lang="fr-FR" smtClean="0">
              <a:latin typeface="Arial" pitchFamily="34" charset="0"/>
            </a:endParaRPr>
          </a:p>
          <a:p>
            <a:pPr eaLnBrk="1" hangingPunct="1"/>
            <a:r>
              <a:rPr lang="fr-FR" b="1" smtClean="0">
                <a:latin typeface="Arial" pitchFamily="34" charset="0"/>
              </a:rPr>
              <a:t>Comments:</a:t>
            </a:r>
            <a:r>
              <a:rPr lang="fr-FR" smtClean="0">
                <a:latin typeface="Arial" pitchFamily="34" charset="0"/>
              </a:rPr>
              <a:t> </a:t>
            </a:r>
          </a:p>
          <a:p>
            <a:pPr eaLnBrk="1" hangingPunct="1"/>
            <a:r>
              <a:rPr lang="fr-FR" smtClean="0">
                <a:latin typeface="Arial" pitchFamily="34" charset="0"/>
              </a:rPr>
              <a:t>Read the slide and give examples : a famous customer that everybody knows is the best one… Push for questions, reformulate and make them reformulate. As a conclusion, say that a « Reasoner » is usually rather rough, surly, slow and a poor communicator. At the same time, he is anxious, he will never commit rashly and will keep his word. Selling to him means reassuring with proofs, facts &amp; figures.</a:t>
            </a:r>
          </a:p>
        </p:txBody>
      </p:sp>
    </p:spTree>
    <p:extLst>
      <p:ext uri="{BB962C8B-B14F-4D97-AF65-F5344CB8AC3E}">
        <p14:creationId xmlns:p14="http://schemas.microsoft.com/office/powerpoint/2010/main" val="25452673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498" name="Rectangle 7"/>
          <p:cNvSpPr>
            <a:spLocks noGrp="1" noChangeArrowheads="1"/>
          </p:cNvSpPr>
          <p:nvPr>
            <p:ph type="sldNum" sz="quarter" idx="5"/>
          </p:nvPr>
        </p:nvSpPr>
        <p:spPr>
          <a:noFill/>
        </p:spPr>
        <p:txBody>
          <a:bodyPr/>
          <a:lstStyle/>
          <a:p>
            <a:fld id="{98298D57-1CA4-46C1-886E-CC0E6E707D2E}" type="slidenum">
              <a:rPr lang="fr-FR" smtClean="0">
                <a:latin typeface="Arial" pitchFamily="34" charset="0"/>
              </a:rPr>
              <a:pPr/>
              <a:t>6</a:t>
            </a:fld>
            <a:endParaRPr lang="fr-FR" smtClean="0">
              <a:latin typeface="Arial" pitchFamily="34" charset="0"/>
            </a:endParaRPr>
          </a:p>
        </p:txBody>
      </p:sp>
      <p:sp>
        <p:nvSpPr>
          <p:cNvPr id="234499" name="Rectangle 2"/>
          <p:cNvSpPr>
            <a:spLocks noGrp="1" noRot="1" noChangeAspect="1" noChangeArrowheads="1" noTextEdit="1"/>
          </p:cNvSpPr>
          <p:nvPr>
            <p:ph type="sldImg"/>
          </p:nvPr>
        </p:nvSpPr>
        <p:spPr>
          <a:ln/>
        </p:spPr>
      </p:sp>
      <p:sp>
        <p:nvSpPr>
          <p:cNvPr id="234500" name="Rectangle 3"/>
          <p:cNvSpPr>
            <a:spLocks noGrp="1" noChangeArrowheads="1"/>
          </p:cNvSpPr>
          <p:nvPr>
            <p:ph type="body" idx="1"/>
          </p:nvPr>
        </p:nvSpPr>
        <p:spPr>
          <a:noFill/>
          <a:ln/>
        </p:spPr>
        <p:txBody>
          <a:bodyPr/>
          <a:lstStyle/>
          <a:p>
            <a:pPr eaLnBrk="1" hangingPunct="1"/>
            <a:r>
              <a:rPr lang="fr-FR" b="1" smtClean="0">
                <a:latin typeface="Arial" pitchFamily="34" charset="0"/>
              </a:rPr>
              <a:t>Timing : 4  mn</a:t>
            </a:r>
          </a:p>
          <a:p>
            <a:pPr eaLnBrk="1" hangingPunct="1"/>
            <a:endParaRPr lang="fr-FR" b="1" smtClean="0">
              <a:latin typeface="Arial" pitchFamily="34" charset="0"/>
            </a:endParaRPr>
          </a:p>
          <a:p>
            <a:pPr eaLnBrk="1" hangingPunct="1"/>
            <a:r>
              <a:rPr lang="fr-FR" b="1" smtClean="0">
                <a:latin typeface="Arial" pitchFamily="34" charset="0"/>
              </a:rPr>
              <a:t>Instructions :</a:t>
            </a:r>
            <a:r>
              <a:rPr lang="fr-FR" smtClean="0">
                <a:latin typeface="Arial" pitchFamily="34" charset="0"/>
              </a:rPr>
              <a:t> the following charts are all build on the same pattern. We will describe for every profile 8 main features :</a:t>
            </a:r>
          </a:p>
          <a:p>
            <a:pPr eaLnBrk="1" hangingPunct="1"/>
            <a:endParaRPr lang="fr-FR" smtClean="0">
              <a:latin typeface="Arial" pitchFamily="34" charset="0"/>
            </a:endParaRPr>
          </a:p>
          <a:p>
            <a:pPr eaLnBrk="1" hangingPunct="1"/>
            <a:r>
              <a:rPr lang="fr-FR" smtClean="0">
                <a:latin typeface="Arial" pitchFamily="34" charset="0"/>
              </a:rPr>
              <a:t>What he is interested in / contact with other people / Listening to other people / Talking with other people / His environment / Taking a decision / Emotionally / trusting other people. The idea is to have the participants identifying their customers during this description.</a:t>
            </a:r>
          </a:p>
          <a:p>
            <a:pPr eaLnBrk="1" hangingPunct="1"/>
            <a:endParaRPr lang="fr-FR" smtClean="0">
              <a:latin typeface="Arial" pitchFamily="34" charset="0"/>
            </a:endParaRPr>
          </a:p>
          <a:p>
            <a:pPr eaLnBrk="1" hangingPunct="1"/>
            <a:r>
              <a:rPr lang="fr-FR" b="1" smtClean="0">
                <a:latin typeface="Arial" pitchFamily="34" charset="0"/>
              </a:rPr>
              <a:t>Comments:</a:t>
            </a:r>
            <a:r>
              <a:rPr lang="fr-FR" smtClean="0">
                <a:latin typeface="Arial" pitchFamily="34" charset="0"/>
              </a:rPr>
              <a:t> </a:t>
            </a:r>
          </a:p>
          <a:p>
            <a:pPr eaLnBrk="1" hangingPunct="1"/>
            <a:r>
              <a:rPr lang="fr-FR" smtClean="0">
                <a:latin typeface="Arial" pitchFamily="34" charset="0"/>
              </a:rPr>
              <a:t>Read the slide and give examples : a famous customer that everybody knows is the best one… Push for questions, reformulate and make them reformulate. As a conclusion, say that a « Reasoner » is usually rather rough, surly, slow and a poor communicator. At the same time, he is anxious, he will never commit rashly and will keep his word. Selling to him means reassuring with proofs, facts &amp; figures.</a:t>
            </a:r>
          </a:p>
        </p:txBody>
      </p:sp>
    </p:spTree>
    <p:extLst>
      <p:ext uri="{BB962C8B-B14F-4D97-AF65-F5344CB8AC3E}">
        <p14:creationId xmlns:p14="http://schemas.microsoft.com/office/powerpoint/2010/main" val="5138066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22" name="Rectangle 7"/>
          <p:cNvSpPr>
            <a:spLocks noGrp="1" noChangeArrowheads="1"/>
          </p:cNvSpPr>
          <p:nvPr>
            <p:ph type="sldNum" sz="quarter" idx="5"/>
          </p:nvPr>
        </p:nvSpPr>
        <p:spPr>
          <a:noFill/>
        </p:spPr>
        <p:txBody>
          <a:bodyPr/>
          <a:lstStyle/>
          <a:p>
            <a:fld id="{925E4E4E-F5D8-48C3-92E8-37AC62B864CE}" type="slidenum">
              <a:rPr lang="fr-FR" smtClean="0">
                <a:latin typeface="Arial" pitchFamily="34" charset="0"/>
              </a:rPr>
              <a:pPr/>
              <a:t>7</a:t>
            </a:fld>
            <a:endParaRPr lang="fr-FR" smtClean="0">
              <a:latin typeface="Arial" pitchFamily="34" charset="0"/>
            </a:endParaRPr>
          </a:p>
        </p:txBody>
      </p:sp>
      <p:sp>
        <p:nvSpPr>
          <p:cNvPr id="235523" name="Rectangle 2"/>
          <p:cNvSpPr>
            <a:spLocks noGrp="1" noRot="1" noChangeAspect="1" noChangeArrowheads="1" noTextEdit="1"/>
          </p:cNvSpPr>
          <p:nvPr>
            <p:ph type="sldImg"/>
          </p:nvPr>
        </p:nvSpPr>
        <p:spPr>
          <a:ln/>
        </p:spPr>
      </p:sp>
      <p:sp>
        <p:nvSpPr>
          <p:cNvPr id="235524" name="Rectangle 3"/>
          <p:cNvSpPr>
            <a:spLocks noGrp="1" noChangeArrowheads="1"/>
          </p:cNvSpPr>
          <p:nvPr>
            <p:ph type="body" idx="1"/>
          </p:nvPr>
        </p:nvSpPr>
        <p:spPr>
          <a:noFill/>
          <a:ln/>
        </p:spPr>
        <p:txBody>
          <a:bodyPr/>
          <a:lstStyle/>
          <a:p>
            <a:pPr eaLnBrk="1" hangingPunct="1"/>
            <a:r>
              <a:rPr lang="fr-FR" b="1" smtClean="0">
                <a:latin typeface="Arial" pitchFamily="34" charset="0"/>
              </a:rPr>
              <a:t>Timing : 4  mn</a:t>
            </a:r>
          </a:p>
          <a:p>
            <a:pPr eaLnBrk="1" hangingPunct="1"/>
            <a:endParaRPr lang="fr-FR" b="1" smtClean="0">
              <a:latin typeface="Arial" pitchFamily="34" charset="0"/>
            </a:endParaRPr>
          </a:p>
          <a:p>
            <a:pPr eaLnBrk="1" hangingPunct="1"/>
            <a:r>
              <a:rPr lang="fr-FR" b="1" smtClean="0">
                <a:latin typeface="Arial" pitchFamily="34" charset="0"/>
              </a:rPr>
              <a:t>Instructions :</a:t>
            </a:r>
            <a:r>
              <a:rPr lang="fr-FR" smtClean="0">
                <a:latin typeface="Arial" pitchFamily="34" charset="0"/>
              </a:rPr>
              <a:t> the following charts are all build on the same pattern. We will describe for every profile 8 main features :</a:t>
            </a:r>
          </a:p>
          <a:p>
            <a:pPr eaLnBrk="1" hangingPunct="1"/>
            <a:endParaRPr lang="fr-FR" smtClean="0">
              <a:latin typeface="Arial" pitchFamily="34" charset="0"/>
            </a:endParaRPr>
          </a:p>
          <a:p>
            <a:pPr eaLnBrk="1" hangingPunct="1"/>
            <a:r>
              <a:rPr lang="fr-FR" smtClean="0">
                <a:latin typeface="Arial" pitchFamily="34" charset="0"/>
              </a:rPr>
              <a:t>What he is interested in / contact with other people / Listening to other people / Talking with other people / His environment / Taking a decision / Emotionally / trusting other people. The idea is to have the participants identifying their customers during this description.</a:t>
            </a:r>
          </a:p>
          <a:p>
            <a:pPr eaLnBrk="1" hangingPunct="1"/>
            <a:endParaRPr lang="fr-FR" smtClean="0">
              <a:latin typeface="Arial" pitchFamily="34" charset="0"/>
            </a:endParaRPr>
          </a:p>
          <a:p>
            <a:pPr eaLnBrk="1" hangingPunct="1"/>
            <a:r>
              <a:rPr lang="fr-FR" b="1" smtClean="0">
                <a:latin typeface="Arial" pitchFamily="34" charset="0"/>
              </a:rPr>
              <a:t>Comments:</a:t>
            </a:r>
            <a:r>
              <a:rPr lang="fr-FR" smtClean="0">
                <a:latin typeface="Arial" pitchFamily="34" charset="0"/>
              </a:rPr>
              <a:t> </a:t>
            </a:r>
          </a:p>
          <a:p>
            <a:pPr eaLnBrk="1" hangingPunct="1"/>
            <a:r>
              <a:rPr lang="fr-FR" smtClean="0">
                <a:latin typeface="Arial" pitchFamily="34" charset="0"/>
              </a:rPr>
              <a:t>Read the slide and give examples : a famous customer that everybody knows is the best one… Push for questions, reformulate and make them reformulate. As a conclusion, say that a « Reasoner » is usually rather rough, surly, slow and a poor communicator. At the same time, he is anxious, he will never commit rashly and will keep his word. Selling to him means reassuring with proofs, facts &amp; figures.</a:t>
            </a:r>
          </a:p>
        </p:txBody>
      </p:sp>
    </p:spTree>
    <p:extLst>
      <p:ext uri="{BB962C8B-B14F-4D97-AF65-F5344CB8AC3E}">
        <p14:creationId xmlns:p14="http://schemas.microsoft.com/office/powerpoint/2010/main" val="13765049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546" name="Rectangle 7"/>
          <p:cNvSpPr>
            <a:spLocks noGrp="1" noChangeArrowheads="1"/>
          </p:cNvSpPr>
          <p:nvPr>
            <p:ph type="sldNum" sz="quarter" idx="5"/>
          </p:nvPr>
        </p:nvSpPr>
        <p:spPr>
          <a:noFill/>
        </p:spPr>
        <p:txBody>
          <a:bodyPr/>
          <a:lstStyle/>
          <a:p>
            <a:fld id="{1577ECF2-CEEB-4AB9-9425-E0FD790DEB03}" type="slidenum">
              <a:rPr lang="fr-FR" smtClean="0">
                <a:latin typeface="Arial" pitchFamily="34" charset="0"/>
              </a:rPr>
              <a:pPr/>
              <a:t>8</a:t>
            </a:fld>
            <a:endParaRPr lang="fr-FR" smtClean="0">
              <a:latin typeface="Arial" pitchFamily="34" charset="0"/>
            </a:endParaRPr>
          </a:p>
        </p:txBody>
      </p:sp>
      <p:sp>
        <p:nvSpPr>
          <p:cNvPr id="236547" name="Rectangle 2"/>
          <p:cNvSpPr>
            <a:spLocks noGrp="1" noRot="1" noChangeAspect="1" noChangeArrowheads="1" noTextEdit="1"/>
          </p:cNvSpPr>
          <p:nvPr>
            <p:ph type="sldImg"/>
          </p:nvPr>
        </p:nvSpPr>
        <p:spPr>
          <a:ln/>
        </p:spPr>
      </p:sp>
      <p:sp>
        <p:nvSpPr>
          <p:cNvPr id="236548" name="Rectangle 3"/>
          <p:cNvSpPr>
            <a:spLocks noGrp="1" noChangeArrowheads="1"/>
          </p:cNvSpPr>
          <p:nvPr>
            <p:ph type="body" idx="1"/>
          </p:nvPr>
        </p:nvSpPr>
        <p:spPr>
          <a:noFill/>
          <a:ln/>
        </p:spPr>
        <p:txBody>
          <a:bodyPr/>
          <a:lstStyle/>
          <a:p>
            <a:pPr eaLnBrk="1" hangingPunct="1"/>
            <a:r>
              <a:rPr lang="fr-FR" b="1" smtClean="0">
                <a:latin typeface="Arial" pitchFamily="34" charset="0"/>
              </a:rPr>
              <a:t>Timing : 3  mn</a:t>
            </a:r>
          </a:p>
          <a:p>
            <a:pPr eaLnBrk="1" hangingPunct="1"/>
            <a:endParaRPr lang="fr-FR" b="1" smtClean="0">
              <a:latin typeface="Arial" pitchFamily="34" charset="0"/>
            </a:endParaRPr>
          </a:p>
          <a:p>
            <a:pPr eaLnBrk="1" hangingPunct="1"/>
            <a:r>
              <a:rPr lang="fr-FR" b="1" smtClean="0">
                <a:latin typeface="Arial" pitchFamily="34" charset="0"/>
              </a:rPr>
              <a:t>Instructions : </a:t>
            </a:r>
            <a:r>
              <a:rPr lang="fr-FR" smtClean="0">
                <a:latin typeface="Arial" pitchFamily="34" charset="0"/>
              </a:rPr>
              <a:t>we will now debrief on the workshop. The next 4 slides are designed on the same pattern : we will describe, for each profile, Green Lights / Red Lights during the interview. Everyone has to write down his own key learnings for communicating with such and such customer profile.</a:t>
            </a:r>
          </a:p>
          <a:p>
            <a:pPr eaLnBrk="1" hangingPunct="1"/>
            <a:endParaRPr lang="fr-FR" smtClean="0">
              <a:latin typeface="Arial" pitchFamily="34" charset="0"/>
            </a:endParaRPr>
          </a:p>
          <a:p>
            <a:pPr eaLnBrk="1" hangingPunct="1"/>
            <a:endParaRPr lang="fr-FR" smtClean="0">
              <a:latin typeface="Arial" pitchFamily="34" charset="0"/>
            </a:endParaRPr>
          </a:p>
          <a:p>
            <a:pPr eaLnBrk="1" hangingPunct="1"/>
            <a:r>
              <a:rPr lang="fr-FR" b="1" smtClean="0">
                <a:latin typeface="Arial" pitchFamily="34" charset="0"/>
              </a:rPr>
              <a:t>Commentaires:</a:t>
            </a:r>
            <a:r>
              <a:rPr lang="fr-FR" smtClean="0">
                <a:latin typeface="Arial" pitchFamily="34" charset="0"/>
              </a:rPr>
              <a:t> </a:t>
            </a:r>
          </a:p>
          <a:p>
            <a:pPr eaLnBrk="1" hangingPunct="1"/>
            <a:r>
              <a:rPr lang="fr-FR" smtClean="0">
                <a:latin typeface="Arial" pitchFamily="34" charset="0"/>
              </a:rPr>
              <a:t>We understand that a « Reasoner » is a buyer who needs to be reassured, in the long term with facts and evidences. </a:t>
            </a:r>
          </a:p>
          <a:p>
            <a:pPr eaLnBrk="1" hangingPunct="1"/>
            <a:r>
              <a:rPr lang="fr-FR" smtClean="0">
                <a:latin typeface="Arial" pitchFamily="34" charset="0"/>
              </a:rPr>
              <a:t>You will close a deal with him if you are structured, methodical, well prepared and ready to go into details... Because he simply loves details ! « Ask him what time it is and he will tell you how a watch works ! »</a:t>
            </a:r>
          </a:p>
          <a:p>
            <a:pPr eaLnBrk="1" hangingPunct="1"/>
            <a:r>
              <a:rPr lang="fr-FR" smtClean="0">
                <a:latin typeface="Arial" pitchFamily="34" charset="0"/>
              </a:rPr>
              <a:t>He will like a serious conversation, a quiet person who keeps his word. On the contrary he will be worried (and feel unsecure) if you are vague and you forget details in your sales presentation… or if you try to be funny !</a:t>
            </a:r>
          </a:p>
        </p:txBody>
      </p:sp>
    </p:spTree>
    <p:extLst>
      <p:ext uri="{BB962C8B-B14F-4D97-AF65-F5344CB8AC3E}">
        <p14:creationId xmlns:p14="http://schemas.microsoft.com/office/powerpoint/2010/main" val="3391999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7570" name="Rectangle 7"/>
          <p:cNvSpPr>
            <a:spLocks noGrp="1" noChangeArrowheads="1"/>
          </p:cNvSpPr>
          <p:nvPr>
            <p:ph type="sldNum" sz="quarter" idx="5"/>
          </p:nvPr>
        </p:nvSpPr>
        <p:spPr>
          <a:noFill/>
        </p:spPr>
        <p:txBody>
          <a:bodyPr/>
          <a:lstStyle/>
          <a:p>
            <a:fld id="{B5321804-16AB-438B-8CC1-DC5656BAA07C}" type="slidenum">
              <a:rPr lang="fr-FR" smtClean="0">
                <a:latin typeface="Arial" pitchFamily="34" charset="0"/>
              </a:rPr>
              <a:pPr/>
              <a:t>9</a:t>
            </a:fld>
            <a:endParaRPr lang="fr-FR" smtClean="0">
              <a:latin typeface="Arial" pitchFamily="34" charset="0"/>
            </a:endParaRPr>
          </a:p>
        </p:txBody>
      </p:sp>
      <p:sp>
        <p:nvSpPr>
          <p:cNvPr id="237571" name="Rectangle 2"/>
          <p:cNvSpPr>
            <a:spLocks noGrp="1" noRot="1" noChangeAspect="1" noChangeArrowheads="1" noTextEdit="1"/>
          </p:cNvSpPr>
          <p:nvPr>
            <p:ph type="sldImg"/>
          </p:nvPr>
        </p:nvSpPr>
        <p:spPr>
          <a:ln/>
        </p:spPr>
      </p:sp>
      <p:sp>
        <p:nvSpPr>
          <p:cNvPr id="237572" name="Rectangle 3"/>
          <p:cNvSpPr>
            <a:spLocks noGrp="1" noChangeArrowheads="1"/>
          </p:cNvSpPr>
          <p:nvPr>
            <p:ph type="body" idx="1"/>
          </p:nvPr>
        </p:nvSpPr>
        <p:spPr>
          <a:noFill/>
          <a:ln/>
        </p:spPr>
        <p:txBody>
          <a:bodyPr/>
          <a:lstStyle/>
          <a:p>
            <a:pPr eaLnBrk="1" hangingPunct="1"/>
            <a:r>
              <a:rPr lang="fr-FR" b="1" smtClean="0">
                <a:latin typeface="Arial" pitchFamily="34" charset="0"/>
              </a:rPr>
              <a:t>Timing : 3  mn</a:t>
            </a:r>
          </a:p>
          <a:p>
            <a:pPr eaLnBrk="1" hangingPunct="1"/>
            <a:endParaRPr lang="fr-FR" b="1" smtClean="0">
              <a:latin typeface="Arial" pitchFamily="34" charset="0"/>
            </a:endParaRPr>
          </a:p>
          <a:p>
            <a:pPr eaLnBrk="1" hangingPunct="1"/>
            <a:r>
              <a:rPr lang="fr-FR" b="1" smtClean="0">
                <a:latin typeface="Arial" pitchFamily="34" charset="0"/>
              </a:rPr>
              <a:t>Instructions : </a:t>
            </a:r>
            <a:r>
              <a:rPr lang="fr-FR" smtClean="0">
                <a:latin typeface="Arial" pitchFamily="34" charset="0"/>
              </a:rPr>
              <a:t>we will now debrief on the workshop. The next 4 slides are designed on the same pattern : we will describe, for each profile, Green Lights / Red Lights during the interview. Everyone has to write down his own key learnings for communicating with such and such customer profile.</a:t>
            </a:r>
          </a:p>
          <a:p>
            <a:pPr eaLnBrk="1" hangingPunct="1"/>
            <a:endParaRPr lang="fr-FR" smtClean="0">
              <a:latin typeface="Arial" pitchFamily="34" charset="0"/>
            </a:endParaRPr>
          </a:p>
          <a:p>
            <a:pPr eaLnBrk="1" hangingPunct="1"/>
            <a:endParaRPr lang="fr-FR" smtClean="0">
              <a:latin typeface="Arial" pitchFamily="34" charset="0"/>
            </a:endParaRPr>
          </a:p>
          <a:p>
            <a:pPr eaLnBrk="1" hangingPunct="1"/>
            <a:r>
              <a:rPr lang="fr-FR" b="1" smtClean="0">
                <a:latin typeface="Arial" pitchFamily="34" charset="0"/>
              </a:rPr>
              <a:t>Commentaires:</a:t>
            </a:r>
            <a:r>
              <a:rPr lang="fr-FR" smtClean="0">
                <a:latin typeface="Arial" pitchFamily="34" charset="0"/>
              </a:rPr>
              <a:t> </a:t>
            </a:r>
          </a:p>
          <a:p>
            <a:pPr eaLnBrk="1" hangingPunct="1"/>
            <a:r>
              <a:rPr lang="fr-FR" smtClean="0">
                <a:latin typeface="Arial" pitchFamily="34" charset="0"/>
              </a:rPr>
              <a:t>We understand that a « Reasoner » is a buyer who needs to be reassured, in the long term with facts and evidences. </a:t>
            </a:r>
          </a:p>
          <a:p>
            <a:pPr eaLnBrk="1" hangingPunct="1"/>
            <a:r>
              <a:rPr lang="fr-FR" smtClean="0">
                <a:latin typeface="Arial" pitchFamily="34" charset="0"/>
              </a:rPr>
              <a:t>You will close a deal with him if you are structured, methodical, well prepared and ready to go into details... Because he simply loves details ! « Ask him what time it is and he will tell you how a watch works ! »</a:t>
            </a:r>
          </a:p>
          <a:p>
            <a:pPr eaLnBrk="1" hangingPunct="1"/>
            <a:r>
              <a:rPr lang="fr-FR" smtClean="0">
                <a:latin typeface="Arial" pitchFamily="34" charset="0"/>
              </a:rPr>
              <a:t>He will like a serious conversation, a quiet person who keeps his word. On the contrary he will be worried (and feel unsecure) if you are vague and you forget details in your sales presentation… or if you try to be funny !</a:t>
            </a:r>
          </a:p>
        </p:txBody>
      </p:sp>
    </p:spTree>
    <p:extLst>
      <p:ext uri="{BB962C8B-B14F-4D97-AF65-F5344CB8AC3E}">
        <p14:creationId xmlns:p14="http://schemas.microsoft.com/office/powerpoint/2010/main" val="40676675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594" name="Rectangle 7"/>
          <p:cNvSpPr>
            <a:spLocks noGrp="1" noChangeArrowheads="1"/>
          </p:cNvSpPr>
          <p:nvPr>
            <p:ph type="sldNum" sz="quarter" idx="5"/>
          </p:nvPr>
        </p:nvSpPr>
        <p:spPr>
          <a:noFill/>
        </p:spPr>
        <p:txBody>
          <a:bodyPr/>
          <a:lstStyle/>
          <a:p>
            <a:fld id="{419BEC50-07D1-4A82-B908-7E7078689C7C}" type="slidenum">
              <a:rPr lang="fr-FR" smtClean="0">
                <a:latin typeface="Arial" pitchFamily="34" charset="0"/>
              </a:rPr>
              <a:pPr/>
              <a:t>10</a:t>
            </a:fld>
            <a:endParaRPr lang="fr-FR" smtClean="0">
              <a:latin typeface="Arial" pitchFamily="34" charset="0"/>
            </a:endParaRPr>
          </a:p>
        </p:txBody>
      </p:sp>
      <p:sp>
        <p:nvSpPr>
          <p:cNvPr id="238595" name="Rectangle 2"/>
          <p:cNvSpPr>
            <a:spLocks noGrp="1" noRot="1" noChangeAspect="1" noChangeArrowheads="1" noTextEdit="1"/>
          </p:cNvSpPr>
          <p:nvPr>
            <p:ph type="sldImg"/>
          </p:nvPr>
        </p:nvSpPr>
        <p:spPr>
          <a:ln/>
        </p:spPr>
      </p:sp>
      <p:sp>
        <p:nvSpPr>
          <p:cNvPr id="238596" name="Rectangle 3"/>
          <p:cNvSpPr>
            <a:spLocks noGrp="1" noChangeArrowheads="1"/>
          </p:cNvSpPr>
          <p:nvPr>
            <p:ph type="body" idx="1"/>
          </p:nvPr>
        </p:nvSpPr>
        <p:spPr>
          <a:noFill/>
          <a:ln/>
        </p:spPr>
        <p:txBody>
          <a:bodyPr/>
          <a:lstStyle/>
          <a:p>
            <a:pPr eaLnBrk="1" hangingPunct="1"/>
            <a:r>
              <a:rPr lang="fr-FR" b="1" smtClean="0">
                <a:latin typeface="Arial" pitchFamily="34" charset="0"/>
              </a:rPr>
              <a:t>Timing : 3  mn</a:t>
            </a:r>
          </a:p>
          <a:p>
            <a:pPr eaLnBrk="1" hangingPunct="1"/>
            <a:endParaRPr lang="fr-FR" b="1" smtClean="0">
              <a:latin typeface="Arial" pitchFamily="34" charset="0"/>
            </a:endParaRPr>
          </a:p>
          <a:p>
            <a:pPr eaLnBrk="1" hangingPunct="1"/>
            <a:r>
              <a:rPr lang="fr-FR" b="1" smtClean="0">
                <a:latin typeface="Arial" pitchFamily="34" charset="0"/>
              </a:rPr>
              <a:t>Instructions : </a:t>
            </a:r>
            <a:r>
              <a:rPr lang="fr-FR" smtClean="0">
                <a:latin typeface="Arial" pitchFamily="34" charset="0"/>
              </a:rPr>
              <a:t>we will now debrief on the workshop. The next 4 slides are designed on the same pattern : we will describe, for each profile, Green Lights / Red Lights during the interview. Everyone has to write down his own key learnings for communicating with such and such customer profile.</a:t>
            </a:r>
          </a:p>
          <a:p>
            <a:pPr eaLnBrk="1" hangingPunct="1"/>
            <a:endParaRPr lang="fr-FR" smtClean="0">
              <a:latin typeface="Arial" pitchFamily="34" charset="0"/>
            </a:endParaRPr>
          </a:p>
          <a:p>
            <a:pPr eaLnBrk="1" hangingPunct="1"/>
            <a:endParaRPr lang="fr-FR" smtClean="0">
              <a:latin typeface="Arial" pitchFamily="34" charset="0"/>
            </a:endParaRPr>
          </a:p>
          <a:p>
            <a:pPr eaLnBrk="1" hangingPunct="1"/>
            <a:r>
              <a:rPr lang="fr-FR" b="1" smtClean="0">
                <a:latin typeface="Arial" pitchFamily="34" charset="0"/>
              </a:rPr>
              <a:t>Commentaires:</a:t>
            </a:r>
            <a:r>
              <a:rPr lang="fr-FR" smtClean="0">
                <a:latin typeface="Arial" pitchFamily="34" charset="0"/>
              </a:rPr>
              <a:t> </a:t>
            </a:r>
          </a:p>
          <a:p>
            <a:pPr eaLnBrk="1" hangingPunct="1"/>
            <a:r>
              <a:rPr lang="fr-FR" smtClean="0">
                <a:latin typeface="Arial" pitchFamily="34" charset="0"/>
              </a:rPr>
              <a:t>We understand that a « Reasoner » is a buyer who needs to be reassured, in the long term with facts and evidences. </a:t>
            </a:r>
          </a:p>
          <a:p>
            <a:pPr eaLnBrk="1" hangingPunct="1"/>
            <a:r>
              <a:rPr lang="fr-FR" smtClean="0">
                <a:latin typeface="Arial" pitchFamily="34" charset="0"/>
              </a:rPr>
              <a:t>You will close a deal with him if you are structured, methodical, well prepared and ready to go into details... Because he simply loves details ! « Ask him what time it is and he will tell you how a watch works ! »</a:t>
            </a:r>
          </a:p>
          <a:p>
            <a:pPr eaLnBrk="1" hangingPunct="1"/>
            <a:r>
              <a:rPr lang="fr-FR" smtClean="0">
                <a:latin typeface="Arial" pitchFamily="34" charset="0"/>
              </a:rPr>
              <a:t>He will like a serious conversation, a quiet person who keeps his word. On the contrary he will be worried (and feel unsecure) if you are vague and you forget details in your sales presentation… or if you try to be funny !</a:t>
            </a:r>
          </a:p>
        </p:txBody>
      </p:sp>
    </p:spTree>
    <p:extLst>
      <p:ext uri="{BB962C8B-B14F-4D97-AF65-F5344CB8AC3E}">
        <p14:creationId xmlns:p14="http://schemas.microsoft.com/office/powerpoint/2010/main" val="36585999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7"/>
          <p:cNvSpPr>
            <a:spLocks noGrp="1" noChangeArrowheads="1"/>
          </p:cNvSpPr>
          <p:nvPr>
            <p:ph type="sldNum" sz="quarter" idx="5"/>
          </p:nvPr>
        </p:nvSpPr>
        <p:spPr>
          <a:noFill/>
        </p:spPr>
        <p:txBody>
          <a:bodyPr/>
          <a:lstStyle/>
          <a:p>
            <a:fld id="{73458F49-0964-46B4-9890-BB6C3E9E050F}" type="slidenum">
              <a:rPr lang="fr-FR" smtClean="0">
                <a:latin typeface="Arial" pitchFamily="34" charset="0"/>
              </a:rPr>
              <a:pPr/>
              <a:t>11</a:t>
            </a:fld>
            <a:endParaRPr lang="fr-FR" smtClean="0">
              <a:latin typeface="Arial" pitchFamily="34" charset="0"/>
            </a:endParaRPr>
          </a:p>
        </p:txBody>
      </p:sp>
      <p:sp>
        <p:nvSpPr>
          <p:cNvPr id="239619" name="Rectangle 2"/>
          <p:cNvSpPr>
            <a:spLocks noGrp="1" noRot="1" noChangeAspect="1" noChangeArrowheads="1" noTextEdit="1"/>
          </p:cNvSpPr>
          <p:nvPr>
            <p:ph type="sldImg"/>
          </p:nvPr>
        </p:nvSpPr>
        <p:spPr>
          <a:ln/>
        </p:spPr>
      </p:sp>
      <p:sp>
        <p:nvSpPr>
          <p:cNvPr id="239620" name="Rectangle 3"/>
          <p:cNvSpPr>
            <a:spLocks noGrp="1" noChangeArrowheads="1"/>
          </p:cNvSpPr>
          <p:nvPr>
            <p:ph type="body" idx="1"/>
          </p:nvPr>
        </p:nvSpPr>
        <p:spPr>
          <a:noFill/>
          <a:ln/>
        </p:spPr>
        <p:txBody>
          <a:bodyPr/>
          <a:lstStyle/>
          <a:p>
            <a:pPr eaLnBrk="1" hangingPunct="1"/>
            <a:r>
              <a:rPr lang="fr-FR" b="1" smtClean="0">
                <a:latin typeface="Arial" pitchFamily="34" charset="0"/>
              </a:rPr>
              <a:t>Timing : 3  mn</a:t>
            </a:r>
          </a:p>
          <a:p>
            <a:pPr eaLnBrk="1" hangingPunct="1"/>
            <a:endParaRPr lang="fr-FR" b="1" smtClean="0">
              <a:latin typeface="Arial" pitchFamily="34" charset="0"/>
            </a:endParaRPr>
          </a:p>
          <a:p>
            <a:pPr eaLnBrk="1" hangingPunct="1"/>
            <a:r>
              <a:rPr lang="fr-FR" b="1" smtClean="0">
                <a:latin typeface="Arial" pitchFamily="34" charset="0"/>
              </a:rPr>
              <a:t>Instructions : </a:t>
            </a:r>
            <a:r>
              <a:rPr lang="fr-FR" smtClean="0">
                <a:latin typeface="Arial" pitchFamily="34" charset="0"/>
              </a:rPr>
              <a:t>we will now debrief on the workshop. The next 4 slides are designed on the same pattern : we will describe, for each profile, Green Lights / Red Lights during the interview. Everyone has to write down his own key learnings for communicating with such and such customer profile.</a:t>
            </a:r>
          </a:p>
          <a:p>
            <a:pPr eaLnBrk="1" hangingPunct="1"/>
            <a:endParaRPr lang="fr-FR" smtClean="0">
              <a:latin typeface="Arial" pitchFamily="34" charset="0"/>
            </a:endParaRPr>
          </a:p>
          <a:p>
            <a:pPr eaLnBrk="1" hangingPunct="1"/>
            <a:endParaRPr lang="fr-FR" smtClean="0">
              <a:latin typeface="Arial" pitchFamily="34" charset="0"/>
            </a:endParaRPr>
          </a:p>
          <a:p>
            <a:pPr eaLnBrk="1" hangingPunct="1"/>
            <a:r>
              <a:rPr lang="fr-FR" b="1" smtClean="0">
                <a:latin typeface="Arial" pitchFamily="34" charset="0"/>
              </a:rPr>
              <a:t>Commentaires:</a:t>
            </a:r>
            <a:r>
              <a:rPr lang="fr-FR" smtClean="0">
                <a:latin typeface="Arial" pitchFamily="34" charset="0"/>
              </a:rPr>
              <a:t> </a:t>
            </a:r>
          </a:p>
          <a:p>
            <a:pPr eaLnBrk="1" hangingPunct="1"/>
            <a:r>
              <a:rPr lang="fr-FR" smtClean="0">
                <a:latin typeface="Arial" pitchFamily="34" charset="0"/>
              </a:rPr>
              <a:t>We understand that a « Reasoner » is a buyer who needs to be reassured, in the long term with facts and evidences. </a:t>
            </a:r>
          </a:p>
          <a:p>
            <a:pPr eaLnBrk="1" hangingPunct="1"/>
            <a:r>
              <a:rPr lang="fr-FR" smtClean="0">
                <a:latin typeface="Arial" pitchFamily="34" charset="0"/>
              </a:rPr>
              <a:t>You will close a deal with him if you are structured, methodical, well prepared and ready to go into details... Because he simply loves details ! « Ask him what time it is and he will tell you how a watch works ! »</a:t>
            </a:r>
          </a:p>
          <a:p>
            <a:pPr eaLnBrk="1" hangingPunct="1"/>
            <a:r>
              <a:rPr lang="fr-FR" smtClean="0">
                <a:latin typeface="Arial" pitchFamily="34" charset="0"/>
              </a:rPr>
              <a:t>He will like a serious conversation, a quiet person who keeps his word. On the contrary he will be worried (and feel unsecure) if you are vague and you forget details in your sales presentation… or if you try to be funny !</a:t>
            </a:r>
          </a:p>
        </p:txBody>
      </p:sp>
    </p:spTree>
    <p:extLst>
      <p:ext uri="{BB962C8B-B14F-4D97-AF65-F5344CB8AC3E}">
        <p14:creationId xmlns:p14="http://schemas.microsoft.com/office/powerpoint/2010/main" val="14490920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Rectangle 7"/>
          <p:cNvSpPr>
            <a:spLocks noGrp="1" noChangeArrowheads="1"/>
          </p:cNvSpPr>
          <p:nvPr>
            <p:ph type="sldNum" sz="quarter" idx="5"/>
          </p:nvPr>
        </p:nvSpPr>
        <p:spPr>
          <a:noFill/>
        </p:spPr>
        <p:txBody>
          <a:bodyPr/>
          <a:lstStyle/>
          <a:p>
            <a:fld id="{4153A3A8-3B9A-451B-90BF-44BFA404D711}" type="slidenum">
              <a:rPr lang="fr-FR" smtClean="0">
                <a:latin typeface="Arial" pitchFamily="34" charset="0"/>
              </a:rPr>
              <a:pPr/>
              <a:t>12</a:t>
            </a:fld>
            <a:endParaRPr lang="fr-FR" smtClean="0">
              <a:latin typeface="Arial" pitchFamily="34" charset="0"/>
            </a:endParaRPr>
          </a:p>
        </p:txBody>
      </p:sp>
      <p:sp>
        <p:nvSpPr>
          <p:cNvPr id="240643" name="Rectangle 2"/>
          <p:cNvSpPr>
            <a:spLocks noGrp="1" noRot="1" noChangeAspect="1" noChangeArrowheads="1" noTextEdit="1"/>
          </p:cNvSpPr>
          <p:nvPr>
            <p:ph type="sldImg"/>
          </p:nvPr>
        </p:nvSpPr>
        <p:spPr>
          <a:ln/>
        </p:spPr>
      </p:sp>
      <p:sp>
        <p:nvSpPr>
          <p:cNvPr id="240644" name="Rectangle 3"/>
          <p:cNvSpPr>
            <a:spLocks noGrp="1" noChangeArrowheads="1"/>
          </p:cNvSpPr>
          <p:nvPr>
            <p:ph type="body" idx="1"/>
          </p:nvPr>
        </p:nvSpPr>
        <p:spPr>
          <a:noFill/>
          <a:ln/>
        </p:spPr>
        <p:txBody>
          <a:bodyPr/>
          <a:lstStyle/>
          <a:p>
            <a:pPr marL="228600" indent="-228600" eaLnBrk="1" hangingPunct="1"/>
            <a:r>
              <a:rPr lang="fr-FR" b="1" smtClean="0">
                <a:latin typeface="Arial" pitchFamily="34" charset="0"/>
              </a:rPr>
              <a:t>Timing : 5  mn</a:t>
            </a:r>
          </a:p>
          <a:p>
            <a:pPr marL="228600" indent="-228600" eaLnBrk="1" hangingPunct="1"/>
            <a:endParaRPr lang="fr-FR" b="1" smtClean="0">
              <a:latin typeface="Arial" pitchFamily="34" charset="0"/>
            </a:endParaRPr>
          </a:p>
          <a:p>
            <a:pPr marL="228600" indent="-228600" eaLnBrk="1" hangingPunct="1"/>
            <a:r>
              <a:rPr lang="fr-FR" b="1" smtClean="0">
                <a:latin typeface="Arial" pitchFamily="34" charset="0"/>
              </a:rPr>
              <a:t>Instructions : </a:t>
            </a:r>
            <a:r>
              <a:rPr lang="fr-FR" smtClean="0">
                <a:latin typeface="Arial" pitchFamily="34" charset="0"/>
              </a:rPr>
              <a:t>this is an individual exercise, every trainee has to place is major customers on this mapping.</a:t>
            </a:r>
          </a:p>
          <a:p>
            <a:pPr marL="228600" indent="-228600" eaLnBrk="1" hangingPunct="1"/>
            <a:endParaRPr lang="fr-FR" smtClean="0">
              <a:latin typeface="Arial" pitchFamily="34" charset="0"/>
            </a:endParaRPr>
          </a:p>
          <a:p>
            <a:pPr marL="228600" indent="-228600" eaLnBrk="1" hangingPunct="1"/>
            <a:r>
              <a:rPr lang="fr-FR" b="1" smtClean="0">
                <a:latin typeface="Arial" pitchFamily="34" charset="0"/>
              </a:rPr>
              <a:t>Comments:</a:t>
            </a:r>
            <a:r>
              <a:rPr lang="fr-FR" smtClean="0">
                <a:latin typeface="Arial" pitchFamily="34" charset="0"/>
              </a:rPr>
              <a:t> </a:t>
            </a:r>
          </a:p>
          <a:p>
            <a:pPr marL="228600" indent="-228600" eaLnBrk="1" hangingPunct="1">
              <a:buFontTx/>
              <a:buAutoNum type="arabicPeriod"/>
            </a:pPr>
            <a:r>
              <a:rPr lang="fr-FR" smtClean="0">
                <a:latin typeface="Arial" pitchFamily="34" charset="0"/>
              </a:rPr>
              <a:t>Now think about your major customers … where would you place them on this mapping ?</a:t>
            </a:r>
          </a:p>
          <a:p>
            <a:pPr marL="228600" indent="-228600" eaLnBrk="1" hangingPunct="1">
              <a:buFontTx/>
              <a:buAutoNum type="arabicPeriod"/>
            </a:pPr>
            <a:r>
              <a:rPr lang="fr-FR" smtClean="0">
                <a:latin typeface="Arial" pitchFamily="34" charset="0"/>
              </a:rPr>
              <a:t>With a red pen, underline the ones with which you have the most difficult relationships, from both a personal and professional point of view.</a:t>
            </a:r>
          </a:p>
        </p:txBody>
      </p:sp>
    </p:spTree>
    <p:extLst>
      <p:ext uri="{BB962C8B-B14F-4D97-AF65-F5344CB8AC3E}">
        <p14:creationId xmlns:p14="http://schemas.microsoft.com/office/powerpoint/2010/main" val="17300490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414BEF6-108E-41A0-ADF0-D2EB8EDFE33B}" type="datetimeFigureOut">
              <a:rPr lang="en-US" smtClean="0"/>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2330739-E9E3-42B5-9087-B9CD6210A9CE}" type="slidenum">
              <a:rPr lang="en-US" smtClean="0"/>
              <a:t>‹#›</a:t>
            </a:fld>
            <a:endParaRPr lang="en-US"/>
          </a:p>
        </p:txBody>
      </p:sp>
    </p:spTree>
    <p:extLst>
      <p:ext uri="{BB962C8B-B14F-4D97-AF65-F5344CB8AC3E}">
        <p14:creationId xmlns:p14="http://schemas.microsoft.com/office/powerpoint/2010/main" val="27378287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414BEF6-108E-41A0-ADF0-D2EB8EDFE33B}" type="datetimeFigureOut">
              <a:rPr lang="en-US" smtClean="0"/>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2330739-E9E3-42B5-9087-B9CD6210A9CE}" type="slidenum">
              <a:rPr lang="en-US" smtClean="0"/>
              <a:t>‹#›</a:t>
            </a:fld>
            <a:endParaRPr lang="en-US"/>
          </a:p>
        </p:txBody>
      </p:sp>
    </p:spTree>
    <p:extLst>
      <p:ext uri="{BB962C8B-B14F-4D97-AF65-F5344CB8AC3E}">
        <p14:creationId xmlns:p14="http://schemas.microsoft.com/office/powerpoint/2010/main" val="41196166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414BEF6-108E-41A0-ADF0-D2EB8EDFE33B}" type="datetimeFigureOut">
              <a:rPr lang="en-US" smtClean="0"/>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2330739-E9E3-42B5-9087-B9CD6210A9CE}" type="slidenum">
              <a:rPr lang="en-US" smtClean="0"/>
              <a:t>‹#›</a:t>
            </a:fld>
            <a:endParaRPr lang="en-US"/>
          </a:p>
        </p:txBody>
      </p:sp>
    </p:spTree>
    <p:extLst>
      <p:ext uri="{BB962C8B-B14F-4D97-AF65-F5344CB8AC3E}">
        <p14:creationId xmlns:p14="http://schemas.microsoft.com/office/powerpoint/2010/main" val="39962976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414BEF6-108E-41A0-ADF0-D2EB8EDFE33B}" type="datetimeFigureOut">
              <a:rPr lang="en-US" smtClean="0"/>
              <a:t>5/21/2020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2330739-E9E3-42B5-9087-B9CD6210A9CE}" type="slidenum">
              <a:rPr lang="en-US" smtClean="0"/>
              <a:t>‹#›</a:t>
            </a:fld>
            <a:endParaRPr lang="en-US"/>
          </a:p>
        </p:txBody>
      </p:sp>
    </p:spTree>
    <p:extLst>
      <p:ext uri="{BB962C8B-B14F-4D97-AF65-F5344CB8AC3E}">
        <p14:creationId xmlns:p14="http://schemas.microsoft.com/office/powerpoint/2010/main" val="33183509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414BEF6-108E-41A0-ADF0-D2EB8EDFE33B}" type="datetimeFigureOut">
              <a:rPr lang="en-US" smtClean="0"/>
              <a:t>5/21/2020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2330739-E9E3-42B5-9087-B9CD6210A9CE}" type="slidenum">
              <a:rPr lang="en-US" smtClean="0"/>
              <a:t>‹#›</a:t>
            </a:fld>
            <a:endParaRPr lang="en-US"/>
          </a:p>
        </p:txBody>
      </p:sp>
    </p:spTree>
    <p:extLst>
      <p:ext uri="{BB962C8B-B14F-4D97-AF65-F5344CB8AC3E}">
        <p14:creationId xmlns:p14="http://schemas.microsoft.com/office/powerpoint/2010/main" val="16137098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414BEF6-108E-41A0-ADF0-D2EB8EDFE33B}" type="datetimeFigureOut">
              <a:rPr lang="en-US" smtClean="0"/>
              <a:t>5/21/2020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2330739-E9E3-42B5-9087-B9CD6210A9CE}" type="slidenum">
              <a:rPr lang="en-US" smtClean="0"/>
              <a:t>‹#›</a:t>
            </a:fld>
            <a:endParaRPr lang="en-US"/>
          </a:p>
        </p:txBody>
      </p:sp>
    </p:spTree>
    <p:extLst>
      <p:ext uri="{BB962C8B-B14F-4D97-AF65-F5344CB8AC3E}">
        <p14:creationId xmlns:p14="http://schemas.microsoft.com/office/powerpoint/2010/main" val="24846674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414BEF6-108E-41A0-ADF0-D2EB8EDFE33B}" type="datetimeFigureOut">
              <a:rPr lang="en-US" smtClean="0"/>
              <a:t>5/21/2020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2330739-E9E3-42B5-9087-B9CD6210A9CE}" type="slidenum">
              <a:rPr lang="en-US" smtClean="0"/>
              <a:t>‹#›</a:t>
            </a:fld>
            <a:endParaRPr lang="en-US"/>
          </a:p>
        </p:txBody>
      </p:sp>
    </p:spTree>
    <p:extLst>
      <p:ext uri="{BB962C8B-B14F-4D97-AF65-F5344CB8AC3E}">
        <p14:creationId xmlns:p14="http://schemas.microsoft.com/office/powerpoint/2010/main" val="15162712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414BEF6-108E-41A0-ADF0-D2EB8EDFE33B}" type="datetimeFigureOut">
              <a:rPr lang="en-US" smtClean="0"/>
              <a:t>5/21/2020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2330739-E9E3-42B5-9087-B9CD6210A9CE}" type="slidenum">
              <a:rPr lang="en-US" smtClean="0"/>
              <a:t>‹#›</a:t>
            </a:fld>
            <a:endParaRPr lang="en-US"/>
          </a:p>
        </p:txBody>
      </p:sp>
    </p:spTree>
    <p:extLst>
      <p:ext uri="{BB962C8B-B14F-4D97-AF65-F5344CB8AC3E}">
        <p14:creationId xmlns:p14="http://schemas.microsoft.com/office/powerpoint/2010/main" val="16862232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414BEF6-108E-41A0-ADF0-D2EB8EDFE33B}" type="datetimeFigureOut">
              <a:rPr lang="en-US" smtClean="0"/>
              <a:t>5/21/2020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2330739-E9E3-42B5-9087-B9CD6210A9CE}" type="slidenum">
              <a:rPr lang="en-US" smtClean="0"/>
              <a:t>‹#›</a:t>
            </a:fld>
            <a:endParaRPr lang="en-US"/>
          </a:p>
        </p:txBody>
      </p:sp>
    </p:spTree>
    <p:extLst>
      <p:ext uri="{BB962C8B-B14F-4D97-AF65-F5344CB8AC3E}">
        <p14:creationId xmlns:p14="http://schemas.microsoft.com/office/powerpoint/2010/main" val="3277454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414BEF6-108E-41A0-ADF0-D2EB8EDFE33B}" type="datetimeFigureOut">
              <a:rPr lang="en-US" smtClean="0"/>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2330739-E9E3-42B5-9087-B9CD6210A9CE}" type="slidenum">
              <a:rPr lang="en-US" smtClean="0"/>
              <a:t>‹#›</a:t>
            </a:fld>
            <a:endParaRPr lang="en-US"/>
          </a:p>
        </p:txBody>
      </p:sp>
    </p:spTree>
    <p:extLst>
      <p:ext uri="{BB962C8B-B14F-4D97-AF65-F5344CB8AC3E}">
        <p14:creationId xmlns:p14="http://schemas.microsoft.com/office/powerpoint/2010/main" val="7684180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414BEF6-108E-41A0-ADF0-D2EB8EDFE33B}" type="datetimeFigureOut">
              <a:rPr lang="en-US" smtClean="0"/>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2330739-E9E3-42B5-9087-B9CD6210A9CE}" type="slidenum">
              <a:rPr lang="en-US" smtClean="0"/>
              <a:t>‹#›</a:t>
            </a:fld>
            <a:endParaRPr lang="en-US"/>
          </a:p>
        </p:txBody>
      </p:sp>
    </p:spTree>
    <p:extLst>
      <p:ext uri="{BB962C8B-B14F-4D97-AF65-F5344CB8AC3E}">
        <p14:creationId xmlns:p14="http://schemas.microsoft.com/office/powerpoint/2010/main" val="41249120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2927352" y="188913"/>
            <a:ext cx="8655049" cy="576262"/>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600201"/>
            <a:ext cx="10972800" cy="4525963"/>
          </a:xfrm>
        </p:spPr>
        <p:txBody>
          <a:bodyPr/>
          <a:lstStyle/>
          <a:p>
            <a:pPr lvl="0"/>
            <a:endParaRPr lang="en-US" noProof="0" smtClean="0"/>
          </a:p>
        </p:txBody>
      </p:sp>
      <p:sp>
        <p:nvSpPr>
          <p:cNvPr id="4" name="Rectangle 4"/>
          <p:cNvSpPr>
            <a:spLocks noGrp="1" noChangeArrowheads="1"/>
          </p:cNvSpPr>
          <p:nvPr>
            <p:ph type="dt" sz="half" idx="10"/>
          </p:nvPr>
        </p:nvSpPr>
        <p:spPr>
          <a:ln/>
        </p:spPr>
        <p:txBody>
          <a:bodyPr/>
          <a:lstStyle>
            <a:lvl1pPr>
              <a:defRPr/>
            </a:lvl1pPr>
          </a:lstStyle>
          <a:p>
            <a:pPr>
              <a:defRPr/>
            </a:pPr>
            <a:endParaRPr 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p>
        </p:txBody>
      </p:sp>
    </p:spTree>
    <p:extLst>
      <p:ext uri="{BB962C8B-B14F-4D97-AF65-F5344CB8AC3E}">
        <p14:creationId xmlns:p14="http://schemas.microsoft.com/office/powerpoint/2010/main" val="15909166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188913"/>
            <a:ext cx="10972800" cy="59372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fr-FR"/>
          </a:p>
        </p:txBody>
      </p:sp>
      <p:sp>
        <p:nvSpPr>
          <p:cNvPr id="4" name="Rectangle 5"/>
          <p:cNvSpPr>
            <a:spLocks noGrp="1" noChangeArrowheads="1"/>
          </p:cNvSpPr>
          <p:nvPr>
            <p:ph type="ftr" sz="quarter" idx="11"/>
          </p:nvPr>
        </p:nvSpPr>
        <p:spPr>
          <a:ln/>
        </p:spPr>
        <p:txBody>
          <a:bodyPr/>
          <a:lstStyle>
            <a:lvl1pPr>
              <a:defRPr/>
            </a:lvl1pPr>
          </a:lstStyle>
          <a:p>
            <a:pPr>
              <a:defRPr/>
            </a:pPr>
            <a:endParaRPr lang="fr-FR"/>
          </a:p>
        </p:txBody>
      </p:sp>
    </p:spTree>
    <p:extLst>
      <p:ext uri="{BB962C8B-B14F-4D97-AF65-F5344CB8AC3E}">
        <p14:creationId xmlns:p14="http://schemas.microsoft.com/office/powerpoint/2010/main" val="33888353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414BEF6-108E-41A0-ADF0-D2EB8EDFE33B}" type="datetimeFigureOut">
              <a:rPr lang="en-US" smtClean="0"/>
              <a:t>5/21/2020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330739-E9E3-42B5-9087-B9CD6210A9CE}" type="slidenum">
              <a:rPr lang="en-US" smtClean="0"/>
              <a:t>‹#›</a:t>
            </a:fld>
            <a:endParaRPr lang="en-US"/>
          </a:p>
        </p:txBody>
      </p:sp>
    </p:spTree>
    <p:extLst>
      <p:ext uri="{BB962C8B-B14F-4D97-AF65-F5344CB8AC3E}">
        <p14:creationId xmlns:p14="http://schemas.microsoft.com/office/powerpoint/2010/main" val="40002312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4.wmf"/><Relationship Id="rId5" Type="http://schemas.openxmlformats.org/officeDocument/2006/relationships/image" Target="../media/image3.wmf"/><Relationship Id="rId4" Type="http://schemas.openxmlformats.org/officeDocument/2006/relationships/image" Target="../media/image2.wmf"/></Relationships>
</file>

<file path=ppt/slides/_rels/slide4.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11.xml"/><Relationship Id="rId1" Type="http://schemas.openxmlformats.org/officeDocument/2006/relationships/slideLayout" Target="../slideLayouts/slideLayout13.xml"/><Relationship Id="rId6" Type="http://schemas.openxmlformats.org/officeDocument/2006/relationships/image" Target="../media/image2.wmf"/><Relationship Id="rId5" Type="http://schemas.openxmlformats.org/officeDocument/2006/relationships/image" Target="../media/image4.wmf"/><Relationship Id="rId4" Type="http://schemas.openxmlformats.org/officeDocument/2006/relationships/image" Target="../media/image1.w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dirty="0" smtClean="0"/>
              <a:t>بنام خدا</a:t>
            </a:r>
            <a:endParaRPr lang="en-US" dirty="0"/>
          </a:p>
        </p:txBody>
      </p:sp>
    </p:spTree>
    <p:extLst>
      <p:ext uri="{BB962C8B-B14F-4D97-AF65-F5344CB8AC3E}">
        <p14:creationId xmlns:p14="http://schemas.microsoft.com/office/powerpoint/2010/main" val="16104502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Text Box 2"/>
          <p:cNvSpPr txBox="1">
            <a:spLocks noChangeArrowheads="1"/>
          </p:cNvSpPr>
          <p:nvPr/>
        </p:nvSpPr>
        <p:spPr bwMode="auto">
          <a:xfrm>
            <a:off x="4419600" y="2439988"/>
            <a:ext cx="184150" cy="366712"/>
          </a:xfrm>
          <a:prstGeom prst="rect">
            <a:avLst/>
          </a:prstGeom>
          <a:noFill/>
          <a:ln w="9525">
            <a:noFill/>
            <a:miter lim="800000"/>
            <a:headEnd/>
            <a:tailEnd/>
          </a:ln>
        </p:spPr>
        <p:txBody>
          <a:bodyPr wrap="none">
            <a:spAutoFit/>
          </a:bodyPr>
          <a:lstStyle/>
          <a:p>
            <a:endParaRPr lang="en-US"/>
          </a:p>
        </p:txBody>
      </p:sp>
      <p:sp>
        <p:nvSpPr>
          <p:cNvPr id="120835" name="Rectangle 3"/>
          <p:cNvSpPr>
            <a:spLocks noChangeArrowheads="1"/>
          </p:cNvSpPr>
          <p:nvPr/>
        </p:nvSpPr>
        <p:spPr bwMode="auto">
          <a:xfrm>
            <a:off x="2424113" y="2420939"/>
            <a:ext cx="7772400" cy="1470025"/>
          </a:xfrm>
          <a:prstGeom prst="rect">
            <a:avLst/>
          </a:prstGeom>
          <a:noFill/>
          <a:ln w="9525">
            <a:noFill/>
            <a:miter lim="800000"/>
            <a:headEnd/>
            <a:tailEnd/>
          </a:ln>
        </p:spPr>
        <p:txBody>
          <a:bodyPr anchor="ctr"/>
          <a:lstStyle/>
          <a:p>
            <a:pPr algn="ctr"/>
            <a:r>
              <a:rPr lang="fa-IR" sz="2800" b="1" dirty="0">
                <a:solidFill>
                  <a:srgbClr val="E0005B"/>
                </a:solidFill>
                <a:latin typeface="Garamond" pitchFamily="18" charset="0"/>
              </a:rPr>
              <a:t>کارگاه رفتار شناسی</a:t>
            </a:r>
            <a:endParaRPr lang="fr-FR" sz="2800" b="1" dirty="0">
              <a:solidFill>
                <a:srgbClr val="E0005B"/>
              </a:solidFill>
              <a:latin typeface="Garamond" pitchFamily="18" charset="0"/>
            </a:endParaRPr>
          </a:p>
        </p:txBody>
      </p:sp>
      <p:sp>
        <p:nvSpPr>
          <p:cNvPr id="120836" name="Rectangle 4"/>
          <p:cNvSpPr>
            <a:spLocks noChangeArrowheads="1"/>
          </p:cNvSpPr>
          <p:nvPr/>
        </p:nvSpPr>
        <p:spPr bwMode="auto">
          <a:xfrm>
            <a:off x="2819401" y="2286001"/>
            <a:ext cx="6983413" cy="1782763"/>
          </a:xfrm>
          <a:prstGeom prst="rect">
            <a:avLst/>
          </a:prstGeom>
          <a:noFill/>
          <a:ln w="38100">
            <a:solidFill>
              <a:srgbClr val="0033CC"/>
            </a:solidFill>
            <a:miter lim="800000"/>
            <a:headEnd/>
            <a:tailEnd/>
          </a:ln>
        </p:spPr>
        <p:txBody>
          <a:bodyPr wrap="none" anchor="ctr"/>
          <a:lstStyle/>
          <a:p>
            <a:endParaRPr lang="en-US"/>
          </a:p>
        </p:txBody>
      </p:sp>
      <p:sp>
        <p:nvSpPr>
          <p:cNvPr id="120837" name="Slide Number Placeholder 4"/>
          <p:cNvSpPr>
            <a:spLocks noGrp="1"/>
          </p:cNvSpPr>
          <p:nvPr>
            <p:ph type="sldNum" sz="quarter" idx="4294967295"/>
          </p:nvPr>
        </p:nvSpPr>
        <p:spPr bwMode="auto">
          <a:xfrm>
            <a:off x="8077200" y="6356351"/>
            <a:ext cx="2133600" cy="365125"/>
          </a:xfrm>
          <a:prstGeom prst="rect">
            <a:avLst/>
          </a:prstGeom>
          <a:noFill/>
          <a:ln>
            <a:miter lim="800000"/>
            <a:headEnd/>
            <a:tailEnd/>
          </a:ln>
        </p:spPr>
        <p:txBody>
          <a:bodyPr/>
          <a:lstStyle/>
          <a:p>
            <a:fld id="{D59F2CB2-1846-4E70-BB27-9F7A91748EC8}" type="slidenum">
              <a:rPr lang="en-US"/>
              <a:pPr/>
              <a:t>2</a:t>
            </a:fld>
            <a:endParaRPr lang="en-US"/>
          </a:p>
        </p:txBody>
      </p:sp>
    </p:spTree>
    <p:extLst>
      <p:ext uri="{BB962C8B-B14F-4D97-AF65-F5344CB8AC3E}">
        <p14:creationId xmlns:p14="http://schemas.microsoft.com/office/powerpoint/2010/main" val="327754487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Text Box 2"/>
          <p:cNvSpPr txBox="1">
            <a:spLocks noChangeArrowheads="1"/>
          </p:cNvSpPr>
          <p:nvPr/>
        </p:nvSpPr>
        <p:spPr bwMode="auto">
          <a:xfrm>
            <a:off x="4419600" y="2439988"/>
            <a:ext cx="184150" cy="366712"/>
          </a:xfrm>
          <a:prstGeom prst="rect">
            <a:avLst/>
          </a:prstGeom>
          <a:noFill/>
          <a:ln w="9525">
            <a:noFill/>
            <a:miter lim="800000"/>
            <a:headEnd/>
            <a:tailEnd/>
          </a:ln>
        </p:spPr>
        <p:txBody>
          <a:bodyPr wrap="none">
            <a:spAutoFit/>
          </a:bodyPr>
          <a:lstStyle/>
          <a:p>
            <a:endParaRPr lang="en-US" b="1"/>
          </a:p>
        </p:txBody>
      </p:sp>
      <p:sp>
        <p:nvSpPr>
          <p:cNvPr id="444419" name="Rectangle 3"/>
          <p:cNvSpPr>
            <a:spLocks noChangeArrowheads="1"/>
          </p:cNvSpPr>
          <p:nvPr/>
        </p:nvSpPr>
        <p:spPr bwMode="auto">
          <a:xfrm>
            <a:off x="4295776" y="1209675"/>
            <a:ext cx="3376613" cy="641350"/>
          </a:xfrm>
          <a:prstGeom prst="rect">
            <a:avLst/>
          </a:prstGeom>
          <a:noFill/>
          <a:ln w="9525">
            <a:noFill/>
            <a:miter lim="800000"/>
            <a:headEnd/>
            <a:tailEnd/>
          </a:ln>
          <a:effectLst/>
        </p:spPr>
        <p:txBody>
          <a:bodyPr>
            <a:spAutoFit/>
          </a:bodyPr>
          <a:lstStyle/>
          <a:p>
            <a:pPr algn="ctr">
              <a:defRPr/>
            </a:pPr>
            <a:r>
              <a:rPr lang="fa-IR" b="1" dirty="0">
                <a:solidFill>
                  <a:srgbClr val="FF9900"/>
                </a:solidFill>
                <a:latin typeface="Garamond" pitchFamily="18" charset="0"/>
                <a:cs typeface="Arial" charset="0"/>
              </a:rPr>
              <a:t>مستدل</a:t>
            </a:r>
            <a:endParaRPr lang="fr-FR" b="1" dirty="0">
              <a:solidFill>
                <a:srgbClr val="FF9900"/>
              </a:solidFill>
              <a:latin typeface="Garamond" pitchFamily="18" charset="0"/>
              <a:cs typeface="Arial" charset="0"/>
            </a:endParaRPr>
          </a:p>
          <a:p>
            <a:pPr algn="ctr">
              <a:defRPr/>
            </a:pPr>
            <a:r>
              <a:rPr lang="fr-FR" b="1" dirty="0">
                <a:solidFill>
                  <a:schemeClr val="tx1">
                    <a:lumMod val="75000"/>
                    <a:lumOff val="25000"/>
                  </a:schemeClr>
                </a:solidFill>
                <a:latin typeface="Garamond" pitchFamily="18" charset="0"/>
              </a:rPr>
              <a:t> </a:t>
            </a:r>
            <a:r>
              <a:rPr lang="fa-IR" b="1" dirty="0">
                <a:solidFill>
                  <a:schemeClr val="tx1">
                    <a:lumMod val="75000"/>
                    <a:lumOff val="25000"/>
                  </a:schemeClr>
                </a:solidFill>
                <a:latin typeface="Garamond" pitchFamily="18" charset="0"/>
                <a:cs typeface="Arial" charset="0"/>
              </a:rPr>
              <a:t>چه/ چقدر/ كي/ كجا</a:t>
            </a:r>
            <a:endParaRPr lang="fr-FR" b="1" dirty="0">
              <a:solidFill>
                <a:schemeClr val="tx1">
                  <a:lumMod val="75000"/>
                  <a:lumOff val="25000"/>
                </a:schemeClr>
              </a:solidFill>
              <a:latin typeface="Garamond" pitchFamily="18" charset="0"/>
              <a:cs typeface="Arial" charset="0"/>
            </a:endParaRPr>
          </a:p>
        </p:txBody>
      </p:sp>
      <p:sp>
        <p:nvSpPr>
          <p:cNvPr id="121860" name="Rectangle 4"/>
          <p:cNvSpPr>
            <a:spLocks noChangeArrowheads="1"/>
          </p:cNvSpPr>
          <p:nvPr/>
        </p:nvSpPr>
        <p:spPr bwMode="auto">
          <a:xfrm>
            <a:off x="4610100" y="236539"/>
            <a:ext cx="2781300" cy="579437"/>
          </a:xfrm>
          <a:prstGeom prst="rect">
            <a:avLst/>
          </a:prstGeom>
          <a:noFill/>
          <a:ln w="9525">
            <a:noFill/>
            <a:miter lim="800000"/>
            <a:headEnd/>
            <a:tailEnd/>
          </a:ln>
        </p:spPr>
        <p:txBody>
          <a:bodyPr wrap="none">
            <a:spAutoFit/>
          </a:bodyPr>
          <a:lstStyle/>
          <a:p>
            <a:r>
              <a:rPr lang="fa-IR" sz="3200" b="1">
                <a:solidFill>
                  <a:srgbClr val="CC0000"/>
                </a:solidFill>
                <a:latin typeface="Garamond" pitchFamily="18" charset="0"/>
                <a:cs typeface="Arial" pitchFamily="34" charset="0"/>
              </a:rPr>
              <a:t>رفتار بارز مشتريان</a:t>
            </a:r>
            <a:endParaRPr lang="fr-FR" sz="3200" b="1">
              <a:solidFill>
                <a:srgbClr val="CC0000"/>
              </a:solidFill>
              <a:latin typeface="Garamond" pitchFamily="18" charset="0"/>
              <a:cs typeface="Arial" pitchFamily="34" charset="0"/>
            </a:endParaRPr>
          </a:p>
        </p:txBody>
      </p:sp>
      <p:sp>
        <p:nvSpPr>
          <p:cNvPr id="121861" name="Rectangle 5"/>
          <p:cNvSpPr>
            <a:spLocks noChangeArrowheads="1"/>
          </p:cNvSpPr>
          <p:nvPr/>
        </p:nvSpPr>
        <p:spPr bwMode="auto">
          <a:xfrm>
            <a:off x="7391400" y="5157788"/>
            <a:ext cx="1320800" cy="457200"/>
          </a:xfrm>
          <a:prstGeom prst="rect">
            <a:avLst/>
          </a:prstGeom>
          <a:noFill/>
          <a:ln w="9525">
            <a:noFill/>
            <a:miter lim="800000"/>
            <a:headEnd/>
            <a:tailEnd/>
          </a:ln>
        </p:spPr>
        <p:txBody>
          <a:bodyPr wrap="none">
            <a:spAutoFit/>
          </a:bodyPr>
          <a:lstStyle/>
          <a:p>
            <a:pPr eaLnBrk="0" hangingPunct="0"/>
            <a:r>
              <a:rPr lang="fa-IR" sz="2400" b="1">
                <a:solidFill>
                  <a:srgbClr val="FF0000"/>
                </a:solidFill>
                <a:latin typeface="Garamond" pitchFamily="18" charset="0"/>
                <a:cs typeface="Arial" pitchFamily="34" charset="0"/>
              </a:rPr>
              <a:t>محافظه كار</a:t>
            </a:r>
            <a:endParaRPr lang="fr-FR" sz="2400" b="1">
              <a:solidFill>
                <a:srgbClr val="FF0000"/>
              </a:solidFill>
              <a:latin typeface="Garamond" pitchFamily="18" charset="0"/>
              <a:cs typeface="Arial" pitchFamily="34" charset="0"/>
            </a:endParaRPr>
          </a:p>
        </p:txBody>
      </p:sp>
      <p:sp>
        <p:nvSpPr>
          <p:cNvPr id="121862" name="Rectangle 6"/>
          <p:cNvSpPr>
            <a:spLocks noChangeArrowheads="1"/>
          </p:cNvSpPr>
          <p:nvPr/>
        </p:nvSpPr>
        <p:spPr bwMode="auto">
          <a:xfrm>
            <a:off x="7175501" y="1844675"/>
            <a:ext cx="1477963" cy="457200"/>
          </a:xfrm>
          <a:prstGeom prst="rect">
            <a:avLst/>
          </a:prstGeom>
          <a:noFill/>
          <a:ln w="9525">
            <a:noFill/>
            <a:miter lim="800000"/>
            <a:headEnd/>
            <a:tailEnd/>
          </a:ln>
        </p:spPr>
        <p:txBody>
          <a:bodyPr wrap="none">
            <a:spAutoFit/>
          </a:bodyPr>
          <a:lstStyle/>
          <a:p>
            <a:pPr eaLnBrk="0" hangingPunct="0"/>
            <a:r>
              <a:rPr lang="fa-IR" sz="2400" b="1">
                <a:solidFill>
                  <a:srgbClr val="FF0000"/>
                </a:solidFill>
                <a:latin typeface="Garamond" pitchFamily="18" charset="0"/>
                <a:cs typeface="Arial" pitchFamily="34" charset="0"/>
              </a:rPr>
              <a:t>استدلال كننده</a:t>
            </a:r>
            <a:endParaRPr lang="fr-FR" sz="2400" b="1">
              <a:solidFill>
                <a:srgbClr val="FF0000"/>
              </a:solidFill>
              <a:latin typeface="Garamond" pitchFamily="18" charset="0"/>
              <a:cs typeface="Arial" pitchFamily="34" charset="0"/>
            </a:endParaRPr>
          </a:p>
        </p:txBody>
      </p:sp>
      <p:sp>
        <p:nvSpPr>
          <p:cNvPr id="121863" name="Rectangle 7"/>
          <p:cNvSpPr>
            <a:spLocks noChangeArrowheads="1"/>
          </p:cNvSpPr>
          <p:nvPr/>
        </p:nvSpPr>
        <p:spPr bwMode="auto">
          <a:xfrm>
            <a:off x="4656138" y="5013325"/>
            <a:ext cx="931862" cy="457200"/>
          </a:xfrm>
          <a:prstGeom prst="rect">
            <a:avLst/>
          </a:prstGeom>
          <a:noFill/>
          <a:ln w="9525">
            <a:noFill/>
            <a:miter lim="800000"/>
            <a:headEnd/>
            <a:tailEnd/>
          </a:ln>
        </p:spPr>
        <p:txBody>
          <a:bodyPr wrap="none">
            <a:spAutoFit/>
          </a:bodyPr>
          <a:lstStyle/>
          <a:p>
            <a:pPr eaLnBrk="0" hangingPunct="0"/>
            <a:r>
              <a:rPr lang="fa-IR" sz="2400" b="1">
                <a:solidFill>
                  <a:srgbClr val="FF0000"/>
                </a:solidFill>
                <a:latin typeface="Garamond" pitchFamily="18" charset="0"/>
                <a:cs typeface="Arial" pitchFamily="34" charset="0"/>
              </a:rPr>
              <a:t>صميمي</a:t>
            </a:r>
            <a:endParaRPr lang="fr-FR" sz="2400" b="1">
              <a:solidFill>
                <a:srgbClr val="FF0000"/>
              </a:solidFill>
              <a:latin typeface="Garamond" pitchFamily="18" charset="0"/>
              <a:cs typeface="Arial" pitchFamily="34" charset="0"/>
            </a:endParaRPr>
          </a:p>
        </p:txBody>
      </p:sp>
      <p:sp>
        <p:nvSpPr>
          <p:cNvPr id="121864" name="Rectangle 8"/>
          <p:cNvSpPr>
            <a:spLocks noChangeArrowheads="1"/>
          </p:cNvSpPr>
          <p:nvPr/>
        </p:nvSpPr>
        <p:spPr bwMode="auto">
          <a:xfrm>
            <a:off x="4079876" y="1844675"/>
            <a:ext cx="1520825" cy="457200"/>
          </a:xfrm>
          <a:prstGeom prst="rect">
            <a:avLst/>
          </a:prstGeom>
          <a:noFill/>
          <a:ln w="9525">
            <a:noFill/>
            <a:miter lim="800000"/>
            <a:headEnd/>
            <a:tailEnd/>
          </a:ln>
        </p:spPr>
        <p:txBody>
          <a:bodyPr wrap="none">
            <a:spAutoFit/>
          </a:bodyPr>
          <a:lstStyle/>
          <a:p>
            <a:pPr eaLnBrk="0" hangingPunct="0"/>
            <a:r>
              <a:rPr lang="fa-IR" sz="2400" b="1">
                <a:solidFill>
                  <a:srgbClr val="FF0000"/>
                </a:solidFill>
                <a:latin typeface="Garamond" pitchFamily="18" charset="0"/>
                <a:cs typeface="Arial" pitchFamily="34" charset="0"/>
              </a:rPr>
              <a:t>تصميم گيرنده</a:t>
            </a:r>
            <a:endParaRPr lang="fr-FR" sz="2400" b="1">
              <a:solidFill>
                <a:srgbClr val="FF0000"/>
              </a:solidFill>
              <a:latin typeface="Garamond" pitchFamily="18" charset="0"/>
              <a:cs typeface="Arial" pitchFamily="34" charset="0"/>
            </a:endParaRPr>
          </a:p>
        </p:txBody>
      </p:sp>
      <p:sp>
        <p:nvSpPr>
          <p:cNvPr id="121865" name="Line 9"/>
          <p:cNvSpPr>
            <a:spLocks noChangeShapeType="1"/>
          </p:cNvSpPr>
          <p:nvPr/>
        </p:nvSpPr>
        <p:spPr bwMode="auto">
          <a:xfrm>
            <a:off x="6056313" y="1773238"/>
            <a:ext cx="0" cy="3744912"/>
          </a:xfrm>
          <a:prstGeom prst="line">
            <a:avLst/>
          </a:prstGeom>
          <a:noFill/>
          <a:ln w="9525">
            <a:solidFill>
              <a:schemeClr val="tx1"/>
            </a:solidFill>
            <a:round/>
            <a:headEnd type="triangle" w="med" len="med"/>
            <a:tailEnd type="arrow" w="med" len="med"/>
          </a:ln>
        </p:spPr>
        <p:txBody>
          <a:bodyPr/>
          <a:lstStyle/>
          <a:p>
            <a:endParaRPr lang="en-US"/>
          </a:p>
        </p:txBody>
      </p:sp>
      <p:sp>
        <p:nvSpPr>
          <p:cNvPr id="121866" name="Line 10"/>
          <p:cNvSpPr>
            <a:spLocks noChangeShapeType="1"/>
          </p:cNvSpPr>
          <p:nvPr/>
        </p:nvSpPr>
        <p:spPr bwMode="auto">
          <a:xfrm>
            <a:off x="1774825" y="3644900"/>
            <a:ext cx="8642350" cy="0"/>
          </a:xfrm>
          <a:prstGeom prst="line">
            <a:avLst/>
          </a:prstGeom>
          <a:noFill/>
          <a:ln w="9525">
            <a:solidFill>
              <a:schemeClr val="tx1"/>
            </a:solidFill>
            <a:round/>
            <a:headEnd type="arrow" w="med" len="med"/>
            <a:tailEnd type="arrow" w="med" len="med"/>
          </a:ln>
        </p:spPr>
        <p:txBody>
          <a:bodyPr/>
          <a:lstStyle/>
          <a:p>
            <a:endParaRPr lang="en-US"/>
          </a:p>
        </p:txBody>
      </p:sp>
      <p:sp>
        <p:nvSpPr>
          <p:cNvPr id="77835" name="Rectangle 11"/>
          <p:cNvSpPr>
            <a:spLocks noChangeArrowheads="1"/>
          </p:cNvSpPr>
          <p:nvPr/>
        </p:nvSpPr>
        <p:spPr bwMode="auto">
          <a:xfrm>
            <a:off x="2927350" y="2323744"/>
            <a:ext cx="2700338" cy="2400657"/>
          </a:xfrm>
          <a:prstGeom prst="rect">
            <a:avLst/>
          </a:prstGeom>
          <a:noFill/>
          <a:ln w="9525">
            <a:noFill/>
            <a:miter lim="800000"/>
            <a:headEnd/>
            <a:tailEnd/>
          </a:ln>
        </p:spPr>
        <p:txBody>
          <a:bodyPr wrap="square">
            <a:spAutoFit/>
          </a:bodyPr>
          <a:lstStyle/>
          <a:p>
            <a:pPr algn="r" rtl="1" eaLnBrk="0" hangingPunct="0">
              <a:defRPr/>
            </a:pPr>
            <a:r>
              <a:rPr lang="fa-IR" sz="2400" b="1" dirty="0">
                <a:solidFill>
                  <a:srgbClr val="0033CC"/>
                </a:solidFill>
                <a:latin typeface="Garamond" pitchFamily="18" charset="0"/>
                <a:cs typeface="Arial" charset="0"/>
              </a:rPr>
              <a:t>فعال</a:t>
            </a:r>
          </a:p>
          <a:p>
            <a:pPr algn="r" rtl="1" eaLnBrk="0" hangingPunct="0">
              <a:buFontTx/>
              <a:buChar char="•"/>
              <a:defRPr/>
            </a:pPr>
            <a:r>
              <a:rPr lang="fa-IR" b="1" dirty="0">
                <a:solidFill>
                  <a:schemeClr val="tx1">
                    <a:lumMod val="75000"/>
                    <a:lumOff val="25000"/>
                  </a:schemeClr>
                </a:solidFill>
                <a:latin typeface="Garamond" pitchFamily="18" charset="0"/>
                <a:cs typeface="Arial" charset="0"/>
              </a:rPr>
              <a:t>عجول</a:t>
            </a:r>
            <a:endParaRPr lang="fr-FR" b="1" dirty="0">
              <a:solidFill>
                <a:schemeClr val="tx1">
                  <a:lumMod val="75000"/>
                  <a:lumOff val="25000"/>
                </a:schemeClr>
              </a:solidFill>
              <a:latin typeface="Garamond" pitchFamily="18" charset="0"/>
              <a:cs typeface="Arial" charset="0"/>
            </a:endParaRPr>
          </a:p>
          <a:p>
            <a:pPr algn="r" rtl="1" eaLnBrk="0" hangingPunct="0">
              <a:buFontTx/>
              <a:buChar char="•"/>
              <a:defRPr/>
            </a:pPr>
            <a:r>
              <a:rPr lang="fa-IR" b="1" dirty="0">
                <a:solidFill>
                  <a:schemeClr val="tx1">
                    <a:lumMod val="75000"/>
                    <a:lumOff val="25000"/>
                  </a:schemeClr>
                </a:solidFill>
                <a:latin typeface="Garamond" pitchFamily="18" charset="0"/>
                <a:cs typeface="Arial" charset="0"/>
              </a:rPr>
              <a:t>سلطه جو</a:t>
            </a:r>
            <a:endParaRPr lang="fr-FR" b="1" dirty="0">
              <a:solidFill>
                <a:schemeClr val="tx1">
                  <a:lumMod val="75000"/>
                  <a:lumOff val="25000"/>
                </a:schemeClr>
              </a:solidFill>
              <a:latin typeface="Garamond" pitchFamily="18" charset="0"/>
              <a:cs typeface="Arial" charset="0"/>
            </a:endParaRPr>
          </a:p>
          <a:p>
            <a:pPr algn="r" rtl="1" eaLnBrk="0" hangingPunct="0">
              <a:buFontTx/>
              <a:buChar char="•"/>
              <a:defRPr/>
            </a:pPr>
            <a:r>
              <a:rPr lang="fa-IR" b="1" dirty="0">
                <a:solidFill>
                  <a:schemeClr val="tx1">
                    <a:lumMod val="75000"/>
                    <a:lumOff val="25000"/>
                  </a:schemeClr>
                </a:solidFill>
                <a:latin typeface="Garamond" pitchFamily="18" charset="0"/>
                <a:cs typeface="Arial" charset="0"/>
              </a:rPr>
              <a:t>بر انگيزنده</a:t>
            </a:r>
          </a:p>
          <a:p>
            <a:pPr algn="r" rtl="1" eaLnBrk="0" hangingPunct="0">
              <a:defRPr/>
            </a:pPr>
            <a:endParaRPr lang="fr-FR" b="1" dirty="0">
              <a:solidFill>
                <a:schemeClr val="tx1">
                  <a:lumMod val="75000"/>
                  <a:lumOff val="25000"/>
                </a:schemeClr>
              </a:solidFill>
              <a:latin typeface="Garamond" pitchFamily="18" charset="0"/>
              <a:cs typeface="Arial" charset="0"/>
            </a:endParaRPr>
          </a:p>
          <a:p>
            <a:pPr algn="r" rtl="1" eaLnBrk="0" hangingPunct="0">
              <a:buFontTx/>
              <a:buChar char="•"/>
              <a:defRPr/>
            </a:pPr>
            <a:r>
              <a:rPr lang="fa-IR" b="1" dirty="0">
                <a:solidFill>
                  <a:schemeClr val="tx1">
                    <a:lumMod val="75000"/>
                    <a:lumOff val="25000"/>
                  </a:schemeClr>
                </a:solidFill>
                <a:latin typeface="Garamond" pitchFamily="18" charset="0"/>
                <a:cs typeface="Arial" charset="0"/>
              </a:rPr>
              <a:t>دستورالعمل و كار اجرائي</a:t>
            </a:r>
            <a:endParaRPr lang="fr-FR" b="1" dirty="0">
              <a:solidFill>
                <a:schemeClr val="tx1">
                  <a:lumMod val="75000"/>
                  <a:lumOff val="25000"/>
                </a:schemeClr>
              </a:solidFill>
              <a:latin typeface="Garamond" pitchFamily="18" charset="0"/>
              <a:cs typeface="Arial" charset="0"/>
            </a:endParaRPr>
          </a:p>
          <a:p>
            <a:pPr algn="r" rtl="1" eaLnBrk="0" hangingPunct="0">
              <a:buFontTx/>
              <a:buChar char="•"/>
              <a:defRPr/>
            </a:pPr>
            <a:r>
              <a:rPr lang="fa-IR" b="1" dirty="0">
                <a:solidFill>
                  <a:schemeClr val="tx1">
                    <a:lumMod val="75000"/>
                    <a:lumOff val="25000"/>
                  </a:schemeClr>
                </a:solidFill>
                <a:latin typeface="Garamond" pitchFamily="18" charset="0"/>
                <a:cs typeface="Arial" charset="0"/>
              </a:rPr>
              <a:t>كم حوصله</a:t>
            </a:r>
            <a:endParaRPr lang="fr-FR" b="1" dirty="0">
              <a:solidFill>
                <a:schemeClr val="tx1">
                  <a:lumMod val="75000"/>
                  <a:lumOff val="25000"/>
                </a:schemeClr>
              </a:solidFill>
              <a:latin typeface="Garamond" pitchFamily="18" charset="0"/>
              <a:cs typeface="Arial" charset="0"/>
            </a:endParaRPr>
          </a:p>
          <a:p>
            <a:pPr algn="r" rtl="1" eaLnBrk="0" hangingPunct="0">
              <a:buFontTx/>
              <a:buChar char="•"/>
              <a:defRPr/>
            </a:pPr>
            <a:r>
              <a:rPr lang="fa-IR" b="1" dirty="0">
                <a:solidFill>
                  <a:schemeClr val="tx1">
                    <a:lumMod val="75000"/>
                    <a:lumOff val="25000"/>
                  </a:schemeClr>
                </a:solidFill>
                <a:latin typeface="Garamond" pitchFamily="18" charset="0"/>
                <a:cs typeface="Arial" charset="0"/>
              </a:rPr>
              <a:t>علاقه مند به تغييرات و نو آوري</a:t>
            </a:r>
            <a:endParaRPr lang="fr-FR" b="1" dirty="0">
              <a:solidFill>
                <a:schemeClr val="tx1">
                  <a:lumMod val="75000"/>
                  <a:lumOff val="25000"/>
                </a:schemeClr>
              </a:solidFill>
              <a:latin typeface="Garamond" pitchFamily="18" charset="0"/>
              <a:cs typeface="Arial" charset="0"/>
            </a:endParaRPr>
          </a:p>
        </p:txBody>
      </p:sp>
      <p:sp>
        <p:nvSpPr>
          <p:cNvPr id="77836" name="Rectangle 12"/>
          <p:cNvSpPr>
            <a:spLocks noChangeArrowheads="1"/>
          </p:cNvSpPr>
          <p:nvPr/>
        </p:nvSpPr>
        <p:spPr bwMode="auto">
          <a:xfrm>
            <a:off x="6240463" y="2349501"/>
            <a:ext cx="2411412" cy="2954655"/>
          </a:xfrm>
          <a:prstGeom prst="rect">
            <a:avLst/>
          </a:prstGeom>
          <a:noFill/>
          <a:ln w="9525">
            <a:noFill/>
            <a:miter lim="800000"/>
            <a:headEnd/>
            <a:tailEnd/>
          </a:ln>
        </p:spPr>
        <p:txBody>
          <a:bodyPr>
            <a:spAutoFit/>
          </a:bodyPr>
          <a:lstStyle/>
          <a:p>
            <a:pPr algn="r" rtl="1" eaLnBrk="0" hangingPunct="0">
              <a:defRPr/>
            </a:pPr>
            <a:r>
              <a:rPr lang="fa-IR" sz="2400" b="1" dirty="0">
                <a:solidFill>
                  <a:srgbClr val="0033CC"/>
                </a:solidFill>
                <a:latin typeface="Garamond" pitchFamily="18" charset="0"/>
                <a:cs typeface="Arial" charset="0"/>
              </a:rPr>
              <a:t>انفعالي</a:t>
            </a:r>
            <a:endParaRPr lang="fr-FR" sz="2400" b="1" dirty="0">
              <a:solidFill>
                <a:srgbClr val="0033CC"/>
              </a:solidFill>
              <a:latin typeface="Garamond" pitchFamily="18" charset="0"/>
              <a:cs typeface="Arial" charset="0"/>
            </a:endParaRPr>
          </a:p>
          <a:p>
            <a:pPr algn="r" rtl="1" eaLnBrk="0" hangingPunct="0">
              <a:buFontTx/>
              <a:buChar char="•"/>
              <a:defRPr/>
            </a:pPr>
            <a:r>
              <a:rPr lang="fr-FR" b="1" dirty="0">
                <a:solidFill>
                  <a:schemeClr val="bg2"/>
                </a:solidFill>
                <a:latin typeface="Garamond" pitchFamily="18" charset="0"/>
              </a:rPr>
              <a:t> </a:t>
            </a:r>
            <a:r>
              <a:rPr lang="fa-IR" b="1" dirty="0">
                <a:solidFill>
                  <a:schemeClr val="tx1">
                    <a:lumMod val="75000"/>
                    <a:lumOff val="25000"/>
                  </a:schemeClr>
                </a:solidFill>
                <a:latin typeface="Garamond" pitchFamily="18" charset="0"/>
                <a:cs typeface="Arial" charset="0"/>
              </a:rPr>
              <a:t>خونسرد و رفتار توام با احترام</a:t>
            </a:r>
            <a:endParaRPr lang="fr-FR" b="1" dirty="0">
              <a:solidFill>
                <a:schemeClr val="tx1">
                  <a:lumMod val="75000"/>
                  <a:lumOff val="25000"/>
                </a:schemeClr>
              </a:solidFill>
              <a:latin typeface="Garamond" pitchFamily="18" charset="0"/>
              <a:cs typeface="Arial" charset="0"/>
            </a:endParaRPr>
          </a:p>
          <a:p>
            <a:pPr algn="r" rtl="1" eaLnBrk="0" hangingPunct="0">
              <a:buFontTx/>
              <a:buChar char="•"/>
              <a:defRPr/>
            </a:pPr>
            <a:r>
              <a:rPr lang="fa-IR" b="1" dirty="0">
                <a:solidFill>
                  <a:schemeClr val="tx1">
                    <a:lumMod val="75000"/>
                    <a:lumOff val="25000"/>
                  </a:schemeClr>
                </a:solidFill>
                <a:latin typeface="Garamond" pitchFamily="18" charset="0"/>
                <a:cs typeface="Arial" charset="0"/>
              </a:rPr>
              <a:t>سنتي</a:t>
            </a:r>
          </a:p>
          <a:p>
            <a:pPr algn="r" rtl="1" eaLnBrk="0" hangingPunct="0">
              <a:defRPr/>
            </a:pPr>
            <a:endParaRPr lang="fr-FR" b="1" dirty="0">
              <a:solidFill>
                <a:schemeClr val="tx1">
                  <a:lumMod val="75000"/>
                  <a:lumOff val="25000"/>
                </a:schemeClr>
              </a:solidFill>
              <a:latin typeface="Garamond" pitchFamily="18" charset="0"/>
              <a:cs typeface="Arial" charset="0"/>
            </a:endParaRPr>
          </a:p>
          <a:p>
            <a:pPr algn="r" rtl="1" eaLnBrk="0" hangingPunct="0">
              <a:buFontTx/>
              <a:buChar char="•"/>
              <a:defRPr/>
            </a:pPr>
            <a:r>
              <a:rPr lang="fr-FR" b="1" dirty="0">
                <a:solidFill>
                  <a:schemeClr val="bg2"/>
                </a:solidFill>
                <a:latin typeface="Garamond" pitchFamily="18" charset="0"/>
              </a:rPr>
              <a:t> </a:t>
            </a:r>
            <a:r>
              <a:rPr lang="fa-IR" b="1" dirty="0">
                <a:solidFill>
                  <a:schemeClr val="tx1">
                    <a:lumMod val="75000"/>
                    <a:lumOff val="25000"/>
                  </a:schemeClr>
                </a:solidFill>
                <a:latin typeface="Garamond" pitchFamily="18" charset="0"/>
                <a:cs typeface="Arial" charset="0"/>
              </a:rPr>
              <a:t>نياز به آرامش و وقت براي استدلال</a:t>
            </a:r>
            <a:endParaRPr lang="fr-FR" b="1" dirty="0">
              <a:solidFill>
                <a:schemeClr val="tx1">
                  <a:lumMod val="75000"/>
                  <a:lumOff val="25000"/>
                </a:schemeClr>
              </a:solidFill>
              <a:latin typeface="Garamond" pitchFamily="18" charset="0"/>
              <a:cs typeface="Arial" charset="0"/>
            </a:endParaRPr>
          </a:p>
          <a:p>
            <a:pPr algn="r" rtl="1" eaLnBrk="0" hangingPunct="0">
              <a:buFontTx/>
              <a:buChar char="•"/>
              <a:defRPr/>
            </a:pPr>
            <a:r>
              <a:rPr lang="fa-IR" b="1" dirty="0">
                <a:solidFill>
                  <a:schemeClr val="tx1">
                    <a:lumMod val="75000"/>
                    <a:lumOff val="25000"/>
                  </a:schemeClr>
                </a:solidFill>
                <a:latin typeface="Garamond" pitchFamily="18" charset="0"/>
                <a:cs typeface="Arial" charset="0"/>
              </a:rPr>
              <a:t>صبور</a:t>
            </a:r>
            <a:endParaRPr lang="fr-FR" b="1" dirty="0">
              <a:solidFill>
                <a:schemeClr val="tx1">
                  <a:lumMod val="75000"/>
                  <a:lumOff val="25000"/>
                </a:schemeClr>
              </a:solidFill>
              <a:latin typeface="Garamond" pitchFamily="18" charset="0"/>
              <a:cs typeface="Arial" charset="0"/>
            </a:endParaRPr>
          </a:p>
          <a:p>
            <a:pPr algn="r" rtl="1" eaLnBrk="0" hangingPunct="0">
              <a:buFontTx/>
              <a:buChar char="•"/>
              <a:defRPr/>
            </a:pPr>
            <a:r>
              <a:rPr lang="fr-FR" b="1" dirty="0">
                <a:solidFill>
                  <a:schemeClr val="tx1">
                    <a:lumMod val="75000"/>
                    <a:lumOff val="25000"/>
                  </a:schemeClr>
                </a:solidFill>
                <a:latin typeface="Garamond" pitchFamily="18" charset="0"/>
              </a:rPr>
              <a:t> </a:t>
            </a:r>
            <a:r>
              <a:rPr lang="fa-IR" b="1" dirty="0">
                <a:solidFill>
                  <a:schemeClr val="tx1">
                    <a:lumMod val="75000"/>
                    <a:lumOff val="25000"/>
                  </a:schemeClr>
                </a:solidFill>
                <a:latin typeface="Garamond" pitchFamily="18" charset="0"/>
                <a:cs typeface="Arial" charset="0"/>
              </a:rPr>
              <a:t>نبازمند احساس امنيت و مرجع مطمئن</a:t>
            </a:r>
            <a:endParaRPr lang="fr-FR" b="1" dirty="0">
              <a:solidFill>
                <a:schemeClr val="tx1">
                  <a:lumMod val="75000"/>
                  <a:lumOff val="25000"/>
                </a:schemeClr>
              </a:solidFill>
              <a:latin typeface="Garamond" pitchFamily="18" charset="0"/>
              <a:cs typeface="Arial" charset="0"/>
            </a:endParaRPr>
          </a:p>
        </p:txBody>
      </p:sp>
      <p:sp>
        <p:nvSpPr>
          <p:cNvPr id="444429" name="Rectangle 13"/>
          <p:cNvSpPr>
            <a:spLocks noChangeArrowheads="1"/>
          </p:cNvSpPr>
          <p:nvPr/>
        </p:nvSpPr>
        <p:spPr bwMode="auto">
          <a:xfrm>
            <a:off x="5172076" y="5465763"/>
            <a:ext cx="1693863" cy="641350"/>
          </a:xfrm>
          <a:prstGeom prst="rect">
            <a:avLst/>
          </a:prstGeom>
          <a:noFill/>
          <a:ln w="9525">
            <a:noFill/>
            <a:miter lim="800000"/>
            <a:headEnd/>
            <a:tailEnd/>
          </a:ln>
          <a:effectLst/>
        </p:spPr>
        <p:txBody>
          <a:bodyPr wrap="none">
            <a:spAutoFit/>
          </a:bodyPr>
          <a:lstStyle/>
          <a:p>
            <a:pPr algn="ctr">
              <a:defRPr/>
            </a:pPr>
            <a:r>
              <a:rPr lang="fa-IR" b="1" dirty="0">
                <a:solidFill>
                  <a:srgbClr val="FF9900"/>
                </a:solidFill>
                <a:latin typeface="Arial" charset="0"/>
                <a:cs typeface="Arial" charset="0"/>
              </a:rPr>
              <a:t>هيجاني</a:t>
            </a:r>
            <a:endParaRPr lang="fr-FR" b="1" dirty="0">
              <a:solidFill>
                <a:srgbClr val="FF9900"/>
              </a:solidFill>
              <a:latin typeface="Arial" charset="0"/>
              <a:cs typeface="Arial" charset="0"/>
            </a:endParaRPr>
          </a:p>
          <a:p>
            <a:pPr algn="ctr">
              <a:defRPr/>
            </a:pPr>
            <a:r>
              <a:rPr lang="fa-IR" b="1" dirty="0">
                <a:solidFill>
                  <a:schemeClr val="tx1">
                    <a:lumMod val="75000"/>
                    <a:lumOff val="25000"/>
                  </a:schemeClr>
                </a:solidFill>
                <a:latin typeface="Garamond" pitchFamily="18" charset="0"/>
                <a:cs typeface="Arial" charset="0"/>
              </a:rPr>
              <a:t>چرا/ براي چه كسي </a:t>
            </a:r>
            <a:endParaRPr lang="fr-FR" b="1" dirty="0">
              <a:solidFill>
                <a:schemeClr val="tx1">
                  <a:lumMod val="75000"/>
                  <a:lumOff val="25000"/>
                </a:schemeClr>
              </a:solidFill>
              <a:latin typeface="Arial" charset="0"/>
              <a:cs typeface="Arial" charset="0"/>
            </a:endParaRPr>
          </a:p>
        </p:txBody>
      </p:sp>
      <p:pic>
        <p:nvPicPr>
          <p:cNvPr id="121870" name="Picture 14" descr="j0304499[1]"/>
          <p:cNvPicPr>
            <a:picLocks noChangeAspect="1" noChangeArrowheads="1"/>
          </p:cNvPicPr>
          <p:nvPr/>
        </p:nvPicPr>
        <p:blipFill>
          <a:blip r:embed="rId3"/>
          <a:srcRect/>
          <a:stretch>
            <a:fillRect/>
          </a:stretch>
        </p:blipFill>
        <p:spPr bwMode="auto">
          <a:xfrm>
            <a:off x="1844676" y="1196975"/>
            <a:ext cx="1812925" cy="1092200"/>
          </a:xfrm>
          <a:prstGeom prst="rect">
            <a:avLst/>
          </a:prstGeom>
          <a:noFill/>
          <a:ln w="9525">
            <a:solidFill>
              <a:schemeClr val="tx1"/>
            </a:solidFill>
            <a:miter lim="800000"/>
            <a:headEnd/>
            <a:tailEnd/>
          </a:ln>
        </p:spPr>
      </p:pic>
      <p:pic>
        <p:nvPicPr>
          <p:cNvPr id="121871" name="Picture 15" descr="j0335568[1]"/>
          <p:cNvPicPr>
            <a:picLocks noChangeAspect="1" noChangeArrowheads="1"/>
          </p:cNvPicPr>
          <p:nvPr/>
        </p:nvPicPr>
        <p:blipFill>
          <a:blip r:embed="rId4"/>
          <a:srcRect/>
          <a:stretch>
            <a:fillRect/>
          </a:stretch>
        </p:blipFill>
        <p:spPr bwMode="auto">
          <a:xfrm>
            <a:off x="8763000" y="1196975"/>
            <a:ext cx="1733550" cy="1131888"/>
          </a:xfrm>
          <a:prstGeom prst="rect">
            <a:avLst/>
          </a:prstGeom>
          <a:noFill/>
          <a:ln w="9525">
            <a:noFill/>
            <a:miter lim="800000"/>
            <a:headEnd/>
            <a:tailEnd/>
          </a:ln>
        </p:spPr>
      </p:pic>
      <p:pic>
        <p:nvPicPr>
          <p:cNvPr id="121872" name="Picture 16" descr="j0215965[1]"/>
          <p:cNvPicPr>
            <a:picLocks noChangeAspect="1" noChangeArrowheads="1"/>
          </p:cNvPicPr>
          <p:nvPr/>
        </p:nvPicPr>
        <p:blipFill>
          <a:blip r:embed="rId5"/>
          <a:srcRect/>
          <a:stretch>
            <a:fillRect/>
          </a:stretch>
        </p:blipFill>
        <p:spPr bwMode="auto">
          <a:xfrm>
            <a:off x="1776414" y="5157788"/>
            <a:ext cx="1728787" cy="1008062"/>
          </a:xfrm>
          <a:prstGeom prst="rect">
            <a:avLst/>
          </a:prstGeom>
          <a:noFill/>
          <a:ln w="9525">
            <a:noFill/>
            <a:miter lim="800000"/>
            <a:headEnd/>
            <a:tailEnd/>
          </a:ln>
        </p:spPr>
      </p:pic>
      <p:pic>
        <p:nvPicPr>
          <p:cNvPr id="121873" name="Picture 17" descr="j0358771[1]"/>
          <p:cNvPicPr>
            <a:picLocks noChangeAspect="1" noChangeArrowheads="1"/>
          </p:cNvPicPr>
          <p:nvPr/>
        </p:nvPicPr>
        <p:blipFill>
          <a:blip r:embed="rId6"/>
          <a:srcRect/>
          <a:stretch>
            <a:fillRect/>
          </a:stretch>
        </p:blipFill>
        <p:spPr bwMode="auto">
          <a:xfrm>
            <a:off x="8991601" y="5084764"/>
            <a:ext cx="1476375" cy="979487"/>
          </a:xfrm>
          <a:prstGeom prst="rect">
            <a:avLst/>
          </a:prstGeom>
          <a:noFill/>
          <a:ln w="9525">
            <a:solidFill>
              <a:schemeClr val="tx1"/>
            </a:solidFill>
            <a:miter lim="800000"/>
            <a:headEnd/>
            <a:tailEnd/>
          </a:ln>
        </p:spPr>
      </p:pic>
      <p:sp>
        <p:nvSpPr>
          <p:cNvPr id="121874" name="Slide Number Placeholder 17"/>
          <p:cNvSpPr>
            <a:spLocks noGrp="1"/>
          </p:cNvSpPr>
          <p:nvPr>
            <p:ph type="sldNum" sz="quarter" idx="4294967295"/>
          </p:nvPr>
        </p:nvSpPr>
        <p:spPr bwMode="auto">
          <a:xfrm>
            <a:off x="8077200" y="6356351"/>
            <a:ext cx="2133600" cy="365125"/>
          </a:xfrm>
          <a:prstGeom prst="rect">
            <a:avLst/>
          </a:prstGeom>
          <a:noFill/>
          <a:ln>
            <a:miter lim="800000"/>
            <a:headEnd/>
            <a:tailEnd/>
          </a:ln>
        </p:spPr>
        <p:txBody>
          <a:bodyPr/>
          <a:lstStyle/>
          <a:p>
            <a:fld id="{0704D0A2-206C-4C0B-8B24-39BD685D8EB5}" type="slidenum">
              <a:rPr lang="en-US"/>
              <a:pPr/>
              <a:t>3</a:t>
            </a:fld>
            <a:endParaRPr lang="en-US"/>
          </a:p>
        </p:txBody>
      </p:sp>
    </p:spTree>
    <p:extLst>
      <p:ext uri="{BB962C8B-B14F-4D97-AF65-F5344CB8AC3E}">
        <p14:creationId xmlns:p14="http://schemas.microsoft.com/office/powerpoint/2010/main" val="399567055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Text Box 2"/>
          <p:cNvSpPr txBox="1">
            <a:spLocks noChangeArrowheads="1"/>
          </p:cNvSpPr>
          <p:nvPr/>
        </p:nvSpPr>
        <p:spPr bwMode="auto">
          <a:xfrm>
            <a:off x="4419600" y="2439988"/>
            <a:ext cx="184150" cy="366712"/>
          </a:xfrm>
          <a:prstGeom prst="rect">
            <a:avLst/>
          </a:prstGeom>
          <a:noFill/>
          <a:ln w="9525">
            <a:noFill/>
            <a:miter lim="800000"/>
            <a:headEnd/>
            <a:tailEnd/>
          </a:ln>
        </p:spPr>
        <p:txBody>
          <a:bodyPr wrap="none">
            <a:spAutoFit/>
          </a:bodyPr>
          <a:lstStyle/>
          <a:p>
            <a:endParaRPr lang="en-US"/>
          </a:p>
        </p:txBody>
      </p:sp>
      <p:sp>
        <p:nvSpPr>
          <p:cNvPr id="78851" name="Rectangle 3"/>
          <p:cNvSpPr>
            <a:spLocks noChangeArrowheads="1"/>
          </p:cNvSpPr>
          <p:nvPr/>
        </p:nvSpPr>
        <p:spPr bwMode="auto">
          <a:xfrm>
            <a:off x="1905001" y="1295400"/>
            <a:ext cx="8424863" cy="5276850"/>
          </a:xfrm>
          <a:prstGeom prst="rect">
            <a:avLst/>
          </a:prstGeom>
          <a:noFill/>
          <a:ln w="9525">
            <a:noFill/>
            <a:miter lim="800000"/>
            <a:headEnd/>
            <a:tailEnd/>
          </a:ln>
        </p:spPr>
        <p:txBody>
          <a:bodyPr>
            <a:spAutoFit/>
          </a:bodyPr>
          <a:lstStyle/>
          <a:p>
            <a:pPr algn="ctr">
              <a:defRPr/>
            </a:pPr>
            <a:r>
              <a:rPr lang="fr-FR" b="1" dirty="0">
                <a:solidFill>
                  <a:schemeClr val="tx2">
                    <a:lumMod val="60000"/>
                    <a:lumOff val="40000"/>
                  </a:schemeClr>
                </a:solidFill>
                <a:latin typeface="Garamond" pitchFamily="18" charset="0"/>
              </a:rPr>
              <a:t>	</a:t>
            </a:r>
          </a:p>
          <a:p>
            <a:pPr algn="ctr">
              <a:defRPr/>
            </a:pPr>
            <a:endParaRPr lang="fr-FR" b="1" dirty="0">
              <a:solidFill>
                <a:schemeClr val="tx2">
                  <a:lumMod val="60000"/>
                  <a:lumOff val="40000"/>
                </a:schemeClr>
              </a:solidFill>
              <a:latin typeface="Garamond" pitchFamily="18" charset="0"/>
            </a:endParaRPr>
          </a:p>
          <a:p>
            <a:pPr algn="r" rtl="1">
              <a:defRPr/>
            </a:pPr>
            <a:r>
              <a:rPr lang="fa-IR" b="1" u="sng" dirty="0">
                <a:solidFill>
                  <a:schemeClr val="tx2"/>
                </a:solidFill>
                <a:latin typeface="Garamond" pitchFamily="18" charset="0"/>
                <a:cs typeface="Arial" charset="0"/>
              </a:rPr>
              <a:t>به چه چيزهائي علاقه دارند</a:t>
            </a:r>
            <a:r>
              <a:rPr lang="fr-FR" b="1" dirty="0">
                <a:solidFill>
                  <a:schemeClr val="tx2"/>
                </a:solidFill>
                <a:latin typeface="Garamond" pitchFamily="18" charset="0"/>
              </a:rPr>
              <a:t> </a:t>
            </a:r>
          </a:p>
          <a:p>
            <a:pPr algn="r" rtl="1">
              <a:defRPr/>
            </a:pPr>
            <a:r>
              <a:rPr lang="fa-IR" b="1" dirty="0">
                <a:solidFill>
                  <a:schemeClr val="tx2">
                    <a:lumMod val="60000"/>
                    <a:lumOff val="40000"/>
                  </a:schemeClr>
                </a:solidFill>
                <a:latin typeface="Garamond" pitchFamily="18" charset="0"/>
                <a:cs typeface="Arial" charset="0"/>
              </a:rPr>
              <a:t>قيمت/ جزئيات/ دقيق/ واضح/ وقت شناس/ تاثير گذار</a:t>
            </a:r>
            <a:endParaRPr lang="fr-FR" b="1" dirty="0">
              <a:solidFill>
                <a:schemeClr val="tx2">
                  <a:lumMod val="60000"/>
                  <a:lumOff val="40000"/>
                </a:schemeClr>
              </a:solidFill>
              <a:latin typeface="Garamond" pitchFamily="18" charset="0"/>
              <a:cs typeface="Arial" charset="0"/>
            </a:endParaRPr>
          </a:p>
          <a:p>
            <a:pPr>
              <a:defRPr/>
            </a:pPr>
            <a:endParaRPr lang="fr-FR" sz="1200" b="1" dirty="0">
              <a:solidFill>
                <a:schemeClr val="tx2">
                  <a:lumMod val="60000"/>
                  <a:lumOff val="40000"/>
                </a:schemeClr>
              </a:solidFill>
              <a:latin typeface="Garamond" pitchFamily="18" charset="0"/>
            </a:endParaRPr>
          </a:p>
          <a:p>
            <a:pPr algn="r" rtl="1">
              <a:defRPr/>
            </a:pPr>
            <a:r>
              <a:rPr lang="fa-IR" b="1" u="sng" dirty="0">
                <a:solidFill>
                  <a:schemeClr val="tx2"/>
                </a:solidFill>
                <a:latin typeface="Garamond" pitchFamily="18" charset="0"/>
                <a:cs typeface="Arial" charset="0"/>
              </a:rPr>
              <a:t>نحوه ارتباط با ديگران</a:t>
            </a:r>
            <a:endParaRPr lang="fr-FR" b="1" dirty="0">
              <a:solidFill>
                <a:schemeClr val="tx2"/>
              </a:solidFill>
              <a:latin typeface="Garamond" pitchFamily="18" charset="0"/>
              <a:cs typeface="Arial" charset="0"/>
            </a:endParaRPr>
          </a:p>
          <a:p>
            <a:pPr algn="r" rtl="1">
              <a:defRPr/>
            </a:pPr>
            <a:r>
              <a:rPr lang="fa-IR" b="1" dirty="0">
                <a:solidFill>
                  <a:schemeClr val="tx2">
                    <a:lumMod val="60000"/>
                    <a:lumOff val="40000"/>
                  </a:schemeClr>
                </a:solidFill>
                <a:latin typeface="Garamond" pitchFamily="18" charset="0"/>
                <a:cs typeface="Arial" charset="0"/>
              </a:rPr>
              <a:t>حفظ حريم شخصي/ رفتار نسبتاً سرد/ جدي و مقيد</a:t>
            </a:r>
            <a:endParaRPr lang="fr-FR" b="1" dirty="0">
              <a:solidFill>
                <a:schemeClr val="tx2">
                  <a:lumMod val="60000"/>
                  <a:lumOff val="40000"/>
                </a:schemeClr>
              </a:solidFill>
              <a:latin typeface="Garamond" pitchFamily="18" charset="0"/>
              <a:cs typeface="Arial" charset="0"/>
            </a:endParaRPr>
          </a:p>
          <a:p>
            <a:pPr>
              <a:defRPr/>
            </a:pPr>
            <a:endParaRPr lang="fr-FR" sz="1200" b="1" dirty="0">
              <a:solidFill>
                <a:schemeClr val="tx2">
                  <a:lumMod val="60000"/>
                  <a:lumOff val="40000"/>
                </a:schemeClr>
              </a:solidFill>
              <a:latin typeface="Garamond" pitchFamily="18" charset="0"/>
            </a:endParaRPr>
          </a:p>
          <a:p>
            <a:pPr algn="r" rtl="1">
              <a:defRPr/>
            </a:pPr>
            <a:r>
              <a:rPr lang="fa-IR" b="1" u="sng" dirty="0">
                <a:solidFill>
                  <a:schemeClr val="tx2">
                    <a:lumMod val="60000"/>
                    <a:lumOff val="40000"/>
                  </a:schemeClr>
                </a:solidFill>
                <a:latin typeface="Garamond" pitchFamily="18" charset="0"/>
                <a:cs typeface="Arial" charset="0"/>
              </a:rPr>
              <a:t>گ</a:t>
            </a:r>
            <a:r>
              <a:rPr lang="fa-IR" b="1" u="sng" dirty="0">
                <a:solidFill>
                  <a:schemeClr val="tx2"/>
                </a:solidFill>
                <a:latin typeface="Garamond" pitchFamily="18" charset="0"/>
                <a:cs typeface="Arial" charset="0"/>
              </a:rPr>
              <a:t>وش دادن به ديگران</a:t>
            </a:r>
            <a:endParaRPr lang="fr-FR" b="1" dirty="0">
              <a:solidFill>
                <a:schemeClr val="tx2"/>
              </a:solidFill>
              <a:latin typeface="Garamond" pitchFamily="18" charset="0"/>
              <a:cs typeface="Arial" charset="0"/>
            </a:endParaRPr>
          </a:p>
          <a:p>
            <a:pPr algn="r" rtl="1">
              <a:defRPr/>
            </a:pPr>
            <a:r>
              <a:rPr lang="fa-IR" b="1" dirty="0">
                <a:solidFill>
                  <a:schemeClr val="tx2">
                    <a:lumMod val="60000"/>
                    <a:lumOff val="40000"/>
                  </a:schemeClr>
                </a:solidFill>
                <a:latin typeface="Garamond" pitchFamily="18" charset="0"/>
                <a:cs typeface="Arial" charset="0"/>
              </a:rPr>
              <a:t>با دقت زياد و همه چيز را ضبط مي كند</a:t>
            </a:r>
            <a:endParaRPr lang="fr-FR" b="1" dirty="0">
              <a:solidFill>
                <a:schemeClr val="tx2">
                  <a:lumMod val="60000"/>
                  <a:lumOff val="40000"/>
                </a:schemeClr>
              </a:solidFill>
              <a:latin typeface="Garamond" pitchFamily="18" charset="0"/>
              <a:cs typeface="Arial" charset="0"/>
            </a:endParaRPr>
          </a:p>
          <a:p>
            <a:pPr>
              <a:defRPr/>
            </a:pPr>
            <a:endParaRPr lang="fr-FR" sz="1200" b="1" dirty="0">
              <a:solidFill>
                <a:schemeClr val="tx2"/>
              </a:solidFill>
              <a:latin typeface="Garamond" pitchFamily="18" charset="0"/>
            </a:endParaRPr>
          </a:p>
          <a:p>
            <a:pPr algn="r" rtl="1">
              <a:defRPr/>
            </a:pPr>
            <a:r>
              <a:rPr lang="fa-IR" b="1" u="sng" dirty="0">
                <a:solidFill>
                  <a:schemeClr val="tx2"/>
                </a:solidFill>
                <a:latin typeface="Garamond" pitchFamily="18" charset="0"/>
                <a:cs typeface="Arial" charset="0"/>
              </a:rPr>
              <a:t>صحبت كردن با ديگران</a:t>
            </a:r>
            <a:endParaRPr lang="fr-FR" b="1" dirty="0">
              <a:solidFill>
                <a:schemeClr val="tx2"/>
              </a:solidFill>
              <a:latin typeface="Garamond" pitchFamily="18" charset="0"/>
              <a:cs typeface="Arial" charset="0"/>
            </a:endParaRPr>
          </a:p>
          <a:p>
            <a:pPr algn="r" rtl="1">
              <a:defRPr/>
            </a:pPr>
            <a:r>
              <a:rPr lang="fa-IR" b="1" dirty="0">
                <a:solidFill>
                  <a:schemeClr val="tx2">
                    <a:lumMod val="60000"/>
                    <a:lumOff val="40000"/>
                  </a:schemeClr>
                </a:solidFill>
                <a:latin typeface="Garamond" pitchFamily="18" charset="0"/>
                <a:cs typeface="Arial" charset="0"/>
              </a:rPr>
              <a:t>خيلي صريح و روشن/ با استناد به آمار </a:t>
            </a:r>
            <a:r>
              <a:rPr lang="fa-IR" b="1">
                <a:solidFill>
                  <a:schemeClr val="tx2">
                    <a:lumMod val="60000"/>
                    <a:lumOff val="40000"/>
                  </a:schemeClr>
                </a:solidFill>
                <a:latin typeface="Garamond" pitchFamily="18" charset="0"/>
                <a:cs typeface="Arial" charset="0"/>
              </a:rPr>
              <a:t>و ارقام</a:t>
            </a:r>
            <a:r>
              <a:rPr lang="fa-IR" b="1" dirty="0">
                <a:solidFill>
                  <a:schemeClr val="tx2">
                    <a:lumMod val="60000"/>
                    <a:lumOff val="40000"/>
                  </a:schemeClr>
                </a:solidFill>
                <a:latin typeface="Garamond" pitchFamily="18" charset="0"/>
                <a:cs typeface="Arial" charset="0"/>
              </a:rPr>
              <a:t>/ درون گرا</a:t>
            </a:r>
            <a:endParaRPr lang="fr-FR" b="1" dirty="0">
              <a:solidFill>
                <a:schemeClr val="tx2">
                  <a:lumMod val="60000"/>
                  <a:lumOff val="40000"/>
                </a:schemeClr>
              </a:solidFill>
              <a:latin typeface="Garamond" pitchFamily="18" charset="0"/>
              <a:cs typeface="Arial" charset="0"/>
            </a:endParaRPr>
          </a:p>
          <a:p>
            <a:pPr>
              <a:defRPr/>
            </a:pPr>
            <a:endParaRPr lang="fr-FR" sz="1200" b="1" dirty="0">
              <a:solidFill>
                <a:schemeClr val="tx2">
                  <a:lumMod val="60000"/>
                  <a:lumOff val="40000"/>
                </a:schemeClr>
              </a:solidFill>
              <a:latin typeface="Garamond" pitchFamily="18" charset="0"/>
            </a:endParaRPr>
          </a:p>
          <a:p>
            <a:pPr algn="r" rtl="1">
              <a:defRPr/>
            </a:pPr>
            <a:r>
              <a:rPr lang="fa-IR" b="1" u="sng" dirty="0">
                <a:solidFill>
                  <a:schemeClr val="tx2"/>
                </a:solidFill>
                <a:latin typeface="Garamond" pitchFamily="18" charset="0"/>
                <a:cs typeface="Arial" charset="0"/>
              </a:rPr>
              <a:t>محيط اطراف</a:t>
            </a:r>
            <a:endParaRPr lang="fr-FR" b="1" dirty="0">
              <a:solidFill>
                <a:schemeClr val="tx2"/>
              </a:solidFill>
              <a:latin typeface="Garamond" pitchFamily="18" charset="0"/>
              <a:cs typeface="Arial" charset="0"/>
            </a:endParaRPr>
          </a:p>
          <a:p>
            <a:pPr algn="r" rtl="1">
              <a:defRPr/>
            </a:pPr>
            <a:r>
              <a:rPr lang="fa-IR" b="1" dirty="0">
                <a:solidFill>
                  <a:schemeClr val="tx2">
                    <a:lumMod val="60000"/>
                    <a:lumOff val="40000"/>
                  </a:schemeClr>
                </a:solidFill>
                <a:latin typeface="Garamond" pitchFamily="18" charset="0"/>
                <a:cs typeface="Arial" charset="0"/>
              </a:rPr>
              <a:t>بسيار مرتب/ دسته بندي/ سرد</a:t>
            </a:r>
          </a:p>
          <a:p>
            <a:pPr algn="r" rtl="1">
              <a:defRPr/>
            </a:pPr>
            <a:endParaRPr lang="fa-IR" b="1" dirty="0">
              <a:solidFill>
                <a:schemeClr val="tx2">
                  <a:lumMod val="60000"/>
                  <a:lumOff val="40000"/>
                </a:schemeClr>
              </a:solidFill>
              <a:latin typeface="Garamond" pitchFamily="18" charset="0"/>
              <a:cs typeface="Arial" charset="0"/>
            </a:endParaRPr>
          </a:p>
          <a:p>
            <a:pPr algn="r" rtl="1">
              <a:defRPr/>
            </a:pPr>
            <a:r>
              <a:rPr lang="fa-IR" b="1" u="sng" dirty="0">
                <a:solidFill>
                  <a:schemeClr val="tx2"/>
                </a:solidFill>
                <a:latin typeface="Arial" charset="0"/>
                <a:cs typeface="Arial" charset="0"/>
              </a:rPr>
              <a:t>تصميم گيري</a:t>
            </a:r>
          </a:p>
          <a:p>
            <a:pPr algn="r" rtl="1">
              <a:defRPr/>
            </a:pPr>
            <a:r>
              <a:rPr lang="fa-IR" b="1" dirty="0">
                <a:solidFill>
                  <a:schemeClr val="tx2">
                    <a:lumMod val="60000"/>
                    <a:lumOff val="40000"/>
                  </a:schemeClr>
                </a:solidFill>
                <a:latin typeface="Arial" charset="0"/>
                <a:cs typeface="Arial" charset="0"/>
              </a:rPr>
              <a:t>در شرايط بسيار مطمئن </a:t>
            </a:r>
            <a:r>
              <a:rPr lang="en-US" b="1" dirty="0">
                <a:solidFill>
                  <a:schemeClr val="tx2">
                    <a:lumMod val="60000"/>
                    <a:lumOff val="40000"/>
                  </a:schemeClr>
                </a:solidFill>
                <a:latin typeface="Arial" charset="0"/>
                <a:cs typeface="Arial" charset="0"/>
              </a:rPr>
              <a:t>– </a:t>
            </a:r>
            <a:r>
              <a:rPr lang="fa-IR" b="1" dirty="0">
                <a:solidFill>
                  <a:schemeClr val="tx2">
                    <a:lumMod val="60000"/>
                    <a:lumOff val="40000"/>
                  </a:schemeClr>
                </a:solidFill>
                <a:latin typeface="Arial" charset="0"/>
                <a:cs typeface="Arial" charset="0"/>
              </a:rPr>
              <a:t>ريسك نمي كنند</a:t>
            </a:r>
            <a:endParaRPr lang="fr-FR" b="1" dirty="0">
              <a:solidFill>
                <a:schemeClr val="tx2">
                  <a:lumMod val="60000"/>
                  <a:lumOff val="40000"/>
                </a:schemeClr>
              </a:solidFill>
              <a:latin typeface="Arial" charset="0"/>
              <a:cs typeface="Arial" charset="0"/>
            </a:endParaRPr>
          </a:p>
          <a:p>
            <a:pPr algn="r" rtl="1">
              <a:defRPr/>
            </a:pPr>
            <a:endParaRPr lang="fr-FR" b="1" dirty="0">
              <a:solidFill>
                <a:schemeClr val="tx2">
                  <a:lumMod val="60000"/>
                  <a:lumOff val="40000"/>
                </a:schemeClr>
              </a:solidFill>
              <a:latin typeface="Garamond" pitchFamily="18" charset="0"/>
              <a:cs typeface="Arial" charset="0"/>
            </a:endParaRPr>
          </a:p>
        </p:txBody>
      </p:sp>
      <p:sp>
        <p:nvSpPr>
          <p:cNvPr id="122884" name="Rectangle 4"/>
          <p:cNvSpPr>
            <a:spLocks noChangeArrowheads="1"/>
          </p:cNvSpPr>
          <p:nvPr/>
        </p:nvSpPr>
        <p:spPr bwMode="auto">
          <a:xfrm>
            <a:off x="4876800" y="762001"/>
            <a:ext cx="2044700" cy="519113"/>
          </a:xfrm>
          <a:prstGeom prst="rect">
            <a:avLst/>
          </a:prstGeom>
          <a:noFill/>
          <a:ln w="9525">
            <a:noFill/>
            <a:miter lim="800000"/>
            <a:headEnd/>
            <a:tailEnd/>
          </a:ln>
        </p:spPr>
        <p:txBody>
          <a:bodyPr wrap="none">
            <a:spAutoFit/>
          </a:bodyPr>
          <a:lstStyle/>
          <a:p>
            <a:r>
              <a:rPr lang="fa-IR" sz="2800" b="1">
                <a:solidFill>
                  <a:srgbClr val="CC0000"/>
                </a:solidFill>
                <a:latin typeface="Garamond" pitchFamily="18" charset="0"/>
                <a:cs typeface="Arial" pitchFamily="34" charset="0"/>
              </a:rPr>
              <a:t>استدلال كننده ها</a:t>
            </a:r>
            <a:endParaRPr lang="fr-FR" sz="2800" b="1">
              <a:solidFill>
                <a:srgbClr val="CC0000"/>
              </a:solidFill>
              <a:latin typeface="Garamond" pitchFamily="18" charset="0"/>
              <a:cs typeface="Arial" pitchFamily="34" charset="0"/>
            </a:endParaRPr>
          </a:p>
        </p:txBody>
      </p:sp>
      <p:pic>
        <p:nvPicPr>
          <p:cNvPr id="122885" name="Picture 5" descr="j0335568[1]"/>
          <p:cNvPicPr>
            <a:picLocks noChangeAspect="1" noChangeArrowheads="1"/>
          </p:cNvPicPr>
          <p:nvPr/>
        </p:nvPicPr>
        <p:blipFill>
          <a:blip r:embed="rId3"/>
          <a:srcRect/>
          <a:stretch>
            <a:fillRect/>
          </a:stretch>
        </p:blipFill>
        <p:spPr bwMode="auto">
          <a:xfrm>
            <a:off x="8534400" y="239714"/>
            <a:ext cx="1733550" cy="1131887"/>
          </a:xfrm>
          <a:prstGeom prst="rect">
            <a:avLst/>
          </a:prstGeom>
          <a:noFill/>
          <a:ln w="9525">
            <a:noFill/>
            <a:miter lim="800000"/>
            <a:headEnd/>
            <a:tailEnd/>
          </a:ln>
        </p:spPr>
      </p:pic>
      <p:sp>
        <p:nvSpPr>
          <p:cNvPr id="122886" name="Slide Number Placeholder 5"/>
          <p:cNvSpPr>
            <a:spLocks noGrp="1"/>
          </p:cNvSpPr>
          <p:nvPr>
            <p:ph type="sldNum" sz="quarter" idx="4294967295"/>
          </p:nvPr>
        </p:nvSpPr>
        <p:spPr bwMode="auto">
          <a:xfrm>
            <a:off x="8077200" y="6356351"/>
            <a:ext cx="2133600" cy="365125"/>
          </a:xfrm>
          <a:prstGeom prst="rect">
            <a:avLst/>
          </a:prstGeom>
          <a:noFill/>
          <a:ln>
            <a:miter lim="800000"/>
            <a:headEnd/>
            <a:tailEnd/>
          </a:ln>
        </p:spPr>
        <p:txBody>
          <a:bodyPr/>
          <a:lstStyle/>
          <a:p>
            <a:fld id="{29BE4794-E983-460E-9AA8-2767FF004B0D}" type="slidenum">
              <a:rPr lang="en-US"/>
              <a:pPr/>
              <a:t>4</a:t>
            </a:fld>
            <a:endParaRPr lang="en-US"/>
          </a:p>
        </p:txBody>
      </p:sp>
    </p:spTree>
    <p:extLst>
      <p:ext uri="{BB962C8B-B14F-4D97-AF65-F5344CB8AC3E}">
        <p14:creationId xmlns:p14="http://schemas.microsoft.com/office/powerpoint/2010/main" val="266587757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Text Box 2"/>
          <p:cNvSpPr txBox="1">
            <a:spLocks noChangeArrowheads="1"/>
          </p:cNvSpPr>
          <p:nvPr/>
        </p:nvSpPr>
        <p:spPr bwMode="auto">
          <a:xfrm>
            <a:off x="4419600" y="2439988"/>
            <a:ext cx="184150" cy="366712"/>
          </a:xfrm>
          <a:prstGeom prst="rect">
            <a:avLst/>
          </a:prstGeom>
          <a:noFill/>
          <a:ln w="9525">
            <a:noFill/>
            <a:miter lim="800000"/>
            <a:headEnd/>
            <a:tailEnd/>
          </a:ln>
        </p:spPr>
        <p:txBody>
          <a:bodyPr wrap="none">
            <a:spAutoFit/>
          </a:bodyPr>
          <a:lstStyle/>
          <a:p>
            <a:endParaRPr lang="en-US"/>
          </a:p>
        </p:txBody>
      </p:sp>
      <p:sp>
        <p:nvSpPr>
          <p:cNvPr id="79875" name="Rectangle 3"/>
          <p:cNvSpPr>
            <a:spLocks noChangeArrowheads="1"/>
          </p:cNvSpPr>
          <p:nvPr/>
        </p:nvSpPr>
        <p:spPr bwMode="auto">
          <a:xfrm>
            <a:off x="1905001" y="1143000"/>
            <a:ext cx="8424863" cy="5276850"/>
          </a:xfrm>
          <a:prstGeom prst="rect">
            <a:avLst/>
          </a:prstGeom>
          <a:noFill/>
          <a:ln w="9525">
            <a:noFill/>
            <a:miter lim="800000"/>
            <a:headEnd/>
            <a:tailEnd/>
          </a:ln>
        </p:spPr>
        <p:txBody>
          <a:bodyPr>
            <a:spAutoFit/>
          </a:bodyPr>
          <a:lstStyle/>
          <a:p>
            <a:pPr algn="ctr">
              <a:defRPr/>
            </a:pPr>
            <a:r>
              <a:rPr lang="fr-FR" b="1" dirty="0">
                <a:solidFill>
                  <a:schemeClr val="tx2"/>
                </a:solidFill>
                <a:latin typeface="Garamond" pitchFamily="18" charset="0"/>
              </a:rPr>
              <a:t>	</a:t>
            </a:r>
          </a:p>
          <a:p>
            <a:pPr algn="ctr">
              <a:defRPr/>
            </a:pPr>
            <a:endParaRPr lang="fr-FR" b="1" dirty="0">
              <a:solidFill>
                <a:schemeClr val="tx2"/>
              </a:solidFill>
              <a:latin typeface="Garamond" pitchFamily="18" charset="0"/>
            </a:endParaRPr>
          </a:p>
          <a:p>
            <a:pPr algn="r" rtl="1">
              <a:defRPr/>
            </a:pPr>
            <a:r>
              <a:rPr lang="fa-IR" b="1" u="sng" dirty="0">
                <a:solidFill>
                  <a:schemeClr val="tx2"/>
                </a:solidFill>
                <a:latin typeface="Garamond" pitchFamily="18" charset="0"/>
                <a:cs typeface="Arial" charset="0"/>
              </a:rPr>
              <a:t>به چه چيزهائي علاقه دارند</a:t>
            </a:r>
            <a:r>
              <a:rPr lang="fr-FR" b="1" dirty="0">
                <a:solidFill>
                  <a:schemeClr val="tx2"/>
                </a:solidFill>
                <a:latin typeface="Garamond" pitchFamily="18" charset="0"/>
              </a:rPr>
              <a:t> </a:t>
            </a:r>
          </a:p>
          <a:p>
            <a:pPr algn="r" rtl="1">
              <a:defRPr/>
            </a:pPr>
            <a:r>
              <a:rPr lang="fa-IR" b="1" dirty="0">
                <a:solidFill>
                  <a:schemeClr val="tx2">
                    <a:lumMod val="60000"/>
                    <a:lumOff val="40000"/>
                  </a:schemeClr>
                </a:solidFill>
                <a:latin typeface="Garamond" pitchFamily="18" charset="0"/>
                <a:cs typeface="Arial" charset="0"/>
              </a:rPr>
              <a:t>ثبات/ به تغيير مقاوم هستند/ رفتار سنتي </a:t>
            </a:r>
            <a:endParaRPr lang="fr-FR" b="1" dirty="0">
              <a:solidFill>
                <a:schemeClr val="tx2">
                  <a:lumMod val="60000"/>
                  <a:lumOff val="40000"/>
                </a:schemeClr>
              </a:solidFill>
              <a:latin typeface="Garamond" pitchFamily="18" charset="0"/>
              <a:cs typeface="Arial" charset="0"/>
            </a:endParaRPr>
          </a:p>
          <a:p>
            <a:pPr>
              <a:defRPr/>
            </a:pPr>
            <a:endParaRPr lang="fr-FR" sz="1200" b="1" dirty="0">
              <a:solidFill>
                <a:schemeClr val="tx2"/>
              </a:solidFill>
              <a:latin typeface="Garamond" pitchFamily="18" charset="0"/>
            </a:endParaRPr>
          </a:p>
          <a:p>
            <a:pPr algn="r" rtl="1">
              <a:defRPr/>
            </a:pPr>
            <a:r>
              <a:rPr lang="fa-IR" b="1" u="sng" dirty="0">
                <a:solidFill>
                  <a:schemeClr val="tx2"/>
                </a:solidFill>
                <a:latin typeface="Garamond" pitchFamily="18" charset="0"/>
                <a:cs typeface="Arial" charset="0"/>
              </a:rPr>
              <a:t>نحوه ارتباط با ديگران</a:t>
            </a:r>
            <a:endParaRPr lang="fr-FR" b="1" dirty="0">
              <a:solidFill>
                <a:schemeClr val="tx2"/>
              </a:solidFill>
              <a:latin typeface="Garamond" pitchFamily="18" charset="0"/>
              <a:cs typeface="Arial" charset="0"/>
            </a:endParaRPr>
          </a:p>
          <a:p>
            <a:pPr algn="r" rtl="1">
              <a:defRPr/>
            </a:pPr>
            <a:r>
              <a:rPr lang="fa-IR" b="1" dirty="0">
                <a:solidFill>
                  <a:schemeClr val="tx2">
                    <a:lumMod val="60000"/>
                    <a:lumOff val="40000"/>
                  </a:schemeClr>
                </a:solidFill>
                <a:latin typeface="Garamond" pitchFamily="18" charset="0"/>
                <a:cs typeface="Arial" charset="0"/>
              </a:rPr>
              <a:t>عدم احساس امنيت/ معذب/ كند/ كم صحبت</a:t>
            </a:r>
            <a:endParaRPr lang="fr-FR" b="1" dirty="0">
              <a:solidFill>
                <a:schemeClr val="tx2">
                  <a:lumMod val="60000"/>
                  <a:lumOff val="40000"/>
                </a:schemeClr>
              </a:solidFill>
              <a:latin typeface="Garamond" pitchFamily="18" charset="0"/>
              <a:cs typeface="Arial" charset="0"/>
            </a:endParaRPr>
          </a:p>
          <a:p>
            <a:pPr>
              <a:defRPr/>
            </a:pPr>
            <a:endParaRPr lang="fr-FR" sz="1200" b="1" dirty="0">
              <a:solidFill>
                <a:schemeClr val="tx2"/>
              </a:solidFill>
              <a:latin typeface="Garamond" pitchFamily="18" charset="0"/>
            </a:endParaRPr>
          </a:p>
          <a:p>
            <a:pPr algn="r" rtl="1">
              <a:defRPr/>
            </a:pPr>
            <a:r>
              <a:rPr lang="fa-IR" b="1" u="sng" dirty="0">
                <a:solidFill>
                  <a:schemeClr val="tx2"/>
                </a:solidFill>
                <a:latin typeface="Garamond" pitchFamily="18" charset="0"/>
                <a:cs typeface="Arial" charset="0"/>
              </a:rPr>
              <a:t>گوش دادن به ديگران</a:t>
            </a:r>
            <a:endParaRPr lang="fr-FR" b="1" dirty="0">
              <a:solidFill>
                <a:schemeClr val="tx2"/>
              </a:solidFill>
              <a:latin typeface="Garamond" pitchFamily="18" charset="0"/>
              <a:cs typeface="Arial" charset="0"/>
            </a:endParaRPr>
          </a:p>
          <a:p>
            <a:pPr algn="r" rtl="1">
              <a:defRPr/>
            </a:pPr>
            <a:r>
              <a:rPr lang="fa-IR" b="1" dirty="0">
                <a:solidFill>
                  <a:schemeClr val="tx2">
                    <a:lumMod val="60000"/>
                    <a:lumOff val="40000"/>
                  </a:schemeClr>
                </a:solidFill>
                <a:latin typeface="Garamond" pitchFamily="18" charset="0"/>
                <a:cs typeface="Arial" charset="0"/>
              </a:rPr>
              <a:t>گوش هاي خوبي هستند زيرا به اطلاعات هر چه بيشتر احتياج دارند</a:t>
            </a:r>
            <a:endParaRPr lang="fr-FR" b="1" dirty="0">
              <a:solidFill>
                <a:schemeClr val="tx2">
                  <a:lumMod val="60000"/>
                  <a:lumOff val="40000"/>
                </a:schemeClr>
              </a:solidFill>
              <a:latin typeface="Garamond" pitchFamily="18" charset="0"/>
              <a:cs typeface="Arial" charset="0"/>
            </a:endParaRPr>
          </a:p>
          <a:p>
            <a:pPr>
              <a:defRPr/>
            </a:pPr>
            <a:endParaRPr lang="fr-FR" sz="1200" b="1" dirty="0">
              <a:solidFill>
                <a:schemeClr val="tx2"/>
              </a:solidFill>
              <a:latin typeface="Garamond" pitchFamily="18" charset="0"/>
            </a:endParaRPr>
          </a:p>
          <a:p>
            <a:pPr algn="r" rtl="1">
              <a:defRPr/>
            </a:pPr>
            <a:r>
              <a:rPr lang="fa-IR" b="1" u="sng" dirty="0">
                <a:solidFill>
                  <a:schemeClr val="tx2"/>
                </a:solidFill>
                <a:latin typeface="Garamond" pitchFamily="18" charset="0"/>
                <a:cs typeface="Arial" charset="0"/>
              </a:rPr>
              <a:t>صحبت كردن با ديگران</a:t>
            </a:r>
            <a:endParaRPr lang="fr-FR" b="1" dirty="0">
              <a:solidFill>
                <a:schemeClr val="tx2"/>
              </a:solidFill>
              <a:latin typeface="Garamond" pitchFamily="18" charset="0"/>
              <a:cs typeface="Arial" charset="0"/>
            </a:endParaRPr>
          </a:p>
          <a:p>
            <a:pPr algn="r" rtl="1">
              <a:defRPr/>
            </a:pPr>
            <a:r>
              <a:rPr lang="fa-IR" b="1" dirty="0">
                <a:solidFill>
                  <a:schemeClr val="tx2">
                    <a:lumMod val="60000"/>
                    <a:lumOff val="40000"/>
                  </a:schemeClr>
                </a:solidFill>
                <a:latin typeface="Garamond" pitchFamily="18" charset="0"/>
                <a:cs typeface="Arial" charset="0"/>
              </a:rPr>
              <a:t>كلماتي كه نشانگر ترديد است مثل شايد/ گمان كنم/ فكر مي كنم</a:t>
            </a:r>
            <a:endParaRPr lang="fr-FR" b="1" dirty="0">
              <a:solidFill>
                <a:schemeClr val="tx2">
                  <a:lumMod val="60000"/>
                  <a:lumOff val="40000"/>
                </a:schemeClr>
              </a:solidFill>
              <a:latin typeface="Garamond" pitchFamily="18" charset="0"/>
              <a:cs typeface="Arial" charset="0"/>
            </a:endParaRPr>
          </a:p>
          <a:p>
            <a:pPr>
              <a:defRPr/>
            </a:pPr>
            <a:endParaRPr lang="fr-FR" sz="1200" b="1" dirty="0">
              <a:solidFill>
                <a:schemeClr val="tx2"/>
              </a:solidFill>
              <a:latin typeface="Garamond" pitchFamily="18" charset="0"/>
            </a:endParaRPr>
          </a:p>
          <a:p>
            <a:pPr algn="r" rtl="1">
              <a:defRPr/>
            </a:pPr>
            <a:r>
              <a:rPr lang="fa-IR" b="1" u="sng" dirty="0">
                <a:solidFill>
                  <a:schemeClr val="tx2"/>
                </a:solidFill>
                <a:latin typeface="Garamond" pitchFamily="18" charset="0"/>
                <a:cs typeface="Arial" charset="0"/>
              </a:rPr>
              <a:t>محيط اطراف</a:t>
            </a:r>
            <a:endParaRPr lang="fr-FR" b="1" dirty="0">
              <a:solidFill>
                <a:schemeClr val="tx2"/>
              </a:solidFill>
              <a:latin typeface="Garamond" pitchFamily="18" charset="0"/>
              <a:cs typeface="Arial" charset="0"/>
            </a:endParaRPr>
          </a:p>
          <a:p>
            <a:pPr algn="r" rtl="1">
              <a:defRPr/>
            </a:pPr>
            <a:r>
              <a:rPr lang="fa-IR" b="1" dirty="0">
                <a:solidFill>
                  <a:schemeClr val="tx2">
                    <a:lumMod val="60000"/>
                    <a:lumOff val="40000"/>
                  </a:schemeClr>
                </a:solidFill>
                <a:latin typeface="Garamond" pitchFamily="18" charset="0"/>
                <a:cs typeface="Arial" charset="0"/>
              </a:rPr>
              <a:t>نشانگر امنيت طلبي و عدم اعتماد </a:t>
            </a:r>
          </a:p>
          <a:p>
            <a:pPr algn="r" rtl="1">
              <a:defRPr/>
            </a:pPr>
            <a:endParaRPr lang="fa-IR" b="1" dirty="0">
              <a:solidFill>
                <a:schemeClr val="tx2"/>
              </a:solidFill>
              <a:latin typeface="Garamond" pitchFamily="18" charset="0"/>
              <a:cs typeface="Arial" charset="0"/>
            </a:endParaRPr>
          </a:p>
          <a:p>
            <a:pPr algn="r" rtl="1">
              <a:defRPr/>
            </a:pPr>
            <a:r>
              <a:rPr lang="fa-IR" b="1" u="sng" dirty="0">
                <a:solidFill>
                  <a:schemeClr val="tx2"/>
                </a:solidFill>
                <a:latin typeface="Arial" charset="0"/>
                <a:cs typeface="Arial" charset="0"/>
              </a:rPr>
              <a:t>تصميم گيري</a:t>
            </a:r>
          </a:p>
          <a:p>
            <a:pPr algn="r" rtl="1">
              <a:defRPr/>
            </a:pPr>
            <a:r>
              <a:rPr lang="fa-IR" b="1" dirty="0">
                <a:solidFill>
                  <a:schemeClr val="tx2"/>
                </a:solidFill>
                <a:latin typeface="Arial" charset="0"/>
                <a:cs typeface="Arial" charset="0"/>
              </a:rPr>
              <a:t>ب</a:t>
            </a:r>
            <a:r>
              <a:rPr lang="fa-IR" b="1" dirty="0">
                <a:solidFill>
                  <a:schemeClr val="tx2">
                    <a:lumMod val="60000"/>
                    <a:lumOff val="40000"/>
                  </a:schemeClr>
                </a:solidFill>
                <a:latin typeface="Arial" charset="0"/>
                <a:cs typeface="Arial" charset="0"/>
              </a:rPr>
              <a:t>ا احتمال كوچكترين ريسك منصرف مي شوند/ تاخيري/ منتظر نتايج ديگران هستند</a:t>
            </a:r>
            <a:endParaRPr lang="fr-FR" b="1" dirty="0">
              <a:solidFill>
                <a:schemeClr val="tx2">
                  <a:lumMod val="60000"/>
                  <a:lumOff val="40000"/>
                </a:schemeClr>
              </a:solidFill>
              <a:latin typeface="Arial" charset="0"/>
              <a:cs typeface="Arial" charset="0"/>
            </a:endParaRPr>
          </a:p>
          <a:p>
            <a:pPr algn="r" rtl="1">
              <a:defRPr/>
            </a:pPr>
            <a:endParaRPr lang="fr-FR" b="1" dirty="0">
              <a:solidFill>
                <a:schemeClr val="tx2"/>
              </a:solidFill>
              <a:latin typeface="Garamond" pitchFamily="18" charset="0"/>
              <a:cs typeface="Arial" charset="0"/>
            </a:endParaRPr>
          </a:p>
        </p:txBody>
      </p:sp>
      <p:sp>
        <p:nvSpPr>
          <p:cNvPr id="123908" name="Rectangle 4"/>
          <p:cNvSpPr>
            <a:spLocks noChangeArrowheads="1"/>
          </p:cNvSpPr>
          <p:nvPr/>
        </p:nvSpPr>
        <p:spPr bwMode="auto">
          <a:xfrm>
            <a:off x="4800600" y="685801"/>
            <a:ext cx="1758950" cy="519113"/>
          </a:xfrm>
          <a:prstGeom prst="rect">
            <a:avLst/>
          </a:prstGeom>
          <a:noFill/>
          <a:ln w="9525">
            <a:noFill/>
            <a:miter lim="800000"/>
            <a:headEnd/>
            <a:tailEnd/>
          </a:ln>
        </p:spPr>
        <p:txBody>
          <a:bodyPr wrap="none">
            <a:spAutoFit/>
          </a:bodyPr>
          <a:lstStyle/>
          <a:p>
            <a:r>
              <a:rPr lang="fa-IR" sz="2800" b="1">
                <a:solidFill>
                  <a:srgbClr val="CC0000"/>
                </a:solidFill>
                <a:latin typeface="Garamond" pitchFamily="18" charset="0"/>
                <a:cs typeface="Arial" pitchFamily="34" charset="0"/>
              </a:rPr>
              <a:t>محافظه كارها</a:t>
            </a:r>
            <a:endParaRPr lang="fr-FR" sz="2800" b="1">
              <a:solidFill>
                <a:srgbClr val="CC0000"/>
              </a:solidFill>
              <a:latin typeface="Garamond" pitchFamily="18" charset="0"/>
              <a:cs typeface="Arial" pitchFamily="34" charset="0"/>
            </a:endParaRPr>
          </a:p>
        </p:txBody>
      </p:sp>
      <p:pic>
        <p:nvPicPr>
          <p:cNvPr id="123909" name="Picture 17" descr="j0358771[1]"/>
          <p:cNvPicPr>
            <a:picLocks noChangeAspect="1" noChangeArrowheads="1"/>
          </p:cNvPicPr>
          <p:nvPr/>
        </p:nvPicPr>
        <p:blipFill>
          <a:blip r:embed="rId3"/>
          <a:srcRect/>
          <a:stretch>
            <a:fillRect/>
          </a:stretch>
        </p:blipFill>
        <p:spPr bwMode="auto">
          <a:xfrm>
            <a:off x="8516939" y="304800"/>
            <a:ext cx="1722437" cy="1143000"/>
          </a:xfrm>
          <a:prstGeom prst="rect">
            <a:avLst/>
          </a:prstGeom>
          <a:noFill/>
          <a:ln w="9525">
            <a:solidFill>
              <a:schemeClr val="tx1"/>
            </a:solidFill>
            <a:miter lim="800000"/>
            <a:headEnd/>
            <a:tailEnd/>
          </a:ln>
        </p:spPr>
      </p:pic>
      <p:sp>
        <p:nvSpPr>
          <p:cNvPr id="123910" name="Slide Number Placeholder 6"/>
          <p:cNvSpPr>
            <a:spLocks noGrp="1"/>
          </p:cNvSpPr>
          <p:nvPr>
            <p:ph type="sldNum" sz="quarter" idx="4294967295"/>
          </p:nvPr>
        </p:nvSpPr>
        <p:spPr bwMode="auto">
          <a:xfrm>
            <a:off x="8077200" y="6356351"/>
            <a:ext cx="2133600" cy="365125"/>
          </a:xfrm>
          <a:prstGeom prst="rect">
            <a:avLst/>
          </a:prstGeom>
          <a:noFill/>
          <a:ln>
            <a:miter lim="800000"/>
            <a:headEnd/>
            <a:tailEnd/>
          </a:ln>
        </p:spPr>
        <p:txBody>
          <a:bodyPr/>
          <a:lstStyle/>
          <a:p>
            <a:fld id="{643ED815-8078-46B6-B178-4C60B5580987}" type="slidenum">
              <a:rPr lang="en-US"/>
              <a:pPr/>
              <a:t>5</a:t>
            </a:fld>
            <a:endParaRPr lang="en-US"/>
          </a:p>
        </p:txBody>
      </p:sp>
    </p:spTree>
    <p:extLst>
      <p:ext uri="{BB962C8B-B14F-4D97-AF65-F5344CB8AC3E}">
        <p14:creationId xmlns:p14="http://schemas.microsoft.com/office/powerpoint/2010/main" val="301837105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Text Box 2"/>
          <p:cNvSpPr txBox="1">
            <a:spLocks noChangeArrowheads="1"/>
          </p:cNvSpPr>
          <p:nvPr/>
        </p:nvSpPr>
        <p:spPr bwMode="auto">
          <a:xfrm>
            <a:off x="4419600" y="2439988"/>
            <a:ext cx="184150" cy="366712"/>
          </a:xfrm>
          <a:prstGeom prst="rect">
            <a:avLst/>
          </a:prstGeom>
          <a:noFill/>
          <a:ln w="9525">
            <a:noFill/>
            <a:miter lim="800000"/>
            <a:headEnd/>
            <a:tailEnd/>
          </a:ln>
        </p:spPr>
        <p:txBody>
          <a:bodyPr wrap="none">
            <a:spAutoFit/>
          </a:bodyPr>
          <a:lstStyle/>
          <a:p>
            <a:endParaRPr lang="en-US"/>
          </a:p>
        </p:txBody>
      </p:sp>
      <p:sp>
        <p:nvSpPr>
          <p:cNvPr id="80899" name="Rectangle 3"/>
          <p:cNvSpPr>
            <a:spLocks noChangeArrowheads="1"/>
          </p:cNvSpPr>
          <p:nvPr/>
        </p:nvSpPr>
        <p:spPr bwMode="auto">
          <a:xfrm>
            <a:off x="1905001" y="1295400"/>
            <a:ext cx="8424863" cy="5276850"/>
          </a:xfrm>
          <a:prstGeom prst="rect">
            <a:avLst/>
          </a:prstGeom>
          <a:noFill/>
          <a:ln w="9525">
            <a:noFill/>
            <a:miter lim="800000"/>
            <a:headEnd/>
            <a:tailEnd/>
          </a:ln>
        </p:spPr>
        <p:txBody>
          <a:bodyPr>
            <a:spAutoFit/>
          </a:bodyPr>
          <a:lstStyle/>
          <a:p>
            <a:pPr algn="ctr">
              <a:defRPr/>
            </a:pPr>
            <a:r>
              <a:rPr lang="fr-FR" b="1" dirty="0">
                <a:solidFill>
                  <a:schemeClr val="tx2">
                    <a:lumMod val="60000"/>
                    <a:lumOff val="40000"/>
                  </a:schemeClr>
                </a:solidFill>
                <a:latin typeface="Garamond" pitchFamily="18" charset="0"/>
              </a:rPr>
              <a:t>	</a:t>
            </a:r>
          </a:p>
          <a:p>
            <a:pPr algn="ctr">
              <a:defRPr/>
            </a:pPr>
            <a:endParaRPr lang="fr-FR" b="1" dirty="0">
              <a:solidFill>
                <a:schemeClr val="tx2">
                  <a:lumMod val="60000"/>
                  <a:lumOff val="40000"/>
                </a:schemeClr>
              </a:solidFill>
              <a:latin typeface="Garamond" pitchFamily="18" charset="0"/>
            </a:endParaRPr>
          </a:p>
          <a:p>
            <a:pPr algn="r" rtl="1">
              <a:defRPr/>
            </a:pPr>
            <a:r>
              <a:rPr lang="fa-IR" b="1" u="sng" dirty="0">
                <a:solidFill>
                  <a:schemeClr val="tx2"/>
                </a:solidFill>
                <a:latin typeface="Garamond" pitchFamily="18" charset="0"/>
                <a:cs typeface="Arial" charset="0"/>
              </a:rPr>
              <a:t>به چه چيزهائي علاقه دارند</a:t>
            </a:r>
            <a:r>
              <a:rPr lang="fr-FR" b="1" dirty="0">
                <a:solidFill>
                  <a:schemeClr val="tx2"/>
                </a:solidFill>
                <a:latin typeface="Garamond" pitchFamily="18" charset="0"/>
              </a:rPr>
              <a:t> </a:t>
            </a:r>
          </a:p>
          <a:p>
            <a:pPr algn="r" rtl="1">
              <a:defRPr/>
            </a:pPr>
            <a:r>
              <a:rPr lang="fa-IR" b="1" dirty="0">
                <a:solidFill>
                  <a:schemeClr val="tx2">
                    <a:lumMod val="60000"/>
                    <a:lumOff val="40000"/>
                  </a:schemeClr>
                </a:solidFill>
                <a:latin typeface="Garamond" pitchFamily="18" charset="0"/>
                <a:cs typeface="Arial" charset="0"/>
              </a:rPr>
              <a:t>جلوه گر/ با پرستيژ/ دوست دارند كه مورد احترام و توجه باشند</a:t>
            </a:r>
            <a:endParaRPr lang="fr-FR" b="1" dirty="0">
              <a:solidFill>
                <a:schemeClr val="tx2">
                  <a:lumMod val="60000"/>
                  <a:lumOff val="40000"/>
                </a:schemeClr>
              </a:solidFill>
              <a:latin typeface="Garamond" pitchFamily="18" charset="0"/>
              <a:cs typeface="Arial" charset="0"/>
            </a:endParaRPr>
          </a:p>
          <a:p>
            <a:pPr>
              <a:defRPr/>
            </a:pPr>
            <a:endParaRPr lang="fr-FR" sz="1200" b="1" dirty="0">
              <a:solidFill>
                <a:schemeClr val="tx2">
                  <a:lumMod val="60000"/>
                  <a:lumOff val="40000"/>
                </a:schemeClr>
              </a:solidFill>
              <a:latin typeface="Garamond" pitchFamily="18" charset="0"/>
            </a:endParaRPr>
          </a:p>
          <a:p>
            <a:pPr algn="r" rtl="1">
              <a:defRPr/>
            </a:pPr>
            <a:r>
              <a:rPr lang="fa-IR" b="1" u="sng" dirty="0">
                <a:solidFill>
                  <a:schemeClr val="tx2"/>
                </a:solidFill>
                <a:latin typeface="Garamond" pitchFamily="18" charset="0"/>
                <a:cs typeface="Arial" charset="0"/>
              </a:rPr>
              <a:t>نحوه ارتباط با ديگران</a:t>
            </a:r>
            <a:endParaRPr lang="fr-FR" b="1" dirty="0">
              <a:solidFill>
                <a:schemeClr val="tx2"/>
              </a:solidFill>
              <a:latin typeface="Garamond" pitchFamily="18" charset="0"/>
              <a:cs typeface="Arial" charset="0"/>
            </a:endParaRPr>
          </a:p>
          <a:p>
            <a:pPr algn="r" rtl="1">
              <a:defRPr/>
            </a:pPr>
            <a:r>
              <a:rPr lang="fa-IR" b="1" dirty="0">
                <a:solidFill>
                  <a:schemeClr val="tx2">
                    <a:lumMod val="60000"/>
                    <a:lumOff val="40000"/>
                  </a:schemeClr>
                </a:solidFill>
                <a:latin typeface="Garamond" pitchFamily="18" charset="0"/>
                <a:cs typeface="Arial" charset="0"/>
              </a:rPr>
              <a:t>دوستانه/ خوش صحبت/ تاثير گذار/ با فكر باز</a:t>
            </a:r>
            <a:endParaRPr lang="fr-FR" b="1" dirty="0">
              <a:solidFill>
                <a:schemeClr val="tx2">
                  <a:lumMod val="60000"/>
                  <a:lumOff val="40000"/>
                </a:schemeClr>
              </a:solidFill>
              <a:latin typeface="Garamond" pitchFamily="18" charset="0"/>
              <a:cs typeface="Arial" charset="0"/>
            </a:endParaRPr>
          </a:p>
          <a:p>
            <a:pPr>
              <a:defRPr/>
            </a:pPr>
            <a:endParaRPr lang="fr-FR" sz="1200" b="1" dirty="0">
              <a:solidFill>
                <a:schemeClr val="tx2">
                  <a:lumMod val="60000"/>
                  <a:lumOff val="40000"/>
                </a:schemeClr>
              </a:solidFill>
              <a:latin typeface="Garamond" pitchFamily="18" charset="0"/>
            </a:endParaRPr>
          </a:p>
          <a:p>
            <a:pPr algn="r" rtl="1">
              <a:defRPr/>
            </a:pPr>
            <a:r>
              <a:rPr lang="fa-IR" b="1" u="sng" dirty="0">
                <a:solidFill>
                  <a:schemeClr val="tx2"/>
                </a:solidFill>
                <a:latin typeface="Garamond" pitchFamily="18" charset="0"/>
                <a:cs typeface="Arial" charset="0"/>
              </a:rPr>
              <a:t>گوش دادن به ديگران</a:t>
            </a:r>
            <a:endParaRPr lang="fr-FR" b="1" dirty="0">
              <a:solidFill>
                <a:schemeClr val="tx2"/>
              </a:solidFill>
              <a:latin typeface="Garamond" pitchFamily="18" charset="0"/>
              <a:cs typeface="Arial" charset="0"/>
            </a:endParaRPr>
          </a:p>
          <a:p>
            <a:pPr algn="r" rtl="1">
              <a:defRPr/>
            </a:pPr>
            <a:r>
              <a:rPr lang="fa-IR" b="1" dirty="0">
                <a:solidFill>
                  <a:schemeClr val="tx2">
                    <a:lumMod val="60000"/>
                    <a:lumOff val="40000"/>
                  </a:schemeClr>
                </a:solidFill>
                <a:latin typeface="Garamond" pitchFamily="18" charset="0"/>
                <a:cs typeface="Arial" charset="0"/>
              </a:rPr>
              <a:t>زياد حرف مي زنند و كم گوش مي كنند/ حس همكاري را منتقل مي كنند ولي نه با گوش دادن/ </a:t>
            </a:r>
            <a:endParaRPr lang="fr-FR" b="1" dirty="0">
              <a:solidFill>
                <a:schemeClr val="tx2">
                  <a:lumMod val="60000"/>
                  <a:lumOff val="40000"/>
                </a:schemeClr>
              </a:solidFill>
              <a:latin typeface="Garamond" pitchFamily="18" charset="0"/>
              <a:cs typeface="Arial" charset="0"/>
            </a:endParaRPr>
          </a:p>
          <a:p>
            <a:pPr>
              <a:defRPr/>
            </a:pPr>
            <a:endParaRPr lang="fr-FR" sz="1200" b="1" dirty="0">
              <a:solidFill>
                <a:schemeClr val="tx2">
                  <a:lumMod val="60000"/>
                  <a:lumOff val="40000"/>
                </a:schemeClr>
              </a:solidFill>
              <a:latin typeface="Garamond" pitchFamily="18" charset="0"/>
            </a:endParaRPr>
          </a:p>
          <a:p>
            <a:pPr algn="r" rtl="1">
              <a:defRPr/>
            </a:pPr>
            <a:r>
              <a:rPr lang="fa-IR" b="1" u="sng" dirty="0">
                <a:solidFill>
                  <a:schemeClr val="tx2"/>
                </a:solidFill>
                <a:latin typeface="Garamond" pitchFamily="18" charset="0"/>
                <a:cs typeface="Arial" charset="0"/>
              </a:rPr>
              <a:t>صحبت كردن با ديگران</a:t>
            </a:r>
            <a:endParaRPr lang="fr-FR" b="1" dirty="0">
              <a:solidFill>
                <a:schemeClr val="tx2"/>
              </a:solidFill>
              <a:latin typeface="Garamond" pitchFamily="18" charset="0"/>
              <a:cs typeface="Arial" charset="0"/>
            </a:endParaRPr>
          </a:p>
          <a:p>
            <a:pPr algn="r" rtl="1">
              <a:defRPr/>
            </a:pPr>
            <a:r>
              <a:rPr lang="fa-IR" b="1" dirty="0">
                <a:solidFill>
                  <a:schemeClr val="tx2">
                    <a:lumMod val="60000"/>
                    <a:lumOff val="40000"/>
                  </a:schemeClr>
                </a:solidFill>
                <a:latin typeface="Garamond" pitchFamily="18" charset="0"/>
                <a:cs typeface="Arial" charset="0"/>
              </a:rPr>
              <a:t>بسيار راحت و باز/ مبالغه آميز/ دوستانه</a:t>
            </a:r>
            <a:endParaRPr lang="fr-FR" b="1" dirty="0">
              <a:solidFill>
                <a:schemeClr val="tx2">
                  <a:lumMod val="60000"/>
                  <a:lumOff val="40000"/>
                </a:schemeClr>
              </a:solidFill>
              <a:latin typeface="Garamond" pitchFamily="18" charset="0"/>
              <a:cs typeface="Arial" charset="0"/>
            </a:endParaRPr>
          </a:p>
          <a:p>
            <a:pPr>
              <a:defRPr/>
            </a:pPr>
            <a:endParaRPr lang="fr-FR" sz="1200" b="1" dirty="0">
              <a:solidFill>
                <a:schemeClr val="tx2">
                  <a:lumMod val="60000"/>
                  <a:lumOff val="40000"/>
                </a:schemeClr>
              </a:solidFill>
              <a:latin typeface="Garamond" pitchFamily="18" charset="0"/>
            </a:endParaRPr>
          </a:p>
          <a:p>
            <a:pPr algn="r" rtl="1">
              <a:defRPr/>
            </a:pPr>
            <a:r>
              <a:rPr lang="fa-IR" b="1" u="sng" dirty="0">
                <a:solidFill>
                  <a:schemeClr val="tx2"/>
                </a:solidFill>
                <a:latin typeface="Garamond" pitchFamily="18" charset="0"/>
                <a:cs typeface="Arial" charset="0"/>
              </a:rPr>
              <a:t>محيط اطراف</a:t>
            </a:r>
            <a:endParaRPr lang="fr-FR" b="1" dirty="0">
              <a:solidFill>
                <a:schemeClr val="tx2"/>
              </a:solidFill>
              <a:latin typeface="Garamond" pitchFamily="18" charset="0"/>
              <a:cs typeface="Arial" charset="0"/>
            </a:endParaRPr>
          </a:p>
          <a:p>
            <a:pPr algn="r" rtl="1">
              <a:defRPr/>
            </a:pPr>
            <a:r>
              <a:rPr lang="fa-IR" b="1" dirty="0">
                <a:solidFill>
                  <a:schemeClr val="tx2">
                    <a:lumMod val="60000"/>
                    <a:lumOff val="40000"/>
                  </a:schemeClr>
                </a:solidFill>
                <a:latin typeface="Garamond" pitchFamily="18" charset="0"/>
                <a:cs typeface="Arial" charset="0"/>
              </a:rPr>
              <a:t>مدرن و امروزي/ شلوغ ولي جذاب/ مجهز </a:t>
            </a:r>
          </a:p>
          <a:p>
            <a:pPr algn="r" rtl="1">
              <a:defRPr/>
            </a:pPr>
            <a:endParaRPr lang="fa-IR" b="1" dirty="0">
              <a:solidFill>
                <a:schemeClr val="tx2">
                  <a:lumMod val="60000"/>
                  <a:lumOff val="40000"/>
                </a:schemeClr>
              </a:solidFill>
              <a:latin typeface="Garamond" pitchFamily="18" charset="0"/>
              <a:cs typeface="Arial" charset="0"/>
            </a:endParaRPr>
          </a:p>
          <a:p>
            <a:pPr algn="r" rtl="1">
              <a:defRPr/>
            </a:pPr>
            <a:r>
              <a:rPr lang="fa-IR" b="1" u="sng" dirty="0">
                <a:solidFill>
                  <a:schemeClr val="tx2"/>
                </a:solidFill>
                <a:latin typeface="Arial" charset="0"/>
                <a:cs typeface="Arial" charset="0"/>
              </a:rPr>
              <a:t>تصميم گيري</a:t>
            </a:r>
          </a:p>
          <a:p>
            <a:pPr algn="r" rtl="1">
              <a:defRPr/>
            </a:pPr>
            <a:r>
              <a:rPr lang="fa-IR" b="1" dirty="0">
                <a:solidFill>
                  <a:schemeClr val="tx2">
                    <a:lumMod val="60000"/>
                    <a:lumOff val="40000"/>
                  </a:schemeClr>
                </a:solidFill>
                <a:latin typeface="Arial" charset="0"/>
                <a:cs typeface="Arial" charset="0"/>
              </a:rPr>
              <a:t>ريسك پذير/ اهل مشورت/ </a:t>
            </a:r>
            <a:endParaRPr lang="fr-FR" b="1" dirty="0">
              <a:solidFill>
                <a:schemeClr val="tx2">
                  <a:lumMod val="60000"/>
                  <a:lumOff val="40000"/>
                </a:schemeClr>
              </a:solidFill>
              <a:latin typeface="Arial" charset="0"/>
              <a:cs typeface="Arial" charset="0"/>
            </a:endParaRPr>
          </a:p>
          <a:p>
            <a:pPr algn="r" rtl="1">
              <a:defRPr/>
            </a:pPr>
            <a:endParaRPr lang="fr-FR" b="1" dirty="0">
              <a:solidFill>
                <a:schemeClr val="tx2">
                  <a:lumMod val="60000"/>
                  <a:lumOff val="40000"/>
                </a:schemeClr>
              </a:solidFill>
              <a:latin typeface="Garamond" pitchFamily="18" charset="0"/>
              <a:cs typeface="Arial" charset="0"/>
            </a:endParaRPr>
          </a:p>
        </p:txBody>
      </p:sp>
      <p:sp>
        <p:nvSpPr>
          <p:cNvPr id="124932" name="Rectangle 4"/>
          <p:cNvSpPr>
            <a:spLocks noChangeArrowheads="1"/>
          </p:cNvSpPr>
          <p:nvPr/>
        </p:nvSpPr>
        <p:spPr bwMode="auto">
          <a:xfrm>
            <a:off x="4953001" y="457201"/>
            <a:ext cx="1693863" cy="519113"/>
          </a:xfrm>
          <a:prstGeom prst="rect">
            <a:avLst/>
          </a:prstGeom>
          <a:noFill/>
          <a:ln w="9525">
            <a:noFill/>
            <a:miter lim="800000"/>
            <a:headEnd/>
            <a:tailEnd/>
          </a:ln>
        </p:spPr>
        <p:txBody>
          <a:bodyPr wrap="none">
            <a:spAutoFit/>
          </a:bodyPr>
          <a:lstStyle/>
          <a:p>
            <a:r>
              <a:rPr lang="fa-IR" sz="2800" b="1">
                <a:solidFill>
                  <a:srgbClr val="CC0000"/>
                </a:solidFill>
                <a:latin typeface="Garamond" pitchFamily="18" charset="0"/>
                <a:cs typeface="Arial" pitchFamily="34" charset="0"/>
              </a:rPr>
              <a:t>افراد صميمي</a:t>
            </a:r>
            <a:endParaRPr lang="fr-FR" sz="2800" b="1">
              <a:solidFill>
                <a:srgbClr val="CC0000"/>
              </a:solidFill>
              <a:latin typeface="Garamond" pitchFamily="18" charset="0"/>
              <a:cs typeface="Arial" pitchFamily="34" charset="0"/>
            </a:endParaRPr>
          </a:p>
        </p:txBody>
      </p:sp>
      <p:pic>
        <p:nvPicPr>
          <p:cNvPr id="124933" name="Picture 16" descr="j0215965[1]"/>
          <p:cNvPicPr>
            <a:picLocks noChangeAspect="1" noChangeArrowheads="1"/>
          </p:cNvPicPr>
          <p:nvPr/>
        </p:nvPicPr>
        <p:blipFill>
          <a:blip r:embed="rId3"/>
          <a:srcRect/>
          <a:stretch>
            <a:fillRect/>
          </a:stretch>
        </p:blipFill>
        <p:spPr bwMode="auto">
          <a:xfrm>
            <a:off x="8382000" y="304801"/>
            <a:ext cx="1728788" cy="1008063"/>
          </a:xfrm>
          <a:prstGeom prst="rect">
            <a:avLst/>
          </a:prstGeom>
          <a:noFill/>
          <a:ln w="9525">
            <a:noFill/>
            <a:miter lim="800000"/>
            <a:headEnd/>
            <a:tailEnd/>
          </a:ln>
        </p:spPr>
      </p:pic>
      <p:sp>
        <p:nvSpPr>
          <p:cNvPr id="124934" name="Slide Number Placeholder 6"/>
          <p:cNvSpPr>
            <a:spLocks noGrp="1"/>
          </p:cNvSpPr>
          <p:nvPr>
            <p:ph type="sldNum" sz="quarter" idx="4294967295"/>
          </p:nvPr>
        </p:nvSpPr>
        <p:spPr bwMode="auto">
          <a:xfrm>
            <a:off x="8077200" y="6356351"/>
            <a:ext cx="2133600" cy="365125"/>
          </a:xfrm>
          <a:prstGeom prst="rect">
            <a:avLst/>
          </a:prstGeom>
          <a:noFill/>
          <a:ln>
            <a:miter lim="800000"/>
            <a:headEnd/>
            <a:tailEnd/>
          </a:ln>
        </p:spPr>
        <p:txBody>
          <a:bodyPr/>
          <a:lstStyle/>
          <a:p>
            <a:fld id="{1B7594D7-188C-4AD0-9CAE-0F3450A9CD36}" type="slidenum">
              <a:rPr lang="en-US"/>
              <a:pPr/>
              <a:t>6</a:t>
            </a:fld>
            <a:endParaRPr lang="en-US"/>
          </a:p>
        </p:txBody>
      </p:sp>
    </p:spTree>
    <p:extLst>
      <p:ext uri="{BB962C8B-B14F-4D97-AF65-F5344CB8AC3E}">
        <p14:creationId xmlns:p14="http://schemas.microsoft.com/office/powerpoint/2010/main" val="294901429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Text Box 2"/>
          <p:cNvSpPr txBox="1">
            <a:spLocks noChangeArrowheads="1"/>
          </p:cNvSpPr>
          <p:nvPr/>
        </p:nvSpPr>
        <p:spPr bwMode="auto">
          <a:xfrm>
            <a:off x="4419600" y="2439988"/>
            <a:ext cx="184150" cy="366712"/>
          </a:xfrm>
          <a:prstGeom prst="rect">
            <a:avLst/>
          </a:prstGeom>
          <a:noFill/>
          <a:ln w="9525">
            <a:noFill/>
            <a:miter lim="800000"/>
            <a:headEnd/>
            <a:tailEnd/>
          </a:ln>
        </p:spPr>
        <p:txBody>
          <a:bodyPr wrap="none">
            <a:spAutoFit/>
          </a:bodyPr>
          <a:lstStyle/>
          <a:p>
            <a:endParaRPr lang="en-US"/>
          </a:p>
        </p:txBody>
      </p:sp>
      <p:sp>
        <p:nvSpPr>
          <p:cNvPr id="81923" name="Rectangle 3"/>
          <p:cNvSpPr>
            <a:spLocks noChangeArrowheads="1"/>
          </p:cNvSpPr>
          <p:nvPr/>
        </p:nvSpPr>
        <p:spPr bwMode="auto">
          <a:xfrm>
            <a:off x="1981201" y="1219200"/>
            <a:ext cx="8424863" cy="5276850"/>
          </a:xfrm>
          <a:prstGeom prst="rect">
            <a:avLst/>
          </a:prstGeom>
          <a:noFill/>
          <a:ln w="9525">
            <a:noFill/>
            <a:miter lim="800000"/>
            <a:headEnd/>
            <a:tailEnd/>
          </a:ln>
        </p:spPr>
        <p:txBody>
          <a:bodyPr>
            <a:spAutoFit/>
          </a:bodyPr>
          <a:lstStyle/>
          <a:p>
            <a:pPr algn="ctr">
              <a:defRPr/>
            </a:pPr>
            <a:r>
              <a:rPr lang="fr-FR" b="1" dirty="0">
                <a:solidFill>
                  <a:schemeClr val="tx2"/>
                </a:solidFill>
                <a:latin typeface="Garamond" pitchFamily="18" charset="0"/>
              </a:rPr>
              <a:t>	</a:t>
            </a:r>
          </a:p>
          <a:p>
            <a:pPr algn="ctr">
              <a:defRPr/>
            </a:pPr>
            <a:endParaRPr lang="fr-FR" b="1" dirty="0">
              <a:solidFill>
                <a:schemeClr val="tx2"/>
              </a:solidFill>
              <a:latin typeface="Garamond" pitchFamily="18" charset="0"/>
            </a:endParaRPr>
          </a:p>
          <a:p>
            <a:pPr algn="r" rtl="1">
              <a:defRPr/>
            </a:pPr>
            <a:r>
              <a:rPr lang="fa-IR" b="1" u="sng" dirty="0">
                <a:solidFill>
                  <a:schemeClr val="tx2"/>
                </a:solidFill>
                <a:latin typeface="Garamond" pitchFamily="18" charset="0"/>
                <a:cs typeface="Arial" charset="0"/>
              </a:rPr>
              <a:t>به چه چيزهائي علاقه دارند</a:t>
            </a:r>
            <a:r>
              <a:rPr lang="fr-FR" b="1" dirty="0">
                <a:solidFill>
                  <a:schemeClr val="tx2"/>
                </a:solidFill>
                <a:latin typeface="Garamond" pitchFamily="18" charset="0"/>
              </a:rPr>
              <a:t> </a:t>
            </a:r>
          </a:p>
          <a:p>
            <a:pPr algn="r" rtl="1">
              <a:defRPr/>
            </a:pPr>
            <a:r>
              <a:rPr lang="fa-IR" b="1" dirty="0">
                <a:solidFill>
                  <a:schemeClr val="tx2">
                    <a:lumMod val="60000"/>
                    <a:lumOff val="40000"/>
                  </a:schemeClr>
                </a:solidFill>
                <a:latin typeface="Garamond" pitchFamily="18" charset="0"/>
                <a:cs typeface="Arial" charset="0"/>
              </a:rPr>
              <a:t>سرعت/ قيمت/ نظر و منش خودش/ قدرت/ اهم اطلاعات/ نتيجه</a:t>
            </a:r>
            <a:endParaRPr lang="fr-FR" b="1" dirty="0">
              <a:solidFill>
                <a:schemeClr val="tx2">
                  <a:lumMod val="60000"/>
                  <a:lumOff val="40000"/>
                </a:schemeClr>
              </a:solidFill>
              <a:latin typeface="Garamond" pitchFamily="18" charset="0"/>
              <a:cs typeface="Arial" charset="0"/>
            </a:endParaRPr>
          </a:p>
          <a:p>
            <a:pPr>
              <a:defRPr/>
            </a:pPr>
            <a:endParaRPr lang="fr-FR" sz="1200" b="1" dirty="0">
              <a:solidFill>
                <a:schemeClr val="tx2"/>
              </a:solidFill>
              <a:latin typeface="Garamond" pitchFamily="18" charset="0"/>
            </a:endParaRPr>
          </a:p>
          <a:p>
            <a:pPr algn="r" rtl="1">
              <a:defRPr/>
            </a:pPr>
            <a:r>
              <a:rPr lang="fa-IR" b="1" u="sng" dirty="0">
                <a:solidFill>
                  <a:schemeClr val="tx2"/>
                </a:solidFill>
                <a:latin typeface="Garamond" pitchFamily="18" charset="0"/>
                <a:cs typeface="Arial" charset="0"/>
              </a:rPr>
              <a:t>نحوه ارتباط با ديگران</a:t>
            </a:r>
            <a:endParaRPr lang="fr-FR" b="1" dirty="0">
              <a:solidFill>
                <a:schemeClr val="tx2"/>
              </a:solidFill>
              <a:latin typeface="Garamond" pitchFamily="18" charset="0"/>
              <a:cs typeface="Arial" charset="0"/>
            </a:endParaRPr>
          </a:p>
          <a:p>
            <a:pPr algn="r" rtl="1">
              <a:defRPr/>
            </a:pPr>
            <a:r>
              <a:rPr lang="fa-IR" b="1" dirty="0">
                <a:solidFill>
                  <a:schemeClr val="tx2">
                    <a:lumMod val="60000"/>
                    <a:lumOff val="40000"/>
                  </a:schemeClr>
                </a:solidFill>
                <a:latin typeface="Garamond" pitchFamily="18" charset="0"/>
                <a:cs typeface="Arial" charset="0"/>
              </a:rPr>
              <a:t>سلطه جويانه/ رياست/ جدي و خشك</a:t>
            </a:r>
            <a:endParaRPr lang="fr-FR" b="1" dirty="0">
              <a:solidFill>
                <a:schemeClr val="tx2">
                  <a:lumMod val="60000"/>
                  <a:lumOff val="40000"/>
                </a:schemeClr>
              </a:solidFill>
              <a:latin typeface="Garamond" pitchFamily="18" charset="0"/>
              <a:cs typeface="Arial" charset="0"/>
            </a:endParaRPr>
          </a:p>
          <a:p>
            <a:pPr>
              <a:defRPr/>
            </a:pPr>
            <a:endParaRPr lang="fr-FR" sz="1200" b="1" dirty="0">
              <a:solidFill>
                <a:schemeClr val="tx2"/>
              </a:solidFill>
              <a:latin typeface="Garamond" pitchFamily="18" charset="0"/>
            </a:endParaRPr>
          </a:p>
          <a:p>
            <a:pPr algn="r" rtl="1">
              <a:defRPr/>
            </a:pPr>
            <a:r>
              <a:rPr lang="fa-IR" b="1" u="sng" dirty="0">
                <a:solidFill>
                  <a:schemeClr val="tx2"/>
                </a:solidFill>
                <a:latin typeface="Garamond" pitchFamily="18" charset="0"/>
                <a:cs typeface="Arial" charset="0"/>
              </a:rPr>
              <a:t>گوش دادن به ديگران</a:t>
            </a:r>
            <a:endParaRPr lang="fr-FR" b="1" dirty="0">
              <a:solidFill>
                <a:schemeClr val="tx2"/>
              </a:solidFill>
              <a:latin typeface="Garamond" pitchFamily="18" charset="0"/>
              <a:cs typeface="Arial" charset="0"/>
            </a:endParaRPr>
          </a:p>
          <a:p>
            <a:pPr algn="r" rtl="1">
              <a:defRPr/>
            </a:pPr>
            <a:r>
              <a:rPr lang="fa-IR" b="1" dirty="0">
                <a:solidFill>
                  <a:schemeClr val="tx2">
                    <a:lumMod val="60000"/>
                    <a:lumOff val="40000"/>
                  </a:schemeClr>
                </a:solidFill>
                <a:latin typeface="Garamond" pitchFamily="18" charset="0"/>
                <a:cs typeface="Arial" charset="0"/>
              </a:rPr>
              <a:t>گوش نمي كنند و مصاحب هاي خوبي نيستند </a:t>
            </a:r>
            <a:endParaRPr lang="fr-FR" b="1" dirty="0">
              <a:solidFill>
                <a:schemeClr val="tx2">
                  <a:lumMod val="60000"/>
                  <a:lumOff val="40000"/>
                </a:schemeClr>
              </a:solidFill>
              <a:latin typeface="Garamond" pitchFamily="18" charset="0"/>
              <a:cs typeface="Arial" charset="0"/>
            </a:endParaRPr>
          </a:p>
          <a:p>
            <a:pPr>
              <a:defRPr/>
            </a:pPr>
            <a:endParaRPr lang="fr-FR" sz="1200" b="1" dirty="0">
              <a:solidFill>
                <a:schemeClr val="tx2"/>
              </a:solidFill>
              <a:latin typeface="Garamond" pitchFamily="18" charset="0"/>
            </a:endParaRPr>
          </a:p>
          <a:p>
            <a:pPr algn="r" rtl="1">
              <a:defRPr/>
            </a:pPr>
            <a:r>
              <a:rPr lang="fa-IR" b="1" u="sng" dirty="0">
                <a:solidFill>
                  <a:schemeClr val="tx2"/>
                </a:solidFill>
                <a:latin typeface="Garamond" pitchFamily="18" charset="0"/>
                <a:cs typeface="Arial" charset="0"/>
              </a:rPr>
              <a:t>صحبت كردن با ديگران</a:t>
            </a:r>
            <a:endParaRPr lang="fr-FR" b="1" dirty="0">
              <a:solidFill>
                <a:schemeClr val="tx2"/>
              </a:solidFill>
              <a:latin typeface="Garamond" pitchFamily="18" charset="0"/>
              <a:cs typeface="Arial" charset="0"/>
            </a:endParaRPr>
          </a:p>
          <a:p>
            <a:pPr algn="r" rtl="1">
              <a:defRPr/>
            </a:pPr>
            <a:r>
              <a:rPr lang="fa-IR" b="1" dirty="0">
                <a:solidFill>
                  <a:schemeClr val="tx2">
                    <a:lumMod val="60000"/>
                    <a:lumOff val="40000"/>
                  </a:schemeClr>
                </a:solidFill>
                <a:latin typeface="Garamond" pitchFamily="18" charset="0"/>
                <a:cs typeface="Arial" charset="0"/>
              </a:rPr>
              <a:t>كوتاه/ هدفمند/ بله/ خوب/ مرحله بعد</a:t>
            </a:r>
            <a:endParaRPr lang="fr-FR" b="1" dirty="0">
              <a:solidFill>
                <a:schemeClr val="tx2">
                  <a:lumMod val="60000"/>
                  <a:lumOff val="40000"/>
                </a:schemeClr>
              </a:solidFill>
              <a:latin typeface="Garamond" pitchFamily="18" charset="0"/>
              <a:cs typeface="Arial" charset="0"/>
            </a:endParaRPr>
          </a:p>
          <a:p>
            <a:pPr>
              <a:defRPr/>
            </a:pPr>
            <a:endParaRPr lang="fr-FR" sz="1200" b="1" dirty="0">
              <a:solidFill>
                <a:schemeClr val="tx2"/>
              </a:solidFill>
              <a:latin typeface="Garamond" pitchFamily="18" charset="0"/>
            </a:endParaRPr>
          </a:p>
          <a:p>
            <a:pPr algn="r" rtl="1">
              <a:defRPr/>
            </a:pPr>
            <a:r>
              <a:rPr lang="fa-IR" b="1" u="sng" dirty="0">
                <a:solidFill>
                  <a:schemeClr val="tx2"/>
                </a:solidFill>
                <a:latin typeface="Garamond" pitchFamily="18" charset="0"/>
                <a:cs typeface="Arial" charset="0"/>
              </a:rPr>
              <a:t>محيط اطراف</a:t>
            </a:r>
            <a:endParaRPr lang="fr-FR" b="1" dirty="0">
              <a:solidFill>
                <a:schemeClr val="tx2"/>
              </a:solidFill>
              <a:latin typeface="Garamond" pitchFamily="18" charset="0"/>
              <a:cs typeface="Arial" charset="0"/>
            </a:endParaRPr>
          </a:p>
          <a:p>
            <a:pPr algn="r" rtl="1">
              <a:defRPr/>
            </a:pPr>
            <a:r>
              <a:rPr lang="fa-IR" b="1" dirty="0">
                <a:solidFill>
                  <a:schemeClr val="tx2">
                    <a:lumMod val="60000"/>
                    <a:lumOff val="40000"/>
                  </a:schemeClr>
                </a:solidFill>
                <a:latin typeface="Garamond" pitchFamily="18" charset="0"/>
                <a:cs typeface="Arial" charset="0"/>
              </a:rPr>
              <a:t>اهميتي ندارد/ غير شخصي </a:t>
            </a:r>
          </a:p>
          <a:p>
            <a:pPr algn="r" rtl="1">
              <a:defRPr/>
            </a:pPr>
            <a:endParaRPr lang="fa-IR" b="1" dirty="0">
              <a:solidFill>
                <a:schemeClr val="tx2"/>
              </a:solidFill>
              <a:latin typeface="Garamond" pitchFamily="18" charset="0"/>
              <a:cs typeface="Arial" charset="0"/>
            </a:endParaRPr>
          </a:p>
          <a:p>
            <a:pPr algn="r" rtl="1">
              <a:defRPr/>
            </a:pPr>
            <a:r>
              <a:rPr lang="fa-IR" b="1" u="sng" dirty="0">
                <a:solidFill>
                  <a:schemeClr val="tx2"/>
                </a:solidFill>
                <a:latin typeface="Arial" charset="0"/>
                <a:cs typeface="Arial" charset="0"/>
              </a:rPr>
              <a:t>تصميم گيري</a:t>
            </a:r>
          </a:p>
          <a:p>
            <a:pPr algn="r" rtl="1">
              <a:defRPr/>
            </a:pPr>
            <a:r>
              <a:rPr lang="fa-IR" b="1" dirty="0">
                <a:solidFill>
                  <a:schemeClr val="tx2">
                    <a:lumMod val="60000"/>
                    <a:lumOff val="40000"/>
                  </a:schemeClr>
                </a:solidFill>
                <a:latin typeface="Arial" charset="0"/>
                <a:cs typeface="Arial" charset="0"/>
              </a:rPr>
              <a:t>سريع/ با متد فردي خود </a:t>
            </a:r>
            <a:endParaRPr lang="fr-FR" b="1" dirty="0">
              <a:solidFill>
                <a:schemeClr val="tx2">
                  <a:lumMod val="60000"/>
                  <a:lumOff val="40000"/>
                </a:schemeClr>
              </a:solidFill>
              <a:latin typeface="Arial" charset="0"/>
              <a:cs typeface="Arial" charset="0"/>
            </a:endParaRPr>
          </a:p>
          <a:p>
            <a:pPr algn="r" rtl="1">
              <a:defRPr/>
            </a:pPr>
            <a:endParaRPr lang="fr-FR" b="1" dirty="0">
              <a:solidFill>
                <a:schemeClr val="tx2"/>
              </a:solidFill>
              <a:latin typeface="Garamond" pitchFamily="18" charset="0"/>
              <a:cs typeface="Arial" charset="0"/>
            </a:endParaRPr>
          </a:p>
        </p:txBody>
      </p:sp>
      <p:sp>
        <p:nvSpPr>
          <p:cNvPr id="125956" name="Rectangle 4"/>
          <p:cNvSpPr>
            <a:spLocks noChangeArrowheads="1"/>
          </p:cNvSpPr>
          <p:nvPr/>
        </p:nvSpPr>
        <p:spPr bwMode="auto">
          <a:xfrm>
            <a:off x="4343401" y="457201"/>
            <a:ext cx="2386013" cy="519113"/>
          </a:xfrm>
          <a:prstGeom prst="rect">
            <a:avLst/>
          </a:prstGeom>
          <a:noFill/>
          <a:ln w="9525">
            <a:noFill/>
            <a:miter lim="800000"/>
            <a:headEnd/>
            <a:tailEnd/>
          </a:ln>
        </p:spPr>
        <p:txBody>
          <a:bodyPr wrap="none">
            <a:spAutoFit/>
          </a:bodyPr>
          <a:lstStyle/>
          <a:p>
            <a:pPr algn="r" rtl="1"/>
            <a:r>
              <a:rPr lang="fa-IR" sz="2800" b="1">
                <a:solidFill>
                  <a:srgbClr val="CC0000"/>
                </a:solidFill>
                <a:latin typeface="Garamond" pitchFamily="18" charset="0"/>
                <a:cs typeface="Arial" pitchFamily="34" charset="0"/>
              </a:rPr>
              <a:t>افراد تصميم گيرنده</a:t>
            </a:r>
            <a:endParaRPr lang="fr-FR" sz="2800" b="1">
              <a:solidFill>
                <a:srgbClr val="CC0000"/>
              </a:solidFill>
              <a:latin typeface="Garamond" pitchFamily="18" charset="0"/>
              <a:cs typeface="Arial" pitchFamily="34" charset="0"/>
            </a:endParaRPr>
          </a:p>
        </p:txBody>
      </p:sp>
      <p:pic>
        <p:nvPicPr>
          <p:cNvPr id="125957" name="Picture 14" descr="j0304499[1]"/>
          <p:cNvPicPr>
            <a:picLocks noChangeAspect="1" noChangeArrowheads="1"/>
          </p:cNvPicPr>
          <p:nvPr/>
        </p:nvPicPr>
        <p:blipFill>
          <a:blip r:embed="rId3"/>
          <a:srcRect/>
          <a:stretch>
            <a:fillRect/>
          </a:stretch>
        </p:blipFill>
        <p:spPr bwMode="auto">
          <a:xfrm>
            <a:off x="8001001" y="228600"/>
            <a:ext cx="1812925" cy="1092200"/>
          </a:xfrm>
          <a:prstGeom prst="rect">
            <a:avLst/>
          </a:prstGeom>
          <a:noFill/>
          <a:ln w="9525">
            <a:solidFill>
              <a:schemeClr val="tx1"/>
            </a:solidFill>
            <a:miter lim="800000"/>
            <a:headEnd/>
            <a:tailEnd/>
          </a:ln>
        </p:spPr>
      </p:pic>
      <p:sp>
        <p:nvSpPr>
          <p:cNvPr id="125958" name="Slide Number Placeholder 6"/>
          <p:cNvSpPr>
            <a:spLocks noGrp="1"/>
          </p:cNvSpPr>
          <p:nvPr>
            <p:ph type="sldNum" sz="quarter" idx="4294967295"/>
          </p:nvPr>
        </p:nvSpPr>
        <p:spPr bwMode="auto">
          <a:xfrm>
            <a:off x="8077200" y="6356351"/>
            <a:ext cx="2133600" cy="365125"/>
          </a:xfrm>
          <a:prstGeom prst="rect">
            <a:avLst/>
          </a:prstGeom>
          <a:noFill/>
          <a:ln>
            <a:miter lim="800000"/>
            <a:headEnd/>
            <a:tailEnd/>
          </a:ln>
        </p:spPr>
        <p:txBody>
          <a:bodyPr/>
          <a:lstStyle/>
          <a:p>
            <a:fld id="{92DB05AB-DE7A-4FA0-A8BE-AC343F2B3970}" type="slidenum">
              <a:rPr lang="en-US"/>
              <a:pPr/>
              <a:t>7</a:t>
            </a:fld>
            <a:endParaRPr lang="en-US"/>
          </a:p>
        </p:txBody>
      </p:sp>
    </p:spTree>
    <p:extLst>
      <p:ext uri="{BB962C8B-B14F-4D97-AF65-F5344CB8AC3E}">
        <p14:creationId xmlns:p14="http://schemas.microsoft.com/office/powerpoint/2010/main" val="274368626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Text Box 2"/>
          <p:cNvSpPr txBox="1">
            <a:spLocks noChangeArrowheads="1"/>
          </p:cNvSpPr>
          <p:nvPr/>
        </p:nvSpPr>
        <p:spPr bwMode="auto">
          <a:xfrm>
            <a:off x="4419600" y="2439988"/>
            <a:ext cx="184150" cy="366712"/>
          </a:xfrm>
          <a:prstGeom prst="rect">
            <a:avLst/>
          </a:prstGeom>
          <a:noFill/>
          <a:ln w="9525">
            <a:noFill/>
            <a:miter lim="800000"/>
            <a:headEnd/>
            <a:tailEnd/>
          </a:ln>
        </p:spPr>
        <p:txBody>
          <a:bodyPr wrap="none">
            <a:spAutoFit/>
          </a:bodyPr>
          <a:lstStyle/>
          <a:p>
            <a:endParaRPr lang="en-US"/>
          </a:p>
        </p:txBody>
      </p:sp>
      <p:sp>
        <p:nvSpPr>
          <p:cNvPr id="126979" name="Rectangle 3"/>
          <p:cNvSpPr>
            <a:spLocks noChangeArrowheads="1"/>
          </p:cNvSpPr>
          <p:nvPr/>
        </p:nvSpPr>
        <p:spPr bwMode="auto">
          <a:xfrm>
            <a:off x="3432175" y="404813"/>
            <a:ext cx="5545138" cy="457200"/>
          </a:xfrm>
          <a:prstGeom prst="rect">
            <a:avLst/>
          </a:prstGeom>
          <a:noFill/>
          <a:ln w="9525">
            <a:noFill/>
            <a:miter lim="800000"/>
            <a:headEnd/>
            <a:tailEnd/>
          </a:ln>
        </p:spPr>
        <p:txBody>
          <a:bodyPr>
            <a:spAutoFit/>
          </a:bodyPr>
          <a:lstStyle/>
          <a:p>
            <a:pPr>
              <a:spcBef>
                <a:spcPct val="50000"/>
              </a:spcBef>
            </a:pPr>
            <a:r>
              <a:rPr lang="fa-IR" sz="2400" b="1">
                <a:solidFill>
                  <a:srgbClr val="CC0000"/>
                </a:solidFill>
                <a:latin typeface="Garamond" pitchFamily="18" charset="0"/>
                <a:cs typeface="Arial" pitchFamily="34" charset="0"/>
              </a:rPr>
              <a:t>بايدها و نبايدها در ملاقات با استدلال كننده ها</a:t>
            </a:r>
            <a:endParaRPr lang="fr-FR" sz="2400" b="1">
              <a:solidFill>
                <a:srgbClr val="CC0000"/>
              </a:solidFill>
              <a:latin typeface="Garamond" pitchFamily="18" charset="0"/>
              <a:cs typeface="Arial" pitchFamily="34" charset="0"/>
            </a:endParaRPr>
          </a:p>
        </p:txBody>
      </p:sp>
      <p:graphicFrame>
        <p:nvGraphicFramePr>
          <p:cNvPr id="464921" name="Group 25"/>
          <p:cNvGraphicFramePr>
            <a:graphicFrameLocks noGrp="1"/>
          </p:cNvGraphicFramePr>
          <p:nvPr>
            <p:ph idx="1"/>
          </p:nvPr>
        </p:nvGraphicFramePr>
        <p:xfrm>
          <a:off x="1981200" y="1600200"/>
          <a:ext cx="8229600" cy="3568700"/>
        </p:xfrm>
        <a:graphic>
          <a:graphicData uri="http://schemas.openxmlformats.org/drawingml/2006/table">
            <a:tbl>
              <a:tblPr/>
              <a:tblGrid>
                <a:gridCol w="4116388">
                  <a:extLst>
                    <a:ext uri="{9D8B030D-6E8A-4147-A177-3AD203B41FA5}">
                      <a16:colId xmlns:a16="http://schemas.microsoft.com/office/drawing/2014/main" xmlns="" val="20000"/>
                    </a:ext>
                  </a:extLst>
                </a:gridCol>
                <a:gridCol w="4113212">
                  <a:extLst>
                    <a:ext uri="{9D8B030D-6E8A-4147-A177-3AD203B41FA5}">
                      <a16:colId xmlns:a16="http://schemas.microsoft.com/office/drawing/2014/main" xmlns="" val="20001"/>
                    </a:ext>
                  </a:extLst>
                </a:gridCol>
              </a:tblGrid>
              <a:tr h="395288">
                <a:tc>
                  <a:txBody>
                    <a:bodyPr/>
                    <a:lstStyle/>
                    <a:p>
                      <a:pPr marL="0" marR="0" lvl="0" indent="0" algn="ctr" defTabSz="914400" rtl="0" eaLnBrk="1" fontAlgn="base" latinLnBrk="0" hangingPunct="1">
                        <a:lnSpc>
                          <a:spcPct val="100000"/>
                        </a:lnSpc>
                        <a:spcBef>
                          <a:spcPct val="0"/>
                        </a:spcBef>
                        <a:spcAft>
                          <a:spcPct val="0"/>
                        </a:spcAft>
                        <a:buClrTx/>
                        <a:buSzTx/>
                        <a:buFont typeface="Wingdings" pitchFamily="2" charset="2"/>
                        <a:buNone/>
                        <a:tabLst/>
                      </a:pPr>
                      <a:r>
                        <a:rPr kumimoji="0" lang="fa-IR" sz="2400" b="1" i="0" u="none" strike="noStrike" cap="none" normalizeH="0" baseline="0" dirty="0" smtClean="0">
                          <a:ln>
                            <a:noFill/>
                          </a:ln>
                          <a:solidFill>
                            <a:srgbClr val="00FFFF"/>
                          </a:solidFill>
                          <a:effectLst/>
                          <a:latin typeface="Garamond" pitchFamily="18" charset="0"/>
                          <a:cs typeface="Times New Roman" pitchFamily="18" charset="0"/>
                        </a:rPr>
                        <a:t>بايد</a:t>
                      </a:r>
                      <a:endParaRPr kumimoji="0" lang="fr-FR" sz="2400" b="1" i="0" u="none" strike="noStrike" cap="none" normalizeH="0" baseline="0" dirty="0" smtClean="0">
                        <a:ln>
                          <a:noFill/>
                        </a:ln>
                        <a:solidFill>
                          <a:srgbClr val="00FFFF"/>
                        </a:solidFill>
                        <a:effectLst/>
                        <a:latin typeface="Garamond"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0"/>
                        </a:spcBef>
                        <a:spcAft>
                          <a:spcPct val="0"/>
                        </a:spcAft>
                        <a:buClrTx/>
                        <a:buSzTx/>
                        <a:buFont typeface="Wingdings" pitchFamily="2" charset="2"/>
                        <a:buNone/>
                        <a:tabLst/>
                      </a:pPr>
                      <a:r>
                        <a:rPr kumimoji="0" lang="fa-IR" sz="2400" b="1" i="0" u="none" strike="noStrike" cap="none" normalizeH="0" baseline="0" dirty="0" smtClean="0">
                          <a:ln>
                            <a:noFill/>
                          </a:ln>
                          <a:solidFill>
                            <a:srgbClr val="00FFFF"/>
                          </a:solidFill>
                          <a:effectLst/>
                          <a:latin typeface="Garamond" pitchFamily="18" charset="0"/>
                          <a:cs typeface="Times New Roman" pitchFamily="18" charset="0"/>
                        </a:rPr>
                        <a:t>نبايد</a:t>
                      </a:r>
                      <a:endParaRPr kumimoji="0" lang="fr-FR" sz="2400" b="1" i="0" u="none" strike="noStrike" cap="none" normalizeH="0" baseline="0" dirty="0" smtClean="0">
                        <a:ln>
                          <a:noFill/>
                        </a:ln>
                        <a:solidFill>
                          <a:srgbClr val="00FFFF"/>
                        </a:solidFill>
                        <a:effectLst/>
                        <a:latin typeface="Garamond"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solidFill>
                  </a:tcPr>
                </a:tc>
                <a:extLst>
                  <a:ext uri="{0D108BD9-81ED-4DB2-BD59-A6C34878D82A}">
                    <a16:rowId xmlns:a16="http://schemas.microsoft.com/office/drawing/2014/main" xmlns="" val="10000"/>
                  </a:ext>
                </a:extLst>
              </a:tr>
              <a:tr h="3111500">
                <a:tc>
                  <a:txBody>
                    <a:bodyPr/>
                    <a:lstStyle/>
                    <a:p>
                      <a:pPr marL="0" marR="0" lvl="0" indent="0" algn="r" defTabSz="914400" rtl="1" eaLnBrk="1" fontAlgn="base" latinLnBrk="0" hangingPunct="1">
                        <a:lnSpc>
                          <a:spcPct val="100000"/>
                        </a:lnSpc>
                        <a:spcBef>
                          <a:spcPct val="0"/>
                        </a:spcBef>
                        <a:spcAft>
                          <a:spcPct val="0"/>
                        </a:spcAft>
                        <a:buClrTx/>
                        <a:buSzTx/>
                        <a:buFont typeface="Wingdings" pitchFamily="2" charset="2"/>
                        <a:buChar char="Ø"/>
                        <a:tabLst/>
                      </a:pPr>
                      <a:r>
                        <a:rPr kumimoji="0" lang="fa-IR" sz="2400" b="1" i="0" u="none" strike="noStrike" cap="none" normalizeH="0" baseline="0" dirty="0" smtClean="0">
                          <a:ln>
                            <a:noFill/>
                          </a:ln>
                          <a:solidFill>
                            <a:schemeClr val="tx2">
                              <a:lumMod val="60000"/>
                              <a:lumOff val="40000"/>
                            </a:schemeClr>
                          </a:solidFill>
                          <a:effectLst/>
                          <a:latin typeface="Garamond" pitchFamily="18" charset="0"/>
                          <a:cs typeface="Times New Roman" pitchFamily="18" charset="0"/>
                          <a:sym typeface="Wingdings" pitchFamily="2" charset="2"/>
                        </a:rPr>
                        <a:t>آماده پاسخ گوئي به سؤالات مكرر و پيچيده باشيد</a:t>
                      </a:r>
                    </a:p>
                    <a:p>
                      <a:pPr marL="0" marR="0" lvl="0" indent="0" algn="r" defTabSz="914400" rtl="1" eaLnBrk="1" fontAlgn="base" latinLnBrk="0" hangingPunct="1">
                        <a:lnSpc>
                          <a:spcPct val="100000"/>
                        </a:lnSpc>
                        <a:spcBef>
                          <a:spcPct val="0"/>
                        </a:spcBef>
                        <a:spcAft>
                          <a:spcPct val="0"/>
                        </a:spcAft>
                        <a:buClrTx/>
                        <a:buSzTx/>
                        <a:buFont typeface="Wingdings" pitchFamily="2" charset="2"/>
                        <a:buChar char="Ø"/>
                        <a:tabLst/>
                      </a:pPr>
                      <a:r>
                        <a:rPr kumimoji="0" lang="fa-IR" sz="2400" b="1" i="0" u="none" strike="noStrike" cap="none" normalizeH="0" baseline="0" dirty="0" smtClean="0">
                          <a:ln>
                            <a:noFill/>
                          </a:ln>
                          <a:solidFill>
                            <a:schemeClr val="tx2">
                              <a:lumMod val="60000"/>
                              <a:lumOff val="40000"/>
                            </a:schemeClr>
                          </a:solidFill>
                          <a:effectLst/>
                          <a:latin typeface="Garamond" pitchFamily="18" charset="0"/>
                          <a:cs typeface="Times New Roman" pitchFamily="18" charset="0"/>
                          <a:sym typeface="Wingdings" pitchFamily="2" charset="2"/>
                        </a:rPr>
                        <a:t>مطالبي را بگوئيد كه براي آنها ضمانت داريد</a:t>
                      </a:r>
                    </a:p>
                    <a:p>
                      <a:pPr marL="0" marR="0" lvl="0" indent="0" algn="r" defTabSz="914400" rtl="1" eaLnBrk="1" fontAlgn="base" latinLnBrk="0" hangingPunct="1">
                        <a:lnSpc>
                          <a:spcPct val="100000"/>
                        </a:lnSpc>
                        <a:spcBef>
                          <a:spcPct val="0"/>
                        </a:spcBef>
                        <a:spcAft>
                          <a:spcPct val="0"/>
                        </a:spcAft>
                        <a:buClrTx/>
                        <a:buSzTx/>
                        <a:buFont typeface="Wingdings" pitchFamily="2" charset="2"/>
                        <a:buChar char="Ø"/>
                        <a:tabLst/>
                      </a:pPr>
                      <a:r>
                        <a:rPr kumimoji="0" lang="fa-IR" sz="2400" b="1" i="0" u="none" strike="noStrike" cap="none" normalizeH="0" baseline="0" dirty="0" smtClean="0">
                          <a:ln>
                            <a:noFill/>
                          </a:ln>
                          <a:solidFill>
                            <a:schemeClr val="tx2">
                              <a:lumMod val="60000"/>
                              <a:lumOff val="40000"/>
                            </a:schemeClr>
                          </a:solidFill>
                          <a:effectLst/>
                          <a:latin typeface="Garamond" pitchFamily="18" charset="0"/>
                          <a:cs typeface="Times New Roman" pitchFamily="18" charset="0"/>
                          <a:sym typeface="Wingdings" pitchFamily="2" charset="2"/>
                        </a:rPr>
                        <a:t>راجع به مطلب معيني صحبت كنيد</a:t>
                      </a:r>
                    </a:p>
                    <a:p>
                      <a:pPr marL="0" marR="0" lvl="0" indent="0" algn="r" defTabSz="914400" rtl="1" eaLnBrk="1" fontAlgn="base" latinLnBrk="0" hangingPunct="1">
                        <a:lnSpc>
                          <a:spcPct val="100000"/>
                        </a:lnSpc>
                        <a:spcBef>
                          <a:spcPct val="0"/>
                        </a:spcBef>
                        <a:spcAft>
                          <a:spcPct val="0"/>
                        </a:spcAft>
                        <a:buClrTx/>
                        <a:buSzTx/>
                        <a:buFont typeface="Wingdings" pitchFamily="2" charset="2"/>
                        <a:buChar char="Ø"/>
                        <a:tabLst/>
                      </a:pPr>
                      <a:r>
                        <a:rPr kumimoji="0" lang="fa-IR" sz="2400" b="1" i="0" u="none" strike="noStrike" cap="none" normalizeH="0" baseline="0" dirty="0" smtClean="0">
                          <a:ln>
                            <a:noFill/>
                          </a:ln>
                          <a:solidFill>
                            <a:schemeClr val="tx2">
                              <a:lumMod val="60000"/>
                              <a:lumOff val="40000"/>
                            </a:schemeClr>
                          </a:solidFill>
                          <a:effectLst/>
                          <a:latin typeface="Garamond" pitchFamily="18" charset="0"/>
                          <a:cs typeface="Times New Roman" pitchFamily="18" charset="0"/>
                          <a:sym typeface="Wingdings" pitchFamily="2" charset="2"/>
                        </a:rPr>
                        <a:t>وقت كافي را به او بدهيد تا تحليل كند و تصميم بگيرد</a:t>
                      </a:r>
                    </a:p>
                    <a:p>
                      <a:pPr marL="0" marR="0" lvl="0" indent="0" algn="r" defTabSz="914400" rtl="1" eaLnBrk="1" fontAlgn="base" latinLnBrk="0" hangingPunct="1">
                        <a:lnSpc>
                          <a:spcPct val="100000"/>
                        </a:lnSpc>
                        <a:spcBef>
                          <a:spcPct val="0"/>
                        </a:spcBef>
                        <a:spcAft>
                          <a:spcPct val="0"/>
                        </a:spcAft>
                        <a:buClrTx/>
                        <a:buSzTx/>
                        <a:buFont typeface="Wingdings" pitchFamily="2" charset="2"/>
                        <a:buChar char="Ø"/>
                        <a:tabLst/>
                      </a:pPr>
                      <a:r>
                        <a:rPr kumimoji="0" lang="fa-IR" sz="2400" b="1" i="0" u="none" strike="noStrike" cap="none" normalizeH="0" baseline="0" dirty="0" smtClean="0">
                          <a:ln>
                            <a:noFill/>
                          </a:ln>
                          <a:solidFill>
                            <a:schemeClr val="tx2">
                              <a:lumMod val="60000"/>
                              <a:lumOff val="40000"/>
                            </a:schemeClr>
                          </a:solidFill>
                          <a:effectLst/>
                          <a:latin typeface="Garamond" pitchFamily="18" charset="0"/>
                          <a:cs typeface="Times New Roman" pitchFamily="18" charset="0"/>
                          <a:sym typeface="Wingdings" pitchFamily="2" charset="2"/>
                        </a:rPr>
                        <a:t>مستدل باشيد</a:t>
                      </a:r>
                      <a:endParaRPr kumimoji="0" lang="fr-FR" sz="2400" b="1" i="0" u="none" strike="noStrike" cap="none" normalizeH="0" baseline="0" dirty="0" smtClean="0">
                        <a:ln>
                          <a:noFill/>
                        </a:ln>
                        <a:solidFill>
                          <a:schemeClr val="tx2">
                            <a:lumMod val="60000"/>
                            <a:lumOff val="40000"/>
                          </a:schemeClr>
                        </a:solidFill>
                        <a:effectLst/>
                        <a:latin typeface="Garamond" pitchFamily="18" charset="0"/>
                        <a:cs typeface="Times New Roman" pitchFamily="18" charset="0"/>
                        <a:sym typeface="Wingdings" pitchFamily="2" charset="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Tx/>
                        <a:buSzTx/>
                        <a:buFont typeface="Wingdings" pitchFamily="2" charset="2"/>
                        <a:buChar char="Ø"/>
                        <a:tabLst/>
                      </a:pPr>
                      <a:r>
                        <a:rPr kumimoji="0" lang="fa-IR" sz="2400" b="1" i="0" u="none" strike="noStrike" cap="none" normalizeH="0" baseline="0" dirty="0" smtClean="0">
                          <a:ln>
                            <a:noFill/>
                          </a:ln>
                          <a:solidFill>
                            <a:schemeClr val="tx2">
                              <a:lumMod val="60000"/>
                              <a:lumOff val="40000"/>
                            </a:schemeClr>
                          </a:solidFill>
                          <a:effectLst/>
                          <a:latin typeface="Garamond" pitchFamily="18" charset="0"/>
                          <a:cs typeface="Times New Roman" pitchFamily="18" charset="0"/>
                          <a:sym typeface="Wingdings" pitchFamily="2" charset="2"/>
                        </a:rPr>
                        <a:t>تعجيل كردن</a:t>
                      </a:r>
                    </a:p>
                    <a:p>
                      <a:pPr marL="0" marR="0" lvl="0" indent="0" algn="r" defTabSz="914400" rtl="1" eaLnBrk="1" fontAlgn="base" latinLnBrk="0" hangingPunct="1">
                        <a:lnSpc>
                          <a:spcPct val="100000"/>
                        </a:lnSpc>
                        <a:spcBef>
                          <a:spcPct val="0"/>
                        </a:spcBef>
                        <a:spcAft>
                          <a:spcPct val="0"/>
                        </a:spcAft>
                        <a:buClrTx/>
                        <a:buSzTx/>
                        <a:buFont typeface="Wingdings" pitchFamily="2" charset="2"/>
                        <a:buChar char="Ø"/>
                        <a:tabLst/>
                      </a:pPr>
                      <a:r>
                        <a:rPr kumimoji="0" lang="fa-IR" sz="2400" b="1" i="0" u="none" strike="noStrike" cap="none" normalizeH="0" baseline="0" dirty="0" smtClean="0">
                          <a:ln>
                            <a:noFill/>
                          </a:ln>
                          <a:solidFill>
                            <a:schemeClr val="tx2">
                              <a:lumMod val="60000"/>
                              <a:lumOff val="40000"/>
                            </a:schemeClr>
                          </a:solidFill>
                          <a:effectLst/>
                          <a:latin typeface="Garamond" pitchFamily="18" charset="0"/>
                          <a:cs typeface="Times New Roman" pitchFamily="18" charset="0"/>
                          <a:sym typeface="Wingdings" pitchFamily="2" charset="2"/>
                        </a:rPr>
                        <a:t>برخورد دوستانه</a:t>
                      </a:r>
                    </a:p>
                    <a:p>
                      <a:pPr marL="0" marR="0" lvl="0" indent="0" algn="r" defTabSz="914400" rtl="1" eaLnBrk="1" fontAlgn="base" latinLnBrk="0" hangingPunct="1">
                        <a:lnSpc>
                          <a:spcPct val="100000"/>
                        </a:lnSpc>
                        <a:spcBef>
                          <a:spcPct val="0"/>
                        </a:spcBef>
                        <a:spcAft>
                          <a:spcPct val="0"/>
                        </a:spcAft>
                        <a:buClrTx/>
                        <a:buSzTx/>
                        <a:buFont typeface="Wingdings" pitchFamily="2" charset="2"/>
                        <a:buChar char="Ø"/>
                        <a:tabLst/>
                      </a:pPr>
                      <a:r>
                        <a:rPr kumimoji="0" lang="fa-IR" sz="2400" b="1" i="0" u="none" strike="noStrike" cap="none" normalizeH="0" baseline="0" dirty="0" smtClean="0">
                          <a:ln>
                            <a:noFill/>
                          </a:ln>
                          <a:solidFill>
                            <a:schemeClr val="tx2">
                              <a:lumMod val="60000"/>
                              <a:lumOff val="40000"/>
                            </a:schemeClr>
                          </a:solidFill>
                          <a:effectLst/>
                          <a:latin typeface="Garamond" pitchFamily="18" charset="0"/>
                          <a:cs typeface="Times New Roman" pitchFamily="18" charset="0"/>
                          <a:sym typeface="Wingdings" pitchFamily="2" charset="2"/>
                        </a:rPr>
                        <a:t>خنده رو و شاد </a:t>
                      </a:r>
                    </a:p>
                    <a:p>
                      <a:pPr marL="0" marR="0" lvl="0" indent="0" algn="r" defTabSz="914400" rtl="1" eaLnBrk="1" fontAlgn="base" latinLnBrk="0" hangingPunct="1">
                        <a:lnSpc>
                          <a:spcPct val="100000"/>
                        </a:lnSpc>
                        <a:spcBef>
                          <a:spcPct val="0"/>
                        </a:spcBef>
                        <a:spcAft>
                          <a:spcPct val="0"/>
                        </a:spcAft>
                        <a:buClrTx/>
                        <a:buSzTx/>
                        <a:buFont typeface="Wingdings" pitchFamily="2" charset="2"/>
                        <a:buChar char="Ø"/>
                        <a:tabLst/>
                      </a:pPr>
                      <a:r>
                        <a:rPr kumimoji="0" lang="fa-IR" sz="2400" b="1" i="0" u="none" strike="noStrike" cap="none" normalizeH="0" baseline="0" dirty="0" smtClean="0">
                          <a:ln>
                            <a:noFill/>
                          </a:ln>
                          <a:solidFill>
                            <a:schemeClr val="tx2">
                              <a:lumMod val="60000"/>
                              <a:lumOff val="40000"/>
                            </a:schemeClr>
                          </a:solidFill>
                          <a:effectLst/>
                          <a:latin typeface="Garamond" pitchFamily="18" charset="0"/>
                          <a:cs typeface="Times New Roman" pitchFamily="18" charset="0"/>
                          <a:sym typeface="Wingdings" pitchFamily="2" charset="2"/>
                        </a:rPr>
                        <a:t>نمايش وضعيت بحراني در حوزه مديريت و فعاليت</a:t>
                      </a:r>
                    </a:p>
                    <a:p>
                      <a:pPr marL="0" marR="0" lvl="0" indent="0" algn="r" defTabSz="914400" rtl="1" eaLnBrk="1" fontAlgn="base" latinLnBrk="0" hangingPunct="1">
                        <a:lnSpc>
                          <a:spcPct val="100000"/>
                        </a:lnSpc>
                        <a:spcBef>
                          <a:spcPct val="0"/>
                        </a:spcBef>
                        <a:spcAft>
                          <a:spcPct val="0"/>
                        </a:spcAft>
                        <a:buClrTx/>
                        <a:buSzTx/>
                        <a:buFont typeface="Wingdings" pitchFamily="2" charset="2"/>
                        <a:buChar char="Ø"/>
                        <a:tabLst/>
                      </a:pPr>
                      <a:r>
                        <a:rPr kumimoji="0" lang="fa-IR" sz="2400" b="1" i="0" u="none" strike="noStrike" cap="none" normalizeH="0" baseline="0" dirty="0" smtClean="0">
                          <a:ln>
                            <a:noFill/>
                          </a:ln>
                          <a:solidFill>
                            <a:schemeClr val="tx2">
                              <a:lumMod val="60000"/>
                              <a:lumOff val="40000"/>
                            </a:schemeClr>
                          </a:solidFill>
                          <a:effectLst/>
                          <a:latin typeface="Garamond" pitchFamily="18" charset="0"/>
                          <a:cs typeface="Times New Roman" pitchFamily="18" charset="0"/>
                          <a:sym typeface="Wingdings" pitchFamily="2" charset="2"/>
                        </a:rPr>
                        <a:t>عدم توجه به تمام جزئيات مورد توافق </a:t>
                      </a:r>
                      <a:endParaRPr kumimoji="0" lang="fr-FR" sz="2400" b="1" i="0" u="none" strike="noStrike" cap="none" normalizeH="0" baseline="0" dirty="0" smtClean="0">
                        <a:ln>
                          <a:noFill/>
                        </a:ln>
                        <a:solidFill>
                          <a:schemeClr val="tx2">
                            <a:lumMod val="60000"/>
                            <a:lumOff val="40000"/>
                          </a:schemeClr>
                        </a:solidFill>
                        <a:effectLst/>
                        <a:latin typeface="Garamond" pitchFamily="18" charset="0"/>
                        <a:cs typeface="Times New Roman" pitchFamily="18" charset="0"/>
                        <a:sym typeface="Wingdings" pitchFamily="2" charset="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bl>
          </a:graphicData>
        </a:graphic>
      </p:graphicFrame>
      <p:pic>
        <p:nvPicPr>
          <p:cNvPr id="126991" name="Picture 15" descr="j0335568[1]"/>
          <p:cNvPicPr>
            <a:picLocks noChangeAspect="1" noChangeArrowheads="1"/>
          </p:cNvPicPr>
          <p:nvPr/>
        </p:nvPicPr>
        <p:blipFill>
          <a:blip r:embed="rId3"/>
          <a:srcRect/>
          <a:stretch>
            <a:fillRect/>
          </a:stretch>
        </p:blipFill>
        <p:spPr bwMode="auto">
          <a:xfrm>
            <a:off x="8763000" y="163514"/>
            <a:ext cx="1733550" cy="1131887"/>
          </a:xfrm>
          <a:prstGeom prst="rect">
            <a:avLst/>
          </a:prstGeom>
          <a:noFill/>
          <a:ln w="9525">
            <a:noFill/>
            <a:miter lim="800000"/>
            <a:headEnd/>
            <a:tailEnd/>
          </a:ln>
        </p:spPr>
      </p:pic>
      <p:sp>
        <p:nvSpPr>
          <p:cNvPr id="6" name="Slide Number Placeholder 6"/>
          <p:cNvSpPr txBox="1">
            <a:spLocks/>
          </p:cNvSpPr>
          <p:nvPr/>
        </p:nvSpPr>
        <p:spPr>
          <a:xfrm>
            <a:off x="8077200" y="6356351"/>
            <a:ext cx="2133600" cy="365125"/>
          </a:xfrm>
          <a:prstGeom prst="rect">
            <a:avLst/>
          </a:prstGeom>
        </p:spPr>
        <p:txBody>
          <a:bodyPr/>
          <a:lstStyle/>
          <a:p>
            <a:pPr algn="r">
              <a:defRPr/>
            </a:pPr>
            <a:fld id="{98DABA5C-1D89-48EF-B2A8-2C22790DC2FF}" type="slidenum">
              <a:rPr lang="en-US"/>
              <a:pPr algn="r">
                <a:defRPr/>
              </a:pPr>
              <a:t>8</a:t>
            </a:fld>
            <a:endParaRPr lang="en-US" dirty="0"/>
          </a:p>
        </p:txBody>
      </p:sp>
    </p:spTree>
    <p:extLst>
      <p:ext uri="{BB962C8B-B14F-4D97-AF65-F5344CB8AC3E}">
        <p14:creationId xmlns:p14="http://schemas.microsoft.com/office/powerpoint/2010/main" val="49236167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Text Box 2"/>
          <p:cNvSpPr txBox="1">
            <a:spLocks noChangeArrowheads="1"/>
          </p:cNvSpPr>
          <p:nvPr/>
        </p:nvSpPr>
        <p:spPr bwMode="auto">
          <a:xfrm>
            <a:off x="4419600" y="2439988"/>
            <a:ext cx="184150" cy="366712"/>
          </a:xfrm>
          <a:prstGeom prst="rect">
            <a:avLst/>
          </a:prstGeom>
          <a:noFill/>
          <a:ln w="9525">
            <a:noFill/>
            <a:miter lim="800000"/>
            <a:headEnd/>
            <a:tailEnd/>
          </a:ln>
        </p:spPr>
        <p:txBody>
          <a:bodyPr wrap="none">
            <a:spAutoFit/>
          </a:bodyPr>
          <a:lstStyle/>
          <a:p>
            <a:endParaRPr lang="en-US"/>
          </a:p>
        </p:txBody>
      </p:sp>
      <p:sp>
        <p:nvSpPr>
          <p:cNvPr id="128003" name="Rectangle 3"/>
          <p:cNvSpPr>
            <a:spLocks noChangeArrowheads="1"/>
          </p:cNvSpPr>
          <p:nvPr/>
        </p:nvSpPr>
        <p:spPr bwMode="auto">
          <a:xfrm>
            <a:off x="3432175" y="404813"/>
            <a:ext cx="5545138" cy="457200"/>
          </a:xfrm>
          <a:prstGeom prst="rect">
            <a:avLst/>
          </a:prstGeom>
          <a:noFill/>
          <a:ln w="9525">
            <a:noFill/>
            <a:miter lim="800000"/>
            <a:headEnd/>
            <a:tailEnd/>
          </a:ln>
        </p:spPr>
        <p:txBody>
          <a:bodyPr>
            <a:spAutoFit/>
          </a:bodyPr>
          <a:lstStyle/>
          <a:p>
            <a:pPr>
              <a:spcBef>
                <a:spcPct val="50000"/>
              </a:spcBef>
            </a:pPr>
            <a:r>
              <a:rPr lang="fa-IR" sz="2400" b="1">
                <a:solidFill>
                  <a:srgbClr val="CC0000"/>
                </a:solidFill>
                <a:latin typeface="Garamond" pitchFamily="18" charset="0"/>
                <a:cs typeface="Arial" pitchFamily="34" charset="0"/>
              </a:rPr>
              <a:t>بايدها و نبايدها در ملاقات با محافظه كارها</a:t>
            </a:r>
            <a:endParaRPr lang="fr-FR" sz="2400" b="1">
              <a:solidFill>
                <a:srgbClr val="CC0000"/>
              </a:solidFill>
              <a:latin typeface="Garamond" pitchFamily="18" charset="0"/>
              <a:cs typeface="Arial" pitchFamily="34" charset="0"/>
            </a:endParaRPr>
          </a:p>
        </p:txBody>
      </p:sp>
      <p:graphicFrame>
        <p:nvGraphicFramePr>
          <p:cNvPr id="602116" name="Group 4"/>
          <p:cNvGraphicFramePr>
            <a:graphicFrameLocks noGrp="1"/>
          </p:cNvGraphicFramePr>
          <p:nvPr>
            <p:ph idx="1"/>
          </p:nvPr>
        </p:nvGraphicFramePr>
        <p:xfrm>
          <a:off x="1981200" y="1600200"/>
          <a:ext cx="8229600" cy="3568700"/>
        </p:xfrm>
        <a:graphic>
          <a:graphicData uri="http://schemas.openxmlformats.org/drawingml/2006/table">
            <a:tbl>
              <a:tblPr/>
              <a:tblGrid>
                <a:gridCol w="4116388">
                  <a:extLst>
                    <a:ext uri="{9D8B030D-6E8A-4147-A177-3AD203B41FA5}">
                      <a16:colId xmlns:a16="http://schemas.microsoft.com/office/drawing/2014/main" xmlns="" val="20000"/>
                    </a:ext>
                  </a:extLst>
                </a:gridCol>
                <a:gridCol w="4113212">
                  <a:extLst>
                    <a:ext uri="{9D8B030D-6E8A-4147-A177-3AD203B41FA5}">
                      <a16:colId xmlns:a16="http://schemas.microsoft.com/office/drawing/2014/main" xmlns="" val="20001"/>
                    </a:ext>
                  </a:extLst>
                </a:gridCol>
              </a:tblGrid>
              <a:tr h="395288">
                <a:tc>
                  <a:txBody>
                    <a:bodyPr/>
                    <a:lstStyle/>
                    <a:p>
                      <a:pPr marL="0" marR="0" lvl="0" indent="0" algn="ctr" defTabSz="914400" rtl="0" eaLnBrk="1" fontAlgn="base" latinLnBrk="0" hangingPunct="1">
                        <a:lnSpc>
                          <a:spcPct val="100000"/>
                        </a:lnSpc>
                        <a:spcBef>
                          <a:spcPct val="0"/>
                        </a:spcBef>
                        <a:spcAft>
                          <a:spcPct val="0"/>
                        </a:spcAft>
                        <a:buClrTx/>
                        <a:buSzTx/>
                        <a:buFont typeface="Wingdings" pitchFamily="2" charset="2"/>
                        <a:buNone/>
                        <a:tabLst/>
                      </a:pPr>
                      <a:r>
                        <a:rPr kumimoji="0" lang="fa-IR" sz="2400" b="1" i="0" u="none" strike="noStrike" cap="none" normalizeH="0" baseline="0" dirty="0" smtClean="0">
                          <a:ln>
                            <a:noFill/>
                          </a:ln>
                          <a:solidFill>
                            <a:srgbClr val="00FFFF"/>
                          </a:solidFill>
                          <a:effectLst/>
                          <a:latin typeface="Garamond" pitchFamily="18" charset="0"/>
                          <a:cs typeface="Times New Roman" pitchFamily="18" charset="0"/>
                        </a:rPr>
                        <a:t>بايد</a:t>
                      </a:r>
                      <a:endParaRPr kumimoji="0" lang="fr-FR" sz="2400" b="1" i="0" u="none" strike="noStrike" cap="none" normalizeH="0" baseline="0" dirty="0" smtClean="0">
                        <a:ln>
                          <a:noFill/>
                        </a:ln>
                        <a:solidFill>
                          <a:srgbClr val="00FFFF"/>
                        </a:solidFill>
                        <a:effectLst/>
                        <a:latin typeface="Garamond"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0"/>
                        </a:spcBef>
                        <a:spcAft>
                          <a:spcPct val="0"/>
                        </a:spcAft>
                        <a:buClrTx/>
                        <a:buSzTx/>
                        <a:buFont typeface="Wingdings" pitchFamily="2" charset="2"/>
                        <a:buNone/>
                        <a:tabLst/>
                      </a:pPr>
                      <a:r>
                        <a:rPr kumimoji="0" lang="fa-IR" sz="2400" b="1" i="0" u="none" strike="noStrike" cap="none" normalizeH="0" baseline="0" dirty="0" smtClean="0">
                          <a:ln>
                            <a:noFill/>
                          </a:ln>
                          <a:solidFill>
                            <a:srgbClr val="00FFFF"/>
                          </a:solidFill>
                          <a:effectLst/>
                          <a:latin typeface="Garamond" pitchFamily="18" charset="0"/>
                          <a:cs typeface="Times New Roman" pitchFamily="18" charset="0"/>
                        </a:rPr>
                        <a:t>نبايد</a:t>
                      </a:r>
                      <a:endParaRPr kumimoji="0" lang="fr-FR" sz="2400" b="1" i="0" u="none" strike="noStrike" cap="none" normalizeH="0" baseline="0" dirty="0" smtClean="0">
                        <a:ln>
                          <a:noFill/>
                        </a:ln>
                        <a:solidFill>
                          <a:srgbClr val="00FFFF"/>
                        </a:solidFill>
                        <a:effectLst/>
                        <a:latin typeface="Garamond"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solidFill>
                  </a:tcPr>
                </a:tc>
                <a:extLst>
                  <a:ext uri="{0D108BD9-81ED-4DB2-BD59-A6C34878D82A}">
                    <a16:rowId xmlns:a16="http://schemas.microsoft.com/office/drawing/2014/main" xmlns="" val="10000"/>
                  </a:ext>
                </a:extLst>
              </a:tr>
              <a:tr h="3111500">
                <a:tc>
                  <a:txBody>
                    <a:bodyPr/>
                    <a:lstStyle/>
                    <a:p>
                      <a:pPr marL="0" marR="0" lvl="0" indent="0" algn="r" defTabSz="914400" rtl="1" eaLnBrk="1" fontAlgn="base" latinLnBrk="0" hangingPunct="1">
                        <a:lnSpc>
                          <a:spcPct val="100000"/>
                        </a:lnSpc>
                        <a:spcBef>
                          <a:spcPct val="0"/>
                        </a:spcBef>
                        <a:spcAft>
                          <a:spcPct val="0"/>
                        </a:spcAft>
                        <a:buClrTx/>
                        <a:buSzTx/>
                        <a:buFont typeface="Wingdings" pitchFamily="2" charset="2"/>
                        <a:buChar char="Ø"/>
                        <a:tabLst/>
                      </a:pPr>
                      <a:r>
                        <a:rPr kumimoji="0" lang="fa-IR" sz="2400" b="1" i="0" u="none" strike="noStrike" cap="none" normalizeH="0" baseline="0" dirty="0" smtClean="0">
                          <a:ln>
                            <a:noFill/>
                          </a:ln>
                          <a:solidFill>
                            <a:schemeClr val="tx2">
                              <a:lumMod val="60000"/>
                              <a:lumOff val="40000"/>
                            </a:schemeClr>
                          </a:solidFill>
                          <a:effectLst/>
                          <a:latin typeface="Garamond" pitchFamily="18" charset="0"/>
                          <a:cs typeface="Times New Roman" pitchFamily="18" charset="0"/>
                          <a:sym typeface="Wingdings" pitchFamily="2" charset="2"/>
                        </a:rPr>
                        <a:t>صبور باشيد و وقت بگذاريد</a:t>
                      </a:r>
                    </a:p>
                    <a:p>
                      <a:pPr marL="0" marR="0" lvl="0" indent="0" algn="r" defTabSz="914400" rtl="1" eaLnBrk="1" fontAlgn="base" latinLnBrk="0" hangingPunct="1">
                        <a:lnSpc>
                          <a:spcPct val="100000"/>
                        </a:lnSpc>
                        <a:spcBef>
                          <a:spcPct val="0"/>
                        </a:spcBef>
                        <a:spcAft>
                          <a:spcPct val="0"/>
                        </a:spcAft>
                        <a:buClrTx/>
                        <a:buSzTx/>
                        <a:buFont typeface="Wingdings" pitchFamily="2" charset="2"/>
                        <a:buChar char="Ø"/>
                        <a:tabLst/>
                      </a:pPr>
                      <a:r>
                        <a:rPr kumimoji="0" lang="fa-IR" sz="2400" b="1" i="0" u="none" strike="noStrike" cap="none" normalizeH="0" baseline="0" dirty="0" smtClean="0">
                          <a:ln>
                            <a:noFill/>
                          </a:ln>
                          <a:solidFill>
                            <a:schemeClr val="tx2">
                              <a:lumMod val="60000"/>
                              <a:lumOff val="40000"/>
                            </a:schemeClr>
                          </a:solidFill>
                          <a:effectLst/>
                          <a:latin typeface="Garamond" pitchFamily="18" charset="0"/>
                          <a:cs typeface="Times New Roman" pitchFamily="18" charset="0"/>
                          <a:sym typeface="Wingdings" pitchFamily="2" charset="2"/>
                        </a:rPr>
                        <a:t>پيشنهاد كنيد</a:t>
                      </a:r>
                    </a:p>
                    <a:p>
                      <a:pPr marL="0" marR="0" lvl="0" indent="0" algn="r" defTabSz="914400" rtl="1" eaLnBrk="1" fontAlgn="base" latinLnBrk="0" hangingPunct="1">
                        <a:lnSpc>
                          <a:spcPct val="100000"/>
                        </a:lnSpc>
                        <a:spcBef>
                          <a:spcPct val="0"/>
                        </a:spcBef>
                        <a:spcAft>
                          <a:spcPct val="0"/>
                        </a:spcAft>
                        <a:buClrTx/>
                        <a:buSzTx/>
                        <a:buFont typeface="Wingdings" pitchFamily="2" charset="2"/>
                        <a:buChar char="Ø"/>
                        <a:tabLst/>
                      </a:pPr>
                      <a:r>
                        <a:rPr kumimoji="0" lang="fa-IR" sz="2400" b="1" i="0" u="none" strike="noStrike" cap="none" normalizeH="0" baseline="0" dirty="0" smtClean="0">
                          <a:ln>
                            <a:noFill/>
                          </a:ln>
                          <a:solidFill>
                            <a:schemeClr val="tx2">
                              <a:lumMod val="60000"/>
                              <a:lumOff val="40000"/>
                            </a:schemeClr>
                          </a:solidFill>
                          <a:effectLst/>
                          <a:latin typeface="Garamond" pitchFamily="18" charset="0"/>
                          <a:cs typeface="Times New Roman" pitchFamily="18" charset="0"/>
                          <a:sym typeface="Wingdings" pitchFamily="2" charset="2"/>
                        </a:rPr>
                        <a:t>هدايت كردن</a:t>
                      </a:r>
                    </a:p>
                    <a:p>
                      <a:pPr marL="0" marR="0" lvl="0" indent="0" algn="r" defTabSz="914400" rtl="1" eaLnBrk="1" fontAlgn="base" latinLnBrk="0" hangingPunct="1">
                        <a:lnSpc>
                          <a:spcPct val="100000"/>
                        </a:lnSpc>
                        <a:spcBef>
                          <a:spcPct val="0"/>
                        </a:spcBef>
                        <a:spcAft>
                          <a:spcPct val="0"/>
                        </a:spcAft>
                        <a:buClrTx/>
                        <a:buSzTx/>
                        <a:buFont typeface="Wingdings" pitchFamily="2" charset="2"/>
                        <a:buChar char="Ø"/>
                        <a:tabLst/>
                      </a:pPr>
                      <a:r>
                        <a:rPr kumimoji="0" lang="fa-IR" sz="2400" b="1" i="0" u="none" strike="noStrike" cap="none" normalizeH="0" baseline="0" dirty="0" smtClean="0">
                          <a:ln>
                            <a:noFill/>
                          </a:ln>
                          <a:solidFill>
                            <a:schemeClr val="tx2">
                              <a:lumMod val="60000"/>
                              <a:lumOff val="40000"/>
                            </a:schemeClr>
                          </a:solidFill>
                          <a:effectLst/>
                          <a:latin typeface="Garamond" pitchFamily="18" charset="0"/>
                          <a:cs typeface="Times New Roman" pitchFamily="18" charset="0"/>
                          <a:sym typeface="Wingdings" pitchFamily="2" charset="2"/>
                        </a:rPr>
                        <a:t>ويزيت مكرر</a:t>
                      </a:r>
                    </a:p>
                    <a:p>
                      <a:pPr marL="0" marR="0" lvl="0" indent="0" algn="r" defTabSz="914400" rtl="1" eaLnBrk="1" fontAlgn="base" latinLnBrk="0" hangingPunct="1">
                        <a:lnSpc>
                          <a:spcPct val="100000"/>
                        </a:lnSpc>
                        <a:spcBef>
                          <a:spcPct val="0"/>
                        </a:spcBef>
                        <a:spcAft>
                          <a:spcPct val="0"/>
                        </a:spcAft>
                        <a:buClrTx/>
                        <a:buSzTx/>
                        <a:buFont typeface="Wingdings" pitchFamily="2" charset="2"/>
                        <a:buChar char="Ø"/>
                        <a:tabLst/>
                      </a:pPr>
                      <a:r>
                        <a:rPr kumimoji="0" lang="fa-IR" sz="2400" b="1" i="0" u="none" strike="noStrike" cap="none" normalizeH="0" baseline="0" dirty="0" smtClean="0">
                          <a:ln>
                            <a:noFill/>
                          </a:ln>
                          <a:solidFill>
                            <a:schemeClr val="tx2">
                              <a:lumMod val="60000"/>
                              <a:lumOff val="40000"/>
                            </a:schemeClr>
                          </a:solidFill>
                          <a:effectLst/>
                          <a:latin typeface="Garamond" pitchFamily="18" charset="0"/>
                          <a:cs typeface="Times New Roman" pitchFamily="18" charset="0"/>
                          <a:sym typeface="Wingdings" pitchFamily="2" charset="2"/>
                        </a:rPr>
                        <a:t>نشان دهيد كه او برايتان مهم است</a:t>
                      </a:r>
                    </a:p>
                    <a:p>
                      <a:pPr marL="0" marR="0" lvl="0" indent="0" algn="r" defTabSz="914400" rtl="1" eaLnBrk="1" fontAlgn="base" latinLnBrk="0" hangingPunct="1">
                        <a:lnSpc>
                          <a:spcPct val="100000"/>
                        </a:lnSpc>
                        <a:spcBef>
                          <a:spcPct val="0"/>
                        </a:spcBef>
                        <a:spcAft>
                          <a:spcPct val="0"/>
                        </a:spcAft>
                        <a:buClrTx/>
                        <a:buSzTx/>
                        <a:buFont typeface="Wingdings" pitchFamily="2" charset="2"/>
                        <a:buChar char="Ø"/>
                        <a:tabLst/>
                      </a:pPr>
                      <a:r>
                        <a:rPr kumimoji="0" lang="fa-IR" sz="2400" b="1" i="0" u="none" strike="noStrike" cap="none" normalizeH="0" baseline="0" dirty="0" smtClean="0">
                          <a:ln>
                            <a:noFill/>
                          </a:ln>
                          <a:solidFill>
                            <a:schemeClr val="tx2">
                              <a:lumMod val="60000"/>
                              <a:lumOff val="40000"/>
                            </a:schemeClr>
                          </a:solidFill>
                          <a:effectLst/>
                          <a:latin typeface="Garamond" pitchFamily="18" charset="0"/>
                          <a:cs typeface="Times New Roman" pitchFamily="18" charset="0"/>
                          <a:sym typeface="Wingdings" pitchFamily="2" charset="2"/>
                        </a:rPr>
                        <a:t>اطمينان بدهيد</a:t>
                      </a:r>
                      <a:endParaRPr kumimoji="0" lang="fr-FR" sz="2400" b="1" i="0" u="none" strike="noStrike" cap="none" normalizeH="0" baseline="0" dirty="0" smtClean="0">
                        <a:ln>
                          <a:noFill/>
                        </a:ln>
                        <a:solidFill>
                          <a:schemeClr val="tx2">
                            <a:lumMod val="60000"/>
                            <a:lumOff val="40000"/>
                          </a:schemeClr>
                        </a:solidFill>
                        <a:effectLst/>
                        <a:latin typeface="Garamond" pitchFamily="18" charset="0"/>
                        <a:cs typeface="Times New Roman" pitchFamily="18" charset="0"/>
                        <a:sym typeface="Wingdings" pitchFamily="2" charset="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Tx/>
                        <a:buSzTx/>
                        <a:buFont typeface="Wingdings" pitchFamily="2" charset="2"/>
                        <a:buChar char="Ø"/>
                        <a:tabLst/>
                      </a:pPr>
                      <a:r>
                        <a:rPr kumimoji="0" lang="fa-IR" sz="2400" b="1" i="0" u="none" strike="noStrike" cap="none" normalizeH="0" baseline="0" dirty="0" smtClean="0">
                          <a:ln>
                            <a:noFill/>
                          </a:ln>
                          <a:solidFill>
                            <a:schemeClr val="tx2">
                              <a:lumMod val="60000"/>
                              <a:lumOff val="40000"/>
                            </a:schemeClr>
                          </a:solidFill>
                          <a:effectLst/>
                          <a:latin typeface="Garamond" pitchFamily="18" charset="0"/>
                          <a:cs typeface="Times New Roman" pitchFamily="18" charset="0"/>
                          <a:sym typeface="Wingdings" pitchFamily="2" charset="2"/>
                        </a:rPr>
                        <a:t>تحت فشار جهت تصميم گيري</a:t>
                      </a:r>
                    </a:p>
                    <a:p>
                      <a:pPr marL="0" marR="0" lvl="0" indent="0" algn="r" defTabSz="914400" rtl="1" eaLnBrk="1" fontAlgn="base" latinLnBrk="0" hangingPunct="1">
                        <a:lnSpc>
                          <a:spcPct val="100000"/>
                        </a:lnSpc>
                        <a:spcBef>
                          <a:spcPct val="0"/>
                        </a:spcBef>
                        <a:spcAft>
                          <a:spcPct val="0"/>
                        </a:spcAft>
                        <a:buClrTx/>
                        <a:buSzTx/>
                        <a:buFont typeface="Wingdings" pitchFamily="2" charset="2"/>
                        <a:buChar char="Ø"/>
                        <a:tabLst/>
                      </a:pPr>
                      <a:r>
                        <a:rPr kumimoji="0" lang="fa-IR" sz="2400" b="1" i="0" u="none" strike="noStrike" cap="none" normalizeH="0" baseline="0" dirty="0" smtClean="0">
                          <a:ln>
                            <a:noFill/>
                          </a:ln>
                          <a:solidFill>
                            <a:schemeClr val="tx2">
                              <a:lumMod val="60000"/>
                              <a:lumOff val="40000"/>
                            </a:schemeClr>
                          </a:solidFill>
                          <a:effectLst/>
                          <a:latin typeface="Garamond" pitchFamily="18" charset="0"/>
                          <a:cs typeface="Times New Roman" pitchFamily="18" charset="0"/>
                          <a:sym typeface="Wingdings" pitchFamily="2" charset="2"/>
                        </a:rPr>
                        <a:t>زياده خواه</a:t>
                      </a:r>
                    </a:p>
                    <a:p>
                      <a:pPr marL="0" marR="0" lvl="0" indent="0" algn="r" defTabSz="914400" rtl="1" eaLnBrk="1" fontAlgn="base" latinLnBrk="0" hangingPunct="1">
                        <a:lnSpc>
                          <a:spcPct val="100000"/>
                        </a:lnSpc>
                        <a:spcBef>
                          <a:spcPct val="0"/>
                        </a:spcBef>
                        <a:spcAft>
                          <a:spcPct val="0"/>
                        </a:spcAft>
                        <a:buClrTx/>
                        <a:buSzTx/>
                        <a:buFont typeface="Wingdings" pitchFamily="2" charset="2"/>
                        <a:buChar char="Ø"/>
                        <a:tabLst/>
                      </a:pPr>
                      <a:r>
                        <a:rPr kumimoji="0" lang="fa-IR" sz="2400" b="1" i="0" u="none" strike="noStrike" cap="none" normalizeH="0" baseline="0" dirty="0" smtClean="0">
                          <a:ln>
                            <a:noFill/>
                          </a:ln>
                          <a:solidFill>
                            <a:schemeClr val="tx2">
                              <a:lumMod val="60000"/>
                              <a:lumOff val="40000"/>
                            </a:schemeClr>
                          </a:solidFill>
                          <a:effectLst/>
                          <a:latin typeface="Garamond" pitchFamily="18" charset="0"/>
                          <a:cs typeface="Times New Roman" pitchFamily="18" charset="0"/>
                          <a:sym typeface="Wingdings" pitchFamily="2" charset="2"/>
                        </a:rPr>
                        <a:t>انتخاب ها و جايگزين هاي متعدد</a:t>
                      </a:r>
                    </a:p>
                    <a:p>
                      <a:pPr marL="0" marR="0" lvl="0" indent="0" algn="r" defTabSz="914400" rtl="1" eaLnBrk="1" fontAlgn="base" latinLnBrk="0" hangingPunct="1">
                        <a:lnSpc>
                          <a:spcPct val="100000"/>
                        </a:lnSpc>
                        <a:spcBef>
                          <a:spcPct val="0"/>
                        </a:spcBef>
                        <a:spcAft>
                          <a:spcPct val="0"/>
                        </a:spcAft>
                        <a:buClrTx/>
                        <a:buSzTx/>
                        <a:buFont typeface="Wingdings" pitchFamily="2" charset="2"/>
                        <a:buChar char="Ø"/>
                        <a:tabLst/>
                      </a:pPr>
                      <a:r>
                        <a:rPr kumimoji="0" lang="fa-IR" sz="2400" b="1" i="0" u="none" strike="noStrike" cap="none" normalizeH="0" baseline="0" dirty="0" smtClean="0">
                          <a:ln>
                            <a:noFill/>
                          </a:ln>
                          <a:solidFill>
                            <a:schemeClr val="tx2">
                              <a:lumMod val="60000"/>
                              <a:lumOff val="40000"/>
                            </a:schemeClr>
                          </a:solidFill>
                          <a:effectLst/>
                          <a:latin typeface="Garamond" pitchFamily="18" charset="0"/>
                          <a:cs typeface="Times New Roman" pitchFamily="18" charset="0"/>
                          <a:sym typeface="Wingdings" pitchFamily="2" charset="2"/>
                        </a:rPr>
                        <a:t>مشكوك / حرف از مشكلات و ....</a:t>
                      </a:r>
                    </a:p>
                    <a:p>
                      <a:pPr marL="0" marR="0" lvl="0" indent="0" algn="r" defTabSz="914400" rtl="1" eaLnBrk="1" fontAlgn="base" latinLnBrk="0" hangingPunct="1">
                        <a:lnSpc>
                          <a:spcPct val="100000"/>
                        </a:lnSpc>
                        <a:spcBef>
                          <a:spcPct val="0"/>
                        </a:spcBef>
                        <a:spcAft>
                          <a:spcPct val="0"/>
                        </a:spcAft>
                        <a:buClrTx/>
                        <a:buSzTx/>
                        <a:buFont typeface="Wingdings" pitchFamily="2" charset="2"/>
                        <a:buChar char="Ø"/>
                        <a:tabLst/>
                      </a:pPr>
                      <a:r>
                        <a:rPr kumimoji="0" lang="fa-IR" sz="2400" b="1" i="0" u="none" strike="noStrike" cap="none" normalizeH="0" baseline="0" dirty="0" smtClean="0">
                          <a:ln>
                            <a:noFill/>
                          </a:ln>
                          <a:solidFill>
                            <a:schemeClr val="tx2">
                              <a:lumMod val="60000"/>
                              <a:lumOff val="40000"/>
                            </a:schemeClr>
                          </a:solidFill>
                          <a:effectLst/>
                          <a:latin typeface="Garamond" pitchFamily="18" charset="0"/>
                          <a:cs typeface="Times New Roman" pitchFamily="18" charset="0"/>
                          <a:sym typeface="Wingdings" pitchFamily="2" charset="2"/>
                        </a:rPr>
                        <a:t>تغير مكرر در فرد رابط</a:t>
                      </a:r>
                    </a:p>
                    <a:p>
                      <a:pPr marL="0" marR="0" lvl="0" indent="0" algn="r" defTabSz="914400" rtl="1" eaLnBrk="1" fontAlgn="base" latinLnBrk="0" hangingPunct="1">
                        <a:lnSpc>
                          <a:spcPct val="100000"/>
                        </a:lnSpc>
                        <a:spcBef>
                          <a:spcPct val="0"/>
                        </a:spcBef>
                        <a:spcAft>
                          <a:spcPct val="0"/>
                        </a:spcAft>
                        <a:buClrTx/>
                        <a:buSzTx/>
                        <a:buFont typeface="Wingdings" pitchFamily="2" charset="2"/>
                        <a:buNone/>
                        <a:tabLst/>
                      </a:pPr>
                      <a:endParaRPr kumimoji="0" lang="fr-FR" sz="2400" b="1" i="0" u="none" strike="noStrike" cap="none" normalizeH="0" baseline="0" dirty="0" smtClean="0">
                        <a:ln>
                          <a:noFill/>
                        </a:ln>
                        <a:solidFill>
                          <a:schemeClr val="tx2">
                            <a:lumMod val="60000"/>
                            <a:lumOff val="40000"/>
                          </a:schemeClr>
                        </a:solidFill>
                        <a:effectLst/>
                        <a:latin typeface="Garamond" pitchFamily="18" charset="0"/>
                        <a:cs typeface="Times New Roman" pitchFamily="18" charset="0"/>
                        <a:sym typeface="Wingdings" pitchFamily="2" charset="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bl>
          </a:graphicData>
        </a:graphic>
      </p:graphicFrame>
      <p:pic>
        <p:nvPicPr>
          <p:cNvPr id="128015" name="Picture 17" descr="j0358771[1]"/>
          <p:cNvPicPr>
            <a:picLocks noChangeAspect="1" noChangeArrowheads="1"/>
          </p:cNvPicPr>
          <p:nvPr/>
        </p:nvPicPr>
        <p:blipFill>
          <a:blip r:embed="rId3"/>
          <a:srcRect/>
          <a:stretch>
            <a:fillRect/>
          </a:stretch>
        </p:blipFill>
        <p:spPr bwMode="auto">
          <a:xfrm>
            <a:off x="8516939" y="304800"/>
            <a:ext cx="1722437" cy="1143000"/>
          </a:xfrm>
          <a:prstGeom prst="rect">
            <a:avLst/>
          </a:prstGeom>
          <a:noFill/>
          <a:ln w="9525">
            <a:solidFill>
              <a:schemeClr val="tx1"/>
            </a:solidFill>
            <a:miter lim="800000"/>
            <a:headEnd/>
            <a:tailEnd/>
          </a:ln>
        </p:spPr>
      </p:pic>
      <p:sp>
        <p:nvSpPr>
          <p:cNvPr id="7" name="Slide Number Placeholder 6"/>
          <p:cNvSpPr txBox="1">
            <a:spLocks/>
          </p:cNvSpPr>
          <p:nvPr/>
        </p:nvSpPr>
        <p:spPr>
          <a:xfrm>
            <a:off x="8077200" y="6356351"/>
            <a:ext cx="2133600" cy="365125"/>
          </a:xfrm>
          <a:prstGeom prst="rect">
            <a:avLst/>
          </a:prstGeom>
        </p:spPr>
        <p:txBody>
          <a:bodyPr/>
          <a:lstStyle/>
          <a:p>
            <a:pPr algn="r">
              <a:defRPr/>
            </a:pPr>
            <a:fld id="{330D5DA7-452D-43DE-A729-7B8E01776417}" type="slidenum">
              <a:rPr lang="en-US"/>
              <a:pPr algn="r">
                <a:defRPr/>
              </a:pPr>
              <a:t>9</a:t>
            </a:fld>
            <a:endParaRPr lang="en-US" dirty="0"/>
          </a:p>
        </p:txBody>
      </p:sp>
    </p:spTree>
    <p:extLst>
      <p:ext uri="{BB962C8B-B14F-4D97-AF65-F5344CB8AC3E}">
        <p14:creationId xmlns:p14="http://schemas.microsoft.com/office/powerpoint/2010/main" val="175342102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Text Box 2"/>
          <p:cNvSpPr txBox="1">
            <a:spLocks noChangeArrowheads="1"/>
          </p:cNvSpPr>
          <p:nvPr/>
        </p:nvSpPr>
        <p:spPr bwMode="auto">
          <a:xfrm>
            <a:off x="4419600" y="2439988"/>
            <a:ext cx="184150" cy="366712"/>
          </a:xfrm>
          <a:prstGeom prst="rect">
            <a:avLst/>
          </a:prstGeom>
          <a:noFill/>
          <a:ln w="9525">
            <a:noFill/>
            <a:miter lim="800000"/>
            <a:headEnd/>
            <a:tailEnd/>
          </a:ln>
        </p:spPr>
        <p:txBody>
          <a:bodyPr wrap="none">
            <a:spAutoFit/>
          </a:bodyPr>
          <a:lstStyle/>
          <a:p>
            <a:endParaRPr lang="en-US"/>
          </a:p>
        </p:txBody>
      </p:sp>
      <p:sp>
        <p:nvSpPr>
          <p:cNvPr id="129027" name="Rectangle 3"/>
          <p:cNvSpPr>
            <a:spLocks noChangeArrowheads="1"/>
          </p:cNvSpPr>
          <p:nvPr/>
        </p:nvSpPr>
        <p:spPr bwMode="auto">
          <a:xfrm>
            <a:off x="3432175" y="404813"/>
            <a:ext cx="5545138" cy="457200"/>
          </a:xfrm>
          <a:prstGeom prst="rect">
            <a:avLst/>
          </a:prstGeom>
          <a:noFill/>
          <a:ln w="9525">
            <a:noFill/>
            <a:miter lim="800000"/>
            <a:headEnd/>
            <a:tailEnd/>
          </a:ln>
        </p:spPr>
        <p:txBody>
          <a:bodyPr>
            <a:spAutoFit/>
          </a:bodyPr>
          <a:lstStyle/>
          <a:p>
            <a:pPr>
              <a:spcBef>
                <a:spcPct val="50000"/>
              </a:spcBef>
            </a:pPr>
            <a:r>
              <a:rPr lang="fa-IR" sz="2400" b="1">
                <a:solidFill>
                  <a:srgbClr val="CC0000"/>
                </a:solidFill>
                <a:latin typeface="Garamond" pitchFamily="18" charset="0"/>
                <a:cs typeface="Arial" pitchFamily="34" charset="0"/>
              </a:rPr>
              <a:t>بايدها و نبايدها در ملاقات با افراد صميمي</a:t>
            </a:r>
            <a:endParaRPr lang="fr-FR" sz="2400" b="1">
              <a:solidFill>
                <a:srgbClr val="CC0000"/>
              </a:solidFill>
              <a:latin typeface="Garamond" pitchFamily="18" charset="0"/>
              <a:cs typeface="Arial" pitchFamily="34" charset="0"/>
            </a:endParaRPr>
          </a:p>
        </p:txBody>
      </p:sp>
      <p:graphicFrame>
        <p:nvGraphicFramePr>
          <p:cNvPr id="604164" name="Group 4"/>
          <p:cNvGraphicFramePr>
            <a:graphicFrameLocks noGrp="1"/>
          </p:cNvGraphicFramePr>
          <p:nvPr>
            <p:ph idx="1"/>
          </p:nvPr>
        </p:nvGraphicFramePr>
        <p:xfrm>
          <a:off x="1981200" y="1600200"/>
          <a:ext cx="8229600" cy="4206240"/>
        </p:xfrm>
        <a:graphic>
          <a:graphicData uri="http://schemas.openxmlformats.org/drawingml/2006/table">
            <a:tbl>
              <a:tblPr/>
              <a:tblGrid>
                <a:gridCol w="4116388">
                  <a:extLst>
                    <a:ext uri="{9D8B030D-6E8A-4147-A177-3AD203B41FA5}">
                      <a16:colId xmlns:a16="http://schemas.microsoft.com/office/drawing/2014/main" xmlns="" val="20000"/>
                    </a:ext>
                  </a:extLst>
                </a:gridCol>
                <a:gridCol w="4113212">
                  <a:extLst>
                    <a:ext uri="{9D8B030D-6E8A-4147-A177-3AD203B41FA5}">
                      <a16:colId xmlns:a16="http://schemas.microsoft.com/office/drawing/2014/main" xmlns="" val="20001"/>
                    </a:ext>
                  </a:extLst>
                </a:gridCol>
              </a:tblGrid>
              <a:tr h="395288">
                <a:tc>
                  <a:txBody>
                    <a:bodyPr/>
                    <a:lstStyle/>
                    <a:p>
                      <a:pPr marL="0" marR="0" lvl="0" indent="0" algn="ctr" defTabSz="914400" rtl="0" eaLnBrk="1" fontAlgn="base" latinLnBrk="0" hangingPunct="1">
                        <a:lnSpc>
                          <a:spcPct val="100000"/>
                        </a:lnSpc>
                        <a:spcBef>
                          <a:spcPct val="0"/>
                        </a:spcBef>
                        <a:spcAft>
                          <a:spcPct val="0"/>
                        </a:spcAft>
                        <a:buClrTx/>
                        <a:buSzTx/>
                        <a:buFont typeface="Wingdings" pitchFamily="2" charset="2"/>
                        <a:buNone/>
                        <a:tabLst/>
                      </a:pPr>
                      <a:r>
                        <a:rPr kumimoji="0" lang="fa-IR" sz="2400" b="1" i="0" u="none" strike="noStrike" cap="none" normalizeH="0" baseline="0" dirty="0" smtClean="0">
                          <a:ln>
                            <a:noFill/>
                          </a:ln>
                          <a:solidFill>
                            <a:srgbClr val="00FFFF"/>
                          </a:solidFill>
                          <a:effectLst/>
                          <a:latin typeface="Garamond" pitchFamily="18" charset="0"/>
                          <a:cs typeface="Times New Roman" pitchFamily="18" charset="0"/>
                        </a:rPr>
                        <a:t>بايد</a:t>
                      </a:r>
                      <a:endParaRPr kumimoji="0" lang="fr-FR" sz="2400" b="1" i="0" u="none" strike="noStrike" cap="none" normalizeH="0" baseline="0" dirty="0" smtClean="0">
                        <a:ln>
                          <a:noFill/>
                        </a:ln>
                        <a:solidFill>
                          <a:srgbClr val="00FFFF"/>
                        </a:solidFill>
                        <a:effectLst/>
                        <a:latin typeface="Garamond"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0"/>
                        </a:spcBef>
                        <a:spcAft>
                          <a:spcPct val="0"/>
                        </a:spcAft>
                        <a:buClrTx/>
                        <a:buSzTx/>
                        <a:buFont typeface="Wingdings" pitchFamily="2" charset="2"/>
                        <a:buNone/>
                        <a:tabLst/>
                      </a:pPr>
                      <a:r>
                        <a:rPr kumimoji="0" lang="fa-IR" sz="2400" b="1" i="0" u="none" strike="noStrike" cap="none" normalizeH="0" baseline="0" dirty="0" smtClean="0">
                          <a:ln>
                            <a:noFill/>
                          </a:ln>
                          <a:solidFill>
                            <a:srgbClr val="00FFFF"/>
                          </a:solidFill>
                          <a:effectLst/>
                          <a:latin typeface="Garamond" pitchFamily="18" charset="0"/>
                          <a:cs typeface="Times New Roman" pitchFamily="18" charset="0"/>
                        </a:rPr>
                        <a:t>نبايد</a:t>
                      </a:r>
                      <a:endParaRPr kumimoji="0" lang="fr-FR" sz="2400" b="1" i="0" u="none" strike="noStrike" cap="none" normalizeH="0" baseline="0" dirty="0" smtClean="0">
                        <a:ln>
                          <a:noFill/>
                        </a:ln>
                        <a:solidFill>
                          <a:srgbClr val="00FFFF"/>
                        </a:solidFill>
                        <a:effectLst/>
                        <a:latin typeface="Garamond"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solidFill>
                  </a:tcPr>
                </a:tc>
                <a:extLst>
                  <a:ext uri="{0D108BD9-81ED-4DB2-BD59-A6C34878D82A}">
                    <a16:rowId xmlns:a16="http://schemas.microsoft.com/office/drawing/2014/main" xmlns="" val="10000"/>
                  </a:ext>
                </a:extLst>
              </a:tr>
              <a:tr h="3111500">
                <a:tc>
                  <a:txBody>
                    <a:bodyPr/>
                    <a:lstStyle/>
                    <a:p>
                      <a:pPr marL="0" marR="0" lvl="0" indent="0" algn="r" defTabSz="914400" rtl="1" eaLnBrk="1" fontAlgn="base" latinLnBrk="0" hangingPunct="1">
                        <a:lnSpc>
                          <a:spcPct val="100000"/>
                        </a:lnSpc>
                        <a:spcBef>
                          <a:spcPct val="0"/>
                        </a:spcBef>
                        <a:spcAft>
                          <a:spcPct val="0"/>
                        </a:spcAft>
                        <a:buClrTx/>
                        <a:buSzTx/>
                        <a:buFont typeface="Wingdings" pitchFamily="2" charset="2"/>
                        <a:buChar char="Ø"/>
                        <a:tabLst/>
                      </a:pPr>
                      <a:r>
                        <a:rPr kumimoji="0" lang="fa-IR" sz="2400" b="1" i="0" u="none" strike="noStrike" cap="none" normalizeH="0" baseline="0" smtClean="0">
                          <a:ln>
                            <a:noFill/>
                          </a:ln>
                          <a:solidFill>
                            <a:schemeClr val="tx2">
                              <a:lumMod val="60000"/>
                              <a:lumOff val="40000"/>
                            </a:schemeClr>
                          </a:solidFill>
                          <a:effectLst/>
                          <a:latin typeface="Garamond" pitchFamily="18" charset="0"/>
                          <a:cs typeface="Times New Roman" pitchFamily="18" charset="0"/>
                          <a:sym typeface="Wingdings" pitchFamily="2" charset="2"/>
                        </a:rPr>
                        <a:t>اجازه بدهيد حرف بزند، خودش اطلاعات رقيب را مي دهد</a:t>
                      </a:r>
                    </a:p>
                    <a:p>
                      <a:pPr marL="0" marR="0" lvl="0" indent="0" algn="r" defTabSz="914400" rtl="1" eaLnBrk="1" fontAlgn="base" latinLnBrk="0" hangingPunct="1">
                        <a:lnSpc>
                          <a:spcPct val="100000"/>
                        </a:lnSpc>
                        <a:spcBef>
                          <a:spcPct val="0"/>
                        </a:spcBef>
                        <a:spcAft>
                          <a:spcPct val="0"/>
                        </a:spcAft>
                        <a:buClrTx/>
                        <a:buSzTx/>
                        <a:buFont typeface="Wingdings" pitchFamily="2" charset="2"/>
                        <a:buChar char="Ø"/>
                        <a:tabLst/>
                      </a:pPr>
                      <a:r>
                        <a:rPr kumimoji="0" lang="fa-IR" sz="2400" b="1" i="0" u="none" strike="noStrike" cap="none" normalizeH="0" baseline="0" smtClean="0">
                          <a:ln>
                            <a:noFill/>
                          </a:ln>
                          <a:solidFill>
                            <a:schemeClr val="tx2">
                              <a:lumMod val="60000"/>
                              <a:lumOff val="40000"/>
                            </a:schemeClr>
                          </a:solidFill>
                          <a:effectLst/>
                          <a:latin typeface="Garamond" pitchFamily="18" charset="0"/>
                          <a:cs typeface="Times New Roman" pitchFamily="18" charset="0"/>
                          <a:sym typeface="Wingdings" pitchFamily="2" charset="2"/>
                        </a:rPr>
                        <a:t>فرصت دهيد تا ويزيت را اداره كند</a:t>
                      </a:r>
                    </a:p>
                    <a:p>
                      <a:pPr marL="0" marR="0" lvl="0" indent="0" algn="r" defTabSz="914400" rtl="1" eaLnBrk="1" fontAlgn="base" latinLnBrk="0" hangingPunct="1">
                        <a:lnSpc>
                          <a:spcPct val="100000"/>
                        </a:lnSpc>
                        <a:spcBef>
                          <a:spcPct val="0"/>
                        </a:spcBef>
                        <a:spcAft>
                          <a:spcPct val="0"/>
                        </a:spcAft>
                        <a:buClrTx/>
                        <a:buSzTx/>
                        <a:buFont typeface="Wingdings" pitchFamily="2" charset="2"/>
                        <a:buChar char="Ø"/>
                        <a:tabLst/>
                      </a:pPr>
                      <a:r>
                        <a:rPr kumimoji="0" lang="fa-IR" sz="2400" b="1" i="0" u="none" strike="noStrike" cap="none" normalizeH="0" baseline="0" smtClean="0">
                          <a:ln>
                            <a:noFill/>
                          </a:ln>
                          <a:solidFill>
                            <a:schemeClr val="tx2">
                              <a:lumMod val="60000"/>
                              <a:lumOff val="40000"/>
                            </a:schemeClr>
                          </a:solidFill>
                          <a:effectLst/>
                          <a:latin typeface="Garamond" pitchFamily="18" charset="0"/>
                          <a:cs typeface="Times New Roman" pitchFamily="18" charset="0"/>
                          <a:sym typeface="Wingdings" pitchFamily="2" charset="2"/>
                        </a:rPr>
                        <a:t>با تائيد او جلوي زياده گوئي را بگيريد</a:t>
                      </a:r>
                    </a:p>
                    <a:p>
                      <a:pPr marL="0" marR="0" lvl="0" indent="0" algn="r" defTabSz="914400" rtl="1" eaLnBrk="1" fontAlgn="base" latinLnBrk="0" hangingPunct="1">
                        <a:lnSpc>
                          <a:spcPct val="100000"/>
                        </a:lnSpc>
                        <a:spcBef>
                          <a:spcPct val="0"/>
                        </a:spcBef>
                        <a:spcAft>
                          <a:spcPct val="0"/>
                        </a:spcAft>
                        <a:buClrTx/>
                        <a:buSzTx/>
                        <a:buFont typeface="Wingdings" pitchFamily="2" charset="2"/>
                        <a:buChar char="Ø"/>
                        <a:tabLst/>
                      </a:pPr>
                      <a:endParaRPr kumimoji="0" lang="fr-FR" sz="2400" b="1" i="0" u="none" strike="noStrike" cap="none" normalizeH="0" baseline="0" smtClean="0">
                        <a:ln>
                          <a:noFill/>
                        </a:ln>
                        <a:solidFill>
                          <a:schemeClr val="tx2">
                            <a:lumMod val="60000"/>
                            <a:lumOff val="40000"/>
                          </a:schemeClr>
                        </a:solidFill>
                        <a:effectLst/>
                        <a:latin typeface="Garamond" pitchFamily="18" charset="0"/>
                        <a:cs typeface="Times New Roman" pitchFamily="18" charset="0"/>
                        <a:sym typeface="Wingdings" pitchFamily="2" charset="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Tx/>
                        <a:buSzTx/>
                        <a:buFont typeface="Wingdings" pitchFamily="2" charset="2"/>
                        <a:buChar char="Ø"/>
                        <a:tabLst/>
                      </a:pPr>
                      <a:r>
                        <a:rPr kumimoji="0" lang="fa-IR" sz="2400" b="1" i="0" u="none" strike="noStrike" cap="none" normalizeH="0" baseline="0" dirty="0" smtClean="0">
                          <a:ln>
                            <a:noFill/>
                          </a:ln>
                          <a:solidFill>
                            <a:schemeClr val="tx2">
                              <a:lumMod val="60000"/>
                              <a:lumOff val="40000"/>
                            </a:schemeClr>
                          </a:solidFill>
                          <a:effectLst/>
                          <a:latin typeface="Garamond" pitchFamily="18" charset="0"/>
                          <a:cs typeface="Times New Roman" pitchFamily="18" charset="0"/>
                          <a:sym typeface="Wingdings" pitchFamily="2" charset="2"/>
                        </a:rPr>
                        <a:t>بمباران اطلاعات ( بيش از حد خودش را مهم فرض مي كند)</a:t>
                      </a:r>
                    </a:p>
                    <a:p>
                      <a:pPr marL="0" marR="0" lvl="0" indent="0" algn="r" defTabSz="914400" rtl="1" eaLnBrk="1" fontAlgn="base" latinLnBrk="0" hangingPunct="1">
                        <a:lnSpc>
                          <a:spcPct val="100000"/>
                        </a:lnSpc>
                        <a:spcBef>
                          <a:spcPct val="0"/>
                        </a:spcBef>
                        <a:spcAft>
                          <a:spcPct val="0"/>
                        </a:spcAft>
                        <a:buClrTx/>
                        <a:buSzTx/>
                        <a:buFont typeface="Wingdings" pitchFamily="2" charset="2"/>
                        <a:buChar char="Ø"/>
                        <a:tabLst/>
                      </a:pPr>
                      <a:r>
                        <a:rPr kumimoji="0" lang="fa-IR" sz="2400" b="1" i="0" u="none" strike="noStrike" cap="none" normalizeH="0" baseline="0" dirty="0" smtClean="0">
                          <a:ln>
                            <a:noFill/>
                          </a:ln>
                          <a:solidFill>
                            <a:schemeClr val="tx2">
                              <a:lumMod val="60000"/>
                              <a:lumOff val="40000"/>
                            </a:schemeClr>
                          </a:solidFill>
                          <a:effectLst/>
                          <a:latin typeface="Garamond" pitchFamily="18" charset="0"/>
                          <a:cs typeface="Times New Roman" pitchFamily="18" charset="0"/>
                          <a:sym typeface="Wingdings" pitchFamily="2" charset="2"/>
                        </a:rPr>
                        <a:t>اجازه دهيد از موضوع خارج شود (فوتبال و...)</a:t>
                      </a:r>
                    </a:p>
                    <a:p>
                      <a:pPr marL="0" marR="0" lvl="0" indent="0" algn="r" defTabSz="914400" rtl="1" eaLnBrk="1" fontAlgn="base" latinLnBrk="0" hangingPunct="1">
                        <a:lnSpc>
                          <a:spcPct val="100000"/>
                        </a:lnSpc>
                        <a:spcBef>
                          <a:spcPct val="0"/>
                        </a:spcBef>
                        <a:spcAft>
                          <a:spcPct val="0"/>
                        </a:spcAft>
                        <a:buClrTx/>
                        <a:buSzTx/>
                        <a:buFont typeface="Wingdings" pitchFamily="2" charset="2"/>
                        <a:buChar char="Ø"/>
                        <a:tabLst/>
                      </a:pPr>
                      <a:r>
                        <a:rPr kumimoji="0" lang="fa-IR" sz="2400" b="1" i="0" u="none" strike="noStrike" cap="none" normalizeH="0" baseline="0" dirty="0" smtClean="0">
                          <a:ln>
                            <a:noFill/>
                          </a:ln>
                          <a:solidFill>
                            <a:schemeClr val="tx2">
                              <a:lumMod val="60000"/>
                              <a:lumOff val="40000"/>
                            </a:schemeClr>
                          </a:solidFill>
                          <a:effectLst/>
                          <a:latin typeface="Garamond" pitchFamily="18" charset="0"/>
                          <a:cs typeface="Times New Roman" pitchFamily="18" charset="0"/>
                          <a:sym typeface="Wingdings" pitchFamily="2" charset="2"/>
                        </a:rPr>
                        <a:t>در محل كار او مجري اصلي باشيد</a:t>
                      </a:r>
                    </a:p>
                    <a:p>
                      <a:pPr marL="0" marR="0" lvl="0" indent="0" algn="r" defTabSz="914400" rtl="1" eaLnBrk="1" fontAlgn="base" latinLnBrk="0" hangingPunct="1">
                        <a:lnSpc>
                          <a:spcPct val="100000"/>
                        </a:lnSpc>
                        <a:spcBef>
                          <a:spcPct val="0"/>
                        </a:spcBef>
                        <a:spcAft>
                          <a:spcPct val="0"/>
                        </a:spcAft>
                        <a:buClrTx/>
                        <a:buSzTx/>
                        <a:buFont typeface="Wingdings" pitchFamily="2" charset="2"/>
                        <a:buChar char="Ø"/>
                        <a:tabLst/>
                      </a:pPr>
                      <a:r>
                        <a:rPr kumimoji="0" lang="fa-IR" sz="2400" b="1" i="0" u="none" strike="noStrike" cap="none" normalizeH="0" baseline="0" dirty="0" smtClean="0">
                          <a:ln>
                            <a:noFill/>
                          </a:ln>
                          <a:solidFill>
                            <a:schemeClr val="tx2">
                              <a:lumMod val="60000"/>
                              <a:lumOff val="40000"/>
                            </a:schemeClr>
                          </a:solidFill>
                          <a:effectLst/>
                          <a:latin typeface="Garamond" pitchFamily="18" charset="0"/>
                          <a:cs typeface="Times New Roman" pitchFamily="18" charset="0"/>
                          <a:sym typeface="Wingdings" pitchFamily="2" charset="2"/>
                        </a:rPr>
                        <a:t>خيلي دوستانه (امتياز مي گيرد)</a:t>
                      </a:r>
                    </a:p>
                    <a:p>
                      <a:pPr marL="0" marR="0" lvl="0" indent="0" algn="r" defTabSz="914400" rtl="1" eaLnBrk="1" fontAlgn="base" latinLnBrk="0" hangingPunct="1">
                        <a:lnSpc>
                          <a:spcPct val="100000"/>
                        </a:lnSpc>
                        <a:spcBef>
                          <a:spcPct val="0"/>
                        </a:spcBef>
                        <a:spcAft>
                          <a:spcPct val="0"/>
                        </a:spcAft>
                        <a:buClrTx/>
                        <a:buSzTx/>
                        <a:buFont typeface="Wingdings" pitchFamily="2" charset="2"/>
                        <a:buChar char="Ø"/>
                        <a:tabLst/>
                      </a:pPr>
                      <a:r>
                        <a:rPr kumimoji="0" lang="fa-IR" sz="2400" b="1" i="0" u="none" strike="noStrike" cap="none" normalizeH="0" baseline="0" dirty="0" smtClean="0">
                          <a:ln>
                            <a:noFill/>
                          </a:ln>
                          <a:solidFill>
                            <a:schemeClr val="tx2">
                              <a:lumMod val="60000"/>
                              <a:lumOff val="40000"/>
                            </a:schemeClr>
                          </a:solidFill>
                          <a:effectLst/>
                          <a:latin typeface="Garamond" pitchFamily="18" charset="0"/>
                          <a:cs typeface="Times New Roman" pitchFamily="18" charset="0"/>
                          <a:sym typeface="Wingdings" pitchFamily="2" charset="2"/>
                        </a:rPr>
                        <a:t>خيلي مستدل (بي حوصلگي )</a:t>
                      </a:r>
                    </a:p>
                    <a:p>
                      <a:pPr marL="0" marR="0" lvl="0" indent="0" algn="r" defTabSz="914400" rtl="1" eaLnBrk="1" fontAlgn="base" latinLnBrk="0" hangingPunct="1">
                        <a:lnSpc>
                          <a:spcPct val="100000"/>
                        </a:lnSpc>
                        <a:spcBef>
                          <a:spcPct val="0"/>
                        </a:spcBef>
                        <a:spcAft>
                          <a:spcPct val="0"/>
                        </a:spcAft>
                        <a:buClrTx/>
                        <a:buSzTx/>
                        <a:buFont typeface="Wingdings" pitchFamily="2" charset="2"/>
                        <a:buNone/>
                        <a:tabLst/>
                      </a:pPr>
                      <a:endParaRPr kumimoji="0" lang="fa-IR" sz="2400" b="1" i="0" u="none" strike="noStrike" cap="none" normalizeH="0" baseline="0" dirty="0" smtClean="0">
                        <a:ln>
                          <a:noFill/>
                        </a:ln>
                        <a:solidFill>
                          <a:schemeClr val="tx2">
                            <a:lumMod val="60000"/>
                            <a:lumOff val="40000"/>
                          </a:schemeClr>
                        </a:solidFill>
                        <a:effectLst/>
                        <a:latin typeface="Garamond" pitchFamily="18" charset="0"/>
                        <a:cs typeface="Times New Roman" pitchFamily="18" charset="0"/>
                        <a:sym typeface="Wingdings" pitchFamily="2" charset="2"/>
                      </a:endParaRPr>
                    </a:p>
                    <a:p>
                      <a:pPr marL="0" marR="0" lvl="0" indent="0" algn="r" defTabSz="914400" rtl="1" eaLnBrk="1" fontAlgn="base" latinLnBrk="0" hangingPunct="1">
                        <a:lnSpc>
                          <a:spcPct val="100000"/>
                        </a:lnSpc>
                        <a:spcBef>
                          <a:spcPct val="0"/>
                        </a:spcBef>
                        <a:spcAft>
                          <a:spcPct val="0"/>
                        </a:spcAft>
                        <a:buClrTx/>
                        <a:buSzTx/>
                        <a:buFont typeface="Wingdings" pitchFamily="2" charset="2"/>
                        <a:buChar char="Ø"/>
                        <a:tabLst/>
                      </a:pPr>
                      <a:endParaRPr kumimoji="0" lang="fa-IR" sz="2400" b="1" i="0" u="none" strike="noStrike" cap="none" normalizeH="0" baseline="0" dirty="0" smtClean="0">
                        <a:ln>
                          <a:noFill/>
                        </a:ln>
                        <a:solidFill>
                          <a:schemeClr val="tx2">
                            <a:lumMod val="60000"/>
                            <a:lumOff val="40000"/>
                          </a:schemeClr>
                        </a:solidFill>
                        <a:effectLst/>
                        <a:latin typeface="Garamond" pitchFamily="18" charset="0"/>
                        <a:cs typeface="Times New Roman" pitchFamily="18" charset="0"/>
                        <a:sym typeface="Wingdings" pitchFamily="2" charset="2"/>
                      </a:endParaRPr>
                    </a:p>
                    <a:p>
                      <a:pPr marL="0" marR="0" lvl="0" indent="0" algn="r" defTabSz="914400" rtl="1" eaLnBrk="1" fontAlgn="base" latinLnBrk="0" hangingPunct="1">
                        <a:lnSpc>
                          <a:spcPct val="100000"/>
                        </a:lnSpc>
                        <a:spcBef>
                          <a:spcPct val="0"/>
                        </a:spcBef>
                        <a:spcAft>
                          <a:spcPct val="0"/>
                        </a:spcAft>
                        <a:buClrTx/>
                        <a:buSzTx/>
                        <a:buFont typeface="Wingdings" pitchFamily="2" charset="2"/>
                        <a:buNone/>
                        <a:tabLst/>
                      </a:pPr>
                      <a:endParaRPr kumimoji="0" lang="fr-FR" sz="2400" b="1" i="0" u="none" strike="noStrike" cap="none" normalizeH="0" baseline="0" dirty="0" smtClean="0">
                        <a:ln>
                          <a:noFill/>
                        </a:ln>
                        <a:solidFill>
                          <a:schemeClr val="tx2">
                            <a:lumMod val="60000"/>
                            <a:lumOff val="40000"/>
                          </a:schemeClr>
                        </a:solidFill>
                        <a:effectLst/>
                        <a:latin typeface="Garamond" pitchFamily="18" charset="0"/>
                        <a:cs typeface="Times New Roman" pitchFamily="18" charset="0"/>
                        <a:sym typeface="Wingdings" pitchFamily="2" charset="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bl>
          </a:graphicData>
        </a:graphic>
      </p:graphicFrame>
      <p:pic>
        <p:nvPicPr>
          <p:cNvPr id="129039" name="Picture 16" descr="j0215965[1]"/>
          <p:cNvPicPr>
            <a:picLocks noChangeAspect="1" noChangeArrowheads="1"/>
          </p:cNvPicPr>
          <p:nvPr/>
        </p:nvPicPr>
        <p:blipFill>
          <a:blip r:embed="rId3"/>
          <a:srcRect/>
          <a:stretch>
            <a:fillRect/>
          </a:stretch>
        </p:blipFill>
        <p:spPr bwMode="auto">
          <a:xfrm>
            <a:off x="8382000" y="304801"/>
            <a:ext cx="1728788" cy="1008063"/>
          </a:xfrm>
          <a:prstGeom prst="rect">
            <a:avLst/>
          </a:prstGeom>
          <a:noFill/>
          <a:ln w="9525">
            <a:noFill/>
            <a:miter lim="800000"/>
            <a:headEnd/>
            <a:tailEnd/>
          </a:ln>
        </p:spPr>
      </p:pic>
      <p:sp>
        <p:nvSpPr>
          <p:cNvPr id="7" name="Slide Number Placeholder 6"/>
          <p:cNvSpPr txBox="1">
            <a:spLocks/>
          </p:cNvSpPr>
          <p:nvPr/>
        </p:nvSpPr>
        <p:spPr>
          <a:xfrm>
            <a:off x="8077200" y="6356351"/>
            <a:ext cx="2133600" cy="365125"/>
          </a:xfrm>
          <a:prstGeom prst="rect">
            <a:avLst/>
          </a:prstGeom>
        </p:spPr>
        <p:txBody>
          <a:bodyPr/>
          <a:lstStyle/>
          <a:p>
            <a:pPr algn="r">
              <a:defRPr/>
            </a:pPr>
            <a:fld id="{5641A389-4F3D-44F9-B8F1-A6939A8A1EF1}" type="slidenum">
              <a:rPr lang="en-US"/>
              <a:pPr algn="r">
                <a:defRPr/>
              </a:pPr>
              <a:t>10</a:t>
            </a:fld>
            <a:endParaRPr lang="en-US" dirty="0"/>
          </a:p>
        </p:txBody>
      </p:sp>
    </p:spTree>
    <p:extLst>
      <p:ext uri="{BB962C8B-B14F-4D97-AF65-F5344CB8AC3E}">
        <p14:creationId xmlns:p14="http://schemas.microsoft.com/office/powerpoint/2010/main" val="227244855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Text Box 2"/>
          <p:cNvSpPr txBox="1">
            <a:spLocks noChangeArrowheads="1"/>
          </p:cNvSpPr>
          <p:nvPr/>
        </p:nvSpPr>
        <p:spPr bwMode="auto">
          <a:xfrm>
            <a:off x="4419600" y="2439988"/>
            <a:ext cx="184150" cy="366712"/>
          </a:xfrm>
          <a:prstGeom prst="rect">
            <a:avLst/>
          </a:prstGeom>
          <a:noFill/>
          <a:ln w="9525">
            <a:noFill/>
            <a:miter lim="800000"/>
            <a:headEnd/>
            <a:tailEnd/>
          </a:ln>
        </p:spPr>
        <p:txBody>
          <a:bodyPr wrap="none">
            <a:spAutoFit/>
          </a:bodyPr>
          <a:lstStyle/>
          <a:p>
            <a:endParaRPr lang="en-US"/>
          </a:p>
        </p:txBody>
      </p:sp>
      <p:sp>
        <p:nvSpPr>
          <p:cNvPr id="130051" name="Rectangle 3"/>
          <p:cNvSpPr>
            <a:spLocks noChangeArrowheads="1"/>
          </p:cNvSpPr>
          <p:nvPr/>
        </p:nvSpPr>
        <p:spPr bwMode="auto">
          <a:xfrm>
            <a:off x="3432175" y="404813"/>
            <a:ext cx="5545138" cy="457200"/>
          </a:xfrm>
          <a:prstGeom prst="rect">
            <a:avLst/>
          </a:prstGeom>
          <a:noFill/>
          <a:ln w="9525">
            <a:noFill/>
            <a:miter lim="800000"/>
            <a:headEnd/>
            <a:tailEnd/>
          </a:ln>
        </p:spPr>
        <p:txBody>
          <a:bodyPr>
            <a:spAutoFit/>
          </a:bodyPr>
          <a:lstStyle/>
          <a:p>
            <a:pPr>
              <a:spcBef>
                <a:spcPct val="50000"/>
              </a:spcBef>
            </a:pPr>
            <a:r>
              <a:rPr lang="fa-IR" sz="2400" b="1">
                <a:solidFill>
                  <a:srgbClr val="CC0000"/>
                </a:solidFill>
                <a:latin typeface="Garamond" pitchFamily="18" charset="0"/>
                <a:cs typeface="Arial" pitchFamily="34" charset="0"/>
              </a:rPr>
              <a:t>بايدها و نبايدها در ملاقات با افراد تصميم گيرنده</a:t>
            </a:r>
            <a:endParaRPr lang="fr-FR" sz="2400" b="1">
              <a:solidFill>
                <a:srgbClr val="CC0000"/>
              </a:solidFill>
              <a:latin typeface="Garamond" pitchFamily="18" charset="0"/>
              <a:cs typeface="Arial" pitchFamily="34" charset="0"/>
            </a:endParaRPr>
          </a:p>
        </p:txBody>
      </p:sp>
      <p:graphicFrame>
        <p:nvGraphicFramePr>
          <p:cNvPr id="606212" name="Group 4"/>
          <p:cNvGraphicFramePr>
            <a:graphicFrameLocks noGrp="1"/>
          </p:cNvGraphicFramePr>
          <p:nvPr>
            <p:ph idx="1"/>
          </p:nvPr>
        </p:nvGraphicFramePr>
        <p:xfrm>
          <a:off x="1981200" y="1600200"/>
          <a:ext cx="8229600" cy="3840480"/>
        </p:xfrm>
        <a:graphic>
          <a:graphicData uri="http://schemas.openxmlformats.org/drawingml/2006/table">
            <a:tbl>
              <a:tblPr/>
              <a:tblGrid>
                <a:gridCol w="4116388">
                  <a:extLst>
                    <a:ext uri="{9D8B030D-6E8A-4147-A177-3AD203B41FA5}">
                      <a16:colId xmlns:a16="http://schemas.microsoft.com/office/drawing/2014/main" xmlns="" val="20000"/>
                    </a:ext>
                  </a:extLst>
                </a:gridCol>
                <a:gridCol w="4113212">
                  <a:extLst>
                    <a:ext uri="{9D8B030D-6E8A-4147-A177-3AD203B41FA5}">
                      <a16:colId xmlns:a16="http://schemas.microsoft.com/office/drawing/2014/main" xmlns="" val="20001"/>
                    </a:ext>
                  </a:extLst>
                </a:gridCol>
              </a:tblGrid>
              <a:tr h="395288">
                <a:tc>
                  <a:txBody>
                    <a:bodyPr/>
                    <a:lstStyle/>
                    <a:p>
                      <a:pPr marL="0" marR="0" lvl="0" indent="0" algn="ctr" defTabSz="914400" rtl="0" eaLnBrk="1" fontAlgn="base" latinLnBrk="0" hangingPunct="1">
                        <a:lnSpc>
                          <a:spcPct val="100000"/>
                        </a:lnSpc>
                        <a:spcBef>
                          <a:spcPct val="0"/>
                        </a:spcBef>
                        <a:spcAft>
                          <a:spcPct val="0"/>
                        </a:spcAft>
                        <a:buClrTx/>
                        <a:buSzTx/>
                        <a:buFont typeface="Wingdings" pitchFamily="2" charset="2"/>
                        <a:buNone/>
                        <a:tabLst/>
                      </a:pPr>
                      <a:r>
                        <a:rPr kumimoji="0" lang="fa-IR" sz="2400" b="1" i="0" u="none" strike="noStrike" cap="none" normalizeH="0" baseline="0" dirty="0" smtClean="0">
                          <a:ln>
                            <a:noFill/>
                          </a:ln>
                          <a:solidFill>
                            <a:srgbClr val="00FFFF"/>
                          </a:solidFill>
                          <a:effectLst/>
                          <a:latin typeface="Garamond" pitchFamily="18" charset="0"/>
                          <a:cs typeface="Times New Roman" pitchFamily="18" charset="0"/>
                        </a:rPr>
                        <a:t>بايد</a:t>
                      </a:r>
                      <a:endParaRPr kumimoji="0" lang="fr-FR" sz="2400" b="1" i="0" u="none" strike="noStrike" cap="none" normalizeH="0" baseline="0" dirty="0" smtClean="0">
                        <a:ln>
                          <a:noFill/>
                        </a:ln>
                        <a:solidFill>
                          <a:srgbClr val="00FFFF"/>
                        </a:solidFill>
                        <a:effectLst/>
                        <a:latin typeface="Garamond"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0"/>
                        </a:spcBef>
                        <a:spcAft>
                          <a:spcPct val="0"/>
                        </a:spcAft>
                        <a:buClrTx/>
                        <a:buSzTx/>
                        <a:buFont typeface="Wingdings" pitchFamily="2" charset="2"/>
                        <a:buNone/>
                        <a:tabLst/>
                      </a:pPr>
                      <a:r>
                        <a:rPr kumimoji="0" lang="fa-IR" sz="2400" b="1" i="0" u="none" strike="noStrike" cap="none" normalizeH="0" baseline="0" dirty="0" smtClean="0">
                          <a:ln>
                            <a:noFill/>
                          </a:ln>
                          <a:solidFill>
                            <a:srgbClr val="00FFFF"/>
                          </a:solidFill>
                          <a:effectLst/>
                          <a:latin typeface="Garamond" pitchFamily="18" charset="0"/>
                          <a:cs typeface="Times New Roman" pitchFamily="18" charset="0"/>
                        </a:rPr>
                        <a:t>نبايد</a:t>
                      </a:r>
                      <a:endParaRPr kumimoji="0" lang="fr-FR" sz="2400" b="1" i="0" u="none" strike="noStrike" cap="none" normalizeH="0" baseline="0" dirty="0" smtClean="0">
                        <a:ln>
                          <a:noFill/>
                        </a:ln>
                        <a:solidFill>
                          <a:srgbClr val="00FFFF"/>
                        </a:solidFill>
                        <a:effectLst/>
                        <a:latin typeface="Garamond"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2"/>
                    </a:solidFill>
                  </a:tcPr>
                </a:tc>
                <a:extLst>
                  <a:ext uri="{0D108BD9-81ED-4DB2-BD59-A6C34878D82A}">
                    <a16:rowId xmlns:a16="http://schemas.microsoft.com/office/drawing/2014/main" xmlns="" val="10000"/>
                  </a:ext>
                </a:extLst>
              </a:tr>
              <a:tr h="3111500">
                <a:tc>
                  <a:txBody>
                    <a:bodyPr/>
                    <a:lstStyle/>
                    <a:p>
                      <a:pPr marL="0" marR="0" lvl="0" indent="0" algn="r" defTabSz="914400" rtl="1" eaLnBrk="1" fontAlgn="base" latinLnBrk="0" hangingPunct="1">
                        <a:lnSpc>
                          <a:spcPct val="100000"/>
                        </a:lnSpc>
                        <a:spcBef>
                          <a:spcPct val="0"/>
                        </a:spcBef>
                        <a:spcAft>
                          <a:spcPct val="0"/>
                        </a:spcAft>
                        <a:buClrTx/>
                        <a:buSzTx/>
                        <a:buFont typeface="Wingdings" pitchFamily="2" charset="2"/>
                        <a:buChar char="Ø"/>
                        <a:tabLst/>
                      </a:pPr>
                      <a:r>
                        <a:rPr kumimoji="0" lang="fa-IR" sz="2400" b="1" i="0" u="none" strike="noStrike" cap="none" normalizeH="0" baseline="0" dirty="0" smtClean="0">
                          <a:ln>
                            <a:noFill/>
                          </a:ln>
                          <a:solidFill>
                            <a:schemeClr val="tx2">
                              <a:lumMod val="60000"/>
                              <a:lumOff val="40000"/>
                            </a:schemeClr>
                          </a:solidFill>
                          <a:effectLst/>
                          <a:latin typeface="Garamond" pitchFamily="18" charset="0"/>
                          <a:cs typeface="Times New Roman" pitchFamily="18" charset="0"/>
                          <a:sym typeface="Wingdings" pitchFamily="2" charset="2"/>
                        </a:rPr>
                        <a:t>آماده باشيد تا سريع و صريح پاسخ دهيد</a:t>
                      </a:r>
                    </a:p>
                    <a:p>
                      <a:pPr marL="0" marR="0" lvl="0" indent="0" algn="r" defTabSz="914400" rtl="1" eaLnBrk="1" fontAlgn="base" latinLnBrk="0" hangingPunct="1">
                        <a:lnSpc>
                          <a:spcPct val="100000"/>
                        </a:lnSpc>
                        <a:spcBef>
                          <a:spcPct val="0"/>
                        </a:spcBef>
                        <a:spcAft>
                          <a:spcPct val="0"/>
                        </a:spcAft>
                        <a:buClrTx/>
                        <a:buSzTx/>
                        <a:buFont typeface="Wingdings" pitchFamily="2" charset="2"/>
                        <a:buChar char="Ø"/>
                        <a:tabLst/>
                      </a:pPr>
                      <a:r>
                        <a:rPr kumimoji="0" lang="fa-IR" sz="2400" b="1" i="0" u="none" strike="noStrike" cap="none" normalizeH="0" baseline="0" dirty="0" smtClean="0">
                          <a:ln>
                            <a:noFill/>
                          </a:ln>
                          <a:solidFill>
                            <a:schemeClr val="tx2">
                              <a:lumMod val="60000"/>
                              <a:lumOff val="40000"/>
                            </a:schemeClr>
                          </a:solidFill>
                          <a:effectLst/>
                          <a:latin typeface="Garamond" pitchFamily="18" charset="0"/>
                          <a:cs typeface="Times New Roman" pitchFamily="18" charset="0"/>
                          <a:sym typeface="Wingdings" pitchFamily="2" charset="2"/>
                        </a:rPr>
                        <a:t>مستقيم سر اصل موضوع برويد</a:t>
                      </a:r>
                    </a:p>
                    <a:p>
                      <a:pPr marL="0" marR="0" lvl="0" indent="0" algn="r" defTabSz="914400" rtl="1" eaLnBrk="1" fontAlgn="base" latinLnBrk="0" hangingPunct="1">
                        <a:lnSpc>
                          <a:spcPct val="100000"/>
                        </a:lnSpc>
                        <a:spcBef>
                          <a:spcPct val="0"/>
                        </a:spcBef>
                        <a:spcAft>
                          <a:spcPct val="0"/>
                        </a:spcAft>
                        <a:buClrTx/>
                        <a:buSzTx/>
                        <a:buFont typeface="Wingdings" pitchFamily="2" charset="2"/>
                        <a:buChar char="Ø"/>
                        <a:tabLst/>
                      </a:pPr>
                      <a:r>
                        <a:rPr kumimoji="0" lang="fa-IR" sz="2400" b="1" i="0" u="none" strike="noStrike" cap="none" normalizeH="0" baseline="0" dirty="0" smtClean="0">
                          <a:ln>
                            <a:noFill/>
                          </a:ln>
                          <a:solidFill>
                            <a:schemeClr val="tx2">
                              <a:lumMod val="60000"/>
                              <a:lumOff val="40000"/>
                            </a:schemeClr>
                          </a:solidFill>
                          <a:effectLst/>
                          <a:latin typeface="Garamond" pitchFamily="18" charset="0"/>
                          <a:cs typeface="Times New Roman" pitchFamily="18" charset="0"/>
                          <a:sym typeface="Wingdings" pitchFamily="2" charset="2"/>
                        </a:rPr>
                        <a:t>امكان انتخاب و تصميم به او بدهيد</a:t>
                      </a:r>
                    </a:p>
                    <a:p>
                      <a:pPr marL="0" marR="0" lvl="0" indent="0" algn="r" defTabSz="914400" rtl="1" eaLnBrk="1" fontAlgn="base" latinLnBrk="0" hangingPunct="1">
                        <a:lnSpc>
                          <a:spcPct val="100000"/>
                        </a:lnSpc>
                        <a:spcBef>
                          <a:spcPct val="0"/>
                        </a:spcBef>
                        <a:spcAft>
                          <a:spcPct val="0"/>
                        </a:spcAft>
                        <a:buClrTx/>
                        <a:buSzTx/>
                        <a:buFont typeface="Wingdings" pitchFamily="2" charset="2"/>
                        <a:buChar char="Ø"/>
                        <a:tabLst/>
                      </a:pPr>
                      <a:r>
                        <a:rPr kumimoji="0" lang="fa-IR" sz="2400" b="1" i="0" u="none" strike="noStrike" cap="none" normalizeH="0" baseline="0" dirty="0" smtClean="0">
                          <a:ln>
                            <a:noFill/>
                          </a:ln>
                          <a:solidFill>
                            <a:schemeClr val="tx2">
                              <a:lumMod val="60000"/>
                              <a:lumOff val="40000"/>
                            </a:schemeClr>
                          </a:solidFill>
                          <a:effectLst/>
                          <a:latin typeface="Garamond" pitchFamily="18" charset="0"/>
                          <a:cs typeface="Times New Roman" pitchFamily="18" charset="0"/>
                          <a:sym typeface="Wingdings" pitchFamily="2" charset="2"/>
                        </a:rPr>
                        <a:t>روي نتايج تمركز كنيد</a:t>
                      </a:r>
                    </a:p>
                    <a:p>
                      <a:pPr marL="0" marR="0" lvl="0" indent="0" algn="r" defTabSz="914400" rtl="1" eaLnBrk="1" fontAlgn="base" latinLnBrk="0" hangingPunct="1">
                        <a:lnSpc>
                          <a:spcPct val="100000"/>
                        </a:lnSpc>
                        <a:spcBef>
                          <a:spcPct val="0"/>
                        </a:spcBef>
                        <a:spcAft>
                          <a:spcPct val="0"/>
                        </a:spcAft>
                        <a:buClrTx/>
                        <a:buSzTx/>
                        <a:buFont typeface="Wingdings" pitchFamily="2" charset="2"/>
                        <a:buChar char="Ø"/>
                        <a:tabLst/>
                      </a:pPr>
                      <a:r>
                        <a:rPr kumimoji="0" lang="fa-IR" sz="2400" b="1" i="0" u="none" strike="noStrike" cap="none" normalizeH="0" baseline="0" dirty="0" smtClean="0">
                          <a:ln>
                            <a:noFill/>
                          </a:ln>
                          <a:solidFill>
                            <a:schemeClr val="tx2">
                              <a:lumMod val="60000"/>
                              <a:lumOff val="40000"/>
                            </a:schemeClr>
                          </a:solidFill>
                          <a:effectLst/>
                          <a:latin typeface="Garamond" pitchFamily="18" charset="0"/>
                          <a:cs typeface="Times New Roman" pitchFamily="18" charset="0"/>
                          <a:sym typeface="Wingdings" pitchFamily="2" charset="2"/>
                        </a:rPr>
                        <a:t>وقت شناس باشيد و سر وقت ويزيت را خاتمه دهيد</a:t>
                      </a:r>
                    </a:p>
                    <a:p>
                      <a:pPr marL="0" marR="0" lvl="0" indent="0" algn="r" defTabSz="914400" rtl="1" eaLnBrk="1" fontAlgn="base" latinLnBrk="0" hangingPunct="1">
                        <a:lnSpc>
                          <a:spcPct val="100000"/>
                        </a:lnSpc>
                        <a:spcBef>
                          <a:spcPct val="0"/>
                        </a:spcBef>
                        <a:spcAft>
                          <a:spcPct val="0"/>
                        </a:spcAft>
                        <a:buClrTx/>
                        <a:buSzTx/>
                        <a:buFont typeface="Wingdings" pitchFamily="2" charset="2"/>
                        <a:buChar char="Ø"/>
                        <a:tabLst/>
                      </a:pPr>
                      <a:endParaRPr kumimoji="0" lang="fa-IR" sz="2400" b="1" i="0" u="none" strike="noStrike" cap="none" normalizeH="0" baseline="0" dirty="0" smtClean="0">
                        <a:ln>
                          <a:noFill/>
                        </a:ln>
                        <a:solidFill>
                          <a:schemeClr val="tx2">
                            <a:lumMod val="60000"/>
                            <a:lumOff val="40000"/>
                          </a:schemeClr>
                        </a:solidFill>
                        <a:effectLst/>
                        <a:latin typeface="Garamond" pitchFamily="18" charset="0"/>
                        <a:cs typeface="Times New Roman" pitchFamily="18" charset="0"/>
                        <a:sym typeface="Wingdings" pitchFamily="2" charset="2"/>
                      </a:endParaRPr>
                    </a:p>
                    <a:p>
                      <a:pPr marL="0" marR="0" lvl="0" indent="0" algn="r" defTabSz="914400" rtl="1" eaLnBrk="1" fontAlgn="base" latinLnBrk="0" hangingPunct="1">
                        <a:lnSpc>
                          <a:spcPct val="100000"/>
                        </a:lnSpc>
                        <a:spcBef>
                          <a:spcPct val="0"/>
                        </a:spcBef>
                        <a:spcAft>
                          <a:spcPct val="0"/>
                        </a:spcAft>
                        <a:buClrTx/>
                        <a:buSzTx/>
                        <a:buFont typeface="Wingdings" pitchFamily="2" charset="2"/>
                        <a:buChar char="Ø"/>
                        <a:tabLst/>
                      </a:pPr>
                      <a:endParaRPr kumimoji="0" lang="fr-FR" sz="2400" b="1" i="0" u="none" strike="noStrike" cap="none" normalizeH="0" baseline="0" dirty="0" smtClean="0">
                        <a:ln>
                          <a:noFill/>
                        </a:ln>
                        <a:solidFill>
                          <a:schemeClr val="tx2">
                            <a:lumMod val="60000"/>
                            <a:lumOff val="40000"/>
                          </a:schemeClr>
                        </a:solidFill>
                        <a:effectLst/>
                        <a:latin typeface="Garamond" pitchFamily="18" charset="0"/>
                        <a:cs typeface="Times New Roman" pitchFamily="18" charset="0"/>
                        <a:sym typeface="Wingdings" pitchFamily="2" charset="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Tx/>
                        <a:buSzTx/>
                        <a:buFont typeface="Wingdings" pitchFamily="2" charset="2"/>
                        <a:buChar char="Ø"/>
                        <a:tabLst/>
                      </a:pPr>
                      <a:r>
                        <a:rPr kumimoji="0" lang="fa-IR" sz="2400" b="1" i="0" u="none" strike="noStrike" cap="none" normalizeH="0" baseline="0" dirty="0" smtClean="0">
                          <a:ln>
                            <a:noFill/>
                          </a:ln>
                          <a:solidFill>
                            <a:schemeClr val="tx2">
                              <a:lumMod val="60000"/>
                              <a:lumOff val="40000"/>
                            </a:schemeClr>
                          </a:solidFill>
                          <a:effectLst/>
                          <a:latin typeface="Garamond" pitchFamily="18" charset="0"/>
                          <a:cs typeface="Times New Roman" pitchFamily="18" charset="0"/>
                          <a:sym typeface="Wingdings" pitchFamily="2" charset="2"/>
                        </a:rPr>
                        <a:t>قول دادن در صورتي كه اطمينان به آن نداريد</a:t>
                      </a:r>
                    </a:p>
                    <a:p>
                      <a:pPr marL="0" marR="0" lvl="0" indent="0" algn="r" defTabSz="914400" rtl="1" eaLnBrk="1" fontAlgn="base" latinLnBrk="0" hangingPunct="1">
                        <a:lnSpc>
                          <a:spcPct val="100000"/>
                        </a:lnSpc>
                        <a:spcBef>
                          <a:spcPct val="0"/>
                        </a:spcBef>
                        <a:spcAft>
                          <a:spcPct val="0"/>
                        </a:spcAft>
                        <a:buClrTx/>
                        <a:buSzTx/>
                        <a:buFont typeface="Wingdings" pitchFamily="2" charset="2"/>
                        <a:buChar char="Ø"/>
                        <a:tabLst/>
                      </a:pPr>
                      <a:r>
                        <a:rPr kumimoji="0" lang="fa-IR" sz="2400" b="1" i="0" u="none" strike="noStrike" cap="none" normalizeH="0" baseline="0" dirty="0" smtClean="0">
                          <a:ln>
                            <a:noFill/>
                          </a:ln>
                          <a:solidFill>
                            <a:schemeClr val="tx2">
                              <a:lumMod val="60000"/>
                              <a:lumOff val="40000"/>
                            </a:schemeClr>
                          </a:solidFill>
                          <a:effectLst/>
                          <a:latin typeface="Garamond" pitchFamily="18" charset="0"/>
                          <a:cs typeface="Times New Roman" pitchFamily="18" charset="0"/>
                          <a:sym typeface="Wingdings" pitchFamily="2" charset="2"/>
                        </a:rPr>
                        <a:t>به جزئيات پرداختن</a:t>
                      </a:r>
                    </a:p>
                    <a:p>
                      <a:pPr marL="0" marR="0" lvl="0" indent="0" algn="r" defTabSz="914400" rtl="1" eaLnBrk="1" fontAlgn="base" latinLnBrk="0" hangingPunct="1">
                        <a:lnSpc>
                          <a:spcPct val="100000"/>
                        </a:lnSpc>
                        <a:spcBef>
                          <a:spcPct val="0"/>
                        </a:spcBef>
                        <a:spcAft>
                          <a:spcPct val="0"/>
                        </a:spcAft>
                        <a:buClrTx/>
                        <a:buSzTx/>
                        <a:buFont typeface="Wingdings" pitchFamily="2" charset="2"/>
                        <a:buChar char="Ø"/>
                        <a:tabLst/>
                      </a:pPr>
                      <a:r>
                        <a:rPr kumimoji="0" lang="fa-IR" sz="2400" b="1" i="0" u="none" strike="noStrike" cap="none" normalizeH="0" baseline="0" dirty="0" smtClean="0">
                          <a:ln>
                            <a:noFill/>
                          </a:ln>
                          <a:solidFill>
                            <a:schemeClr val="tx2">
                              <a:lumMod val="60000"/>
                              <a:lumOff val="40000"/>
                            </a:schemeClr>
                          </a:solidFill>
                          <a:effectLst/>
                          <a:latin typeface="Garamond" pitchFamily="18" charset="0"/>
                          <a:cs typeface="Times New Roman" pitchFamily="18" charset="0"/>
                          <a:sym typeface="Wingdings" pitchFamily="2" charset="2"/>
                        </a:rPr>
                        <a:t>ضعيف بودن</a:t>
                      </a:r>
                    </a:p>
                    <a:p>
                      <a:pPr marL="0" marR="0" lvl="0" indent="0" algn="r" defTabSz="914400" rtl="1" eaLnBrk="1" fontAlgn="base" latinLnBrk="0" hangingPunct="1">
                        <a:lnSpc>
                          <a:spcPct val="100000"/>
                        </a:lnSpc>
                        <a:spcBef>
                          <a:spcPct val="0"/>
                        </a:spcBef>
                        <a:spcAft>
                          <a:spcPct val="0"/>
                        </a:spcAft>
                        <a:buClrTx/>
                        <a:buSzTx/>
                        <a:buFont typeface="Wingdings" pitchFamily="2" charset="2"/>
                        <a:buChar char="Ø"/>
                        <a:tabLst/>
                      </a:pPr>
                      <a:r>
                        <a:rPr kumimoji="0" lang="fa-IR" sz="2400" b="1" i="0" u="none" strike="noStrike" cap="none" normalizeH="0" baseline="0" dirty="0" smtClean="0">
                          <a:ln>
                            <a:noFill/>
                          </a:ln>
                          <a:solidFill>
                            <a:schemeClr val="tx2">
                              <a:lumMod val="60000"/>
                              <a:lumOff val="40000"/>
                            </a:schemeClr>
                          </a:solidFill>
                          <a:effectLst/>
                          <a:latin typeface="Garamond" pitchFamily="18" charset="0"/>
                          <a:cs typeface="Times New Roman" pitchFamily="18" charset="0"/>
                          <a:sym typeface="Wingdings" pitchFamily="2" charset="2"/>
                        </a:rPr>
                        <a:t>نگران</a:t>
                      </a:r>
                    </a:p>
                    <a:p>
                      <a:pPr marL="0" marR="0" lvl="0" indent="0" algn="r" defTabSz="914400" rtl="1" eaLnBrk="1" fontAlgn="base" latinLnBrk="0" hangingPunct="1">
                        <a:lnSpc>
                          <a:spcPct val="100000"/>
                        </a:lnSpc>
                        <a:spcBef>
                          <a:spcPct val="0"/>
                        </a:spcBef>
                        <a:spcAft>
                          <a:spcPct val="0"/>
                        </a:spcAft>
                        <a:buClrTx/>
                        <a:buSzTx/>
                        <a:buFont typeface="Wingdings" pitchFamily="2" charset="2"/>
                        <a:buChar char="Ø"/>
                        <a:tabLst/>
                      </a:pPr>
                      <a:r>
                        <a:rPr kumimoji="0" lang="fa-IR" sz="2400" b="1" i="0" u="none" strike="noStrike" cap="none" normalizeH="0" baseline="0" dirty="0" smtClean="0">
                          <a:ln>
                            <a:noFill/>
                          </a:ln>
                          <a:solidFill>
                            <a:schemeClr val="tx2">
                              <a:lumMod val="60000"/>
                              <a:lumOff val="40000"/>
                            </a:schemeClr>
                          </a:solidFill>
                          <a:effectLst/>
                          <a:latin typeface="Garamond" pitchFamily="18" charset="0"/>
                          <a:cs typeface="Times New Roman" pitchFamily="18" charset="0"/>
                          <a:sym typeface="Wingdings" pitchFamily="2" charset="2"/>
                        </a:rPr>
                        <a:t>كند</a:t>
                      </a:r>
                    </a:p>
                    <a:p>
                      <a:pPr marL="0" marR="0" lvl="0" indent="0" algn="r" defTabSz="914400" rtl="1" eaLnBrk="1" fontAlgn="base" latinLnBrk="0" hangingPunct="1">
                        <a:lnSpc>
                          <a:spcPct val="100000"/>
                        </a:lnSpc>
                        <a:spcBef>
                          <a:spcPct val="0"/>
                        </a:spcBef>
                        <a:spcAft>
                          <a:spcPct val="0"/>
                        </a:spcAft>
                        <a:buClrTx/>
                        <a:buSzTx/>
                        <a:buFont typeface="Wingdings" pitchFamily="2" charset="2"/>
                        <a:buChar char="Ø"/>
                        <a:tabLst/>
                      </a:pPr>
                      <a:r>
                        <a:rPr kumimoji="0" lang="fa-IR" sz="2400" b="1" i="0" u="none" strike="noStrike" cap="none" normalizeH="0" baseline="0" dirty="0" smtClean="0">
                          <a:ln>
                            <a:noFill/>
                          </a:ln>
                          <a:solidFill>
                            <a:schemeClr val="tx2">
                              <a:lumMod val="60000"/>
                              <a:lumOff val="40000"/>
                            </a:schemeClr>
                          </a:solidFill>
                          <a:effectLst/>
                          <a:latin typeface="Garamond" pitchFamily="18" charset="0"/>
                          <a:cs typeface="Times New Roman" pitchFamily="18" charset="0"/>
                          <a:sym typeface="Wingdings" pitchFamily="2" charset="2"/>
                        </a:rPr>
                        <a:t>طول دادن ويزيت</a:t>
                      </a:r>
                    </a:p>
                    <a:p>
                      <a:pPr marL="0" marR="0" lvl="0" indent="0" algn="r" defTabSz="914400" rtl="1" eaLnBrk="1" fontAlgn="base" latinLnBrk="0" hangingPunct="1">
                        <a:lnSpc>
                          <a:spcPct val="100000"/>
                        </a:lnSpc>
                        <a:spcBef>
                          <a:spcPct val="0"/>
                        </a:spcBef>
                        <a:spcAft>
                          <a:spcPct val="0"/>
                        </a:spcAft>
                        <a:buClrTx/>
                        <a:buSzTx/>
                        <a:buFont typeface="Wingdings" pitchFamily="2" charset="2"/>
                        <a:buChar char="Ø"/>
                        <a:tabLst/>
                      </a:pPr>
                      <a:r>
                        <a:rPr kumimoji="0" lang="fa-IR" sz="2400" b="1" i="0" u="none" strike="noStrike" cap="none" normalizeH="0" baseline="0" dirty="0" smtClean="0">
                          <a:ln>
                            <a:noFill/>
                          </a:ln>
                          <a:solidFill>
                            <a:schemeClr val="tx2">
                              <a:lumMod val="60000"/>
                              <a:lumOff val="40000"/>
                            </a:schemeClr>
                          </a:solidFill>
                          <a:effectLst/>
                          <a:latin typeface="Garamond" pitchFamily="18" charset="0"/>
                          <a:cs typeface="Times New Roman" pitchFamily="18" charset="0"/>
                          <a:sym typeface="Wingdings" pitchFamily="2" charset="2"/>
                        </a:rPr>
                        <a:t>تحميل نظر كردن ( به اعتقاد من)</a:t>
                      </a:r>
                    </a:p>
                    <a:p>
                      <a:pPr marL="0" marR="0" lvl="0" indent="0" algn="r" defTabSz="914400" rtl="1" eaLnBrk="1" fontAlgn="base" latinLnBrk="0" hangingPunct="1">
                        <a:lnSpc>
                          <a:spcPct val="100000"/>
                        </a:lnSpc>
                        <a:spcBef>
                          <a:spcPct val="0"/>
                        </a:spcBef>
                        <a:spcAft>
                          <a:spcPct val="0"/>
                        </a:spcAft>
                        <a:buClrTx/>
                        <a:buSzTx/>
                        <a:buFont typeface="Wingdings" pitchFamily="2" charset="2"/>
                        <a:buNone/>
                        <a:tabLst/>
                      </a:pPr>
                      <a:endParaRPr kumimoji="0" lang="fr-FR" sz="2400" b="1" i="0" u="none" strike="noStrike" cap="none" normalizeH="0" baseline="0" dirty="0" smtClean="0">
                        <a:ln>
                          <a:noFill/>
                        </a:ln>
                        <a:solidFill>
                          <a:schemeClr val="tx2">
                            <a:lumMod val="60000"/>
                            <a:lumOff val="40000"/>
                          </a:schemeClr>
                        </a:solidFill>
                        <a:effectLst/>
                        <a:latin typeface="Garamond" pitchFamily="18" charset="0"/>
                        <a:cs typeface="Times New Roman" pitchFamily="18" charset="0"/>
                        <a:sym typeface="Wingdings" pitchFamily="2" charset="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bl>
          </a:graphicData>
        </a:graphic>
      </p:graphicFrame>
      <p:pic>
        <p:nvPicPr>
          <p:cNvPr id="130063" name="Picture 14" descr="j0304499[1]"/>
          <p:cNvPicPr>
            <a:picLocks noChangeAspect="1" noChangeArrowheads="1"/>
          </p:cNvPicPr>
          <p:nvPr/>
        </p:nvPicPr>
        <p:blipFill>
          <a:blip r:embed="rId3"/>
          <a:srcRect/>
          <a:stretch>
            <a:fillRect/>
          </a:stretch>
        </p:blipFill>
        <p:spPr bwMode="auto">
          <a:xfrm>
            <a:off x="8610601" y="228600"/>
            <a:ext cx="1812925" cy="1092200"/>
          </a:xfrm>
          <a:prstGeom prst="rect">
            <a:avLst/>
          </a:prstGeom>
          <a:noFill/>
          <a:ln w="9525">
            <a:solidFill>
              <a:schemeClr val="tx1"/>
            </a:solidFill>
            <a:miter lim="800000"/>
            <a:headEnd/>
            <a:tailEnd/>
          </a:ln>
        </p:spPr>
      </p:pic>
      <p:sp>
        <p:nvSpPr>
          <p:cNvPr id="7" name="Slide Number Placeholder 6"/>
          <p:cNvSpPr txBox="1">
            <a:spLocks/>
          </p:cNvSpPr>
          <p:nvPr/>
        </p:nvSpPr>
        <p:spPr>
          <a:xfrm>
            <a:off x="8077200" y="6356351"/>
            <a:ext cx="2133600" cy="365125"/>
          </a:xfrm>
          <a:prstGeom prst="rect">
            <a:avLst/>
          </a:prstGeom>
        </p:spPr>
        <p:txBody>
          <a:bodyPr/>
          <a:lstStyle/>
          <a:p>
            <a:pPr algn="r">
              <a:defRPr/>
            </a:pPr>
            <a:fld id="{B46ED3BB-DA49-4A1F-BA68-69AF1D473576}" type="slidenum">
              <a:rPr lang="en-US"/>
              <a:pPr algn="r">
                <a:defRPr/>
              </a:pPr>
              <a:t>11</a:t>
            </a:fld>
            <a:endParaRPr lang="en-US" dirty="0"/>
          </a:p>
        </p:txBody>
      </p:sp>
    </p:spTree>
    <p:extLst>
      <p:ext uri="{BB962C8B-B14F-4D97-AF65-F5344CB8AC3E}">
        <p14:creationId xmlns:p14="http://schemas.microsoft.com/office/powerpoint/2010/main" val="17840356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Text Box 2"/>
          <p:cNvSpPr txBox="1">
            <a:spLocks noChangeArrowheads="1"/>
          </p:cNvSpPr>
          <p:nvPr/>
        </p:nvSpPr>
        <p:spPr bwMode="auto">
          <a:xfrm>
            <a:off x="4419600" y="2439988"/>
            <a:ext cx="184150" cy="366712"/>
          </a:xfrm>
          <a:prstGeom prst="rect">
            <a:avLst/>
          </a:prstGeom>
          <a:noFill/>
          <a:ln w="9525">
            <a:noFill/>
            <a:miter lim="800000"/>
            <a:headEnd/>
            <a:tailEnd/>
          </a:ln>
        </p:spPr>
        <p:txBody>
          <a:bodyPr wrap="none">
            <a:spAutoFit/>
          </a:bodyPr>
          <a:lstStyle/>
          <a:p>
            <a:endParaRPr lang="en-US"/>
          </a:p>
        </p:txBody>
      </p:sp>
      <p:sp>
        <p:nvSpPr>
          <p:cNvPr id="131075" name="Line 3"/>
          <p:cNvSpPr>
            <a:spLocks noChangeShapeType="1"/>
          </p:cNvSpPr>
          <p:nvPr/>
        </p:nvSpPr>
        <p:spPr bwMode="auto">
          <a:xfrm flipH="1" flipV="1">
            <a:off x="6240463" y="2420939"/>
            <a:ext cx="0" cy="3024187"/>
          </a:xfrm>
          <a:prstGeom prst="line">
            <a:avLst/>
          </a:prstGeom>
          <a:noFill/>
          <a:ln w="22225">
            <a:solidFill>
              <a:srgbClr val="000080"/>
            </a:solidFill>
            <a:round/>
            <a:headEnd/>
            <a:tailEnd type="triangle" w="med" len="med"/>
          </a:ln>
        </p:spPr>
        <p:txBody>
          <a:bodyPr wrap="none" anchor="ctr"/>
          <a:lstStyle/>
          <a:p>
            <a:endParaRPr lang="en-US"/>
          </a:p>
        </p:txBody>
      </p:sp>
      <p:sp>
        <p:nvSpPr>
          <p:cNvPr id="131076" name="Line 4"/>
          <p:cNvSpPr>
            <a:spLocks noChangeShapeType="1"/>
          </p:cNvSpPr>
          <p:nvPr/>
        </p:nvSpPr>
        <p:spPr bwMode="auto">
          <a:xfrm rot="5400000" flipV="1">
            <a:off x="6199983" y="1740695"/>
            <a:ext cx="20637" cy="4403725"/>
          </a:xfrm>
          <a:prstGeom prst="line">
            <a:avLst/>
          </a:prstGeom>
          <a:noFill/>
          <a:ln w="22225">
            <a:solidFill>
              <a:srgbClr val="000080"/>
            </a:solidFill>
            <a:round/>
            <a:headEnd/>
            <a:tailEnd type="triangle" w="med" len="med"/>
          </a:ln>
        </p:spPr>
        <p:txBody>
          <a:bodyPr wrap="none" anchor="ctr"/>
          <a:lstStyle/>
          <a:p>
            <a:endParaRPr lang="en-US"/>
          </a:p>
        </p:txBody>
      </p:sp>
      <p:sp>
        <p:nvSpPr>
          <p:cNvPr id="131077" name="Rectangle 9"/>
          <p:cNvSpPr>
            <a:spLocks noChangeArrowheads="1"/>
          </p:cNvSpPr>
          <p:nvPr/>
        </p:nvSpPr>
        <p:spPr bwMode="auto">
          <a:xfrm>
            <a:off x="3648076" y="333375"/>
            <a:ext cx="5688013" cy="457200"/>
          </a:xfrm>
          <a:prstGeom prst="rect">
            <a:avLst/>
          </a:prstGeom>
          <a:noFill/>
          <a:ln w="9525">
            <a:noFill/>
            <a:miter lim="800000"/>
            <a:headEnd/>
            <a:tailEnd/>
          </a:ln>
        </p:spPr>
        <p:txBody>
          <a:bodyPr>
            <a:spAutoFit/>
          </a:bodyPr>
          <a:lstStyle/>
          <a:p>
            <a:pPr>
              <a:spcBef>
                <a:spcPct val="50000"/>
              </a:spcBef>
            </a:pPr>
            <a:r>
              <a:rPr lang="fa-IR" sz="2400" b="1">
                <a:solidFill>
                  <a:srgbClr val="CC0000"/>
                </a:solidFill>
                <a:latin typeface="Garamond" pitchFamily="18" charset="0"/>
                <a:cs typeface="Arial" pitchFamily="34" charset="0"/>
              </a:rPr>
              <a:t>تمرين: مشتري هاي شما كجا قرار دارند؟</a:t>
            </a:r>
            <a:endParaRPr lang="fr-FR" sz="2400">
              <a:solidFill>
                <a:srgbClr val="CC0000"/>
              </a:solidFill>
              <a:latin typeface="Garamond" pitchFamily="18" charset="0"/>
              <a:cs typeface="Arial" pitchFamily="34" charset="0"/>
            </a:endParaRPr>
          </a:p>
        </p:txBody>
      </p:sp>
      <p:pic>
        <p:nvPicPr>
          <p:cNvPr id="131078" name="Picture 10" descr="j0215965[1]"/>
          <p:cNvPicPr>
            <a:picLocks noChangeAspect="1" noChangeArrowheads="1"/>
          </p:cNvPicPr>
          <p:nvPr/>
        </p:nvPicPr>
        <p:blipFill>
          <a:blip r:embed="rId3"/>
          <a:srcRect/>
          <a:stretch>
            <a:fillRect/>
          </a:stretch>
        </p:blipFill>
        <p:spPr bwMode="auto">
          <a:xfrm>
            <a:off x="2782889" y="4724401"/>
            <a:ext cx="1728787" cy="1008063"/>
          </a:xfrm>
          <a:prstGeom prst="rect">
            <a:avLst/>
          </a:prstGeom>
          <a:noFill/>
          <a:ln w="9525">
            <a:noFill/>
            <a:miter lim="800000"/>
            <a:headEnd/>
            <a:tailEnd/>
          </a:ln>
        </p:spPr>
      </p:pic>
      <p:pic>
        <p:nvPicPr>
          <p:cNvPr id="131079" name="Picture 11" descr="j0304499[1]"/>
          <p:cNvPicPr>
            <a:picLocks noChangeAspect="1" noChangeArrowheads="1"/>
          </p:cNvPicPr>
          <p:nvPr/>
        </p:nvPicPr>
        <p:blipFill>
          <a:blip r:embed="rId4"/>
          <a:srcRect/>
          <a:stretch>
            <a:fillRect/>
          </a:stretch>
        </p:blipFill>
        <p:spPr bwMode="auto">
          <a:xfrm>
            <a:off x="2711451" y="1700213"/>
            <a:ext cx="1812925" cy="1092200"/>
          </a:xfrm>
          <a:prstGeom prst="rect">
            <a:avLst/>
          </a:prstGeom>
          <a:noFill/>
          <a:ln w="9525">
            <a:solidFill>
              <a:schemeClr val="tx1"/>
            </a:solidFill>
            <a:miter lim="800000"/>
            <a:headEnd/>
            <a:tailEnd/>
          </a:ln>
        </p:spPr>
      </p:pic>
      <p:pic>
        <p:nvPicPr>
          <p:cNvPr id="131080" name="Picture 12" descr="j0358771[1]"/>
          <p:cNvPicPr>
            <a:picLocks noChangeAspect="1" noChangeArrowheads="1"/>
          </p:cNvPicPr>
          <p:nvPr/>
        </p:nvPicPr>
        <p:blipFill>
          <a:blip r:embed="rId5"/>
          <a:srcRect/>
          <a:stretch>
            <a:fillRect/>
          </a:stretch>
        </p:blipFill>
        <p:spPr bwMode="auto">
          <a:xfrm>
            <a:off x="8328026" y="1484314"/>
            <a:ext cx="1476375" cy="979487"/>
          </a:xfrm>
          <a:prstGeom prst="rect">
            <a:avLst/>
          </a:prstGeom>
          <a:noFill/>
          <a:ln w="9525">
            <a:solidFill>
              <a:schemeClr val="tx1"/>
            </a:solidFill>
            <a:miter lim="800000"/>
            <a:headEnd/>
            <a:tailEnd/>
          </a:ln>
        </p:spPr>
      </p:pic>
      <p:pic>
        <p:nvPicPr>
          <p:cNvPr id="131081" name="Picture 13" descr="j0335568[1]"/>
          <p:cNvPicPr>
            <a:picLocks noChangeAspect="1" noChangeArrowheads="1"/>
          </p:cNvPicPr>
          <p:nvPr/>
        </p:nvPicPr>
        <p:blipFill>
          <a:blip r:embed="rId6"/>
          <a:srcRect/>
          <a:stretch>
            <a:fillRect/>
          </a:stretch>
        </p:blipFill>
        <p:spPr bwMode="auto">
          <a:xfrm>
            <a:off x="7896225" y="4724400"/>
            <a:ext cx="1733550" cy="1131888"/>
          </a:xfrm>
          <a:prstGeom prst="rect">
            <a:avLst/>
          </a:prstGeom>
          <a:noFill/>
          <a:ln w="9525">
            <a:noFill/>
            <a:miter lim="800000"/>
            <a:headEnd/>
            <a:tailEnd/>
          </a:ln>
        </p:spPr>
      </p:pic>
      <p:sp>
        <p:nvSpPr>
          <p:cNvPr id="10" name="Slide Number Placeholder 6"/>
          <p:cNvSpPr txBox="1">
            <a:spLocks/>
          </p:cNvSpPr>
          <p:nvPr/>
        </p:nvSpPr>
        <p:spPr>
          <a:xfrm>
            <a:off x="8077200" y="6356351"/>
            <a:ext cx="2133600" cy="365125"/>
          </a:xfrm>
          <a:prstGeom prst="rect">
            <a:avLst/>
          </a:prstGeom>
        </p:spPr>
        <p:txBody>
          <a:bodyPr/>
          <a:lstStyle/>
          <a:p>
            <a:pPr algn="r">
              <a:defRPr/>
            </a:pPr>
            <a:fld id="{0FCCE482-66DF-4E1E-A42D-FF4C52714C08}" type="slidenum">
              <a:rPr lang="en-US"/>
              <a:pPr algn="r">
                <a:defRPr/>
              </a:pPr>
              <a:t>12</a:t>
            </a:fld>
            <a:endParaRPr lang="en-US" dirty="0"/>
          </a:p>
        </p:txBody>
      </p:sp>
    </p:spTree>
    <p:extLst>
      <p:ext uri="{BB962C8B-B14F-4D97-AF65-F5344CB8AC3E}">
        <p14:creationId xmlns:p14="http://schemas.microsoft.com/office/powerpoint/2010/main" val="165547823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2550</Words>
  <Application>Microsoft Office PowerPoint</Application>
  <PresentationFormat>Custom</PresentationFormat>
  <Paragraphs>290</Paragraphs>
  <Slides>12</Slides>
  <Notes>11</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بنام خدا</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Windows User</cp:lastModifiedBy>
  <cp:revision>2</cp:revision>
  <dcterms:created xsi:type="dcterms:W3CDTF">2017-11-03T09:03:56Z</dcterms:created>
  <dcterms:modified xsi:type="dcterms:W3CDTF">2020-05-21T00:44:54Z</dcterms:modified>
</cp:coreProperties>
</file>