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16">
  <p:sldMasterIdLst>
    <p:sldMasterId id="2147483648" r:id="rId1"/>
  </p:sldMasterIdLst>
  <p:sldIdLst>
    <p:sldId id="29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1" autoAdjust="0"/>
    <p:restoredTop sz="94624" autoAdjust="0"/>
  </p:normalViewPr>
  <p:slideViewPr>
    <p:cSldViewPr>
      <p:cViewPr varScale="1">
        <p:scale>
          <a:sx n="70" d="100"/>
          <a:sy n="70" d="100"/>
        </p:scale>
        <p:origin x="-1386"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BCDC610-2081-4DC7-A3ED-0243B6E4AFDA}" type="doc">
      <dgm:prSet loTypeId="urn:microsoft.com/office/officeart/2005/8/layout/process2" loCatId="process" qsTypeId="urn:microsoft.com/office/officeart/2005/8/quickstyle/3d2" qsCatId="3D" csTypeId="urn:microsoft.com/office/officeart/2005/8/colors/accent1_2" csCatId="accent1" phldr="1"/>
      <dgm:spPr/>
    </dgm:pt>
    <dgm:pt modelId="{B3512174-0483-4B9E-8699-05DF02FA15A0}">
      <dgm:prSet phldrT="[Text]"/>
      <dgm:spPr/>
      <dgm:t>
        <a:bodyPr/>
        <a:lstStyle/>
        <a:p>
          <a:pPr rtl="1"/>
          <a:r>
            <a:rPr lang="fa-IR" dirty="0" smtClean="0">
              <a:cs typeface="Nazanin" pitchFamily="2" charset="-78"/>
            </a:rPr>
            <a:t>نظريه</a:t>
          </a:r>
          <a:endParaRPr lang="fa-IR" dirty="0">
            <a:cs typeface="Nazanin" pitchFamily="2" charset="-78"/>
          </a:endParaRPr>
        </a:p>
      </dgm:t>
    </dgm:pt>
    <dgm:pt modelId="{B6A73D45-2832-48D0-B1B7-F074A0603895}" type="parTrans" cxnId="{5DA81AE3-FE13-45E4-832D-CF1281B86414}">
      <dgm:prSet/>
      <dgm:spPr/>
      <dgm:t>
        <a:bodyPr/>
        <a:lstStyle/>
        <a:p>
          <a:pPr rtl="1"/>
          <a:endParaRPr lang="fa-IR">
            <a:cs typeface="Nazanin" pitchFamily="2" charset="-78"/>
          </a:endParaRPr>
        </a:p>
      </dgm:t>
    </dgm:pt>
    <dgm:pt modelId="{C99817BF-19D7-4D58-963B-483DC3768ADF}" type="sibTrans" cxnId="{5DA81AE3-FE13-45E4-832D-CF1281B86414}">
      <dgm:prSet/>
      <dgm:spPr/>
      <dgm:t>
        <a:bodyPr/>
        <a:lstStyle/>
        <a:p>
          <a:pPr rtl="1"/>
          <a:endParaRPr lang="fa-IR">
            <a:cs typeface="Nazanin" pitchFamily="2" charset="-78"/>
          </a:endParaRPr>
        </a:p>
      </dgm:t>
    </dgm:pt>
    <dgm:pt modelId="{C8B2F56C-0C21-4CC8-866D-A65B2B582F28}">
      <dgm:prSet phldrT="[Text]"/>
      <dgm:spPr/>
      <dgm:t>
        <a:bodyPr/>
        <a:lstStyle/>
        <a:p>
          <a:pPr rtl="1"/>
          <a:r>
            <a:rPr lang="fa-IR" dirty="0" smtClean="0">
              <a:cs typeface="Nazanin" pitchFamily="2" charset="-78"/>
            </a:rPr>
            <a:t>مدل</a:t>
          </a:r>
          <a:endParaRPr lang="fa-IR" dirty="0">
            <a:cs typeface="Nazanin" pitchFamily="2" charset="-78"/>
          </a:endParaRPr>
        </a:p>
      </dgm:t>
    </dgm:pt>
    <dgm:pt modelId="{BD55808C-597D-43EB-9F6E-EF01C39DA87C}" type="parTrans" cxnId="{1B802D06-3751-4C5C-A5A6-C7FD1FFC96ED}">
      <dgm:prSet/>
      <dgm:spPr/>
      <dgm:t>
        <a:bodyPr/>
        <a:lstStyle/>
        <a:p>
          <a:pPr rtl="1"/>
          <a:endParaRPr lang="fa-IR">
            <a:cs typeface="Nazanin" pitchFamily="2" charset="-78"/>
          </a:endParaRPr>
        </a:p>
      </dgm:t>
    </dgm:pt>
    <dgm:pt modelId="{CB9BBB3B-864F-4A94-816F-9D503E613B60}" type="sibTrans" cxnId="{1B802D06-3751-4C5C-A5A6-C7FD1FFC96ED}">
      <dgm:prSet/>
      <dgm:spPr/>
      <dgm:t>
        <a:bodyPr/>
        <a:lstStyle/>
        <a:p>
          <a:pPr rtl="1"/>
          <a:endParaRPr lang="fa-IR">
            <a:cs typeface="Nazanin" pitchFamily="2" charset="-78"/>
          </a:endParaRPr>
        </a:p>
      </dgm:t>
    </dgm:pt>
    <dgm:pt modelId="{9F6BC2CD-93FA-4FC2-BCF7-2F3120D13440}">
      <dgm:prSet phldrT="[Text]"/>
      <dgm:spPr/>
      <dgm:t>
        <a:bodyPr/>
        <a:lstStyle/>
        <a:p>
          <a:pPr rtl="1"/>
          <a:r>
            <a:rPr lang="fa-IR" dirty="0" smtClean="0">
              <a:cs typeface="Nazanin" pitchFamily="2" charset="-78"/>
            </a:rPr>
            <a:t>روش</a:t>
          </a:r>
          <a:endParaRPr lang="fa-IR" dirty="0">
            <a:cs typeface="Nazanin" pitchFamily="2" charset="-78"/>
          </a:endParaRPr>
        </a:p>
      </dgm:t>
    </dgm:pt>
    <dgm:pt modelId="{1CC10842-B3DB-4F0D-815E-482D3D7C8A45}" type="parTrans" cxnId="{9458A2E1-7AFA-4359-81FA-48B92EDE07B6}">
      <dgm:prSet/>
      <dgm:spPr/>
      <dgm:t>
        <a:bodyPr/>
        <a:lstStyle/>
        <a:p>
          <a:pPr rtl="1"/>
          <a:endParaRPr lang="fa-IR">
            <a:cs typeface="Nazanin" pitchFamily="2" charset="-78"/>
          </a:endParaRPr>
        </a:p>
      </dgm:t>
    </dgm:pt>
    <dgm:pt modelId="{17EFBD5F-E0EA-4C95-897B-4E141DA45A69}" type="sibTrans" cxnId="{9458A2E1-7AFA-4359-81FA-48B92EDE07B6}">
      <dgm:prSet/>
      <dgm:spPr/>
      <dgm:t>
        <a:bodyPr/>
        <a:lstStyle/>
        <a:p>
          <a:pPr rtl="1"/>
          <a:endParaRPr lang="fa-IR">
            <a:cs typeface="Nazanin" pitchFamily="2" charset="-78"/>
          </a:endParaRPr>
        </a:p>
      </dgm:t>
    </dgm:pt>
    <dgm:pt modelId="{2A868E63-D927-4E0B-9A84-098631117DF6}" type="pres">
      <dgm:prSet presAssocID="{4BCDC610-2081-4DC7-A3ED-0243B6E4AFDA}" presName="linearFlow" presStyleCnt="0">
        <dgm:presLayoutVars>
          <dgm:resizeHandles val="exact"/>
        </dgm:presLayoutVars>
      </dgm:prSet>
      <dgm:spPr/>
    </dgm:pt>
    <dgm:pt modelId="{0149BD38-1348-4A0E-81CE-7007DB3DD6FD}" type="pres">
      <dgm:prSet presAssocID="{B3512174-0483-4B9E-8699-05DF02FA15A0}" presName="node" presStyleLbl="node1" presStyleIdx="0" presStyleCnt="3">
        <dgm:presLayoutVars>
          <dgm:bulletEnabled val="1"/>
        </dgm:presLayoutVars>
      </dgm:prSet>
      <dgm:spPr/>
      <dgm:t>
        <a:bodyPr/>
        <a:lstStyle/>
        <a:p>
          <a:pPr rtl="1"/>
          <a:endParaRPr lang="fa-IR"/>
        </a:p>
      </dgm:t>
    </dgm:pt>
    <dgm:pt modelId="{C7110672-E119-4F53-98DF-4B8646F53ECC}" type="pres">
      <dgm:prSet presAssocID="{C99817BF-19D7-4D58-963B-483DC3768ADF}" presName="sibTrans" presStyleLbl="sibTrans2D1" presStyleIdx="0" presStyleCnt="2"/>
      <dgm:spPr/>
      <dgm:t>
        <a:bodyPr/>
        <a:lstStyle/>
        <a:p>
          <a:pPr rtl="1"/>
          <a:endParaRPr lang="fa-IR"/>
        </a:p>
      </dgm:t>
    </dgm:pt>
    <dgm:pt modelId="{BB16FC59-469E-4C9E-86ED-6BD1EF1B4ADB}" type="pres">
      <dgm:prSet presAssocID="{C99817BF-19D7-4D58-963B-483DC3768ADF}" presName="connectorText" presStyleLbl="sibTrans2D1" presStyleIdx="0" presStyleCnt="2"/>
      <dgm:spPr/>
      <dgm:t>
        <a:bodyPr/>
        <a:lstStyle/>
        <a:p>
          <a:pPr rtl="1"/>
          <a:endParaRPr lang="fa-IR"/>
        </a:p>
      </dgm:t>
    </dgm:pt>
    <dgm:pt modelId="{3D6684D5-8B83-4ECF-81D8-59A996193661}" type="pres">
      <dgm:prSet presAssocID="{C8B2F56C-0C21-4CC8-866D-A65B2B582F28}" presName="node" presStyleLbl="node1" presStyleIdx="1" presStyleCnt="3">
        <dgm:presLayoutVars>
          <dgm:bulletEnabled val="1"/>
        </dgm:presLayoutVars>
      </dgm:prSet>
      <dgm:spPr/>
      <dgm:t>
        <a:bodyPr/>
        <a:lstStyle/>
        <a:p>
          <a:pPr rtl="1"/>
          <a:endParaRPr lang="fa-IR"/>
        </a:p>
      </dgm:t>
    </dgm:pt>
    <dgm:pt modelId="{F4150F51-0FAB-40A9-B99A-3C16A7F15CA7}" type="pres">
      <dgm:prSet presAssocID="{CB9BBB3B-864F-4A94-816F-9D503E613B60}" presName="sibTrans" presStyleLbl="sibTrans2D1" presStyleIdx="1" presStyleCnt="2"/>
      <dgm:spPr/>
      <dgm:t>
        <a:bodyPr/>
        <a:lstStyle/>
        <a:p>
          <a:pPr rtl="1"/>
          <a:endParaRPr lang="fa-IR"/>
        </a:p>
      </dgm:t>
    </dgm:pt>
    <dgm:pt modelId="{BC1DD69E-977E-4FC3-973C-653B045CD39B}" type="pres">
      <dgm:prSet presAssocID="{CB9BBB3B-864F-4A94-816F-9D503E613B60}" presName="connectorText" presStyleLbl="sibTrans2D1" presStyleIdx="1" presStyleCnt="2"/>
      <dgm:spPr/>
      <dgm:t>
        <a:bodyPr/>
        <a:lstStyle/>
        <a:p>
          <a:pPr rtl="1"/>
          <a:endParaRPr lang="fa-IR"/>
        </a:p>
      </dgm:t>
    </dgm:pt>
    <dgm:pt modelId="{68BB8402-766A-477A-AF60-DD51AE5112B3}" type="pres">
      <dgm:prSet presAssocID="{9F6BC2CD-93FA-4FC2-BCF7-2F3120D13440}" presName="node" presStyleLbl="node1" presStyleIdx="2" presStyleCnt="3">
        <dgm:presLayoutVars>
          <dgm:bulletEnabled val="1"/>
        </dgm:presLayoutVars>
      </dgm:prSet>
      <dgm:spPr/>
      <dgm:t>
        <a:bodyPr/>
        <a:lstStyle/>
        <a:p>
          <a:pPr rtl="1"/>
          <a:endParaRPr lang="fa-IR"/>
        </a:p>
      </dgm:t>
    </dgm:pt>
  </dgm:ptLst>
  <dgm:cxnLst>
    <dgm:cxn modelId="{E4DFC04C-A4E3-4D68-B3BC-B12CD33B16FB}" type="presOf" srcId="{C8B2F56C-0C21-4CC8-866D-A65B2B582F28}" destId="{3D6684D5-8B83-4ECF-81D8-59A996193661}" srcOrd="0" destOrd="0" presId="urn:microsoft.com/office/officeart/2005/8/layout/process2"/>
    <dgm:cxn modelId="{3A4AADB4-0FE7-4F93-9AF2-4E6A92E3FD11}" type="presOf" srcId="{B3512174-0483-4B9E-8699-05DF02FA15A0}" destId="{0149BD38-1348-4A0E-81CE-7007DB3DD6FD}" srcOrd="0" destOrd="0" presId="urn:microsoft.com/office/officeart/2005/8/layout/process2"/>
    <dgm:cxn modelId="{33C12A75-BC64-4A8F-8828-83A5F4D4B72E}" type="presOf" srcId="{C99817BF-19D7-4D58-963B-483DC3768ADF}" destId="{BB16FC59-469E-4C9E-86ED-6BD1EF1B4ADB}" srcOrd="1" destOrd="0" presId="urn:microsoft.com/office/officeart/2005/8/layout/process2"/>
    <dgm:cxn modelId="{9458A2E1-7AFA-4359-81FA-48B92EDE07B6}" srcId="{4BCDC610-2081-4DC7-A3ED-0243B6E4AFDA}" destId="{9F6BC2CD-93FA-4FC2-BCF7-2F3120D13440}" srcOrd="2" destOrd="0" parTransId="{1CC10842-B3DB-4F0D-815E-482D3D7C8A45}" sibTransId="{17EFBD5F-E0EA-4C95-897B-4E141DA45A69}"/>
    <dgm:cxn modelId="{5DA81AE3-FE13-45E4-832D-CF1281B86414}" srcId="{4BCDC610-2081-4DC7-A3ED-0243B6E4AFDA}" destId="{B3512174-0483-4B9E-8699-05DF02FA15A0}" srcOrd="0" destOrd="0" parTransId="{B6A73D45-2832-48D0-B1B7-F074A0603895}" sibTransId="{C99817BF-19D7-4D58-963B-483DC3768ADF}"/>
    <dgm:cxn modelId="{D4625CDB-1980-4350-8A7B-1360D80F14B1}" type="presOf" srcId="{9F6BC2CD-93FA-4FC2-BCF7-2F3120D13440}" destId="{68BB8402-766A-477A-AF60-DD51AE5112B3}" srcOrd="0" destOrd="0" presId="urn:microsoft.com/office/officeart/2005/8/layout/process2"/>
    <dgm:cxn modelId="{DDFC1D41-3BEA-4610-9828-BB0CFDCF125D}" type="presOf" srcId="{C99817BF-19D7-4D58-963B-483DC3768ADF}" destId="{C7110672-E119-4F53-98DF-4B8646F53ECC}" srcOrd="0" destOrd="0" presId="urn:microsoft.com/office/officeart/2005/8/layout/process2"/>
    <dgm:cxn modelId="{12B27046-922D-4EFD-8560-41721C006578}" type="presOf" srcId="{CB9BBB3B-864F-4A94-816F-9D503E613B60}" destId="{F4150F51-0FAB-40A9-B99A-3C16A7F15CA7}" srcOrd="0" destOrd="0" presId="urn:microsoft.com/office/officeart/2005/8/layout/process2"/>
    <dgm:cxn modelId="{7AEA9195-BFB1-4682-ABED-17EB3E71CE6F}" type="presOf" srcId="{4BCDC610-2081-4DC7-A3ED-0243B6E4AFDA}" destId="{2A868E63-D927-4E0B-9A84-098631117DF6}" srcOrd="0" destOrd="0" presId="urn:microsoft.com/office/officeart/2005/8/layout/process2"/>
    <dgm:cxn modelId="{6D7086D4-BF5A-4703-A197-1F981C0C4A65}" type="presOf" srcId="{CB9BBB3B-864F-4A94-816F-9D503E613B60}" destId="{BC1DD69E-977E-4FC3-973C-653B045CD39B}" srcOrd="1" destOrd="0" presId="urn:microsoft.com/office/officeart/2005/8/layout/process2"/>
    <dgm:cxn modelId="{1B802D06-3751-4C5C-A5A6-C7FD1FFC96ED}" srcId="{4BCDC610-2081-4DC7-A3ED-0243B6E4AFDA}" destId="{C8B2F56C-0C21-4CC8-866D-A65B2B582F28}" srcOrd="1" destOrd="0" parTransId="{BD55808C-597D-43EB-9F6E-EF01C39DA87C}" sibTransId="{CB9BBB3B-864F-4A94-816F-9D503E613B60}"/>
    <dgm:cxn modelId="{9E27D0A2-09F2-4252-AE04-1606BA8FE2DE}" type="presParOf" srcId="{2A868E63-D927-4E0B-9A84-098631117DF6}" destId="{0149BD38-1348-4A0E-81CE-7007DB3DD6FD}" srcOrd="0" destOrd="0" presId="urn:microsoft.com/office/officeart/2005/8/layout/process2"/>
    <dgm:cxn modelId="{42A74C00-D2BB-4A78-8FF3-678969E597BE}" type="presParOf" srcId="{2A868E63-D927-4E0B-9A84-098631117DF6}" destId="{C7110672-E119-4F53-98DF-4B8646F53ECC}" srcOrd="1" destOrd="0" presId="urn:microsoft.com/office/officeart/2005/8/layout/process2"/>
    <dgm:cxn modelId="{A3E72624-9B1E-43EC-A2FD-AA4CCF597F5A}" type="presParOf" srcId="{C7110672-E119-4F53-98DF-4B8646F53ECC}" destId="{BB16FC59-469E-4C9E-86ED-6BD1EF1B4ADB}" srcOrd="0" destOrd="0" presId="urn:microsoft.com/office/officeart/2005/8/layout/process2"/>
    <dgm:cxn modelId="{A7C34146-2797-4729-B5EF-FBF6971E1D93}" type="presParOf" srcId="{2A868E63-D927-4E0B-9A84-098631117DF6}" destId="{3D6684D5-8B83-4ECF-81D8-59A996193661}" srcOrd="2" destOrd="0" presId="urn:microsoft.com/office/officeart/2005/8/layout/process2"/>
    <dgm:cxn modelId="{54B21901-8C2A-4B76-84C1-792F120AA37A}" type="presParOf" srcId="{2A868E63-D927-4E0B-9A84-098631117DF6}" destId="{F4150F51-0FAB-40A9-B99A-3C16A7F15CA7}" srcOrd="3" destOrd="0" presId="urn:microsoft.com/office/officeart/2005/8/layout/process2"/>
    <dgm:cxn modelId="{2844A228-E64E-4BA3-BD53-766F343879F5}" type="presParOf" srcId="{F4150F51-0FAB-40A9-B99A-3C16A7F15CA7}" destId="{BC1DD69E-977E-4FC3-973C-653B045CD39B}" srcOrd="0" destOrd="0" presId="urn:microsoft.com/office/officeart/2005/8/layout/process2"/>
    <dgm:cxn modelId="{BD932223-553C-4B25-8D86-15CE9DA2BC14}" type="presParOf" srcId="{2A868E63-D927-4E0B-9A84-098631117DF6}" destId="{68BB8402-766A-477A-AF60-DD51AE5112B3}" srcOrd="4"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A05021E-8228-4C89-9D3A-000F0E04F14A}" type="doc">
      <dgm:prSet loTypeId="urn:microsoft.com/office/officeart/2005/8/layout/vList5" loCatId="list" qsTypeId="urn:microsoft.com/office/officeart/2005/8/quickstyle/3d9" qsCatId="3D" csTypeId="urn:microsoft.com/office/officeart/2005/8/colors/accent1_2" csCatId="accent1" phldr="1"/>
      <dgm:spPr/>
      <dgm:t>
        <a:bodyPr/>
        <a:lstStyle/>
        <a:p>
          <a:pPr rtl="1"/>
          <a:endParaRPr lang="fa-IR"/>
        </a:p>
      </dgm:t>
    </dgm:pt>
    <dgm:pt modelId="{9C481A5D-35F7-464A-95CB-0544AF3A5781}">
      <dgm:prSet phldrT="[Text]"/>
      <dgm:spPr/>
      <dgm:t>
        <a:bodyPr/>
        <a:lstStyle/>
        <a:p>
          <a:pPr rtl="1"/>
          <a:r>
            <a:rPr lang="fa-IR" dirty="0" smtClean="0">
              <a:cs typeface="Nazanin" pitchFamily="2" charset="-78"/>
            </a:rPr>
            <a:t>پدر</a:t>
          </a:r>
          <a:endParaRPr lang="fa-IR" dirty="0">
            <a:cs typeface="Nazanin" pitchFamily="2" charset="-78"/>
          </a:endParaRPr>
        </a:p>
      </dgm:t>
    </dgm:pt>
    <dgm:pt modelId="{4FC105D9-2F05-4C65-96A1-3E95DB4BD10A}" type="parTrans" cxnId="{AF9A30C3-15D8-4675-A908-2EAE34F4D0DE}">
      <dgm:prSet/>
      <dgm:spPr/>
      <dgm:t>
        <a:bodyPr/>
        <a:lstStyle/>
        <a:p>
          <a:pPr rtl="1"/>
          <a:endParaRPr lang="fa-IR">
            <a:cs typeface="Nazanin" pitchFamily="2" charset="-78"/>
          </a:endParaRPr>
        </a:p>
      </dgm:t>
    </dgm:pt>
    <dgm:pt modelId="{F941BA97-CA85-4A5A-851B-9C8BC0A9D72A}" type="sibTrans" cxnId="{AF9A30C3-15D8-4675-A908-2EAE34F4D0DE}">
      <dgm:prSet/>
      <dgm:spPr/>
      <dgm:t>
        <a:bodyPr/>
        <a:lstStyle/>
        <a:p>
          <a:pPr rtl="1"/>
          <a:endParaRPr lang="fa-IR">
            <a:cs typeface="Nazanin" pitchFamily="2" charset="-78"/>
          </a:endParaRPr>
        </a:p>
      </dgm:t>
    </dgm:pt>
    <dgm:pt modelId="{14B8D50C-CDCF-4D5F-9E42-157CA890D940}">
      <dgm:prSet phldrT="[Text]"/>
      <dgm:spPr/>
      <dgm:t>
        <a:bodyPr/>
        <a:lstStyle/>
        <a:p>
          <a:pPr rtl="1"/>
          <a:r>
            <a:rPr lang="fa-IR" dirty="0" smtClean="0">
              <a:cs typeface="Nazanin" pitchFamily="2" charset="-78"/>
            </a:rPr>
            <a:t>نقش ابزاری</a:t>
          </a:r>
          <a:endParaRPr lang="fa-IR" dirty="0">
            <a:cs typeface="Nazanin" pitchFamily="2" charset="-78"/>
          </a:endParaRPr>
        </a:p>
      </dgm:t>
    </dgm:pt>
    <dgm:pt modelId="{957E790B-D649-473B-A058-46967650A162}" type="parTrans" cxnId="{365BA34F-5000-4B97-897A-FCD839EF8DB8}">
      <dgm:prSet/>
      <dgm:spPr/>
      <dgm:t>
        <a:bodyPr/>
        <a:lstStyle/>
        <a:p>
          <a:pPr rtl="1"/>
          <a:endParaRPr lang="fa-IR">
            <a:cs typeface="Nazanin" pitchFamily="2" charset="-78"/>
          </a:endParaRPr>
        </a:p>
      </dgm:t>
    </dgm:pt>
    <dgm:pt modelId="{367C22CD-5C85-4B0B-BBB0-CC7EA90FE982}" type="sibTrans" cxnId="{365BA34F-5000-4B97-897A-FCD839EF8DB8}">
      <dgm:prSet/>
      <dgm:spPr/>
      <dgm:t>
        <a:bodyPr/>
        <a:lstStyle/>
        <a:p>
          <a:pPr rtl="1"/>
          <a:endParaRPr lang="fa-IR">
            <a:cs typeface="Nazanin" pitchFamily="2" charset="-78"/>
          </a:endParaRPr>
        </a:p>
      </dgm:t>
    </dgm:pt>
    <dgm:pt modelId="{89BBC7CC-7940-46BF-A598-22196CA4BFD0}">
      <dgm:prSet phldrT="[Text]"/>
      <dgm:spPr/>
      <dgm:t>
        <a:bodyPr/>
        <a:lstStyle/>
        <a:p>
          <a:pPr rtl="1"/>
          <a:r>
            <a:rPr lang="fa-IR" dirty="0" smtClean="0">
              <a:cs typeface="Nazanin" pitchFamily="2" charset="-78"/>
            </a:rPr>
            <a:t>مادر</a:t>
          </a:r>
          <a:endParaRPr lang="fa-IR" dirty="0">
            <a:cs typeface="Nazanin" pitchFamily="2" charset="-78"/>
          </a:endParaRPr>
        </a:p>
      </dgm:t>
    </dgm:pt>
    <dgm:pt modelId="{DCB9EBA1-106F-4292-9439-295D24A5584F}" type="parTrans" cxnId="{F4186DE0-C8A7-4CB5-8F10-18EBB76D12A5}">
      <dgm:prSet/>
      <dgm:spPr/>
      <dgm:t>
        <a:bodyPr/>
        <a:lstStyle/>
        <a:p>
          <a:pPr rtl="1"/>
          <a:endParaRPr lang="fa-IR">
            <a:cs typeface="Nazanin" pitchFamily="2" charset="-78"/>
          </a:endParaRPr>
        </a:p>
      </dgm:t>
    </dgm:pt>
    <dgm:pt modelId="{8E4BAD03-504E-48E8-B7C4-B98EC1059BA6}" type="sibTrans" cxnId="{F4186DE0-C8A7-4CB5-8F10-18EBB76D12A5}">
      <dgm:prSet/>
      <dgm:spPr/>
      <dgm:t>
        <a:bodyPr/>
        <a:lstStyle/>
        <a:p>
          <a:pPr rtl="1"/>
          <a:endParaRPr lang="fa-IR">
            <a:cs typeface="Nazanin" pitchFamily="2" charset="-78"/>
          </a:endParaRPr>
        </a:p>
      </dgm:t>
    </dgm:pt>
    <dgm:pt modelId="{F1589807-CBF4-493C-940D-15A765A63E23}">
      <dgm:prSet phldrT="[Text]"/>
      <dgm:spPr/>
      <dgm:t>
        <a:bodyPr/>
        <a:lstStyle/>
        <a:p>
          <a:pPr rtl="1"/>
          <a:r>
            <a:rPr lang="fa-IR" dirty="0" smtClean="0">
              <a:cs typeface="Nazanin" pitchFamily="2" charset="-78"/>
            </a:rPr>
            <a:t>نقش احساسی</a:t>
          </a:r>
          <a:endParaRPr lang="fa-IR" dirty="0">
            <a:cs typeface="Nazanin" pitchFamily="2" charset="-78"/>
          </a:endParaRPr>
        </a:p>
      </dgm:t>
    </dgm:pt>
    <dgm:pt modelId="{B85EE406-A062-4F55-A14A-882D0A8EF419}" type="parTrans" cxnId="{D686E88C-0F86-4886-B119-D027ACA39633}">
      <dgm:prSet/>
      <dgm:spPr/>
      <dgm:t>
        <a:bodyPr/>
        <a:lstStyle/>
        <a:p>
          <a:pPr rtl="1"/>
          <a:endParaRPr lang="fa-IR">
            <a:cs typeface="Nazanin" pitchFamily="2" charset="-78"/>
          </a:endParaRPr>
        </a:p>
      </dgm:t>
    </dgm:pt>
    <dgm:pt modelId="{563C9D68-6D4F-49A4-8B88-078BD6D22E38}" type="sibTrans" cxnId="{D686E88C-0F86-4886-B119-D027ACA39633}">
      <dgm:prSet/>
      <dgm:spPr/>
      <dgm:t>
        <a:bodyPr/>
        <a:lstStyle/>
        <a:p>
          <a:pPr rtl="1"/>
          <a:endParaRPr lang="fa-IR">
            <a:cs typeface="Nazanin" pitchFamily="2" charset="-78"/>
          </a:endParaRPr>
        </a:p>
      </dgm:t>
    </dgm:pt>
    <dgm:pt modelId="{3CC24870-D656-4147-A55F-3DCFB4B4C243}" type="pres">
      <dgm:prSet presAssocID="{AA05021E-8228-4C89-9D3A-000F0E04F14A}" presName="Name0" presStyleCnt="0">
        <dgm:presLayoutVars>
          <dgm:dir/>
          <dgm:animLvl val="lvl"/>
          <dgm:resizeHandles val="exact"/>
        </dgm:presLayoutVars>
      </dgm:prSet>
      <dgm:spPr/>
      <dgm:t>
        <a:bodyPr/>
        <a:lstStyle/>
        <a:p>
          <a:pPr rtl="1"/>
          <a:endParaRPr lang="fa-IR"/>
        </a:p>
      </dgm:t>
    </dgm:pt>
    <dgm:pt modelId="{CEDB1F2A-07F8-45C2-8E56-14BABD12FF1B}" type="pres">
      <dgm:prSet presAssocID="{9C481A5D-35F7-464A-95CB-0544AF3A5781}" presName="linNode" presStyleCnt="0"/>
      <dgm:spPr/>
    </dgm:pt>
    <dgm:pt modelId="{8C5B3501-C08E-4A3D-AF0B-1B3A0924E28C}" type="pres">
      <dgm:prSet presAssocID="{9C481A5D-35F7-464A-95CB-0544AF3A5781}" presName="parentText" presStyleLbl="node1" presStyleIdx="0" presStyleCnt="2">
        <dgm:presLayoutVars>
          <dgm:chMax val="1"/>
          <dgm:bulletEnabled val="1"/>
        </dgm:presLayoutVars>
      </dgm:prSet>
      <dgm:spPr/>
      <dgm:t>
        <a:bodyPr/>
        <a:lstStyle/>
        <a:p>
          <a:pPr rtl="1"/>
          <a:endParaRPr lang="fa-IR"/>
        </a:p>
      </dgm:t>
    </dgm:pt>
    <dgm:pt modelId="{36B4A798-C696-49FA-9154-3C8578A4F739}" type="pres">
      <dgm:prSet presAssocID="{9C481A5D-35F7-464A-95CB-0544AF3A5781}" presName="descendantText" presStyleLbl="alignAccFollowNode1" presStyleIdx="0" presStyleCnt="2">
        <dgm:presLayoutVars>
          <dgm:bulletEnabled val="1"/>
        </dgm:presLayoutVars>
      </dgm:prSet>
      <dgm:spPr/>
      <dgm:t>
        <a:bodyPr/>
        <a:lstStyle/>
        <a:p>
          <a:pPr rtl="1"/>
          <a:endParaRPr lang="fa-IR"/>
        </a:p>
      </dgm:t>
    </dgm:pt>
    <dgm:pt modelId="{FA6AFA01-6FC9-4B19-A3DC-41796EB239F2}" type="pres">
      <dgm:prSet presAssocID="{F941BA97-CA85-4A5A-851B-9C8BC0A9D72A}" presName="sp" presStyleCnt="0"/>
      <dgm:spPr/>
    </dgm:pt>
    <dgm:pt modelId="{65C3EF67-37CA-451A-848B-894E6B9BB56B}" type="pres">
      <dgm:prSet presAssocID="{89BBC7CC-7940-46BF-A598-22196CA4BFD0}" presName="linNode" presStyleCnt="0"/>
      <dgm:spPr/>
    </dgm:pt>
    <dgm:pt modelId="{6EC01B79-6F01-43C4-89BC-6CBEE3390464}" type="pres">
      <dgm:prSet presAssocID="{89BBC7CC-7940-46BF-A598-22196CA4BFD0}" presName="parentText" presStyleLbl="node1" presStyleIdx="1" presStyleCnt="2">
        <dgm:presLayoutVars>
          <dgm:chMax val="1"/>
          <dgm:bulletEnabled val="1"/>
        </dgm:presLayoutVars>
      </dgm:prSet>
      <dgm:spPr/>
      <dgm:t>
        <a:bodyPr/>
        <a:lstStyle/>
        <a:p>
          <a:pPr rtl="1"/>
          <a:endParaRPr lang="fa-IR"/>
        </a:p>
      </dgm:t>
    </dgm:pt>
    <dgm:pt modelId="{F9255EB8-ACC9-4ADB-BA10-04619844D713}" type="pres">
      <dgm:prSet presAssocID="{89BBC7CC-7940-46BF-A598-22196CA4BFD0}" presName="descendantText" presStyleLbl="alignAccFollowNode1" presStyleIdx="1" presStyleCnt="2">
        <dgm:presLayoutVars>
          <dgm:bulletEnabled val="1"/>
        </dgm:presLayoutVars>
      </dgm:prSet>
      <dgm:spPr/>
      <dgm:t>
        <a:bodyPr/>
        <a:lstStyle/>
        <a:p>
          <a:pPr rtl="1"/>
          <a:endParaRPr lang="fa-IR"/>
        </a:p>
      </dgm:t>
    </dgm:pt>
  </dgm:ptLst>
  <dgm:cxnLst>
    <dgm:cxn modelId="{4CDC3710-82E8-40E6-B40F-15F6ABB8B837}" type="presOf" srcId="{14B8D50C-CDCF-4D5F-9E42-157CA890D940}" destId="{36B4A798-C696-49FA-9154-3C8578A4F739}" srcOrd="0" destOrd="0" presId="urn:microsoft.com/office/officeart/2005/8/layout/vList5"/>
    <dgm:cxn modelId="{2E9AEB7D-CC18-4258-BB9D-603EEF32899A}" type="presOf" srcId="{AA05021E-8228-4C89-9D3A-000F0E04F14A}" destId="{3CC24870-D656-4147-A55F-3DCFB4B4C243}" srcOrd="0" destOrd="0" presId="urn:microsoft.com/office/officeart/2005/8/layout/vList5"/>
    <dgm:cxn modelId="{365BA34F-5000-4B97-897A-FCD839EF8DB8}" srcId="{9C481A5D-35F7-464A-95CB-0544AF3A5781}" destId="{14B8D50C-CDCF-4D5F-9E42-157CA890D940}" srcOrd="0" destOrd="0" parTransId="{957E790B-D649-473B-A058-46967650A162}" sibTransId="{367C22CD-5C85-4B0B-BBB0-CC7EA90FE982}"/>
    <dgm:cxn modelId="{2E1D0586-41D2-4668-9E72-8F67E4132051}" type="presOf" srcId="{F1589807-CBF4-493C-940D-15A765A63E23}" destId="{F9255EB8-ACC9-4ADB-BA10-04619844D713}" srcOrd="0" destOrd="0" presId="urn:microsoft.com/office/officeart/2005/8/layout/vList5"/>
    <dgm:cxn modelId="{F3EFDA66-37B3-423F-B395-59511411DFDA}" type="presOf" srcId="{89BBC7CC-7940-46BF-A598-22196CA4BFD0}" destId="{6EC01B79-6F01-43C4-89BC-6CBEE3390464}" srcOrd="0" destOrd="0" presId="urn:microsoft.com/office/officeart/2005/8/layout/vList5"/>
    <dgm:cxn modelId="{C5411429-E2B1-4BC7-8AFE-F1F5F7188385}" type="presOf" srcId="{9C481A5D-35F7-464A-95CB-0544AF3A5781}" destId="{8C5B3501-C08E-4A3D-AF0B-1B3A0924E28C}" srcOrd="0" destOrd="0" presId="urn:microsoft.com/office/officeart/2005/8/layout/vList5"/>
    <dgm:cxn modelId="{F4186DE0-C8A7-4CB5-8F10-18EBB76D12A5}" srcId="{AA05021E-8228-4C89-9D3A-000F0E04F14A}" destId="{89BBC7CC-7940-46BF-A598-22196CA4BFD0}" srcOrd="1" destOrd="0" parTransId="{DCB9EBA1-106F-4292-9439-295D24A5584F}" sibTransId="{8E4BAD03-504E-48E8-B7C4-B98EC1059BA6}"/>
    <dgm:cxn modelId="{AF9A30C3-15D8-4675-A908-2EAE34F4D0DE}" srcId="{AA05021E-8228-4C89-9D3A-000F0E04F14A}" destId="{9C481A5D-35F7-464A-95CB-0544AF3A5781}" srcOrd="0" destOrd="0" parTransId="{4FC105D9-2F05-4C65-96A1-3E95DB4BD10A}" sibTransId="{F941BA97-CA85-4A5A-851B-9C8BC0A9D72A}"/>
    <dgm:cxn modelId="{D686E88C-0F86-4886-B119-D027ACA39633}" srcId="{89BBC7CC-7940-46BF-A598-22196CA4BFD0}" destId="{F1589807-CBF4-493C-940D-15A765A63E23}" srcOrd="0" destOrd="0" parTransId="{B85EE406-A062-4F55-A14A-882D0A8EF419}" sibTransId="{563C9D68-6D4F-49A4-8B88-078BD6D22E38}"/>
    <dgm:cxn modelId="{C084061D-E6A2-4D25-B67A-421EF28D3966}" type="presParOf" srcId="{3CC24870-D656-4147-A55F-3DCFB4B4C243}" destId="{CEDB1F2A-07F8-45C2-8E56-14BABD12FF1B}" srcOrd="0" destOrd="0" presId="urn:microsoft.com/office/officeart/2005/8/layout/vList5"/>
    <dgm:cxn modelId="{B2BF36D3-5696-4F35-9EBE-4B112BAE058A}" type="presParOf" srcId="{CEDB1F2A-07F8-45C2-8E56-14BABD12FF1B}" destId="{8C5B3501-C08E-4A3D-AF0B-1B3A0924E28C}" srcOrd="0" destOrd="0" presId="urn:microsoft.com/office/officeart/2005/8/layout/vList5"/>
    <dgm:cxn modelId="{C6F298E4-46A6-4017-A646-0BEE0E5609B9}" type="presParOf" srcId="{CEDB1F2A-07F8-45C2-8E56-14BABD12FF1B}" destId="{36B4A798-C696-49FA-9154-3C8578A4F739}" srcOrd="1" destOrd="0" presId="urn:microsoft.com/office/officeart/2005/8/layout/vList5"/>
    <dgm:cxn modelId="{A799A228-903B-4A9E-B3F0-388CAD211944}" type="presParOf" srcId="{3CC24870-D656-4147-A55F-3DCFB4B4C243}" destId="{FA6AFA01-6FC9-4B19-A3DC-41796EB239F2}" srcOrd="1" destOrd="0" presId="urn:microsoft.com/office/officeart/2005/8/layout/vList5"/>
    <dgm:cxn modelId="{9102E81A-8D58-4F2A-B5A4-1149E6E1EC1A}" type="presParOf" srcId="{3CC24870-D656-4147-A55F-3DCFB4B4C243}" destId="{65C3EF67-37CA-451A-848B-894E6B9BB56B}" srcOrd="2" destOrd="0" presId="urn:microsoft.com/office/officeart/2005/8/layout/vList5"/>
    <dgm:cxn modelId="{38A248C9-7348-4B46-ADDC-FDF92DB7CD62}" type="presParOf" srcId="{65C3EF67-37CA-451A-848B-894E6B9BB56B}" destId="{6EC01B79-6F01-43C4-89BC-6CBEE3390464}" srcOrd="0" destOrd="0" presId="urn:microsoft.com/office/officeart/2005/8/layout/vList5"/>
    <dgm:cxn modelId="{56D269AC-048F-443A-AD56-ED9972219B7A}" type="presParOf" srcId="{65C3EF67-37CA-451A-848B-894E6B9BB56B}" destId="{F9255EB8-ACC9-4ADB-BA10-04619844D71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49BD38-1348-4A0E-81CE-7007DB3DD6FD}">
      <dsp:nvSpPr>
        <dsp:cNvPr id="0" name=""/>
        <dsp:cNvSpPr/>
      </dsp:nvSpPr>
      <dsp:spPr>
        <a:xfrm>
          <a:off x="2133600" y="0"/>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نظريه</a:t>
          </a:r>
          <a:endParaRPr lang="fa-IR" sz="3400" kern="1200" dirty="0">
            <a:cs typeface="Nazanin" pitchFamily="2" charset="-78"/>
          </a:endParaRPr>
        </a:p>
      </dsp:txBody>
      <dsp:txXfrm>
        <a:off x="2163358" y="29758"/>
        <a:ext cx="1769284" cy="956484"/>
      </dsp:txXfrm>
    </dsp:sp>
    <dsp:sp modelId="{C7110672-E119-4F53-98DF-4B8646F53ECC}">
      <dsp:nvSpPr>
        <dsp:cNvPr id="0" name=""/>
        <dsp:cNvSpPr/>
      </dsp:nvSpPr>
      <dsp:spPr>
        <a:xfrm rot="5400000">
          <a:off x="2857500" y="1041399"/>
          <a:ext cx="380999" cy="457200"/>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77850" rtl="1">
            <a:lnSpc>
              <a:spcPct val="90000"/>
            </a:lnSpc>
            <a:spcBef>
              <a:spcPct val="0"/>
            </a:spcBef>
            <a:spcAft>
              <a:spcPct val="35000"/>
            </a:spcAft>
          </a:pPr>
          <a:endParaRPr lang="fa-IR" sz="1300" kern="1200">
            <a:cs typeface="Nazanin" pitchFamily="2" charset="-78"/>
          </a:endParaRPr>
        </a:p>
      </dsp:txBody>
      <dsp:txXfrm rot="-5400000">
        <a:off x="2910840" y="1079499"/>
        <a:ext cx="274320" cy="266699"/>
      </dsp:txXfrm>
    </dsp:sp>
    <dsp:sp modelId="{3D6684D5-8B83-4ECF-81D8-59A996193661}">
      <dsp:nvSpPr>
        <dsp:cNvPr id="0" name=""/>
        <dsp:cNvSpPr/>
      </dsp:nvSpPr>
      <dsp:spPr>
        <a:xfrm>
          <a:off x="2133600" y="1523999"/>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مدل</a:t>
          </a:r>
          <a:endParaRPr lang="fa-IR" sz="3400" kern="1200" dirty="0">
            <a:cs typeface="Nazanin" pitchFamily="2" charset="-78"/>
          </a:endParaRPr>
        </a:p>
      </dsp:txBody>
      <dsp:txXfrm>
        <a:off x="2163358" y="1553757"/>
        <a:ext cx="1769284" cy="956484"/>
      </dsp:txXfrm>
    </dsp:sp>
    <dsp:sp modelId="{F4150F51-0FAB-40A9-B99A-3C16A7F15CA7}">
      <dsp:nvSpPr>
        <dsp:cNvPr id="0" name=""/>
        <dsp:cNvSpPr/>
      </dsp:nvSpPr>
      <dsp:spPr>
        <a:xfrm rot="5400000">
          <a:off x="2857500" y="2565399"/>
          <a:ext cx="381000" cy="457200"/>
        </a:xfrm>
        <a:prstGeom prst="rightArrow">
          <a:avLst>
            <a:gd name="adj1" fmla="val 60000"/>
            <a:gd name="adj2" fmla="val 50000"/>
          </a:avLst>
        </a:prstGeom>
        <a:solidFill>
          <a:schemeClr val="accent1">
            <a:tint val="60000"/>
            <a:hueOff val="0"/>
            <a:satOff val="0"/>
            <a:lumOff val="0"/>
            <a:alphaOff val="0"/>
          </a:schemeClr>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577850" rtl="1">
            <a:lnSpc>
              <a:spcPct val="90000"/>
            </a:lnSpc>
            <a:spcBef>
              <a:spcPct val="0"/>
            </a:spcBef>
            <a:spcAft>
              <a:spcPct val="35000"/>
            </a:spcAft>
          </a:pPr>
          <a:endParaRPr lang="fa-IR" sz="1300" kern="1200">
            <a:cs typeface="Nazanin" pitchFamily="2" charset="-78"/>
          </a:endParaRPr>
        </a:p>
      </dsp:txBody>
      <dsp:txXfrm rot="-5400000">
        <a:off x="2910840" y="2603499"/>
        <a:ext cx="274320" cy="266700"/>
      </dsp:txXfrm>
    </dsp:sp>
    <dsp:sp modelId="{68BB8402-766A-477A-AF60-DD51AE5112B3}">
      <dsp:nvSpPr>
        <dsp:cNvPr id="0" name=""/>
        <dsp:cNvSpPr/>
      </dsp:nvSpPr>
      <dsp:spPr>
        <a:xfrm>
          <a:off x="2133600" y="3047999"/>
          <a:ext cx="1828800" cy="1016000"/>
        </a:xfrm>
        <a:prstGeom prst="roundRect">
          <a:avLst>
            <a:gd name="adj" fmla="val 1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1">
            <a:lnSpc>
              <a:spcPct val="90000"/>
            </a:lnSpc>
            <a:spcBef>
              <a:spcPct val="0"/>
            </a:spcBef>
            <a:spcAft>
              <a:spcPct val="35000"/>
            </a:spcAft>
          </a:pPr>
          <a:r>
            <a:rPr lang="fa-IR" sz="3400" kern="1200" dirty="0" smtClean="0">
              <a:cs typeface="Nazanin" pitchFamily="2" charset="-78"/>
            </a:rPr>
            <a:t>روش</a:t>
          </a:r>
          <a:endParaRPr lang="fa-IR" sz="3400" kern="1200" dirty="0">
            <a:cs typeface="Nazanin" pitchFamily="2" charset="-78"/>
          </a:endParaRPr>
        </a:p>
      </dsp:txBody>
      <dsp:txXfrm>
        <a:off x="2163358" y="3077757"/>
        <a:ext cx="1769284" cy="9564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B4A798-C696-49FA-9154-3C8578A4F739}">
      <dsp:nvSpPr>
        <dsp:cNvPr id="0" name=""/>
        <dsp:cNvSpPr/>
      </dsp:nvSpPr>
      <dsp:spPr>
        <a:xfrm rot="5400000">
          <a:off x="3473126" y="-1249313"/>
          <a:ext cx="988099" cy="3733812"/>
        </a:xfrm>
        <a:prstGeom prst="round2SameRect">
          <a:avLst/>
        </a:prstGeom>
        <a:solidFill>
          <a:schemeClr val="accent1">
            <a:alpha val="90000"/>
            <a:tint val="40000"/>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85750" lvl="1" indent="-285750" algn="r" defTabSz="1644650" rtl="1">
            <a:lnSpc>
              <a:spcPct val="90000"/>
            </a:lnSpc>
            <a:spcBef>
              <a:spcPct val="0"/>
            </a:spcBef>
            <a:spcAft>
              <a:spcPct val="15000"/>
            </a:spcAft>
            <a:buChar char="••"/>
          </a:pPr>
          <a:r>
            <a:rPr lang="fa-IR" sz="3700" kern="1200" dirty="0" smtClean="0">
              <a:cs typeface="Nazanin" pitchFamily="2" charset="-78"/>
            </a:rPr>
            <a:t>نقش ابزاری</a:t>
          </a:r>
          <a:endParaRPr lang="fa-IR" sz="3700" kern="1200" dirty="0">
            <a:cs typeface="Nazanin" pitchFamily="2" charset="-78"/>
          </a:endParaRPr>
        </a:p>
      </dsp:txBody>
      <dsp:txXfrm rot="-5400000">
        <a:off x="2100270" y="171778"/>
        <a:ext cx="3685577" cy="891629"/>
      </dsp:txXfrm>
    </dsp:sp>
    <dsp:sp modelId="{8C5B3501-C08E-4A3D-AF0B-1B3A0924E28C}">
      <dsp:nvSpPr>
        <dsp:cNvPr id="0" name=""/>
        <dsp:cNvSpPr/>
      </dsp:nvSpPr>
      <dsp:spPr>
        <a:xfrm>
          <a:off x="0" y="30"/>
          <a:ext cx="2100269" cy="1235123"/>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5260" tIns="87630" rIns="175260" bIns="87630" numCol="1" spcCol="1270" anchor="ctr" anchorCtr="0">
          <a:noAutofit/>
          <a:sp3d extrusionH="28000" prstMaterial="matte"/>
        </a:bodyPr>
        <a:lstStyle/>
        <a:p>
          <a:pPr lvl="0" algn="ctr" defTabSz="2044700" rtl="1">
            <a:lnSpc>
              <a:spcPct val="90000"/>
            </a:lnSpc>
            <a:spcBef>
              <a:spcPct val="0"/>
            </a:spcBef>
            <a:spcAft>
              <a:spcPct val="35000"/>
            </a:spcAft>
          </a:pPr>
          <a:r>
            <a:rPr lang="fa-IR" sz="4600" kern="1200" dirty="0" smtClean="0">
              <a:cs typeface="Nazanin" pitchFamily="2" charset="-78"/>
            </a:rPr>
            <a:t>پدر</a:t>
          </a:r>
          <a:endParaRPr lang="fa-IR" sz="4600" kern="1200" dirty="0">
            <a:cs typeface="Nazanin" pitchFamily="2" charset="-78"/>
          </a:endParaRPr>
        </a:p>
      </dsp:txBody>
      <dsp:txXfrm>
        <a:off x="60294" y="60324"/>
        <a:ext cx="1979681" cy="1114535"/>
      </dsp:txXfrm>
    </dsp:sp>
    <dsp:sp modelId="{F9255EB8-ACC9-4ADB-BA10-04619844D713}">
      <dsp:nvSpPr>
        <dsp:cNvPr id="0" name=""/>
        <dsp:cNvSpPr/>
      </dsp:nvSpPr>
      <dsp:spPr>
        <a:xfrm rot="5400000">
          <a:off x="3473126" y="47566"/>
          <a:ext cx="988099" cy="3733812"/>
        </a:xfrm>
        <a:prstGeom prst="round2SameRect">
          <a:avLst/>
        </a:prstGeom>
        <a:solidFill>
          <a:schemeClr val="accent1">
            <a:alpha val="90000"/>
            <a:tint val="40000"/>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dsp:style>
      <dsp:txBody>
        <a:bodyPr spcFirstLastPara="0" vert="horz" wrap="square" lIns="140970" tIns="70485" rIns="140970" bIns="70485" numCol="1" spcCol="1270" anchor="ctr" anchorCtr="0">
          <a:noAutofit/>
        </a:bodyPr>
        <a:lstStyle/>
        <a:p>
          <a:pPr marL="285750" lvl="1" indent="-285750" algn="r" defTabSz="1644650" rtl="1">
            <a:lnSpc>
              <a:spcPct val="90000"/>
            </a:lnSpc>
            <a:spcBef>
              <a:spcPct val="0"/>
            </a:spcBef>
            <a:spcAft>
              <a:spcPct val="15000"/>
            </a:spcAft>
            <a:buChar char="••"/>
          </a:pPr>
          <a:r>
            <a:rPr lang="fa-IR" sz="3700" kern="1200" dirty="0" smtClean="0">
              <a:cs typeface="Nazanin" pitchFamily="2" charset="-78"/>
            </a:rPr>
            <a:t>نقش احساسی</a:t>
          </a:r>
          <a:endParaRPr lang="fa-IR" sz="3700" kern="1200" dirty="0">
            <a:cs typeface="Nazanin" pitchFamily="2" charset="-78"/>
          </a:endParaRPr>
        </a:p>
      </dsp:txBody>
      <dsp:txXfrm rot="-5400000">
        <a:off x="2100270" y="1468658"/>
        <a:ext cx="3685577" cy="891629"/>
      </dsp:txXfrm>
    </dsp:sp>
    <dsp:sp modelId="{6EC01B79-6F01-43C4-89BC-6CBEE3390464}">
      <dsp:nvSpPr>
        <dsp:cNvPr id="0" name=""/>
        <dsp:cNvSpPr/>
      </dsp:nvSpPr>
      <dsp:spPr>
        <a:xfrm>
          <a:off x="0" y="1296911"/>
          <a:ext cx="2100269" cy="1235123"/>
        </a:xfrm>
        <a:prstGeom prst="roundRect">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5260" tIns="87630" rIns="175260" bIns="87630" numCol="1" spcCol="1270" anchor="ctr" anchorCtr="0">
          <a:noAutofit/>
          <a:sp3d extrusionH="28000" prstMaterial="matte"/>
        </a:bodyPr>
        <a:lstStyle/>
        <a:p>
          <a:pPr lvl="0" algn="ctr" defTabSz="2044700" rtl="1">
            <a:lnSpc>
              <a:spcPct val="90000"/>
            </a:lnSpc>
            <a:spcBef>
              <a:spcPct val="0"/>
            </a:spcBef>
            <a:spcAft>
              <a:spcPct val="35000"/>
            </a:spcAft>
          </a:pPr>
          <a:r>
            <a:rPr lang="fa-IR" sz="4600" kern="1200" dirty="0" smtClean="0">
              <a:cs typeface="Nazanin" pitchFamily="2" charset="-78"/>
            </a:rPr>
            <a:t>مادر</a:t>
          </a:r>
          <a:endParaRPr lang="fa-IR" sz="4600" kern="1200" dirty="0">
            <a:cs typeface="Nazanin" pitchFamily="2" charset="-78"/>
          </a:endParaRPr>
        </a:p>
      </dsp:txBody>
      <dsp:txXfrm>
        <a:off x="60294" y="1357205"/>
        <a:ext cx="1979681" cy="1114535"/>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9E362D9C-1557-4D6F-A2D7-059D0FF5E245}" type="datetimeFigureOut">
              <a:rPr lang="fa-IR" smtClean="0"/>
              <a:pPr/>
              <a:t>24/10/1441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1EBCA8CD-F088-4D59-9323-7B6E5F9B0D14}"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9E362D9C-1557-4D6F-A2D7-059D0FF5E245}" type="datetimeFigureOut">
              <a:rPr lang="fa-IR" smtClean="0"/>
              <a:pPr/>
              <a:t>24/10/1441</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1EBCA8CD-F088-4D59-9323-7B6E5F9B0D14}"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Tree>
    <p:extLst>
      <p:ext uri="{BB962C8B-B14F-4D97-AF65-F5344CB8AC3E}">
        <p14:creationId xmlns:p14="http://schemas.microsoft.com/office/powerpoint/2010/main" val="31608381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28794" y="714357"/>
            <a:ext cx="5000660" cy="2886094"/>
          </a:xfrm>
        </p:spPr>
        <p:style>
          <a:lnRef idx="0">
            <a:schemeClr val="accent3"/>
          </a:lnRef>
          <a:fillRef idx="3">
            <a:schemeClr val="accent3"/>
          </a:fillRef>
          <a:effectRef idx="3">
            <a:schemeClr val="accent3"/>
          </a:effectRef>
          <a:fontRef idx="minor">
            <a:schemeClr val="lt1"/>
          </a:fontRef>
        </p:style>
        <p:txBody>
          <a:bodyPr>
            <a:normAutofit/>
          </a:bodyPr>
          <a:lstStyle/>
          <a:p>
            <a:r>
              <a:rPr lang="fa-IR" dirty="0">
                <a:cs typeface="Nazanin" pitchFamily="2" charset="-78"/>
              </a:rPr>
              <a:t>کارگاه جامع خانواده</a:t>
            </a:r>
            <a:r>
              <a:rPr lang="en-US" dirty="0">
                <a:cs typeface="Nazanin" pitchFamily="2" charset="-78"/>
              </a:rPr>
              <a:t/>
            </a:r>
            <a:br>
              <a:rPr lang="en-US" dirty="0">
                <a:cs typeface="Nazanin" pitchFamily="2" charset="-78"/>
              </a:rPr>
            </a:br>
            <a:r>
              <a:rPr lang="fa-IR" dirty="0">
                <a:cs typeface="Nazanin" pitchFamily="2" charset="-78"/>
              </a:rPr>
              <a:t>از </a:t>
            </a:r>
            <a:r>
              <a:rPr lang="fa-IR" dirty="0" smtClean="0">
                <a:cs typeface="Nazanin" pitchFamily="2" charset="-78"/>
              </a:rPr>
              <a:t>تشخيص </a:t>
            </a:r>
            <a:r>
              <a:rPr lang="fa-IR" dirty="0">
                <a:cs typeface="Nazanin" pitchFamily="2" charset="-78"/>
              </a:rPr>
              <a:t>تا </a:t>
            </a:r>
            <a:r>
              <a:rPr lang="fa-IR" dirty="0" smtClean="0">
                <a:cs typeface="Nazanin" pitchFamily="2" charset="-78"/>
              </a:rPr>
              <a:t>تجويز</a:t>
            </a:r>
            <a:endParaRPr lang="fa-IR" dirty="0">
              <a:cs typeface="Nazanin"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46"/>
          </a:xfrm>
        </p:spPr>
        <p:style>
          <a:lnRef idx="3">
            <a:schemeClr val="lt1"/>
          </a:lnRef>
          <a:fillRef idx="1">
            <a:schemeClr val="accent5"/>
          </a:fillRef>
          <a:effectRef idx="1">
            <a:schemeClr val="accent5"/>
          </a:effectRef>
          <a:fontRef idx="minor">
            <a:schemeClr val="lt1"/>
          </a:fontRef>
        </p:style>
        <p:txBody>
          <a:bodyPr/>
          <a:lstStyle/>
          <a:p>
            <a:r>
              <a:rPr lang="fa-IR" dirty="0" smtClean="0">
                <a:cs typeface="Nazanin" pitchFamily="2" charset="-78"/>
              </a:rPr>
              <a:t>روند کار در کارگاه</a:t>
            </a:r>
            <a:endParaRPr lang="fa-IR" dirty="0">
              <a:cs typeface="Nazanin" pitchFamily="2" charset="-78"/>
            </a:endParaRPr>
          </a:p>
        </p:txBody>
      </p:sp>
      <p:graphicFrame>
        <p:nvGraphicFramePr>
          <p:cNvPr id="4" name="Diagram 3"/>
          <p:cNvGraphicFramePr/>
          <p:nvPr>
            <p:extLst>
              <p:ext uri="{D42A27DB-BD31-4B8C-83A1-F6EECF244321}">
                <p14:modId xmlns:p14="http://schemas.microsoft.com/office/powerpoint/2010/main" val="2324794509"/>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strVal val="#ppt_w*0.70"/>
                                          </p:val>
                                        </p:tav>
                                        <p:tav tm="100000">
                                          <p:val>
                                            <p:strVal val="#ppt_w"/>
                                          </p:val>
                                        </p:tav>
                                      </p:tavLst>
                                    </p:anim>
                                    <p:anim calcmode="lin" valueType="num">
                                      <p:cBhvr>
                                        <p:cTn id="8" dur="1000" fill="hold"/>
                                        <p:tgtEl>
                                          <p:spTgt spid="4"/>
                                        </p:tgtEl>
                                        <p:attrNameLst>
                                          <p:attrName>ppt_h</p:attrName>
                                        </p:attrNameLst>
                                      </p:cBhvr>
                                      <p:tavLst>
                                        <p:tav tm="0">
                                          <p:val>
                                            <p:strVal val="#ppt_h"/>
                                          </p:val>
                                        </p:tav>
                                        <p:tav tm="100000">
                                          <p:val>
                                            <p:strVal val="#ppt_h"/>
                                          </p:val>
                                        </p:tav>
                                      </p:tavLst>
                                    </p:anim>
                                    <p:animEffect transition="in" filter="fade">
                                      <p:cBhvr>
                                        <p:cTn id="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r>
              <a:rPr lang="en-US" dirty="0" smtClean="0"/>
              <a:t>Theory</a:t>
            </a:r>
            <a:endParaRPr lang="fa-IR" dirty="0"/>
          </a:p>
        </p:txBody>
      </p:sp>
      <p:sp>
        <p:nvSpPr>
          <p:cNvPr id="4" name="Rectangle 3"/>
          <p:cNvSpPr/>
          <p:nvPr/>
        </p:nvSpPr>
        <p:spPr>
          <a:xfrm>
            <a:off x="571472" y="1643050"/>
            <a:ext cx="8001056" cy="1938992"/>
          </a:xfrm>
          <a:prstGeom prst="rect">
            <a:avLst/>
          </a:prstGeom>
        </p:spPr>
        <p:style>
          <a:lnRef idx="1">
            <a:schemeClr val="accent3"/>
          </a:lnRef>
          <a:fillRef idx="2">
            <a:schemeClr val="accent3"/>
          </a:fillRef>
          <a:effectRef idx="1">
            <a:schemeClr val="accent3"/>
          </a:effectRef>
          <a:fontRef idx="minor">
            <a:schemeClr val="dk1"/>
          </a:fontRef>
        </p:style>
        <p:txBody>
          <a:bodyPr wrap="square">
            <a:spAutoFit/>
          </a:bodyPr>
          <a:lstStyle/>
          <a:p>
            <a:pPr algn="just"/>
            <a:r>
              <a:rPr lang="fa-IR" sz="2400" dirty="0">
                <a:cs typeface="Nazanin" pitchFamily="2" charset="-78"/>
              </a:rPr>
              <a:t>مجموعه‌اي از متغيرها، مفاهيم، سازه‌ها، تعاريف و قضيه‌هاي مرتبط با يكديگر دانست كه ارائه‌كننده‌ي يك چشم‌انداز منظم از پديده‌ها و پيوند ميان آن‌ها است(آري، جيكوب و رضويه، 2002).  يك تئوري دربردارنده‌ي مجموعه‌اي از پيش‌فرض‌ها، مفاهيم و قضيه‌ها است</a:t>
            </a:r>
            <a:r>
              <a:rPr lang="fa-IR" sz="2400" dirty="0" smtClean="0">
                <a:cs typeface="Nazanin" pitchFamily="2" charset="-78"/>
              </a:rPr>
              <a:t>.</a:t>
            </a:r>
            <a:endParaRPr lang="fa-IR" sz="2400" dirty="0">
              <a:cs typeface="Nazanin" pitchFamily="2" charset="-78"/>
            </a:endParaRPr>
          </a:p>
          <a:p>
            <a:pPr algn="l"/>
            <a:r>
              <a:rPr lang="fa-IR" sz="2400" dirty="0" smtClean="0">
                <a:cs typeface="Nazanin" pitchFamily="2" charset="-78"/>
              </a:rPr>
              <a:t> </a:t>
            </a:r>
            <a:r>
              <a:rPr lang="en-US" sz="2400" dirty="0" smtClean="0">
                <a:cs typeface="Nazanin" pitchFamily="2" charset="-78"/>
              </a:rPr>
              <a:t>assumptions, concepts, </a:t>
            </a:r>
            <a:r>
              <a:rPr lang="en-US" sz="2400" dirty="0">
                <a:cs typeface="Nazanin" pitchFamily="2" charset="-78"/>
              </a:rPr>
              <a:t>propositions</a:t>
            </a:r>
          </a:p>
        </p:txBody>
      </p:sp>
      <p:sp>
        <p:nvSpPr>
          <p:cNvPr id="5" name="Rectangle 4"/>
          <p:cNvSpPr/>
          <p:nvPr/>
        </p:nvSpPr>
        <p:spPr>
          <a:xfrm>
            <a:off x="357158" y="4071942"/>
            <a:ext cx="8572560" cy="1938992"/>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smtClean="0">
                <a:cs typeface="Nazanin" pitchFamily="2" charset="-78"/>
              </a:rPr>
              <a:t> </a:t>
            </a:r>
            <a:r>
              <a:rPr lang="fa-IR" sz="2400" b="1" dirty="0">
                <a:cs typeface="Nazanin" pitchFamily="2" charset="-78"/>
              </a:rPr>
              <a:t>پيش‌فرض‌ها</a:t>
            </a:r>
            <a:r>
              <a:rPr lang="fa-IR" sz="2400" dirty="0">
                <a:cs typeface="Nazanin" pitchFamily="2" charset="-78"/>
              </a:rPr>
              <a:t> مجموعه‌ي باورهايي است كه بديهي هستند و نقطه‌ي شروع و بنياد‌ي‌ترين بخش يك تئوري به شمار مي‌آيند</a:t>
            </a:r>
            <a:r>
              <a:rPr lang="fa-IR" sz="2400" dirty="0" smtClean="0">
                <a:cs typeface="Nazanin" pitchFamily="2" charset="-78"/>
              </a:rPr>
              <a:t>.</a:t>
            </a:r>
          </a:p>
          <a:p>
            <a:pPr algn="just"/>
            <a:r>
              <a:rPr lang="fa-IR" sz="2400" b="1" dirty="0" smtClean="0">
                <a:cs typeface="Nazanin" pitchFamily="2" charset="-78"/>
              </a:rPr>
              <a:t>مفاهيم</a:t>
            </a:r>
            <a:r>
              <a:rPr lang="fa-IR" sz="2400" dirty="0" smtClean="0">
                <a:cs typeface="Nazanin" pitchFamily="2" charset="-78"/>
              </a:rPr>
              <a:t> </a:t>
            </a:r>
            <a:r>
              <a:rPr lang="fa-IR" sz="2400" dirty="0">
                <a:cs typeface="Nazanin" pitchFamily="2" charset="-78"/>
              </a:rPr>
              <a:t>نيز متغيرها و باورهاي ويژه‌اي است كه تئوري‌ها را مي‌سازند</a:t>
            </a:r>
            <a:r>
              <a:rPr lang="fa-IR" sz="2400" dirty="0" smtClean="0">
                <a:cs typeface="Nazanin" pitchFamily="2" charset="-78"/>
              </a:rPr>
              <a:t>.</a:t>
            </a:r>
          </a:p>
          <a:p>
            <a:pPr algn="just"/>
            <a:r>
              <a:rPr lang="fa-IR" sz="2400" b="1" dirty="0" smtClean="0">
                <a:cs typeface="Nazanin" pitchFamily="2" charset="-78"/>
              </a:rPr>
              <a:t>قضيه‌ها</a:t>
            </a:r>
            <a:r>
              <a:rPr lang="fa-IR" sz="2400" dirty="0" smtClean="0">
                <a:cs typeface="Nazanin" pitchFamily="2" charset="-78"/>
              </a:rPr>
              <a:t> </a:t>
            </a:r>
            <a:r>
              <a:rPr lang="fa-IR" sz="2400" dirty="0">
                <a:cs typeface="Nazanin" pitchFamily="2" charset="-78"/>
              </a:rPr>
              <a:t>نيز بيانگر گفته‌ها و عبارت‌هايي است كه چگونگي قرار‌گرفتن مفاهيم در كنار يكديگر و روابط ميان آن‌ها در يك تئوري را نشان مي دهد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diamond(in)">
                                      <p:cBhvr>
                                        <p:cTn id="12"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7158" y="500042"/>
            <a:ext cx="8501122" cy="156966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just"/>
            <a:r>
              <a:rPr lang="fa-IR" sz="3200" dirty="0">
                <a:cs typeface="Nazanin" pitchFamily="2" charset="-78"/>
              </a:rPr>
              <a:t>بدين‌ترتيب يك تئوري مبتني بر تعدادي پيش فرض و ارائه‌كننده‌ي تعاريفي روشن از مفاهيم است. رابطه‌ي ميان اين مفاهيم قضيه‌هايي را ارائه مي‌كنند كه تصريح‌كننده‌ي پديده‌ها هستند</a:t>
            </a:r>
          </a:p>
        </p:txBody>
      </p:sp>
      <p:sp>
        <p:nvSpPr>
          <p:cNvPr id="5" name="Rectangle 4"/>
          <p:cNvSpPr/>
          <p:nvPr/>
        </p:nvSpPr>
        <p:spPr>
          <a:xfrm>
            <a:off x="2286000" y="2316202"/>
            <a:ext cx="4572000" cy="2677656"/>
          </a:xfrm>
          <a:prstGeom prst="rect">
            <a:avLst/>
          </a:prstGeom>
        </p:spPr>
        <p:style>
          <a:lnRef idx="1">
            <a:schemeClr val="accent3"/>
          </a:lnRef>
          <a:fillRef idx="2">
            <a:schemeClr val="accent3"/>
          </a:fillRef>
          <a:effectRef idx="1">
            <a:schemeClr val="accent3"/>
          </a:effectRef>
          <a:fontRef idx="minor">
            <a:schemeClr val="dk1"/>
          </a:fontRef>
        </p:style>
        <p:txBody>
          <a:bodyPr>
            <a:spAutoFit/>
          </a:bodyPr>
          <a:lstStyle/>
          <a:p>
            <a:pPr algn="ctr" rtl="0"/>
            <a:r>
              <a:rPr lang="en-US" sz="2400" dirty="0">
                <a:cs typeface="+mj-cs"/>
              </a:rPr>
              <a:t>Structural/Functionalism Theory</a:t>
            </a:r>
          </a:p>
          <a:p>
            <a:pPr algn="ctr" rtl="0"/>
            <a:r>
              <a:rPr lang="en-US" sz="2400" dirty="0">
                <a:cs typeface="+mj-cs"/>
              </a:rPr>
              <a:t>-Family Developmental Theory</a:t>
            </a:r>
          </a:p>
          <a:p>
            <a:pPr algn="ctr" rtl="0"/>
            <a:r>
              <a:rPr lang="en-US" sz="2400" dirty="0">
                <a:cs typeface="+mj-cs"/>
              </a:rPr>
              <a:t>-Exchange Theory</a:t>
            </a:r>
          </a:p>
          <a:p>
            <a:pPr algn="ctr" rtl="0"/>
            <a:r>
              <a:rPr lang="en-US" sz="2400" dirty="0">
                <a:cs typeface="+mj-cs"/>
              </a:rPr>
              <a:t>-Symbolic </a:t>
            </a:r>
            <a:r>
              <a:rPr lang="en-US" sz="2400" dirty="0" err="1">
                <a:cs typeface="+mj-cs"/>
              </a:rPr>
              <a:t>Interactionism</a:t>
            </a:r>
            <a:r>
              <a:rPr lang="en-US" sz="2400" dirty="0">
                <a:cs typeface="+mj-cs"/>
              </a:rPr>
              <a:t> Theory</a:t>
            </a:r>
          </a:p>
          <a:p>
            <a:pPr algn="ctr" rtl="0"/>
            <a:r>
              <a:rPr lang="en-US" sz="2400" dirty="0">
                <a:cs typeface="+mj-cs"/>
              </a:rPr>
              <a:t>-Conflict Theory</a:t>
            </a:r>
          </a:p>
          <a:p>
            <a:pPr algn="ctr" rtl="0"/>
            <a:r>
              <a:rPr lang="en-US" sz="2400" dirty="0">
                <a:cs typeface="+mj-cs"/>
              </a:rPr>
              <a:t>-Family Stress Theory </a:t>
            </a:r>
          </a:p>
          <a:p>
            <a:pPr algn="ctr" rtl="0"/>
            <a:r>
              <a:rPr lang="en-US" sz="2400" dirty="0">
                <a:cs typeface="+mj-cs"/>
              </a:rPr>
              <a:t>-Family System </a:t>
            </a:r>
            <a:r>
              <a:rPr lang="en-US" sz="2400" dirty="0" smtClean="0">
                <a:cs typeface="+mj-cs"/>
              </a:rPr>
              <a:t>Theory</a:t>
            </a:r>
            <a:endParaRPr lang="en-US" sz="2400" dirty="0">
              <a:cs typeface="+mj-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4" name="Rectangle 3"/>
          <p:cNvSpPr/>
          <p:nvPr/>
        </p:nvSpPr>
        <p:spPr>
          <a:xfrm>
            <a:off x="714348" y="1785926"/>
            <a:ext cx="7715304" cy="83099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a:cs typeface="Nazanin" pitchFamily="2" charset="-78"/>
              </a:rPr>
              <a:t>نظريه ي كنش نگر خانواده قديمي‌ترين نظريه در مطالعه‌ي خانواده به شمار مي‌آيد. در اين نظريه، خانواده تمثيلي از يك ارگانيزم است</a:t>
            </a:r>
          </a:p>
        </p:txBody>
      </p:sp>
      <p:sp>
        <p:nvSpPr>
          <p:cNvPr id="5" name="Rectangle 4"/>
          <p:cNvSpPr/>
          <p:nvPr/>
        </p:nvSpPr>
        <p:spPr>
          <a:xfrm>
            <a:off x="642910" y="2967335"/>
            <a:ext cx="7786742" cy="830997"/>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400" dirty="0">
                <a:cs typeface="Nazanin" pitchFamily="2" charset="-78"/>
              </a:rPr>
              <a:t>اجراي نشدن نقش‌هاي اختصاصي هر يك از اعضا، ‌تعادل در خانواده را به‌هم مي‌ريزد و نتيجه‌ي آن از ميان رفتن تعادل در جامعه است.</a:t>
            </a:r>
          </a:p>
        </p:txBody>
      </p:sp>
      <p:sp>
        <p:nvSpPr>
          <p:cNvPr id="6" name="Rectangle 5"/>
          <p:cNvSpPr/>
          <p:nvPr/>
        </p:nvSpPr>
        <p:spPr>
          <a:xfrm>
            <a:off x="571472" y="4143380"/>
            <a:ext cx="7858180" cy="830997"/>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a:r>
              <a:rPr lang="fa-IR" sz="2400" dirty="0">
                <a:cs typeface="Nazanin" pitchFamily="2" charset="-78"/>
              </a:rPr>
              <a:t>سيستم‌هاي اجتماعي به يكپارچگي با يكديگر گرايش دارند و اين يكپارچگي تضمين حيات همه‌ي سيستم‌هاي مرتبط با هم را در پي دارد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ppt_w*0.7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animEffect transition="in" filter="fade">
                                      <p:cBhvr>
                                        <p:cTn id="9" dur="30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20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5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strVal val="#ppt_w*0.70"/>
                                          </p:val>
                                        </p:tav>
                                        <p:tav tm="100000">
                                          <p:val>
                                            <p:strVal val="#ppt_w"/>
                                          </p:val>
                                        </p:tav>
                                      </p:tavLst>
                                    </p:anim>
                                    <p:anim calcmode="lin" valueType="num">
                                      <p:cBhvr>
                                        <p:cTn id="20" dur="1000" fill="hold"/>
                                        <p:tgtEl>
                                          <p:spTgt spid="5"/>
                                        </p:tgtEl>
                                        <p:attrNameLst>
                                          <p:attrName>ppt_h</p:attrName>
                                        </p:attrNameLst>
                                      </p:cBhvr>
                                      <p:tavLst>
                                        <p:tav tm="0">
                                          <p:val>
                                            <p:strVal val="#ppt_h"/>
                                          </p:val>
                                        </p:tav>
                                        <p:tav tm="100000">
                                          <p:val>
                                            <p:strVal val="#ppt_h"/>
                                          </p:val>
                                        </p:tav>
                                      </p:tavLst>
                                    </p:anim>
                                    <p:animEffect transition="in" filter="fade">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55"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1000" fill="hold"/>
                                        <p:tgtEl>
                                          <p:spTgt spid="6"/>
                                        </p:tgtEl>
                                        <p:attrNameLst>
                                          <p:attrName>ppt_w</p:attrName>
                                        </p:attrNameLst>
                                      </p:cBhvr>
                                      <p:tavLst>
                                        <p:tav tm="0">
                                          <p:val>
                                            <p:strVal val="#ppt_w*0.70"/>
                                          </p:val>
                                        </p:tav>
                                        <p:tav tm="100000">
                                          <p:val>
                                            <p:strVal val="#ppt_w"/>
                                          </p:val>
                                        </p:tav>
                                      </p:tavLst>
                                    </p:anim>
                                    <p:anim calcmode="lin" valueType="num">
                                      <p:cBhvr>
                                        <p:cTn id="27" dur="1000" fill="hold"/>
                                        <p:tgtEl>
                                          <p:spTgt spid="6"/>
                                        </p:tgtEl>
                                        <p:attrNameLst>
                                          <p:attrName>ppt_h</p:attrName>
                                        </p:attrNameLst>
                                      </p:cBhvr>
                                      <p:tavLst>
                                        <p:tav tm="0">
                                          <p:val>
                                            <p:strVal val="#ppt_h"/>
                                          </p:val>
                                        </p:tav>
                                        <p:tav tm="100000">
                                          <p:val>
                                            <p:strVal val="#ppt_h"/>
                                          </p:val>
                                        </p:tav>
                                      </p:tavLst>
                                    </p:anim>
                                    <p:animEffect transition="in" filter="fade">
                                      <p:cBhvr>
                                        <p:cTn id="28"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5" grpId="0" animBg="1"/>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1025" name="Rectangle 1"/>
          <p:cNvSpPr>
            <a:spLocks noChangeArrowheads="1"/>
          </p:cNvSpPr>
          <p:nvPr/>
        </p:nvSpPr>
        <p:spPr bwMode="auto">
          <a:xfrm>
            <a:off x="571472" y="1643050"/>
            <a:ext cx="7858180" cy="830997"/>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Char char="•"/>
              <a:tabLst/>
            </a:pPr>
            <a:r>
              <a:rPr lang="fa-IR" sz="2400" dirty="0" smtClean="0">
                <a:solidFill>
                  <a:schemeClr val="tx1"/>
                </a:solidFill>
                <a:latin typeface="Arial" pitchFamily="34" charset="0"/>
                <a:ea typeface="Calibri" pitchFamily="34" charset="0"/>
                <a:cs typeface="Mitra" pitchFamily="2" charset="-78"/>
              </a:rPr>
              <a:t>پیش فرص: 1- </a:t>
            </a:r>
            <a:r>
              <a:rPr kumimoji="0" lang="ar-SA" sz="2400" b="0" i="0" u="none" strike="noStrike" cap="none" normalizeH="0" baseline="0" dirty="0" smtClean="0">
                <a:ln>
                  <a:noFill/>
                </a:ln>
                <a:solidFill>
                  <a:schemeClr val="tx1"/>
                </a:solidFill>
                <a:effectLst/>
                <a:latin typeface="Arial" pitchFamily="34" charset="0"/>
                <a:ea typeface="Calibri" pitchFamily="34" charset="0"/>
                <a:cs typeface="Mitra" pitchFamily="2" charset="-78"/>
              </a:rPr>
              <a:t>"توليد‌مثل" و "جامعه‌پذيري فرزندان" كنش اصلي خانواده به‌شمار مي‌رود.</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2- همه‌ي سيستم‌ها، كنش‌هايي ويژه‌ي خود دارند.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7" name="Diagram 6"/>
          <p:cNvGraphicFramePr/>
          <p:nvPr/>
        </p:nvGraphicFramePr>
        <p:xfrm>
          <a:off x="1524000" y="2928934"/>
          <a:ext cx="5834082" cy="2532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25"/>
                                        </p:tgtEl>
                                        <p:attrNameLst>
                                          <p:attrName>style.visibility</p:attrName>
                                        </p:attrNameLst>
                                      </p:cBhvr>
                                      <p:to>
                                        <p:strVal val="visible"/>
                                      </p:to>
                                    </p:set>
                                    <p:animEffect transition="in" filter="blinds(horizontal)">
                                      <p:cBhvr>
                                        <p:cTn id="7" dur="500"/>
                                        <p:tgtEl>
                                          <p:spTgt spid="1025"/>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7"/>
                                        </p:tgtEl>
                                        <p:attrNameLst>
                                          <p:attrName>style.visibility</p:attrName>
                                        </p:attrNameLst>
                                      </p:cBhvr>
                                      <p:to>
                                        <p:strVal val="visible"/>
                                      </p:to>
                                    </p:set>
                                    <p:anim calcmode="lin" valueType="num">
                                      <p:cBhvr>
                                        <p:cTn id="12" dur="2000" fill="hold"/>
                                        <p:tgtEl>
                                          <p:spTgt spid="7"/>
                                        </p:tgtEl>
                                        <p:attrNameLst>
                                          <p:attrName>ppt_w</p:attrName>
                                        </p:attrNameLst>
                                      </p:cBhvr>
                                      <p:tavLst>
                                        <p:tav tm="0">
                                          <p:val>
                                            <p:fltVal val="0"/>
                                          </p:val>
                                        </p:tav>
                                        <p:tav tm="100000">
                                          <p:val>
                                            <p:strVal val="#ppt_w"/>
                                          </p:val>
                                        </p:tav>
                                      </p:tavLst>
                                    </p:anim>
                                    <p:anim calcmode="lin" valueType="num">
                                      <p:cBhvr>
                                        <p:cTn id="13" dur="2000" fill="hold"/>
                                        <p:tgtEl>
                                          <p:spTgt spid="7"/>
                                        </p:tgtEl>
                                        <p:attrNameLst>
                                          <p:attrName>ppt_h</p:attrName>
                                        </p:attrNameLst>
                                      </p:cBhvr>
                                      <p:tavLst>
                                        <p:tav tm="0">
                                          <p:val>
                                            <p:fltVal val="0"/>
                                          </p:val>
                                        </p:tav>
                                        <p:tav tm="100000">
                                          <p:val>
                                            <p:strVal val="#ppt_h"/>
                                          </p:val>
                                        </p:tav>
                                      </p:tavLst>
                                    </p:anim>
                                    <p:anim calcmode="lin" valueType="num">
                                      <p:cBhvr>
                                        <p:cTn id="14" dur="2000" fill="hold"/>
                                        <p:tgtEl>
                                          <p:spTgt spid="7"/>
                                        </p:tgtEl>
                                        <p:attrNameLst>
                                          <p:attrName>style.rotation</p:attrName>
                                        </p:attrNameLst>
                                      </p:cBhvr>
                                      <p:tavLst>
                                        <p:tav tm="0">
                                          <p:val>
                                            <p:fltVal val="90"/>
                                          </p:val>
                                        </p:tav>
                                        <p:tav tm="100000">
                                          <p:val>
                                            <p:fltVal val="0"/>
                                          </p:val>
                                        </p:tav>
                                      </p:tavLst>
                                    </p:anim>
                                    <p:animEffect transition="in" filter="fade">
                                      <p:cBhvr>
                                        <p:cTn id="1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5" grpId="0" animBg="1"/>
      <p:bldGraphic spid="7"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1285853" y="1785926"/>
            <a:ext cx="6429420" cy="461665"/>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400" b="1" dirty="0">
                <a:cs typeface="Nazanin" pitchFamily="2" charset="-78"/>
              </a:rPr>
              <a:t>مفاهيم اوليه در نظريه‌ي ساختاري-كنش نگر</a:t>
            </a:r>
            <a:endParaRPr lang="fa-IR" sz="2400" dirty="0">
              <a:cs typeface="Nazanin" pitchFamily="2" charset="-78"/>
            </a:endParaRPr>
          </a:p>
        </p:txBody>
      </p:sp>
      <p:sp>
        <p:nvSpPr>
          <p:cNvPr id="6" name="Rectangle 5"/>
          <p:cNvSpPr/>
          <p:nvPr/>
        </p:nvSpPr>
        <p:spPr>
          <a:xfrm>
            <a:off x="642910" y="2428868"/>
            <a:ext cx="7500990" cy="400110"/>
          </a:xfrm>
          <a:prstGeom prst="rect">
            <a:avLst/>
          </a:prstGeom>
        </p:spPr>
        <p:txBody>
          <a:bodyPr wrap="square">
            <a:spAutoFit/>
          </a:bodyPr>
          <a:lstStyle/>
          <a:p>
            <a:pPr algn="ctr" rtl="0"/>
            <a:r>
              <a:rPr lang="fa-IR" sz="2000" b="1" dirty="0" smtClean="0">
                <a:cs typeface="Nazanin" pitchFamily="2" charset="-78"/>
              </a:rPr>
              <a:t>كنش،ابزار </a:t>
            </a:r>
            <a:r>
              <a:rPr lang="fa-IR" sz="2000" b="1" dirty="0">
                <a:cs typeface="Nazanin" pitchFamily="2" charset="-78"/>
              </a:rPr>
              <a:t>، تعادل، ابراز، خانواده‌ي شاخص و رفتار </a:t>
            </a:r>
            <a:r>
              <a:rPr lang="fa-IR" sz="2000" b="1" dirty="0" smtClean="0">
                <a:cs typeface="Nazanin" pitchFamily="2" charset="-78"/>
              </a:rPr>
              <a:t>انحراف</a:t>
            </a:r>
          </a:p>
        </p:txBody>
      </p:sp>
      <p:sp>
        <p:nvSpPr>
          <p:cNvPr id="7" name="Rectangle 6"/>
          <p:cNvSpPr/>
          <p:nvPr/>
        </p:nvSpPr>
        <p:spPr>
          <a:xfrm>
            <a:off x="2225846" y="2928934"/>
            <a:ext cx="4403770" cy="369332"/>
          </a:xfrm>
          <a:prstGeom prst="rect">
            <a:avLst/>
          </a:prstGeom>
        </p:spPr>
        <p:style>
          <a:lnRef idx="2">
            <a:schemeClr val="accent4"/>
          </a:lnRef>
          <a:fillRef idx="1">
            <a:schemeClr val="lt1"/>
          </a:fillRef>
          <a:effectRef idx="0">
            <a:schemeClr val="accent4"/>
          </a:effectRef>
          <a:fontRef idx="minor">
            <a:schemeClr val="dk1"/>
          </a:fontRef>
        </p:style>
        <p:txBody>
          <a:bodyPr wrap="none">
            <a:spAutoFit/>
          </a:bodyPr>
          <a:lstStyle/>
          <a:p>
            <a:r>
              <a:rPr lang="fa-IR" b="1" dirty="0">
                <a:cs typeface="Nazanin" pitchFamily="2" charset="-78"/>
              </a:rPr>
              <a:t>كنش" خدماتي است كه خانواده به جامعه ارائه مي‌دهد</a:t>
            </a:r>
          </a:p>
        </p:txBody>
      </p:sp>
      <p:sp>
        <p:nvSpPr>
          <p:cNvPr id="8" name="Rectangle 7"/>
          <p:cNvSpPr/>
          <p:nvPr/>
        </p:nvSpPr>
        <p:spPr>
          <a:xfrm>
            <a:off x="2143140" y="3425611"/>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ابزارها، تكاليفي هستند كه در يك خانواده بايد انجام شوند تا حيات خانواده تضمين شود</a:t>
            </a:r>
          </a:p>
        </p:txBody>
      </p:sp>
      <p:sp>
        <p:nvSpPr>
          <p:cNvPr id="9" name="Rectangle 8"/>
          <p:cNvSpPr/>
          <p:nvPr/>
        </p:nvSpPr>
        <p:spPr>
          <a:xfrm>
            <a:off x="2143140" y="4211429"/>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ابراز شامل همه حالت‌هايي است كه زمينه ساز رضايت‌مندي از زندگي براي اعضاي خانواده مي‌شود</a:t>
            </a:r>
          </a:p>
        </p:txBody>
      </p:sp>
      <p:sp>
        <p:nvSpPr>
          <p:cNvPr id="10" name="Rectangle 9"/>
          <p:cNvSpPr/>
          <p:nvPr/>
        </p:nvSpPr>
        <p:spPr>
          <a:xfrm>
            <a:off x="2143108" y="4997247"/>
            <a:ext cx="4572000" cy="646331"/>
          </a:xfrm>
          <a:prstGeom prst="rect">
            <a:avLst/>
          </a:prstGeom>
        </p:spPr>
        <p:style>
          <a:lnRef idx="2">
            <a:schemeClr val="accent4"/>
          </a:lnRef>
          <a:fillRef idx="1">
            <a:schemeClr val="lt1"/>
          </a:fillRef>
          <a:effectRef idx="0">
            <a:schemeClr val="accent4"/>
          </a:effectRef>
          <a:fontRef idx="minor">
            <a:schemeClr val="dk1"/>
          </a:fontRef>
        </p:style>
        <p:txBody>
          <a:bodyPr>
            <a:spAutoFit/>
          </a:bodyPr>
          <a:lstStyle/>
          <a:p>
            <a:pPr algn="ctr"/>
            <a:r>
              <a:rPr lang="fa-IR" b="1" dirty="0">
                <a:cs typeface="Nazanin" pitchFamily="2" charset="-78"/>
              </a:rPr>
              <a:t>تعادل در اين نظريه به تمايل خانواده در حفظ وضعيتي پايدار در طول زمان اشاره دارد</a:t>
            </a:r>
          </a:p>
        </p:txBody>
      </p:sp>
      <p:sp>
        <p:nvSpPr>
          <p:cNvPr id="11" name="Rectangle 10"/>
          <p:cNvSpPr/>
          <p:nvPr/>
        </p:nvSpPr>
        <p:spPr>
          <a:xfrm>
            <a:off x="1071538" y="5783065"/>
            <a:ext cx="7143800" cy="646331"/>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fa-IR" b="1" dirty="0">
                <a:cs typeface="Nazanin" pitchFamily="2" charset="-78"/>
              </a:rPr>
              <a:t>خانواده‌ي شاخص" در اين نظريه، خانواده‌اي است كه مرد وظيفه‌ي تهيه‌ي نيازهاي خانواده را دارد و زن مدير خانه است</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8"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20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8" presetClass="entr" presetSubtype="1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amond(in)">
                                      <p:cBhvr>
                                        <p:cTn id="27" dur="2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ntr" presetSubtype="1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amond(in)">
                                      <p:cBhvr>
                                        <p:cTn id="32" dur="20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8" presetClass="entr" presetSubtype="1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amond(in)">
                                      <p:cBhvr>
                                        <p:cTn id="3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animBg="1"/>
      <p:bldP spid="8" grpId="0" animBg="1"/>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1945320" y="1643050"/>
            <a:ext cx="4618572"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000" b="1" dirty="0">
                <a:cs typeface="Nazanin" pitchFamily="2" charset="-78"/>
              </a:rPr>
              <a:t>زمينه‌هاي تحقيقاتي در نظريه‌ي ساختاري-كنش‌نگر</a:t>
            </a:r>
            <a:endParaRPr lang="fa-IR" sz="2000" dirty="0">
              <a:cs typeface="Nazanin" pitchFamily="2" charset="-78"/>
            </a:endParaRPr>
          </a:p>
        </p:txBody>
      </p:sp>
      <p:sp>
        <p:nvSpPr>
          <p:cNvPr id="6" name="Rectangle 5"/>
          <p:cNvSpPr/>
          <p:nvPr/>
        </p:nvSpPr>
        <p:spPr>
          <a:xfrm>
            <a:off x="1000100" y="2357430"/>
            <a:ext cx="6858048" cy="1015663"/>
          </a:xfrm>
          <a:prstGeom prst="rect">
            <a:avLst/>
          </a:prstGeom>
        </p:spPr>
        <p:style>
          <a:lnRef idx="0">
            <a:schemeClr val="accent3"/>
          </a:lnRef>
          <a:fillRef idx="3">
            <a:schemeClr val="accent3"/>
          </a:fillRef>
          <a:effectRef idx="3">
            <a:schemeClr val="accent3"/>
          </a:effectRef>
          <a:fontRef idx="minor">
            <a:schemeClr val="lt1"/>
          </a:fontRef>
        </p:style>
        <p:txBody>
          <a:bodyPr wrap="square">
            <a:spAutoFit/>
          </a:bodyPr>
          <a:lstStyle/>
          <a:p>
            <a:pPr algn="ctr" rtl="0"/>
            <a:r>
              <a:rPr lang="fa-IR" sz="2000" b="1" dirty="0" smtClean="0">
                <a:cs typeface="Nazanin" pitchFamily="2" charset="-78"/>
              </a:rPr>
              <a:t>ساختار خانواده و كنش‌هاي خانواده "زنان شاغل" و "ساختار زناشويي”</a:t>
            </a:r>
          </a:p>
          <a:p>
            <a:pPr algn="ctr" rtl="0"/>
            <a:r>
              <a:rPr lang="fa-IR" sz="2000" b="1" dirty="0" smtClean="0">
                <a:cs typeface="Nazanin" pitchFamily="2" charset="-78"/>
              </a:rPr>
              <a:t> </a:t>
            </a:r>
            <a:r>
              <a:rPr lang="en-US" sz="2000" b="1" dirty="0" smtClean="0">
                <a:cs typeface="Nazanin" pitchFamily="2" charset="-78"/>
              </a:rPr>
              <a:t>-Family Structure,  Family functions, </a:t>
            </a:r>
          </a:p>
          <a:p>
            <a:pPr algn="ctr" rtl="0"/>
            <a:r>
              <a:rPr lang="en-US" sz="2000" b="1" dirty="0" smtClean="0">
                <a:cs typeface="Nazanin" pitchFamily="2" charset="-78"/>
              </a:rPr>
              <a:t>working women, Marital structure</a:t>
            </a:r>
            <a:endParaRPr lang="en-US" sz="2000" b="1" dirty="0">
              <a:cs typeface="Nazanin" pitchFamily="2" charset="-78"/>
            </a:endParaRPr>
          </a:p>
        </p:txBody>
      </p:sp>
      <p:sp>
        <p:nvSpPr>
          <p:cNvPr id="7" name="Rectangle 6"/>
          <p:cNvSpPr/>
          <p:nvPr/>
        </p:nvSpPr>
        <p:spPr>
          <a:xfrm>
            <a:off x="5357818" y="3714752"/>
            <a:ext cx="1774909" cy="707886"/>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000" b="1" i="1" dirty="0" smtClean="0">
                <a:cs typeface="Nazanin" pitchFamily="2" charset="-78"/>
              </a:rPr>
              <a:t>خانواده‌ي‌هسته اي</a:t>
            </a:r>
          </a:p>
          <a:p>
            <a:pPr algn="ctr"/>
            <a:r>
              <a:rPr lang="en-US" sz="2000" b="1" i="1" dirty="0" smtClean="0">
                <a:cs typeface="Nazanin" pitchFamily="2" charset="-78"/>
              </a:rPr>
              <a:t>Nuclear family</a:t>
            </a:r>
            <a:endParaRPr lang="fa-IR" sz="2000" dirty="0">
              <a:cs typeface="Nazanin" pitchFamily="2" charset="-78"/>
            </a:endParaRPr>
          </a:p>
        </p:txBody>
      </p:sp>
      <p:sp>
        <p:nvSpPr>
          <p:cNvPr id="8" name="Rectangle 7"/>
          <p:cNvSpPr/>
          <p:nvPr/>
        </p:nvSpPr>
        <p:spPr>
          <a:xfrm>
            <a:off x="1628846" y="3774048"/>
            <a:ext cx="2585964" cy="707886"/>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pPr rtl="0"/>
            <a:r>
              <a:rPr lang="fa-IR" sz="2000" b="1" dirty="0" smtClean="0">
                <a:cs typeface="Nazanin" pitchFamily="2" charset="-78"/>
              </a:rPr>
              <a:t>خانواده‌هاي "چند‌همسري”</a:t>
            </a:r>
          </a:p>
          <a:p>
            <a:pPr algn="ctr" rtl="0"/>
            <a:r>
              <a:rPr lang="en-US" sz="2000" b="1" dirty="0" smtClean="0">
                <a:cs typeface="Nazanin" pitchFamily="2" charset="-78"/>
              </a:rPr>
              <a:t>Polygamous</a:t>
            </a:r>
            <a:endParaRPr lang="en-US" sz="2000" b="1" dirty="0">
              <a:cs typeface="Nazanin" pitchFamily="2" charset="-78"/>
            </a:endParaRPr>
          </a:p>
        </p:txBody>
      </p:sp>
      <p:sp>
        <p:nvSpPr>
          <p:cNvPr id="9" name="Rectangle 8"/>
          <p:cNvSpPr/>
          <p:nvPr/>
        </p:nvSpPr>
        <p:spPr>
          <a:xfrm>
            <a:off x="1285852" y="4786322"/>
            <a:ext cx="6357982"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كنش‌هاي جنسي، توليد‌مثل، جامعه‌پذيري فرزندان و اقتصادي</a:t>
            </a:r>
            <a:endParaRPr lang="fa-IR" sz="2000" b="1" dirty="0">
              <a:cs typeface="Nazanin" pitchFamily="2" charset="-78"/>
            </a:endParaRPr>
          </a:p>
        </p:txBody>
      </p:sp>
      <p:sp>
        <p:nvSpPr>
          <p:cNvPr id="10" name="Rectangle 9"/>
          <p:cNvSpPr/>
          <p:nvPr/>
        </p:nvSpPr>
        <p:spPr>
          <a:xfrm>
            <a:off x="1906298" y="5559998"/>
            <a:ext cx="4594528" cy="46166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fa-IR" sz="2400" b="1" dirty="0" smtClean="0">
                <a:cs typeface="Nazanin" pitchFamily="2" charset="-78"/>
              </a:rPr>
              <a:t>مردان با توان بدني و زنان با توان شيردهي </a:t>
            </a:r>
            <a:endParaRPr lang="fa-IR" sz="2400" b="1"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5"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strVal val="#ppt_w*0.70"/>
                                          </p:val>
                                        </p:tav>
                                        <p:tav tm="100000">
                                          <p:val>
                                            <p:strVal val="#ppt_w"/>
                                          </p:val>
                                        </p:tav>
                                      </p:tavLst>
                                    </p:anim>
                                    <p:anim calcmode="lin" valueType="num">
                                      <p:cBhvr>
                                        <p:cTn id="13" dur="1000" fill="hold"/>
                                        <p:tgtEl>
                                          <p:spTgt spid="6"/>
                                        </p:tgtEl>
                                        <p:attrNameLst>
                                          <p:attrName>ppt_h</p:attrName>
                                        </p:attrNameLst>
                                      </p:cBhvr>
                                      <p:tavLst>
                                        <p:tav tm="0">
                                          <p:val>
                                            <p:strVal val="#ppt_h"/>
                                          </p:val>
                                        </p:tav>
                                        <p:tav tm="100000">
                                          <p:val>
                                            <p:strVal val="#ppt_h"/>
                                          </p:val>
                                        </p:tav>
                                      </p:tavLst>
                                    </p:anim>
                                    <p:animEffect transition="in" filter="fade">
                                      <p:cBhvr>
                                        <p:cTn id="14" dur="10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box(in)">
                                      <p:cBhvr>
                                        <p:cTn id="31" dur="500"/>
                                        <p:tgtEl>
                                          <p:spTgt spid="9"/>
                                        </p:tgtEl>
                                      </p:cBhvr>
                                    </p:animEffect>
                                  </p:childTnLst>
                                </p:cTn>
                              </p:par>
                            </p:childTnLst>
                          </p:cTn>
                        </p:par>
                      </p:childTnLst>
                    </p:cTn>
                  </p:par>
                  <p:par>
                    <p:cTn id="32" fill="hold">
                      <p:stCondLst>
                        <p:cond delay="indefinite"/>
                      </p:stCondLst>
                      <p:childTnLst>
                        <p:par>
                          <p:cTn id="33" fill="hold">
                            <p:stCondLst>
                              <p:cond delay="0"/>
                            </p:stCondLst>
                            <p:childTnLst>
                              <p:par>
                                <p:cTn id="34" presetID="8"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diamond(in)">
                                      <p:cBhvr>
                                        <p:cTn id="36"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274638"/>
            <a:ext cx="8229600" cy="1143000"/>
          </a:xfrm>
        </p:spPr>
        <p:style>
          <a:lnRef idx="0">
            <a:schemeClr val="accent4"/>
          </a:lnRef>
          <a:fillRef idx="3">
            <a:schemeClr val="accent4"/>
          </a:fillRef>
          <a:effectRef idx="3">
            <a:schemeClr val="accent4"/>
          </a:effectRef>
          <a:fontRef idx="minor">
            <a:schemeClr val="lt1"/>
          </a:fontRef>
        </p:style>
        <p:txBody>
          <a:bodyPr/>
          <a:lstStyle/>
          <a:p>
            <a:r>
              <a:rPr lang="en-US" dirty="0"/>
              <a:t>Structural/Functionalism Theory</a:t>
            </a:r>
            <a:endParaRPr lang="fa-IR" dirty="0"/>
          </a:p>
        </p:txBody>
      </p:sp>
      <p:sp>
        <p:nvSpPr>
          <p:cNvPr id="5" name="Rectangle 4"/>
          <p:cNvSpPr/>
          <p:nvPr/>
        </p:nvSpPr>
        <p:spPr>
          <a:xfrm>
            <a:off x="3637313" y="1714488"/>
            <a:ext cx="1370888"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fa-IR" sz="2400" b="1" dirty="0" smtClean="0">
                <a:cs typeface="Nazanin" pitchFamily="2" charset="-78"/>
              </a:rPr>
              <a:t>زنان شاغل </a:t>
            </a:r>
            <a:endParaRPr lang="fa-IR" sz="2400" b="1" dirty="0">
              <a:cs typeface="Nazanin" pitchFamily="2" charset="-78"/>
            </a:endParaRPr>
          </a:p>
        </p:txBody>
      </p:sp>
      <p:sp>
        <p:nvSpPr>
          <p:cNvPr id="1025" name="Rectangle 1"/>
          <p:cNvSpPr>
            <a:spLocks noChangeArrowheads="1"/>
          </p:cNvSpPr>
          <p:nvPr/>
        </p:nvSpPr>
        <p:spPr bwMode="auto">
          <a:xfrm>
            <a:off x="365947" y="2332017"/>
            <a:ext cx="8420895" cy="95410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l" defTabSz="914400" rtl="1" eaLnBrk="1" fontAlgn="base" latinLnBrk="0" hangingPunct="1">
              <a:lnSpc>
                <a:spcPct val="100000"/>
              </a:lnSpc>
              <a:spcBef>
                <a:spcPct val="0"/>
              </a:spcBef>
              <a:spcAft>
                <a:spcPct val="0"/>
              </a:spcAft>
              <a:buClrTx/>
              <a:buSzTx/>
              <a:buFontTx/>
              <a:buChar char="•"/>
              <a:tabLst>
                <a:tab pos="685800" algn="l"/>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تك‌همسري</a:t>
            </a:r>
            <a:r>
              <a:rPr kumimoji="0" lang="fa-IR" sz="2400" b="1" i="0" u="none" strike="noStrike" cap="none" normalizeH="0" baseline="30000" dirty="0" smtClean="0">
                <a:ln>
                  <a:noFill/>
                </a:ln>
                <a:solidFill>
                  <a:schemeClr val="tx1"/>
                </a:solidFill>
                <a:effectLst/>
                <a:latin typeface="Arial" pitchFamily="34" charset="0"/>
                <a:ea typeface="Times New Roman" pitchFamily="18" charset="0"/>
                <a:cs typeface="Nazanin" pitchFamily="2" charset="-78"/>
                <a:hlinkClick r:id=""/>
              </a:rPr>
              <a:t>[</a:t>
            </a:r>
            <a:r>
              <a:rPr kumimoji="0" lang="fa-IR" sz="2400" b="1" i="0" u="none" strike="noStrike" cap="none" normalizeH="0" baseline="30000" dirty="0" smtClean="0" bmk="">
                <a:ln>
                  <a:noFill/>
                </a:ln>
                <a:solidFill>
                  <a:schemeClr val="tx1"/>
                </a:solidFill>
                <a:effectLst/>
                <a:latin typeface="Arial" pitchFamily="34" charset="0"/>
                <a:ea typeface="Times New Roman" pitchFamily="18" charset="0"/>
                <a:cs typeface="Nazanin" pitchFamily="2" charset="-78"/>
                <a:hlinkClick r:id=""/>
              </a:rPr>
              <a:t>1]</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 اين نوع ساختار زناشويي تقريباً در يك چهارم جوامع رايج است.</a:t>
            </a:r>
          </a:p>
          <a:p>
            <a:pPr lvl="0" algn="ctr" fontAlgn="base">
              <a:spcBef>
                <a:spcPct val="0"/>
              </a:spcBef>
              <a:spcAft>
                <a:spcPct val="0"/>
              </a:spcAft>
              <a:tabLst>
                <a:tab pos="685800" algn="l"/>
              </a:tabLst>
            </a:pPr>
            <a:r>
              <a:rPr lang="en-US" sz="3200" dirty="0" smtClean="0">
                <a:solidFill>
                  <a:schemeClr val="tx1"/>
                </a:solidFill>
                <a:latin typeface="Arial" pitchFamily="34" charset="0"/>
                <a:ea typeface="Times New Roman" pitchFamily="18" charset="0"/>
                <a:cs typeface="Arial" pitchFamily="34" charset="0"/>
              </a:rPr>
              <a:t>monogamy</a:t>
            </a:r>
            <a:endParaRPr kumimoji="0" lang="en-US" sz="3200" b="1" i="0" u="none" strike="noStrike" cap="none" normalizeH="0" baseline="0" dirty="0" smtClean="0">
              <a:ln>
                <a:noFill/>
              </a:ln>
              <a:solidFill>
                <a:schemeClr val="tx1"/>
              </a:solidFill>
              <a:effectLst/>
              <a:latin typeface="Arial" pitchFamily="34" charset="0"/>
              <a:cs typeface="Nazanin" pitchFamily="2" charset="-78"/>
            </a:endParaRPr>
          </a:p>
        </p:txBody>
      </p:sp>
      <p:sp>
        <p:nvSpPr>
          <p:cNvPr id="9" name="Rectangle 8"/>
          <p:cNvSpPr/>
          <p:nvPr/>
        </p:nvSpPr>
        <p:spPr>
          <a:xfrm>
            <a:off x="357158" y="3425611"/>
            <a:ext cx="8429684" cy="892552"/>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ctr" rtl="0"/>
            <a:r>
              <a:rPr lang="fa-IR" sz="2400" b="1" dirty="0" smtClean="0">
                <a:cs typeface="Nazanin" pitchFamily="2" charset="-78"/>
              </a:rPr>
              <a:t>چند‌زني: اين نوع ساختار زناشويي تقريباً در سه چهار جوامع مرسوم بوده است.</a:t>
            </a:r>
          </a:p>
          <a:p>
            <a:pPr algn="ctr" rtl="0"/>
            <a:r>
              <a:rPr lang="en-US" sz="2800" b="1" dirty="0" smtClean="0">
                <a:cs typeface="Nazanin" pitchFamily="2" charset="-78"/>
              </a:rPr>
              <a:t>polygamy</a:t>
            </a:r>
            <a:endParaRPr lang="en-US" sz="2800" b="1" dirty="0">
              <a:cs typeface="Nazanin" pitchFamily="2" charset="-78"/>
            </a:endParaRPr>
          </a:p>
        </p:txBody>
      </p:sp>
      <p:sp>
        <p:nvSpPr>
          <p:cNvPr id="10" name="Rectangle 9"/>
          <p:cNvSpPr/>
          <p:nvPr/>
        </p:nvSpPr>
        <p:spPr>
          <a:xfrm>
            <a:off x="357158" y="4497181"/>
            <a:ext cx="8429684" cy="892552"/>
          </a:xfrm>
          <a:prstGeom prst="rect">
            <a:avLst/>
          </a:prstGeom>
        </p:spPr>
        <p:style>
          <a:lnRef idx="1">
            <a:schemeClr val="accent1"/>
          </a:lnRef>
          <a:fillRef idx="2">
            <a:schemeClr val="accent1"/>
          </a:fillRef>
          <a:effectRef idx="1">
            <a:schemeClr val="accent1"/>
          </a:effectRef>
          <a:fontRef idx="minor">
            <a:schemeClr val="dk1"/>
          </a:fontRef>
        </p:style>
        <p:txBody>
          <a:bodyPr wrap="square">
            <a:spAutoFit/>
          </a:bodyPr>
          <a:lstStyle/>
          <a:p>
            <a:pPr algn="ctr" rtl="0"/>
            <a:r>
              <a:rPr lang="fa-IR" sz="2400" dirty="0" smtClean="0">
                <a:cs typeface="Nazanin" pitchFamily="2" charset="-78"/>
              </a:rPr>
              <a:t>چند‌شوهري: ساختار زناشويي چند شوهري بسيار محدود و انگشت شمار بوده‌است</a:t>
            </a:r>
          </a:p>
          <a:p>
            <a:pPr algn="ctr" rtl="0"/>
            <a:r>
              <a:rPr lang="en-US" sz="2800" dirty="0" smtClean="0">
                <a:cs typeface="Nazanin" pitchFamily="2" charset="-78"/>
              </a:rPr>
              <a:t>polyandry</a:t>
            </a:r>
            <a:endParaRPr lang="en-US" sz="28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25"/>
                                        </p:tgtEl>
                                        <p:attrNameLst>
                                          <p:attrName>style.visibility</p:attrName>
                                        </p:attrNameLst>
                                      </p:cBhvr>
                                      <p:to>
                                        <p:strVal val="visible"/>
                                      </p:to>
                                    </p:set>
                                    <p:anim calcmode="lin" valueType="num">
                                      <p:cBhvr additive="base">
                                        <p:cTn id="12" dur="500" fill="hold"/>
                                        <p:tgtEl>
                                          <p:spTgt spid="1025"/>
                                        </p:tgtEl>
                                        <p:attrNameLst>
                                          <p:attrName>ppt_x</p:attrName>
                                        </p:attrNameLst>
                                      </p:cBhvr>
                                      <p:tavLst>
                                        <p:tav tm="0">
                                          <p:val>
                                            <p:strVal val="#ppt_x"/>
                                          </p:val>
                                        </p:tav>
                                        <p:tav tm="100000">
                                          <p:val>
                                            <p:strVal val="#ppt_x"/>
                                          </p:val>
                                        </p:tav>
                                      </p:tavLst>
                                    </p:anim>
                                    <p:anim calcmode="lin" valueType="num">
                                      <p:cBhvr additive="base">
                                        <p:cTn id="13" dur="500" fill="hold"/>
                                        <p:tgtEl>
                                          <p:spTgt spid="102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25" grpId="0" animBg="1"/>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32" y="2357438"/>
            <a:ext cx="8229600" cy="1143000"/>
          </a:xfrm>
          <a:solidFill>
            <a:srgbClr val="FFFF00"/>
          </a:solidFill>
          <a:ln w="34925">
            <a:solidFill>
              <a:srgbClr val="FFFFFF"/>
            </a:solidFill>
          </a:ln>
          <a:effectLst>
            <a:outerShdw blurRad="317500" dir="2700000" algn="ctr">
              <a:srgbClr val="000000">
                <a:alpha val="43000"/>
              </a:srgbClr>
            </a:outerShdw>
          </a:effectLst>
          <a:scene3d>
            <a:camera prst="perspectiveFront" fov="2700000">
              <a:rot lat="19086000" lon="19067999" rev="3108000"/>
            </a:camera>
            <a:lightRig rig="threePt" dir="t">
              <a:rot lat="0" lon="0" rev="0"/>
            </a:lightRig>
          </a:scene3d>
          <a:sp3d extrusionH="38100" prstMaterial="clear">
            <a:bevelT w="260350" h="50800" prst="softRound"/>
            <a:bevelB prst="softRound"/>
          </a:sp3d>
        </p:spPr>
        <p:txBody>
          <a:bodyPr>
            <a:normAutofit fontScale="90000"/>
          </a:bodyPr>
          <a:lstStyle/>
          <a:p>
            <a:r>
              <a:rPr lang="fa-IR" dirty="0" smtClean="0">
                <a:cs typeface="Nazanin" pitchFamily="2" charset="-78"/>
              </a:rPr>
              <a:t>عمده‌ترين عوامل ايجاد‌كننده‌ي درگيري‌هاي زناشويي كه در نظريه‌ي ساختاري-كنش‌نگر</a:t>
            </a:r>
            <a:r>
              <a:rPr lang="en-US" dirty="0" smtClean="0">
                <a:cs typeface="Nazanin" pitchFamily="2" charset="-78"/>
              </a:rPr>
              <a:t> </a:t>
            </a:r>
            <a:r>
              <a:rPr lang="fa-IR" dirty="0" smtClean="0">
                <a:cs typeface="Nazanin" pitchFamily="2" charset="-78"/>
              </a:rPr>
              <a:t>کدامند؟</a:t>
            </a:r>
            <a:endParaRPr lang="fa-IR"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iterate type="lt">
                                    <p:tmPct val="5000"/>
                                  </p:iterate>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428596" y="1500174"/>
            <a:ext cx="7929618" cy="830997"/>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400" b="1" dirty="0" smtClean="0">
                <a:cs typeface="Nazanin" pitchFamily="2" charset="-78"/>
              </a:rPr>
              <a:t>اين تئوري نخستين تئوري خانواده است كه به‌گونه‌اي متمركز، هويت و ماهيتي جدا از روان‌شناسي و جامعه‌شناسي دارد</a:t>
            </a:r>
            <a:endParaRPr lang="fa-IR" sz="2400" b="1" dirty="0">
              <a:cs typeface="Nazanin" pitchFamily="2" charset="-78"/>
            </a:endParaRPr>
          </a:p>
        </p:txBody>
      </p:sp>
      <p:sp>
        <p:nvSpPr>
          <p:cNvPr id="6" name="TextBox 5"/>
          <p:cNvSpPr txBox="1"/>
          <p:nvPr/>
        </p:nvSpPr>
        <p:spPr>
          <a:xfrm>
            <a:off x="2571736" y="2786058"/>
            <a:ext cx="4071966" cy="461665"/>
          </a:xfrm>
          <a:prstGeom prst="rect">
            <a:avLst/>
          </a:prstGeom>
          <a:effectLst>
            <a:glow rad="228600">
              <a:schemeClr val="accent2">
                <a:satMod val="175000"/>
                <a:alpha val="40000"/>
              </a:schemeClr>
            </a:glow>
            <a:outerShdw blurRad="40000" dist="20000" dir="5400000" rotWithShape="0">
              <a:srgbClr val="000000">
                <a:alpha val="38000"/>
              </a:srgbClr>
            </a:outerShdw>
          </a:effectLst>
        </p:spPr>
        <p:style>
          <a:lnRef idx="1">
            <a:schemeClr val="accent3"/>
          </a:lnRef>
          <a:fillRef idx="2">
            <a:schemeClr val="accent3"/>
          </a:fillRef>
          <a:effectRef idx="1">
            <a:schemeClr val="accent3"/>
          </a:effectRef>
          <a:fontRef idx="minor">
            <a:schemeClr val="dk1"/>
          </a:fontRef>
        </p:style>
        <p:txBody>
          <a:bodyPr wrap="square" rtlCol="1">
            <a:spAutoFit/>
          </a:bodyPr>
          <a:lstStyle/>
          <a:p>
            <a:pPr algn="ctr"/>
            <a:r>
              <a:rPr lang="fa-IR" sz="2400" b="1" dirty="0" smtClean="0">
                <a:cs typeface="Nazanin" pitchFamily="2" charset="-78"/>
              </a:rPr>
              <a:t>منظور از تحول چیست؟</a:t>
            </a:r>
            <a:endParaRPr lang="fa-IR" sz="2400" b="1" dirty="0">
              <a:cs typeface="Nazanin" pitchFamily="2" charset="-78"/>
            </a:endParaRPr>
          </a:p>
        </p:txBody>
      </p:sp>
      <p:sp>
        <p:nvSpPr>
          <p:cNvPr id="7" name="Rectangle 6"/>
          <p:cNvSpPr/>
          <p:nvPr/>
        </p:nvSpPr>
        <p:spPr>
          <a:xfrm>
            <a:off x="500034" y="3577240"/>
            <a:ext cx="7858180" cy="830997"/>
          </a:xfrm>
          <a:prstGeom prst="rect">
            <a:avLst/>
          </a:prstGeom>
          <a:effectLst>
            <a:glow rad="228600">
              <a:schemeClr val="accent4">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fa-IR" sz="2400" dirty="0" smtClean="0">
                <a:cs typeface="Nazanin" pitchFamily="2" charset="-78"/>
              </a:rPr>
              <a:t>درتئوري‌هاي روان‌شناسي موضوع تحول، بر فرايند تحول فرد متمركز است و در جامعه‌شناسي موضوع تحول به جامعه و بافت اجتماع باز مي‌گردد</a:t>
            </a:r>
            <a:endParaRPr lang="fa-IR" sz="2400" dirty="0">
              <a:cs typeface="Nazanin" pitchFamily="2" charset="-78"/>
            </a:endParaRPr>
          </a:p>
        </p:txBody>
      </p:sp>
      <p:sp>
        <p:nvSpPr>
          <p:cNvPr id="8" name="Rectangle 7"/>
          <p:cNvSpPr/>
          <p:nvPr/>
        </p:nvSpPr>
        <p:spPr>
          <a:xfrm>
            <a:off x="428596" y="4782933"/>
            <a:ext cx="7858180" cy="830997"/>
          </a:xfrm>
          <a:prstGeom prst="rect">
            <a:avLst/>
          </a:prstGeom>
          <a:effectLst>
            <a:glow rad="228600">
              <a:schemeClr val="accent6">
                <a:satMod val="175000"/>
                <a:alpha val="40000"/>
              </a:schemeClr>
            </a:glow>
            <a:outerShdw blurRad="40000" dist="20000" dir="5400000" rotWithShape="0">
              <a:srgbClr val="000000">
                <a:alpha val="38000"/>
              </a:srgbClr>
            </a:outerShdw>
          </a:effectLst>
        </p:spPr>
        <p:style>
          <a:lnRef idx="1">
            <a:schemeClr val="accent6"/>
          </a:lnRef>
          <a:fillRef idx="2">
            <a:schemeClr val="accent6"/>
          </a:fillRef>
          <a:effectRef idx="1">
            <a:schemeClr val="accent6"/>
          </a:effectRef>
          <a:fontRef idx="minor">
            <a:schemeClr val="dk1"/>
          </a:fontRef>
        </p:style>
        <p:txBody>
          <a:bodyPr wrap="square">
            <a:spAutoFit/>
          </a:bodyPr>
          <a:lstStyle/>
          <a:p>
            <a:pPr rtl="0"/>
            <a:r>
              <a:rPr lang="fa-IR" sz="2400" b="1" dirty="0" smtClean="0">
                <a:cs typeface="Nazanin" pitchFamily="2" charset="-78"/>
              </a:rPr>
              <a:t>خانواده نيز به عنوان يك گروه اجتماعي زير تاثير فرايندهاي تحولي است</a:t>
            </a:r>
          </a:p>
          <a:p>
            <a:pPr algn="ctr" rtl="0"/>
            <a:r>
              <a:rPr lang="en-US" sz="2400" b="1" dirty="0" smtClean="0">
                <a:cs typeface="Nazanin" pitchFamily="2" charset="-78"/>
              </a:rPr>
              <a:t>Developmental Processes</a:t>
            </a:r>
            <a:endParaRPr lang="en-US" sz="2400" b="1"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ox(in)">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ox(in)">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500034" y="1308730"/>
            <a:ext cx="8215370" cy="1384995"/>
          </a:xfrm>
          <a:prstGeom prst="rect">
            <a:avLst/>
          </a:prstGeom>
          <a:effectLst>
            <a:glow rad="228600">
              <a:schemeClr val="accent6">
                <a:satMod val="175000"/>
                <a:alpha val="40000"/>
              </a:schemeClr>
            </a:glow>
            <a:outerShdw blurRad="40000" dist="23000" dir="5400000" rotWithShape="0">
              <a:srgbClr val="000000">
                <a:alpha val="35000"/>
              </a:srgbClr>
            </a:outerShdw>
          </a:effectLst>
        </p:spPr>
        <p:style>
          <a:lnRef idx="0">
            <a:schemeClr val="accent5"/>
          </a:lnRef>
          <a:fillRef idx="3">
            <a:schemeClr val="accent5"/>
          </a:fillRef>
          <a:effectRef idx="3">
            <a:schemeClr val="accent5"/>
          </a:effectRef>
          <a:fontRef idx="minor">
            <a:schemeClr val="lt1"/>
          </a:fontRef>
        </p:style>
        <p:txBody>
          <a:bodyPr wrap="square">
            <a:spAutoFit/>
          </a:bodyPr>
          <a:lstStyle/>
          <a:p>
            <a:pPr algn="ctr" rtl="0"/>
            <a:r>
              <a:rPr lang="fa-IR" sz="2800" b="1" dirty="0" smtClean="0">
                <a:cs typeface="Nazanin" pitchFamily="2" charset="-78"/>
              </a:rPr>
              <a:t>دوران زندگي خانواده از دو دوره‌ي اصلي تشكيل شده‌است</a:t>
            </a:r>
          </a:p>
          <a:p>
            <a:pPr algn="ctr" rtl="0"/>
            <a:r>
              <a:rPr lang="en-US" sz="2800" b="1" dirty="0" smtClean="0">
                <a:cs typeface="Nazanin" pitchFamily="2" charset="-78"/>
              </a:rPr>
              <a:t>Major stage:</a:t>
            </a:r>
          </a:p>
          <a:p>
            <a:pPr algn="ctr" rtl="0"/>
            <a:r>
              <a:rPr lang="en-US" sz="2800" b="1" dirty="0" smtClean="0">
                <a:cs typeface="Nazanin" pitchFamily="2" charset="-78"/>
              </a:rPr>
              <a:t>1- Expansion 2- Contraction</a:t>
            </a:r>
            <a:endParaRPr lang="en-US" sz="2800" b="1" dirty="0">
              <a:cs typeface="Nazanin" pitchFamily="2" charset="-78"/>
            </a:endParaRPr>
          </a:p>
        </p:txBody>
      </p:sp>
      <p:sp>
        <p:nvSpPr>
          <p:cNvPr id="6" name="Rectangle 5"/>
          <p:cNvSpPr/>
          <p:nvPr/>
        </p:nvSpPr>
        <p:spPr>
          <a:xfrm>
            <a:off x="3783165" y="3000372"/>
            <a:ext cx="1337225" cy="461665"/>
          </a:xfrm>
          <a:prstGeom prst="rect">
            <a:avLst/>
          </a:prstGeom>
        </p:spPr>
        <p:style>
          <a:lnRef idx="2">
            <a:schemeClr val="accent3"/>
          </a:lnRef>
          <a:fillRef idx="1">
            <a:schemeClr val="lt1"/>
          </a:fillRef>
          <a:effectRef idx="0">
            <a:schemeClr val="accent3"/>
          </a:effectRef>
          <a:fontRef idx="minor">
            <a:schemeClr val="dk1"/>
          </a:fontRef>
        </p:style>
        <p:txBody>
          <a:bodyPr wrap="none">
            <a:spAutoFit/>
          </a:bodyPr>
          <a:lstStyle/>
          <a:p>
            <a:pPr algn="ctr"/>
            <a:r>
              <a:rPr lang="fa-IR" sz="2400" dirty="0" smtClean="0">
                <a:cs typeface="Nazanin" pitchFamily="2" charset="-78"/>
              </a:rPr>
              <a:t>دوال و هيل </a:t>
            </a:r>
            <a:endParaRPr lang="fa-IR" sz="2400" dirty="0">
              <a:cs typeface="Nazanin" pitchFamily="2" charset="-78"/>
            </a:endParaRPr>
          </a:p>
        </p:txBody>
      </p:sp>
      <p:sp>
        <p:nvSpPr>
          <p:cNvPr id="7" name="Rectangle 6"/>
          <p:cNvSpPr/>
          <p:nvPr/>
        </p:nvSpPr>
        <p:spPr>
          <a:xfrm>
            <a:off x="428596" y="3639925"/>
            <a:ext cx="8286808" cy="83099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fa-IR" sz="2400" dirty="0" smtClean="0">
                <a:cs typeface="Nazanin" pitchFamily="2" charset="-78"/>
              </a:rPr>
              <a:t>خانواده همانند فرد، هر مرحله از تحول خود را با انجام تكاليف تحولي ويژه‌اي پشت‌سر مي‌گذارند</a:t>
            </a:r>
            <a:endParaRPr lang="fa-IR" sz="2400" dirty="0">
              <a:cs typeface="Nazanin" pitchFamily="2" charset="-78"/>
            </a:endParaRPr>
          </a:p>
        </p:txBody>
      </p:sp>
      <p:sp>
        <p:nvSpPr>
          <p:cNvPr id="8" name="Rectangle 7"/>
          <p:cNvSpPr/>
          <p:nvPr/>
        </p:nvSpPr>
        <p:spPr>
          <a:xfrm>
            <a:off x="428596" y="4648810"/>
            <a:ext cx="8286808" cy="83099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0"/>
            <a:r>
              <a:rPr lang="fa-IR" sz="2400" dirty="0" smtClean="0">
                <a:cs typeface="Nazanin" pitchFamily="2" charset="-78"/>
              </a:rPr>
              <a:t>تغييرات درون خانواده در طول زمان شامل نقش‌هاي اجتماعي و انتقال‌ها كردند</a:t>
            </a:r>
          </a:p>
          <a:p>
            <a:pPr algn="ctr" rtl="0"/>
            <a:r>
              <a:rPr lang="en-US" sz="2400" dirty="0" smtClean="0">
                <a:cs typeface="Nazanin" pitchFamily="2" charset="-78"/>
              </a:rPr>
              <a:t>Social role &amp; Transitions</a:t>
            </a:r>
            <a:endParaRPr lang="en-US" sz="24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heckerboard(across)">
                                      <p:cBhvr>
                                        <p:cTn id="12" dur="500"/>
                                        <p:tgtEl>
                                          <p:spTgt spid="6"/>
                                        </p:tgtEl>
                                      </p:cBhvr>
                                    </p:animEffect>
                                  </p:childTnLst>
                                </p:cTn>
                              </p:par>
                            </p:childTnLst>
                          </p:cTn>
                        </p:par>
                        <p:par>
                          <p:cTn id="13" fill="hold">
                            <p:stCondLst>
                              <p:cond delay="500"/>
                            </p:stCondLst>
                            <p:childTnLst>
                              <p:par>
                                <p:cTn id="14" presetID="4" presetClass="entr" presetSubtype="16"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in)">
                                      <p:cBhvr>
                                        <p:cTn id="16" dur="500"/>
                                        <p:tgtEl>
                                          <p:spTgt spid="7"/>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5" name="Rectangle 4"/>
          <p:cNvSpPr/>
          <p:nvPr/>
        </p:nvSpPr>
        <p:spPr>
          <a:xfrm>
            <a:off x="5857884" y="1643050"/>
            <a:ext cx="1707519" cy="523220"/>
          </a:xfrm>
          <a:prstGeom prst="rect">
            <a:avLst/>
          </a:prstGeom>
        </p:spPr>
        <p:style>
          <a:lnRef idx="1">
            <a:schemeClr val="accent3"/>
          </a:lnRef>
          <a:fillRef idx="2">
            <a:schemeClr val="accent3"/>
          </a:fillRef>
          <a:effectRef idx="1">
            <a:schemeClr val="accent3"/>
          </a:effectRef>
          <a:fontRef idx="minor">
            <a:schemeClr val="dk1"/>
          </a:fontRef>
        </p:style>
        <p:txBody>
          <a:bodyPr wrap="none">
            <a:spAutoFit/>
          </a:bodyPr>
          <a:lstStyle/>
          <a:p>
            <a:pPr algn="ctr"/>
            <a:r>
              <a:rPr lang="fa-IR" sz="2800" dirty="0" smtClean="0">
                <a:cs typeface="Nazanin" pitchFamily="2" charset="-78"/>
              </a:rPr>
              <a:t>روجرز(1964)</a:t>
            </a:r>
            <a:endParaRPr lang="fa-IR" sz="2800" dirty="0">
              <a:cs typeface="Nazanin" pitchFamily="2" charset="-78"/>
            </a:endParaRPr>
          </a:p>
        </p:txBody>
      </p:sp>
      <p:sp>
        <p:nvSpPr>
          <p:cNvPr id="6" name="Rectangle 5"/>
          <p:cNvSpPr/>
          <p:nvPr/>
        </p:nvSpPr>
        <p:spPr>
          <a:xfrm>
            <a:off x="4429156" y="2428868"/>
            <a:ext cx="4572000" cy="1200329"/>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lgn="ctr"/>
            <a:r>
              <a:rPr lang="fa-IR" sz="2400" dirty="0" smtClean="0">
                <a:cs typeface="Nazanin" pitchFamily="2" charset="-78"/>
              </a:rPr>
              <a:t>اين نظريه پرداز در تبين مفهوم تعامل خانوادگي از سه دايناميك مختلف در طول دوران زندگي خانوادگي استفاده مي‌كند.</a:t>
            </a:r>
            <a:endParaRPr lang="fa-IR" sz="2400" dirty="0">
              <a:cs typeface="Nazanin" pitchFamily="2" charset="-78"/>
            </a:endParaRPr>
          </a:p>
        </p:txBody>
      </p:sp>
      <p:sp>
        <p:nvSpPr>
          <p:cNvPr id="22529" name="Rectangle 1"/>
          <p:cNvSpPr>
            <a:spLocks noChangeArrowheads="1"/>
          </p:cNvSpPr>
          <p:nvPr/>
        </p:nvSpPr>
        <p:spPr bwMode="auto">
          <a:xfrm>
            <a:off x="4500562" y="3857628"/>
            <a:ext cx="4458273" cy="1200329"/>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1- هنجارهاي مربوط به نهادهاي اجتماعي؛</a:t>
            </a:r>
            <a:endParaRPr kumimoji="0" lang="en-US" b="0" i="0" u="none" strike="noStrike" cap="none" normalizeH="0" baseline="0" dirty="0" smtClean="0">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2- انتظاراتي كه در خانواده پديد مي‌آيد؛ </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Nazanin" pitchFamily="2" charset="-78"/>
              </a:rPr>
              <a:t>3- انتظاراتي كه در افراد خانواده پديد مي‌آيد</a:t>
            </a:r>
            <a:r>
              <a:rPr kumimoji="0" lang="en-US" b="0" i="0" u="none" strike="noStrike" cap="none" normalizeH="0" baseline="0" dirty="0" smtClean="0">
                <a:ln>
                  <a:noFill/>
                </a:ln>
                <a:solidFill>
                  <a:schemeClr val="tx1"/>
                </a:solidFill>
                <a:effectLst/>
                <a:latin typeface="Arial" pitchFamily="34" charset="0"/>
                <a:cs typeface="Nazanin" pitchFamily="2" charset="-78"/>
              </a:rPr>
              <a:t> </a:t>
            </a:r>
            <a:endParaRPr kumimoji="0" lang="en-US" sz="3200" b="0" i="0" u="none" strike="noStrike" cap="none" normalizeH="0" baseline="0" dirty="0" smtClean="0">
              <a:ln>
                <a:noFill/>
              </a:ln>
              <a:solidFill>
                <a:schemeClr val="tx1"/>
              </a:solidFill>
              <a:effectLst/>
              <a:latin typeface="Arial" pitchFamily="34" charset="0"/>
              <a:cs typeface="Nazanin" pitchFamily="2" charset="-78"/>
            </a:endParaRPr>
          </a:p>
        </p:txBody>
      </p:sp>
      <p:sp>
        <p:nvSpPr>
          <p:cNvPr id="8" name="Rectangle 7"/>
          <p:cNvSpPr/>
          <p:nvPr/>
        </p:nvSpPr>
        <p:spPr>
          <a:xfrm>
            <a:off x="1546679" y="1714488"/>
            <a:ext cx="739305" cy="46166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r>
              <a:rPr lang="fa-IR" sz="2400" dirty="0" smtClean="0">
                <a:cs typeface="Nazanin" pitchFamily="2" charset="-78"/>
              </a:rPr>
              <a:t>آدوس</a:t>
            </a:r>
            <a:endParaRPr lang="fa-IR" sz="2400" dirty="0">
              <a:cs typeface="Nazanin" pitchFamily="2" charset="-78"/>
            </a:endParaRPr>
          </a:p>
        </p:txBody>
      </p:sp>
      <p:sp>
        <p:nvSpPr>
          <p:cNvPr id="9" name="Rectangle 8"/>
          <p:cNvSpPr/>
          <p:nvPr/>
        </p:nvSpPr>
        <p:spPr>
          <a:xfrm>
            <a:off x="214282" y="2428868"/>
            <a:ext cx="4000528" cy="1200329"/>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rtl="0"/>
            <a:r>
              <a:rPr lang="fa-IR" sz="2400" dirty="0" smtClean="0">
                <a:cs typeface="Nazanin" pitchFamily="2" charset="-78"/>
              </a:rPr>
              <a:t>ملاك مرحله‌بندي فرايند خانواده را نقش‌هاي "والدگري“</a:t>
            </a:r>
          </a:p>
          <a:p>
            <a:pPr algn="ctr" rtl="0"/>
            <a:r>
              <a:rPr lang="en-US" sz="2400" dirty="0" smtClean="0">
                <a:cs typeface="Nazanin" pitchFamily="2" charset="-78"/>
              </a:rPr>
              <a:t>Parenting</a:t>
            </a:r>
            <a:endParaRPr lang="en-US" sz="2400" dirty="0">
              <a:cs typeface="Nazanin" pitchFamily="2" charset="-78"/>
            </a:endParaRPr>
          </a:p>
        </p:txBody>
      </p:sp>
      <p:sp>
        <p:nvSpPr>
          <p:cNvPr id="10" name="Rectangle 9"/>
          <p:cNvSpPr/>
          <p:nvPr/>
        </p:nvSpPr>
        <p:spPr>
          <a:xfrm>
            <a:off x="214314" y="3857628"/>
            <a:ext cx="4000496" cy="830997"/>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algn="ctr"/>
            <a:r>
              <a:rPr lang="fa-IR" sz="2400" dirty="0" smtClean="0">
                <a:cs typeface="Nazanin" pitchFamily="2" charset="-78"/>
              </a:rPr>
              <a:t>اصطلاح "دوره‌ي خانواده" را به‌جاي اصطلاح "چرخه‌ي‌زندگي‌خانواده" </a:t>
            </a:r>
            <a:endParaRPr lang="fa-IR" sz="2400" dirty="0">
              <a:cs typeface="Nazanin"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childTnLst>
                          </p:cTn>
                        </p:par>
                        <p:par>
                          <p:cTn id="8" fill="hold">
                            <p:stCondLst>
                              <p:cond delay="500"/>
                            </p:stCondLst>
                            <p:childTnLst>
                              <p:par>
                                <p:cTn id="9" presetID="5"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checkerboard(across)">
                                      <p:cBhvr>
                                        <p:cTn id="11" dur="500"/>
                                        <p:tgtEl>
                                          <p:spTgt spid="8"/>
                                        </p:tgtEl>
                                      </p:cBhvr>
                                    </p:animEffect>
                                  </p:childTnLst>
                                </p:cTn>
                              </p:par>
                            </p:childTnLst>
                          </p:cTn>
                        </p:par>
                      </p:childTnLst>
                    </p:cTn>
                  </p:par>
                  <p:par>
                    <p:cTn id="12" fill="hold">
                      <p:stCondLst>
                        <p:cond delay="indefinite"/>
                      </p:stCondLst>
                      <p:childTnLst>
                        <p:par>
                          <p:cTn id="13" fill="hold">
                            <p:stCondLst>
                              <p:cond delay="0"/>
                            </p:stCondLst>
                            <p:childTnLst>
                              <p:par>
                                <p:cTn id="14" presetID="8" presetClass="entr" presetSubtype="16"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diamond(in)">
                                      <p:cBhvr>
                                        <p:cTn id="16" dur="2000"/>
                                        <p:tgtEl>
                                          <p:spTgt spid="6"/>
                                        </p:tgtEl>
                                      </p:cBhvr>
                                    </p:animEffect>
                                  </p:childTnLst>
                                </p:cTn>
                              </p:par>
                            </p:childTnLst>
                          </p:cTn>
                        </p:par>
                      </p:childTnLst>
                    </p:cTn>
                  </p:par>
                  <p:par>
                    <p:cTn id="17" fill="hold">
                      <p:stCondLst>
                        <p:cond delay="indefinite"/>
                      </p:stCondLst>
                      <p:childTnLst>
                        <p:par>
                          <p:cTn id="18" fill="hold">
                            <p:stCondLst>
                              <p:cond delay="0"/>
                            </p:stCondLst>
                            <p:childTnLst>
                              <p:par>
                                <p:cTn id="19" presetID="5" presetClass="entr" presetSubtype="10" fill="hold" grpId="0" nodeType="clickEffect">
                                  <p:stCondLst>
                                    <p:cond delay="0"/>
                                  </p:stCondLst>
                                  <p:childTnLst>
                                    <p:set>
                                      <p:cBhvr>
                                        <p:cTn id="20" dur="1" fill="hold">
                                          <p:stCondLst>
                                            <p:cond delay="0"/>
                                          </p:stCondLst>
                                        </p:cTn>
                                        <p:tgtEl>
                                          <p:spTgt spid="22529"/>
                                        </p:tgtEl>
                                        <p:attrNameLst>
                                          <p:attrName>style.visibility</p:attrName>
                                        </p:attrNameLst>
                                      </p:cBhvr>
                                      <p:to>
                                        <p:strVal val="visible"/>
                                      </p:to>
                                    </p:set>
                                    <p:animEffect transition="in" filter="checkerboard(across)">
                                      <p:cBhvr>
                                        <p:cTn id="21" dur="500"/>
                                        <p:tgtEl>
                                          <p:spTgt spid="22529"/>
                                        </p:tgtEl>
                                      </p:cBhvr>
                                    </p:animEffect>
                                  </p:childTnLst>
                                </p:cTn>
                              </p:par>
                            </p:childTnLst>
                          </p:cTn>
                        </p:par>
                      </p:childTnLst>
                    </p:cTn>
                  </p:par>
                  <p:par>
                    <p:cTn id="22" fill="hold">
                      <p:stCondLst>
                        <p:cond delay="indefinite"/>
                      </p:stCondLst>
                      <p:childTnLst>
                        <p:par>
                          <p:cTn id="23" fill="hold">
                            <p:stCondLst>
                              <p:cond delay="0"/>
                            </p:stCondLst>
                            <p:childTnLst>
                              <p:par>
                                <p:cTn id="24" presetID="5" presetClass="entr" presetSubtype="10" fill="hold" grpId="0" nodeType="click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checkerboard(across)">
                                      <p:cBhvr>
                                        <p:cTn id="26" dur="500"/>
                                        <p:tgtEl>
                                          <p:spTgt spid="9"/>
                                        </p:tgtEl>
                                      </p:cBhvr>
                                    </p:animEffect>
                                  </p:childTnLst>
                                </p:cTn>
                              </p:par>
                            </p:childTnLst>
                          </p:cTn>
                        </p:par>
                      </p:childTnLst>
                    </p:cTn>
                  </p:par>
                  <p:par>
                    <p:cTn id="27" fill="hold">
                      <p:stCondLst>
                        <p:cond delay="indefinite"/>
                      </p:stCondLst>
                      <p:childTnLst>
                        <p:par>
                          <p:cTn id="28" fill="hold">
                            <p:stCondLst>
                              <p:cond delay="0"/>
                            </p:stCondLst>
                            <p:childTnLst>
                              <p:par>
                                <p:cTn id="29" presetID="4" presetClass="entr" presetSubtype="16"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box(in)">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22529" grpId="0" animBg="1"/>
      <p:bldP spid="8" grpId="0" animBg="1"/>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1025" name="Rectangle 1"/>
          <p:cNvSpPr>
            <a:spLocks noChangeArrowheads="1"/>
          </p:cNvSpPr>
          <p:nvPr/>
        </p:nvSpPr>
        <p:spPr bwMode="auto">
          <a:xfrm>
            <a:off x="2285984" y="1214422"/>
            <a:ext cx="5072098" cy="461665"/>
          </a:xfrm>
          <a:prstGeom prst="rect">
            <a:avLst/>
          </a:prstGeom>
          <a:ln>
            <a:headEnd/>
            <a:tailEnd/>
          </a:ln>
        </p:spPr>
        <p:style>
          <a:lnRef idx="0">
            <a:schemeClr val="accent4"/>
          </a:lnRef>
          <a:fillRef idx="3">
            <a:schemeClr val="accent4"/>
          </a:fillRef>
          <a:effectRef idx="3">
            <a:schemeClr val="accent4"/>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مفروضات اوليه در نظريه‌ي تحولي خانواده</a:t>
            </a:r>
            <a:endParaRPr kumimoji="0" lang="fa-IR" sz="3200" b="0" i="0" u="none" strike="noStrike" cap="none" normalizeH="0" baseline="0" dirty="0" smtClean="0">
              <a:ln>
                <a:noFill/>
              </a:ln>
              <a:solidFill>
                <a:srgbClr val="FFFF00"/>
              </a:solidFill>
              <a:effectLst/>
              <a:latin typeface="Arial" pitchFamily="34" charset="0"/>
              <a:cs typeface="Arial" pitchFamily="34" charset="0"/>
            </a:endParaRPr>
          </a:p>
        </p:txBody>
      </p:sp>
      <p:sp>
        <p:nvSpPr>
          <p:cNvPr id="6" name="Rectangle 5"/>
          <p:cNvSpPr/>
          <p:nvPr/>
        </p:nvSpPr>
        <p:spPr>
          <a:xfrm>
            <a:off x="5713565" y="1857364"/>
            <a:ext cx="3073277" cy="369332"/>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pPr algn="ctr"/>
            <a:r>
              <a:rPr lang="fa-IR" b="1" dirty="0" smtClean="0">
                <a:cs typeface="Nazanin" pitchFamily="2" charset="-78"/>
              </a:rPr>
              <a:t>خانواده نيز همانند فرد فرايند تحولي </a:t>
            </a:r>
            <a:endParaRPr lang="fa-IR" dirty="0">
              <a:cs typeface="Nazanin" pitchFamily="2" charset="-78"/>
            </a:endParaRPr>
          </a:p>
        </p:txBody>
      </p:sp>
      <p:sp>
        <p:nvSpPr>
          <p:cNvPr id="7" name="Rectangle 6"/>
          <p:cNvSpPr/>
          <p:nvPr/>
        </p:nvSpPr>
        <p:spPr>
          <a:xfrm>
            <a:off x="3071818" y="2357430"/>
            <a:ext cx="5000644" cy="707886"/>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هر مرحله از تحول خانواده با تكاليف مخصوص به خود همراه است</a:t>
            </a:r>
            <a:endParaRPr lang="fa-IR" sz="2000" dirty="0">
              <a:cs typeface="Nazanin" pitchFamily="2" charset="-78"/>
            </a:endParaRPr>
          </a:p>
        </p:txBody>
      </p:sp>
      <p:sp>
        <p:nvSpPr>
          <p:cNvPr id="8" name="Rectangle 7"/>
          <p:cNvSpPr/>
          <p:nvPr/>
        </p:nvSpPr>
        <p:spPr>
          <a:xfrm>
            <a:off x="1785918" y="3143248"/>
            <a:ext cx="1936749" cy="400110"/>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000" b="1" dirty="0" smtClean="0">
                <a:cs typeface="Nazanin" pitchFamily="2" charset="-78"/>
              </a:rPr>
              <a:t>دوسويه بودن تحول </a:t>
            </a:r>
            <a:endParaRPr lang="fa-IR" sz="2000" b="1" dirty="0">
              <a:cs typeface="Nazanin" pitchFamily="2" charset="-78"/>
            </a:endParaRPr>
          </a:p>
        </p:txBody>
      </p:sp>
      <p:sp>
        <p:nvSpPr>
          <p:cNvPr id="9" name="Rectangle 8"/>
          <p:cNvSpPr/>
          <p:nvPr/>
        </p:nvSpPr>
        <p:spPr>
          <a:xfrm>
            <a:off x="3018152" y="3702610"/>
            <a:ext cx="5125748"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r>
              <a:rPr lang="fa-IR" sz="2000" b="1" dirty="0" smtClean="0">
                <a:cs typeface="Nazanin" pitchFamily="2" charset="-78"/>
              </a:rPr>
              <a:t>خانواده بايد در سطوح چندگانه بررسي و تحليل شود</a:t>
            </a:r>
            <a:endParaRPr lang="fa-IR" sz="2000" dirty="0">
              <a:cs typeface="Nazanin" pitchFamily="2" charset="-78"/>
            </a:endParaRPr>
          </a:p>
        </p:txBody>
      </p:sp>
      <p:sp>
        <p:nvSpPr>
          <p:cNvPr id="10" name="Rectangle 9"/>
          <p:cNvSpPr/>
          <p:nvPr/>
        </p:nvSpPr>
        <p:spPr>
          <a:xfrm>
            <a:off x="5776362" y="4357694"/>
            <a:ext cx="3010480" cy="400110"/>
          </a:xfrm>
          <a:prstGeom prst="rect">
            <a:avLst/>
          </a:prstGeom>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fa-IR" sz="2000" b="1" dirty="0" smtClean="0">
                <a:cs typeface="Nazanin" pitchFamily="2" charset="-78"/>
              </a:rPr>
              <a:t>خانواده را در طول زمان مطالعه </a:t>
            </a:r>
            <a:endParaRPr lang="fa-IR" sz="2000" dirty="0">
              <a:cs typeface="Nazanin" pitchFamily="2" charset="-78"/>
            </a:endParaRPr>
          </a:p>
        </p:txBody>
      </p:sp>
      <p:sp>
        <p:nvSpPr>
          <p:cNvPr id="11" name="Rectangle 10"/>
          <p:cNvSpPr/>
          <p:nvPr/>
        </p:nvSpPr>
        <p:spPr>
          <a:xfrm>
            <a:off x="2214546" y="4857760"/>
            <a:ext cx="4203394"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مفاهيم اوليه در نظريه‌ي تحولي خانواده</a:t>
            </a:r>
            <a:endParaRPr lang="fa-IR" sz="2400" dirty="0">
              <a:cs typeface="Nazanin" pitchFamily="2" charset="-78"/>
            </a:endParaRPr>
          </a:p>
        </p:txBody>
      </p:sp>
      <p:sp>
        <p:nvSpPr>
          <p:cNvPr id="12" name="Rectangle 11"/>
          <p:cNvSpPr/>
          <p:nvPr/>
        </p:nvSpPr>
        <p:spPr>
          <a:xfrm>
            <a:off x="2143108" y="5429264"/>
            <a:ext cx="1285929"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وقايع بهنجار</a:t>
            </a:r>
            <a:endParaRPr lang="fa-IR" sz="2000" dirty="0">
              <a:cs typeface="Nazanin" pitchFamily="2" charset="-78"/>
            </a:endParaRPr>
          </a:p>
        </p:txBody>
      </p:sp>
      <p:sp>
        <p:nvSpPr>
          <p:cNvPr id="13" name="Rectangle 12"/>
          <p:cNvSpPr/>
          <p:nvPr/>
        </p:nvSpPr>
        <p:spPr>
          <a:xfrm>
            <a:off x="5208485" y="5429264"/>
            <a:ext cx="1292341"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مراحل تحول</a:t>
            </a:r>
            <a:endParaRPr lang="fa-IR" sz="2000" dirty="0">
              <a:cs typeface="Nazanin" pitchFamily="2" charset="-78"/>
            </a:endParaRPr>
          </a:p>
        </p:txBody>
      </p:sp>
      <p:sp>
        <p:nvSpPr>
          <p:cNvPr id="14" name="Rectangle 13"/>
          <p:cNvSpPr/>
          <p:nvPr/>
        </p:nvSpPr>
        <p:spPr>
          <a:xfrm>
            <a:off x="500034" y="5429264"/>
            <a:ext cx="1380506"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تكليف تحولي</a:t>
            </a:r>
            <a:endParaRPr lang="fa-IR" sz="2000" dirty="0">
              <a:cs typeface="Nazanin" pitchFamily="2" charset="-78"/>
            </a:endParaRPr>
          </a:p>
        </p:txBody>
      </p:sp>
      <p:sp>
        <p:nvSpPr>
          <p:cNvPr id="15" name="Rectangle 14"/>
          <p:cNvSpPr/>
          <p:nvPr/>
        </p:nvSpPr>
        <p:spPr>
          <a:xfrm>
            <a:off x="6683524" y="5417122"/>
            <a:ext cx="1103187" cy="40011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000" b="1" dirty="0" smtClean="0">
                <a:cs typeface="Nazanin" pitchFamily="2" charset="-78"/>
              </a:rPr>
              <a:t>زمان بندي</a:t>
            </a:r>
            <a:endParaRPr lang="fa-IR" sz="2000" dirty="0">
              <a:cs typeface="Nazanin"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4282" y="285728"/>
            <a:ext cx="8715436" cy="707886"/>
          </a:xfrm>
          <a:prstGeom prst="rect">
            <a:avLst/>
          </a:prstGeom>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4000" b="1" dirty="0" smtClean="0">
                <a:cs typeface="Nazanin" pitchFamily="2" charset="-78"/>
              </a:rPr>
              <a:t>Family Developmental Theory</a:t>
            </a:r>
            <a:endParaRPr lang="fa-IR" sz="4000" dirty="0">
              <a:cs typeface="Nazanin" pitchFamily="2" charset="-78"/>
            </a:endParaRPr>
          </a:p>
        </p:txBody>
      </p:sp>
      <p:sp>
        <p:nvSpPr>
          <p:cNvPr id="27649" name="Rectangle 1"/>
          <p:cNvSpPr>
            <a:spLocks noChangeArrowheads="1"/>
          </p:cNvSpPr>
          <p:nvPr/>
        </p:nvSpPr>
        <p:spPr bwMode="auto">
          <a:xfrm>
            <a:off x="-71470" y="785794"/>
            <a:ext cx="8429652" cy="5632311"/>
          </a:xfrm>
          <a:prstGeom prst="rect">
            <a:avLst/>
          </a:prstGeom>
          <a:no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just"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1-3-2- چرخه‌ي‌زندگي خانوادگي:</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مشهور‌ترين نظريه در ميان نظريه‌هاي تحول خانواده، نظريه‌ي دوال است. دوال در اين نظريه به يك مدل هشت دوره‌اي براي تحول خانواده در نظر مي‌گيرد. بدين‌ترتيب كه در هر دوره خانواده با تكاليف ويژه‌اي روبرو مي‌شود. دوره‌ي هشت‌گانه‌ي نظريه تحولي خانوادگي دوال به شكل زير مي‌باشد.</a:t>
            </a:r>
          </a:p>
          <a:p>
            <a:pPr marL="0" marR="0" lvl="0" indent="457200" algn="just" defTabSz="914400" rtl="1"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دوره‌ي اول)</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دوره‌ي‌پايه‌ريزي</a:t>
            </a:r>
            <a:r>
              <a:rPr kumimoji="0" lang="fa-IR" sz="2400" b="0" i="0" u="none" strike="noStrike" cap="none" normalizeH="0" baseline="30000" dirty="0" smtClean="0">
                <a:ln>
                  <a:noFill/>
                </a:ln>
                <a:solidFill>
                  <a:schemeClr val="tx1"/>
                </a:solidFill>
                <a:effectLst/>
                <a:latin typeface="Arial" pitchFamily="34" charset="0"/>
                <a:ea typeface="Times New Roman" pitchFamily="18" charset="0"/>
                <a:cs typeface="Mitra" pitchFamily="2" charset="-78"/>
                <a:hlinkClick r:id=""/>
              </a:rPr>
              <a:t>[</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1]</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(عاشق شدن و ازدواج كردن):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دوم)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فرزندآوري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[2]</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نوزاد):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سوم)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كودك پيش دبستاني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[3]</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چهارم)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كودك مدرسه رو</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[4]</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پنجم)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نوجوان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[5]</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ششم)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خانواده با جوان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[6]</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(مرحله‌ي روانه كردن</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[7]</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هفتم)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ميان‌سالي</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[8]</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457200"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دوره‌ي هشتم)</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دوره‌ي سالمندي اعضاي خانواده</a:t>
            </a:r>
            <a:r>
              <a:rPr kumimoji="0" lang="fa-IR" sz="24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[9]</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pitchFamily="34" charset="0"/>
                <a:cs typeface="Arial" pitchFamily="34" charset="0"/>
              </a:rPr>
              <a:t/>
            </a:r>
            <a:br>
              <a:rPr kumimoji="0" lang="en-US" sz="2400" b="0" i="0" u="none" strike="noStrike" cap="none" normalizeH="0" baseline="0" dirty="0" smtClean="0">
                <a:ln>
                  <a:noFill/>
                </a:ln>
                <a:solidFill>
                  <a:schemeClr val="tx1"/>
                </a:solidFill>
                <a:effectLst/>
                <a:latin typeface="Arial" pitchFamily="34" charset="0"/>
                <a:cs typeface="Arial" pitchFamily="34" charset="0"/>
              </a:rPr>
            </a:b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1"/>
          <p:cNvSpPr>
            <a:spLocks noChangeArrowheads="1"/>
          </p:cNvSpPr>
          <p:nvPr/>
        </p:nvSpPr>
        <p:spPr bwMode="auto">
          <a:xfrm>
            <a:off x="285720"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357158" y="1142984"/>
            <a:ext cx="7929618" cy="1015663"/>
          </a:xfrm>
          <a:prstGeom prst="rect">
            <a:avLst/>
          </a:prstGeom>
        </p:spPr>
        <p:style>
          <a:lnRef idx="1">
            <a:schemeClr val="accent4"/>
          </a:lnRef>
          <a:fillRef idx="3">
            <a:schemeClr val="accent4"/>
          </a:fillRef>
          <a:effectRef idx="2">
            <a:schemeClr val="accent4"/>
          </a:effectRef>
          <a:fontRef idx="minor">
            <a:schemeClr val="lt1"/>
          </a:fontRef>
        </p:style>
        <p:txBody>
          <a:bodyPr wrap="square">
            <a:spAutoFit/>
          </a:bodyPr>
          <a:lstStyle/>
          <a:p>
            <a:pPr algn="just"/>
            <a:r>
              <a:rPr lang="fa-IR" sz="2000" b="1" dirty="0" smtClean="0">
                <a:cs typeface="Nazanin" pitchFamily="2" charset="-78"/>
              </a:rPr>
              <a:t>روابط اجتماعي نوع انسان، بيانگر ورود به نوعي مبادله منابع ثروت است كه ميان برقراركنندگان آن ارتباط پديد مي‌آيد. به اين‌معنا كه روابط اجتماعي در اصل نوعي ارتباط اقتصادي و مبادله‌اي درباره‌ي منابع است. </a:t>
            </a:r>
            <a:endParaRPr lang="fa-IR" sz="2000" b="1" dirty="0">
              <a:cs typeface="Nazanin" pitchFamily="2" charset="-78"/>
            </a:endParaRPr>
          </a:p>
        </p:txBody>
      </p:sp>
      <p:sp>
        <p:nvSpPr>
          <p:cNvPr id="6" name="Rectangle 5"/>
          <p:cNvSpPr/>
          <p:nvPr/>
        </p:nvSpPr>
        <p:spPr>
          <a:xfrm>
            <a:off x="357158" y="2357430"/>
            <a:ext cx="7858180" cy="707886"/>
          </a:xfrm>
          <a:prstGeom prst="rect">
            <a:avLst/>
          </a:prstGeom>
          <a:solidFill>
            <a:srgbClr val="FFFF00"/>
          </a:solidFill>
          <a:scene3d>
            <a:camera prst="orthographicFront"/>
            <a:lightRig rig="threePt" dir="t"/>
          </a:scene3d>
          <a:sp3d>
            <a:bevelT w="165100" prst="coolSlant"/>
          </a:sp3d>
        </p:spPr>
        <p:txBody>
          <a:bodyPr wrap="square">
            <a:spAutoFit/>
          </a:bodyPr>
          <a:lstStyle/>
          <a:p>
            <a:pPr algn="just"/>
            <a:r>
              <a:rPr lang="fa-IR" sz="2000" b="1" dirty="0" smtClean="0">
                <a:cs typeface="Nazanin" pitchFamily="2" charset="-78"/>
              </a:rPr>
              <a:t>برپايه‌ي ديدگاه اين پژوهشگران رفتار فرد در روابط اجتماعي نوعي كنش در سيستم اجتماعي است و فرد جزيي از آن سيستم به شمار مي‌آيد</a:t>
            </a:r>
            <a:endParaRPr lang="fa-IR" sz="2000" b="1" dirty="0">
              <a:cs typeface="Nazanin" pitchFamily="2" charset="-78"/>
            </a:endParaRPr>
          </a:p>
        </p:txBody>
      </p:sp>
      <p:sp>
        <p:nvSpPr>
          <p:cNvPr id="7" name="Rectangle 6"/>
          <p:cNvSpPr/>
          <p:nvPr/>
        </p:nvSpPr>
        <p:spPr>
          <a:xfrm>
            <a:off x="1761540" y="3244334"/>
            <a:ext cx="4953600" cy="461665"/>
          </a:xfrm>
          <a:prstGeom prst="rect">
            <a:avLst/>
          </a:prstGeom>
        </p:spPr>
        <p:style>
          <a:lnRef idx="0">
            <a:schemeClr val="accent3"/>
          </a:lnRef>
          <a:fillRef idx="3">
            <a:schemeClr val="accent3"/>
          </a:fillRef>
          <a:effectRef idx="3">
            <a:schemeClr val="accent3"/>
          </a:effectRef>
          <a:fontRef idx="minor">
            <a:schemeClr val="lt1"/>
          </a:fontRef>
        </p:style>
        <p:txBody>
          <a:bodyPr wrap="none">
            <a:spAutoFit/>
          </a:bodyPr>
          <a:lstStyle/>
          <a:p>
            <a:r>
              <a:rPr lang="fa-IR" sz="2400" b="1" dirty="0" smtClean="0">
                <a:cs typeface="Nazanin" pitchFamily="2" charset="-78"/>
              </a:rPr>
              <a:t>پيش‌فرض‌هاي اوليه در نظريه مبادله‌اي خانواده</a:t>
            </a:r>
            <a:endParaRPr lang="fa-IR" sz="2400" dirty="0">
              <a:cs typeface="Nazanin" pitchFamily="2" charset="-78"/>
            </a:endParaRPr>
          </a:p>
        </p:txBody>
      </p:sp>
      <p:sp>
        <p:nvSpPr>
          <p:cNvPr id="28674" name="Rectangle 2"/>
          <p:cNvSpPr>
            <a:spLocks noChangeArrowheads="1"/>
          </p:cNvSpPr>
          <p:nvPr/>
        </p:nvSpPr>
        <p:spPr bwMode="auto">
          <a:xfrm>
            <a:off x="571504" y="3901393"/>
            <a:ext cx="8143900" cy="2677656"/>
          </a:xfrm>
          <a:prstGeom prst="rect">
            <a:avLst/>
          </a:prstGeom>
          <a:ln>
            <a:noFill/>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نظريه‌ي مبادله‌اي بر پايه‌ي اصول رفتاري و اقتصادي استوار است، امّا اين نظريه از تبين رفتاري كنش‌هاي فرد فراتر مي‌رود. اين نظريه بر دايناميك‌هاي حاكم بر روابط و چگونگي شكل‌گيري آن‌ها، چگونگي حفظ روابط و يا قطع آن تاكيد مي‌ورزد.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پيش‌فرض‌اول) افراد بوسيله‌ي علائق‌شان برانگيخته مي‌شوند.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دوم) افراد محدود به فرصت‌هاي انتخابي هستند كه دارند.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سوم) انسان موجودي منطقي است.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پيش‌فرض‌چهارم) وابستگي دوطرفه از مشخصه‌هاي روابط اجتماعي است.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
        <p:nvSpPr>
          <p:cNvPr id="29697" name="Rectangle 1"/>
          <p:cNvSpPr>
            <a:spLocks noChangeArrowheads="1"/>
          </p:cNvSpPr>
          <p:nvPr/>
        </p:nvSpPr>
        <p:spPr bwMode="auto">
          <a:xfrm>
            <a:off x="1214414" y="1428736"/>
            <a:ext cx="6572296" cy="4524315"/>
          </a:xfrm>
          <a:prstGeom prst="rect">
            <a:avLst/>
          </a:prstGeom>
          <a:no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ctr" defTabSz="914400" eaLnBrk="1" fontAlgn="base" latinLnBrk="0" hangingPunct="1">
              <a:lnSpc>
                <a:spcPct val="100000"/>
              </a:lnSpc>
              <a:spcBef>
                <a:spcPct val="0"/>
              </a:spcBef>
              <a:spcAft>
                <a:spcPct val="0"/>
              </a:spcAft>
              <a:buClrTx/>
              <a:buSzTx/>
              <a:buFontTx/>
              <a:buNone/>
              <a:tabLst/>
            </a:pPr>
            <a:r>
              <a:rPr kumimoji="0" lang="fa-IR" sz="36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 مبادله‌اي خانواده</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پاداش‌ها</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[2]</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هزينه‌ها</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[3]</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سود و يا منفعت</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[4]</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سطح مقايسه</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[5]</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سطح و يا فرصت‌هاي انتخاب</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[6]</a:t>
            </a: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36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eaLnBrk="0" fontAlgn="base" latinLnBrk="0" hangingPunct="0">
              <a:lnSpc>
                <a:spcPct val="100000"/>
              </a:lnSpc>
              <a:spcBef>
                <a:spcPct val="0"/>
              </a:spcBef>
              <a:spcAft>
                <a:spcPct val="0"/>
              </a:spcAft>
              <a:buClrTx/>
              <a:buSzTx/>
              <a:tabLst/>
            </a:pPr>
            <a:r>
              <a:rPr kumimoji="0" lang="fa-IR" sz="36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دوسويگي</a:t>
            </a:r>
            <a:r>
              <a:rPr kumimoji="0" lang="fa-IR" sz="3600" b="0" i="0" u="none" strike="noStrike" cap="none" normalizeH="0" baseline="30000" dirty="0" smtClean="0" bmk="">
                <a:ln>
                  <a:noFill/>
                </a:ln>
                <a:solidFill>
                  <a:schemeClr val="tx1"/>
                </a:solidFill>
                <a:effectLst/>
                <a:latin typeface="Arial" pitchFamily="34" charset="0"/>
                <a:ea typeface="Times New Roman" pitchFamily="18" charset="0"/>
                <a:cs typeface="Mitra" pitchFamily="2" charset="-78"/>
                <a:hlinkClick r:id=""/>
              </a:rPr>
              <a:t>[7]</a:t>
            </a:r>
            <a:r>
              <a:rPr kumimoji="0" lang="fa-IR" sz="36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36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algn="ctr" defTabSz="914400" eaLnBrk="0" fontAlgn="base" latinLnBrk="0" hangingPunct="0">
              <a:lnSpc>
                <a:spcPct val="100000"/>
              </a:lnSpc>
              <a:spcBef>
                <a:spcPct val="0"/>
              </a:spcBef>
              <a:spcAft>
                <a:spcPct val="0"/>
              </a:spcAft>
              <a:buClrTx/>
              <a:buSzTx/>
              <a:buFontTx/>
              <a:buNone/>
              <a:tabLst/>
            </a:pPr>
            <a:r>
              <a:rPr kumimoji="0" lang="fa-IR" sz="36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توزيع عادلانه و تساوي</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1"/>
          <p:cNvSpPr>
            <a:spLocks noChangeArrowheads="1"/>
          </p:cNvSpPr>
          <p:nvPr/>
        </p:nvSpPr>
        <p:spPr bwMode="auto">
          <a:xfrm>
            <a:off x="71406" y="2239400"/>
            <a:ext cx="8358214" cy="3046988"/>
          </a:xfrm>
          <a:prstGeom prst="rect">
            <a:avLst/>
          </a:prstGeom>
          <a:solidFill>
            <a:schemeClr val="accent2">
              <a:lumMod val="40000"/>
              <a:lumOff val="60000"/>
            </a:schemeClr>
          </a:solid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36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زمينه‌هاي پژوهشي در نظريه‌ي مبادله‌اي</a:t>
            </a:r>
          </a:p>
          <a:p>
            <a:pPr marL="0" marR="0" lvl="0" indent="457200" algn="ctr" defTabSz="914400" rtl="1" eaLnBrk="1" fontAlgn="base" latinLnBrk="0" hangingPunct="1">
              <a:lnSpc>
                <a:spcPct val="100000"/>
              </a:lnSpc>
              <a:spcBef>
                <a:spcPct val="0"/>
              </a:spcBef>
              <a:spcAft>
                <a:spcPct val="0"/>
              </a:spcAft>
              <a:buClrTx/>
              <a:buSzTx/>
              <a:buFontTx/>
              <a:buNone/>
              <a:tabLst/>
            </a:pPr>
            <a:endParaRPr kumimoji="0" lang="en-US" sz="3600" b="0" i="0" u="none" strike="noStrike" cap="none" normalizeH="0" baseline="0" dirty="0" smtClean="0">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همسر‌گزيني و يا جفت‌گزيني</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 </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موضوع روابط</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همسرآزاري</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457200" algn="ctr" defTabSz="914400" rtl="1"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تفاوت‌هاي فردي در روابط جنس</a:t>
            </a:r>
            <a:r>
              <a:rPr kumimoji="0" lang="fa-IR" sz="2400" b="1" i="0" u="none" strike="noStrike" cap="none" normalizeH="0" baseline="0" dirty="0" smtClean="0" bmk="">
                <a:ln>
                  <a:noFill/>
                </a:ln>
                <a:solidFill>
                  <a:schemeClr val="tx1"/>
                </a:solidFill>
                <a:effectLst/>
                <a:latin typeface="Times New Roman" pitchFamily="18" charset="0"/>
                <a:ea typeface="Times New Roman" pitchFamily="18" charset="0"/>
                <a:cs typeface="Nazanin" pitchFamily="2" charset="-78"/>
              </a:rPr>
              <a:t>ي</a:t>
            </a:r>
          </a:p>
          <a:p>
            <a:pPr marL="0" marR="0" lvl="0" indent="457200" algn="ctr" defTabSz="914400" rtl="1" eaLnBrk="0" fontAlgn="base" latinLnBrk="0" hangingPunct="0">
              <a:lnSpc>
                <a:spcPct val="100000"/>
              </a:lnSpc>
              <a:spcBef>
                <a:spcPct val="0"/>
              </a:spcBef>
              <a:spcAft>
                <a:spcPct val="0"/>
              </a:spcAft>
              <a:buClrTx/>
              <a:buSzTx/>
              <a:buFontTx/>
              <a:buNone/>
              <a:tabLst/>
            </a:pPr>
            <a:r>
              <a:rPr lang="fa-IR" sz="2400" b="1" dirty="0" smtClean="0" bmk="">
                <a:latin typeface="Times New Roman" pitchFamily="18" charset="0"/>
                <a:cs typeface="Nazanin" pitchFamily="2" charset="-78"/>
              </a:rPr>
              <a:t>تصمیم گیری</a:t>
            </a:r>
            <a:endParaRPr kumimoji="0" lang="en-US" sz="2400" b="0" i="0" u="none" strike="noStrike" cap="none" normalizeH="0" baseline="0" dirty="0" smtClean="0">
              <a:ln>
                <a:noFill/>
              </a:ln>
              <a:solidFill>
                <a:schemeClr val="tx1"/>
              </a:solidFill>
              <a:effectLst/>
              <a:latin typeface="Arial" pitchFamily="34" charset="0"/>
              <a:cs typeface="Nazanin" pitchFamily="2" charset="-78"/>
            </a:endParaRPr>
          </a:p>
        </p:txBody>
      </p:sp>
      <p:sp>
        <p:nvSpPr>
          <p:cNvPr id="7"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Rectangle 1"/>
          <p:cNvSpPr>
            <a:spLocks noChangeArrowheads="1"/>
          </p:cNvSpPr>
          <p:nvPr/>
        </p:nvSpPr>
        <p:spPr bwMode="auto">
          <a:xfrm>
            <a:off x="500034" y="2180104"/>
            <a:ext cx="8215370" cy="3108543"/>
          </a:xfrm>
          <a:prstGeom prst="rect">
            <a:avLst/>
          </a:prstGeom>
          <a:ln>
            <a:headEnd/>
            <a:tailEnd/>
          </a:ln>
          <a:effectLst>
            <a:glow rad="228600">
              <a:schemeClr val="accent5">
                <a:satMod val="175000"/>
                <a:alpha val="40000"/>
              </a:schemeClr>
            </a:glow>
            <a:outerShdw blurRad="40000" dist="23000" dir="5400000" rotWithShape="0">
              <a:srgbClr val="000000">
                <a:alpha val="35000"/>
              </a:srgbClr>
            </a:outerShdw>
          </a:effectLst>
        </p:spPr>
        <p:style>
          <a:lnRef idx="0">
            <a:schemeClr val="accent2"/>
          </a:lnRef>
          <a:fillRef idx="3">
            <a:schemeClr val="accent2"/>
          </a:fillRef>
          <a:effectRef idx="3">
            <a:schemeClr val="accent2"/>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مشكلات زناشويي در نظريه‌ي مبادله‌اي خانواده</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درنظريه‌ي مبادله‌اي خانواده، تعادل در داده‌ها و ستاده‌ها اصلي بنيادين به‌شمار مي‌رود. در اين نظريه مهم‌ترين عوامل ايجادكنندي درگيري زناشويي شامل مواردي از قبيل ميزان احساس استقلال و خوداتكايي، فرصت انتخاب، توجه به علائق، هماهنگي و يا عدم هماهنگي سليقه و علاقمندي‌ها در ميان همسران، برآورده شدن انتظارات، كفايت اقتصادي، كفايت روابط جنسي، ميزان احساس رضايتمندي از زندگي زناشويي و پرخاشگري نسبت به همسر و فرزندان بود.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1"/>
          <p:cNvSpPr>
            <a:spLocks noChangeArrowheads="1"/>
          </p:cNvSpPr>
          <p:nvPr/>
        </p:nvSpPr>
        <p:spPr bwMode="auto">
          <a:xfrm>
            <a:off x="500034" y="357166"/>
            <a:ext cx="8143932" cy="584775"/>
          </a:xfrm>
          <a:prstGeom prst="rect">
            <a:avLst/>
          </a:prstGeom>
          <a:ln>
            <a:headEnd/>
            <a:tailEnd/>
          </a:ln>
        </p:spPr>
        <p:style>
          <a:lnRef idx="0">
            <a:schemeClr val="accent3"/>
          </a:lnRef>
          <a:fillRef idx="3">
            <a:schemeClr val="accent3"/>
          </a:fillRef>
          <a:effectRef idx="3">
            <a:schemeClr val="accent3"/>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تئوري مبادله‌اي خانواده</a:t>
            </a:r>
            <a:endParaRPr kumimoji="0" lang="fa-IR"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1"/>
          <p:cNvSpPr>
            <a:spLocks noChangeArrowheads="1"/>
          </p:cNvSpPr>
          <p:nvPr/>
        </p:nvSpPr>
        <p:spPr bwMode="auto">
          <a:xfrm>
            <a:off x="428596" y="282339"/>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928662" y="1500174"/>
            <a:ext cx="7143800" cy="2554545"/>
          </a:xfrm>
          <a:prstGeom prst="rect">
            <a:avLst/>
          </a:prstGeom>
        </p:spPr>
        <p:style>
          <a:lnRef idx="0">
            <a:schemeClr val="accent4"/>
          </a:lnRef>
          <a:fillRef idx="3">
            <a:schemeClr val="accent4"/>
          </a:fillRef>
          <a:effectRef idx="3">
            <a:schemeClr val="accent4"/>
          </a:effectRef>
          <a:fontRef idx="minor">
            <a:schemeClr val="lt1"/>
          </a:fontRef>
        </p:style>
        <p:txBody>
          <a:bodyPr wrap="square">
            <a:spAutoFit/>
          </a:bodyPr>
          <a:lstStyle/>
          <a:p>
            <a:pPr algn="just"/>
            <a:r>
              <a:rPr lang="fa-IR" sz="3200" dirty="0" smtClean="0">
                <a:cs typeface="Nazanin" pitchFamily="2" charset="-78"/>
              </a:rPr>
              <a:t>تضاد بخشي از هر ارتباط است كه روابط خانوادگي را نيز دربر مي‌گيرد. اسپري بر طبقه‌بندي عوامل و مولفه‌هاي ايجاد‌كننده‌ي تضاد در خانواده تاكيد دارد و از اين طريق امكانات اوليه را براي پژوهشگران در زمينه‌ي مطالعات خانواده فراهم مي‌سازد</a:t>
            </a:r>
            <a:endParaRPr lang="fa-IR" sz="3200" dirty="0">
              <a:cs typeface="Nazanin"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282339"/>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3793" name="Rectangle 1"/>
          <p:cNvSpPr>
            <a:spLocks noChangeArrowheads="1"/>
          </p:cNvSpPr>
          <p:nvPr/>
        </p:nvSpPr>
        <p:spPr bwMode="auto">
          <a:xfrm>
            <a:off x="285752" y="1028059"/>
            <a:ext cx="7715272" cy="4401205"/>
          </a:xfrm>
          <a:prstGeom prst="rect">
            <a:avLst/>
          </a:prstGeom>
          <a:solidFill>
            <a:schemeClr val="accent2">
              <a:lumMod val="40000"/>
              <a:lumOff val="60000"/>
            </a:schemeClr>
          </a:solidFill>
          <a:ln w="9525">
            <a:noFill/>
            <a:miter lim="800000"/>
            <a:headEnd/>
            <a:tailEnd/>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vert="horz" wrap="square" lIns="91440" tIns="45720" rIns="91440" bIns="45720" numCol="1" anchor="ctr" anchorCtr="0" compatLnSpc="1">
            <a:prstTxWarp prst="textNoShape">
              <a:avLst/>
            </a:prstTxWarp>
            <a:spAutoFit/>
          </a:bodyPr>
          <a:lstStyle/>
          <a:p>
            <a:pPr marL="0" marR="0" lvl="0" indent="457200" algn="just"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پيش‌فرض‌هاي اوليه در نظريه تضاد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اول)</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انسان ماهيتي خود-محور دارد</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پيش‌فرض دوم)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عملكرد اجتماع پيوسته در شرايطي روي مي‌دهد كه درسترسي به منابع محدود </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است.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پيش‌فرض‌سوم)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دايناميك‌هاي گروهي در خانواده متفاوت از ديگر گروه‌هاي اجتماعي است</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پيش‌فرض‌چهارم)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نوعي مقابله براي كنترل منابع محدود است</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پنجم)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ها را مي‌توان دسته‌بندي كرد</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ششم)</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تضاد</a:t>
            </a: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ابعاد مثبتي نيز </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دارد.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4817" name="Rectangle 1"/>
          <p:cNvSpPr>
            <a:spLocks noChangeArrowheads="1"/>
          </p:cNvSpPr>
          <p:nvPr/>
        </p:nvSpPr>
        <p:spPr bwMode="auto">
          <a:xfrm>
            <a:off x="428628" y="1357298"/>
            <a:ext cx="8358214" cy="4832092"/>
          </a:xfrm>
          <a:prstGeom prst="rect">
            <a:avLst/>
          </a:prstGeom>
          <a:ln>
            <a:noFill/>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تضاد</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رقابت</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اسپري(1979) تضاد را به عنوان وضعيتي تعريف مي‌كند كه وابستگي بين‌فردي منفي بين عناصر سيستم اجتماعي وجود داشته باشد.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تضاد: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رويارويي مستقيم ميان افراد و گروه‌ها بر سر منابع كمياب است.</a:t>
            </a: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مديريت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مديريت تضاد به معناي پرداختن به تضاد براي حفظ حيات در شرايط رقابتي است. </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رفع تضاد</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رفع تضاد به دو حالت "پايان يافتن تضاد" و به "فرايند خاتمه يافتن تضاد" اشاره دارد. </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توافق:</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توافق به وضعيتي با ثبات اشاره دارد كه جامعه، گروه‌ها و يا خانواده به تشريك‌مساعي در مورد مسائل مي‌پردازند.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گفتمان و معامله: </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به‌ باور اسپري (1979) اغلب تضادها در ابتدا بر گفتمان و معامله متمركزاست و كمتر بر مشاجره و دعوا مبتني است.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قدرت:</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قدرت به موضوع توانايي در كنترل جريان و مسير فعاليت ديگران اشاره دارد </a:t>
            </a:r>
            <a:endParaRPr kumimoji="0" lang="en-US" sz="22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قاطعيت و پرخاشگري:</a:t>
            </a:r>
            <a:r>
              <a:rPr kumimoji="0" lang="fa-IR" sz="22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قاطعيت به رفتاري اشاره دارد كه طي آن فرد از حقوق خود و موقعيت خود دفاع مي‌كند و حق ديگران را نيز محترم مي‌شمرد.</a:t>
            </a:r>
          </a:p>
          <a:p>
            <a:pPr marL="0" marR="0" lvl="0" indent="0" algn="just" defTabSz="914400" rtl="1" eaLnBrk="0" fontAlgn="base" latinLnBrk="0" hangingPunct="0">
              <a:lnSpc>
                <a:spcPct val="100000"/>
              </a:lnSpc>
              <a:spcBef>
                <a:spcPct val="0"/>
              </a:spcBef>
              <a:spcAft>
                <a:spcPct val="0"/>
              </a:spcAft>
              <a:buClrTx/>
              <a:buSzTx/>
              <a:buFontTx/>
              <a:buChar char="•"/>
              <a:tabLst/>
            </a:pPr>
            <a:r>
              <a:rPr kumimoji="0" lang="fa-IR" sz="2200" b="1" i="0" u="none" strike="noStrike" cap="none" normalizeH="0" baseline="0" dirty="0" smtClean="0" bmk="">
                <a:ln>
                  <a:noFill/>
                </a:ln>
                <a:solidFill>
                  <a:schemeClr val="tx1"/>
                </a:solidFill>
                <a:effectLst/>
                <a:latin typeface="Times New Roman" pitchFamily="18" charset="0"/>
                <a:ea typeface="Times New Roman" pitchFamily="18" charset="0"/>
                <a:cs typeface="Mitra" pitchFamily="2" charset="-78"/>
              </a:rPr>
              <a:t>تهديد و وعده</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تضاد</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2313600" y="2071678"/>
            <a:ext cx="4830168" cy="461665"/>
          </a:xfrm>
          <a:prstGeom prst="rect">
            <a:avLst/>
          </a:prstGeom>
        </p:spPr>
        <p:style>
          <a:lnRef idx="0">
            <a:schemeClr val="accent3"/>
          </a:lnRef>
          <a:fillRef idx="3">
            <a:schemeClr val="accent3"/>
          </a:fillRef>
          <a:effectRef idx="3">
            <a:schemeClr val="accent3"/>
          </a:effectRef>
          <a:fontRef idx="minor">
            <a:schemeClr val="lt1"/>
          </a:fontRef>
        </p:style>
        <p:txBody>
          <a:bodyPr wrap="none">
            <a:spAutoFit/>
          </a:bodyPr>
          <a:lstStyle/>
          <a:p>
            <a:r>
              <a:rPr lang="fa-IR" sz="2400" b="1" dirty="0" smtClean="0">
                <a:cs typeface="Nazanin" pitchFamily="2" charset="-78"/>
              </a:rPr>
              <a:t>زمينه‌هاي تحقيقاتي در نظريه‌ي تضاد خانواده</a:t>
            </a:r>
            <a:endParaRPr lang="fa-IR" sz="2400" dirty="0">
              <a:cs typeface="Nazanin" pitchFamily="2" charset="-78"/>
            </a:endParaRPr>
          </a:p>
        </p:txBody>
      </p:sp>
      <p:sp>
        <p:nvSpPr>
          <p:cNvPr id="6" name="Rectangle 5"/>
          <p:cNvSpPr/>
          <p:nvPr/>
        </p:nvSpPr>
        <p:spPr>
          <a:xfrm>
            <a:off x="2928926" y="3244334"/>
            <a:ext cx="3791423" cy="461665"/>
          </a:xfrm>
          <a:prstGeom prst="rect">
            <a:avLst/>
          </a:prstGeom>
        </p:spPr>
        <p:style>
          <a:lnRef idx="1">
            <a:schemeClr val="accent2"/>
          </a:lnRef>
          <a:fillRef idx="3">
            <a:schemeClr val="accent2"/>
          </a:fillRef>
          <a:effectRef idx="2">
            <a:schemeClr val="accent2"/>
          </a:effectRef>
          <a:fontRef idx="minor">
            <a:schemeClr val="lt1"/>
          </a:fontRef>
        </p:style>
        <p:txBody>
          <a:bodyPr wrap="none">
            <a:spAutoFit/>
          </a:bodyPr>
          <a:lstStyle/>
          <a:p>
            <a:r>
              <a:rPr lang="fa-IR" sz="2400" b="1" dirty="0" smtClean="0">
                <a:cs typeface="Nazanin" pitchFamily="2" charset="-78"/>
              </a:rPr>
              <a:t>مشكلات زناشويي در نظريه‌ي تضاد</a:t>
            </a:r>
            <a:endParaRPr lang="fa-IR" sz="2400" dirty="0">
              <a:cs typeface="Nazanin"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5" name="Rectangle 4"/>
          <p:cNvSpPr/>
          <p:nvPr/>
        </p:nvSpPr>
        <p:spPr>
          <a:xfrm>
            <a:off x="428596" y="1428736"/>
            <a:ext cx="8072494" cy="1200329"/>
          </a:xfrm>
          <a:prstGeom prst="rect">
            <a:avLst/>
          </a:prstGeom>
        </p:spPr>
        <p:style>
          <a:lnRef idx="0">
            <a:schemeClr val="dk1"/>
          </a:lnRef>
          <a:fillRef idx="3">
            <a:schemeClr val="dk1"/>
          </a:fillRef>
          <a:effectRef idx="3">
            <a:schemeClr val="dk1"/>
          </a:effectRef>
          <a:fontRef idx="minor">
            <a:schemeClr val="lt1"/>
          </a:fontRef>
        </p:style>
        <p:txBody>
          <a:bodyPr wrap="square">
            <a:spAutoFit/>
          </a:bodyPr>
          <a:lstStyle/>
          <a:p>
            <a:pPr algn="just"/>
            <a:r>
              <a:rPr lang="fa-IR" sz="2400" b="1" dirty="0" smtClean="0">
                <a:cs typeface="Nazanin" pitchFamily="2" charset="-78"/>
              </a:rPr>
              <a:t>در دهه‌ي 1930 مشكلات و رويدادهايي مانند بيكاري و از دست‌دادن شغل موجب بروز افسردگي در ميان اعضاي جامعه شد. به‌طوري كه بسياري از نويسندگان از آن سال‌ها با نام سال‌هاي افسردگي ياد مي‌كنند.</a:t>
            </a:r>
            <a:endParaRPr lang="fa-IR" sz="2400" b="1" dirty="0">
              <a:cs typeface="Nazanin" pitchFamily="2" charset="-78"/>
            </a:endParaRPr>
          </a:p>
        </p:txBody>
      </p:sp>
      <p:sp>
        <p:nvSpPr>
          <p:cNvPr id="6" name="Rectangle 5"/>
          <p:cNvSpPr/>
          <p:nvPr/>
        </p:nvSpPr>
        <p:spPr>
          <a:xfrm>
            <a:off x="428596" y="2934298"/>
            <a:ext cx="8072494" cy="1569660"/>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ctr" rtl="0"/>
            <a:r>
              <a:rPr lang="fa-IR" sz="2400" dirty="0" smtClean="0">
                <a:cs typeface="Nazanin" pitchFamily="2" charset="-78"/>
              </a:rPr>
              <a:t>آنجل(1936) در مطالعات خود دريافت كه واكنش خانواده نسبت به از دست‌دادن شغل در طول دوره‌ي افسردگي مبتني بر دو مفهوم "يكپارچگي" و "انطباق‌پذيري" است.</a:t>
            </a:r>
          </a:p>
          <a:p>
            <a:pPr algn="ctr" rtl="0"/>
            <a:r>
              <a:rPr lang="en-US" sz="2400" dirty="0" smtClean="0">
                <a:cs typeface="Nazanin" pitchFamily="2" charset="-78"/>
              </a:rPr>
              <a:t> integration</a:t>
            </a:r>
          </a:p>
          <a:p>
            <a:pPr algn="ctr" rtl="0"/>
            <a:r>
              <a:rPr lang="en-US" sz="2400" dirty="0" smtClean="0">
                <a:cs typeface="Nazanin" pitchFamily="2" charset="-78"/>
              </a:rPr>
              <a:t>adaptability</a:t>
            </a:r>
            <a:endParaRPr lang="en-US" sz="2400" dirty="0">
              <a:cs typeface="Nazanin" pitchFamily="2" charset="-78"/>
            </a:endParaRPr>
          </a:p>
        </p:txBody>
      </p:sp>
      <p:sp>
        <p:nvSpPr>
          <p:cNvPr id="7" name="Rectangle 6"/>
          <p:cNvSpPr/>
          <p:nvPr/>
        </p:nvSpPr>
        <p:spPr>
          <a:xfrm>
            <a:off x="357158" y="4721378"/>
            <a:ext cx="8286808" cy="707886"/>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000" b="1" dirty="0" smtClean="0">
                <a:cs typeface="Nazanin" pitchFamily="2" charset="-78"/>
              </a:rPr>
              <a:t>يكپارچگي ميزان احساس نزديكي و همبستگي اعضاي خانواده به يكديگر به‌ويژه از جنبه‌ي اقتصادي است</a:t>
            </a:r>
            <a:endParaRPr lang="fa-IR" sz="2000" b="1" dirty="0">
              <a:cs typeface="Nazanin" pitchFamily="2" charset="-78"/>
            </a:endParaRPr>
          </a:p>
        </p:txBody>
      </p:sp>
      <p:sp>
        <p:nvSpPr>
          <p:cNvPr id="8" name="Rectangle 7"/>
          <p:cNvSpPr/>
          <p:nvPr/>
        </p:nvSpPr>
        <p:spPr>
          <a:xfrm>
            <a:off x="285720" y="5650072"/>
            <a:ext cx="8286808" cy="707886"/>
          </a:xfrm>
          <a:prstGeom prst="rect">
            <a:avLst/>
          </a:prstGeom>
          <a:scene3d>
            <a:camera prst="orthographicFront"/>
            <a:lightRig rig="threePt" dir="t"/>
          </a:scene3d>
          <a:sp3d>
            <a:bevelT w="165100" prst="coolSlant"/>
          </a:sp3d>
        </p:spPr>
        <p:style>
          <a:lnRef idx="1">
            <a:schemeClr val="accent6"/>
          </a:lnRef>
          <a:fillRef idx="2">
            <a:schemeClr val="accent6"/>
          </a:fillRef>
          <a:effectRef idx="1">
            <a:schemeClr val="accent6"/>
          </a:effectRef>
          <a:fontRef idx="minor">
            <a:schemeClr val="dk1"/>
          </a:fontRef>
        </p:style>
        <p:txBody>
          <a:bodyPr wrap="square">
            <a:spAutoFit/>
          </a:bodyPr>
          <a:lstStyle/>
          <a:p>
            <a:pPr algn="ctr"/>
            <a:r>
              <a:rPr lang="fa-IR" sz="2000" b="1" dirty="0" smtClean="0">
                <a:cs typeface="Nazanin" pitchFamily="2" charset="-78"/>
              </a:rPr>
              <a:t>انطباق‌پذيري خانواده نيز ميزان انعطاف‌پذيري خانواده در مقابل مشكلات و تصميم‌گيري  درباره‌ي اين مشكلات است</a:t>
            </a:r>
            <a:endParaRPr lang="fa-IR" sz="2000" b="1" dirty="0">
              <a:cs typeface="Nazanin"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 name="Rectangle 2"/>
          <p:cNvSpPr/>
          <p:nvPr/>
        </p:nvSpPr>
        <p:spPr>
          <a:xfrm>
            <a:off x="428596" y="1428736"/>
            <a:ext cx="8001056" cy="369332"/>
          </a:xfrm>
          <a:prstGeom prst="rect">
            <a:avLst/>
          </a:prstGeom>
          <a:effectLst>
            <a:glow rad="228600">
              <a:schemeClr val="accent1">
                <a:satMod val="175000"/>
                <a:alpha val="40000"/>
              </a:schemeClr>
            </a:glow>
            <a:outerShdw blurRad="40000" dist="20000" dir="5400000" rotWithShape="0">
              <a:srgbClr val="000000">
                <a:alpha val="38000"/>
              </a:srgbClr>
            </a:outerShdw>
          </a:effectLst>
        </p:spPr>
        <p:style>
          <a:lnRef idx="1">
            <a:schemeClr val="accent5"/>
          </a:lnRef>
          <a:fillRef idx="2">
            <a:schemeClr val="accent5"/>
          </a:fillRef>
          <a:effectRef idx="1">
            <a:schemeClr val="accent5"/>
          </a:effectRef>
          <a:fontRef idx="minor">
            <a:schemeClr val="dk1"/>
          </a:fontRef>
        </p:style>
        <p:txBody>
          <a:bodyPr wrap="square">
            <a:spAutoFit/>
          </a:bodyPr>
          <a:lstStyle/>
          <a:p>
            <a:pPr algn="ctr" rtl="0"/>
            <a:r>
              <a:rPr lang="fa-IR" b="1" dirty="0" smtClean="0">
                <a:cs typeface="Nazanin" pitchFamily="2" charset="-78"/>
              </a:rPr>
              <a:t>برپايه‌ي مدل هيل(1949) خانواده در رويارويي با يك بحران چهار مرحله را پشت سر مي‌گذارد.</a:t>
            </a:r>
            <a:endParaRPr lang="en-US" b="1" dirty="0">
              <a:cs typeface="Nazanin" pitchFamily="2" charset="-78"/>
            </a:endParaRPr>
          </a:p>
        </p:txBody>
      </p:sp>
      <p:sp>
        <p:nvSpPr>
          <p:cNvPr id="1025" name="Rectangle 1"/>
          <p:cNvSpPr>
            <a:spLocks noChangeArrowheads="1"/>
          </p:cNvSpPr>
          <p:nvPr/>
        </p:nvSpPr>
        <p:spPr bwMode="auto">
          <a:xfrm>
            <a:off x="2928926" y="2135209"/>
            <a:ext cx="2928957" cy="1815882"/>
          </a:xfrm>
          <a:prstGeom prst="rect">
            <a:avLst/>
          </a:prstGeom>
          <a:ln>
            <a:headEnd/>
            <a:tailEnd/>
          </a:ln>
          <a:effectLst>
            <a:glow rad="228600">
              <a:schemeClr val="accent1">
                <a:satMod val="175000"/>
                <a:alpha val="40000"/>
              </a:schemeClr>
            </a:glow>
            <a:outerShdw blurRad="40000" dist="20000" dir="5400000" rotWithShape="0">
              <a:srgbClr val="000000">
                <a:alpha val="38000"/>
              </a:srgbClr>
            </a:outerShdw>
          </a:effectLst>
          <a:scene3d>
            <a:camera prst="orthographicFront"/>
            <a:lightRig rig="threePt" dir="t"/>
          </a:scene3d>
          <a:sp3d>
            <a:bevelT w="139700" prst="cross"/>
          </a:sp3d>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1- بحران</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2- بي‌سازماني</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3- ترميم</a:t>
            </a:r>
            <a:endParaRPr kumimoji="0" lang="en-US" sz="20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4- سازمان مجدد</a:t>
            </a:r>
            <a:endParaRPr kumimoji="0" lang="en-US" sz="3600" b="0" i="0" u="none" strike="noStrike" cap="none" normalizeH="0" baseline="0" dirty="0" smtClean="0">
              <a:ln>
                <a:noFill/>
              </a:ln>
              <a:solidFill>
                <a:schemeClr val="tx1"/>
              </a:solidFill>
              <a:effectLst/>
              <a:latin typeface="Arial" pitchFamily="34" charset="0"/>
              <a:cs typeface="Nazanin" pitchFamily="2" charset="-78"/>
            </a:endParaRPr>
          </a:p>
        </p:txBody>
      </p:sp>
      <p:sp>
        <p:nvSpPr>
          <p:cNvPr id="1027" name="Rectangle 3"/>
          <p:cNvSpPr>
            <a:spLocks noChangeArrowheads="1"/>
          </p:cNvSpPr>
          <p:nvPr/>
        </p:nvSpPr>
        <p:spPr bwMode="auto">
          <a:xfrm>
            <a:off x="3428992" y="4357694"/>
            <a:ext cx="1774845" cy="1200329"/>
          </a:xfrm>
          <a:prstGeom prst="rect">
            <a:avLst/>
          </a:prstGeom>
          <a:ln>
            <a:headEnd/>
            <a:tailEnd/>
          </a:ln>
          <a:effectLst>
            <a:glow rad="228600">
              <a:schemeClr val="accent1">
                <a:satMod val="175000"/>
                <a:alpha val="40000"/>
              </a:schemeClr>
            </a:glow>
            <a:outerShdw blurRad="40000" dist="20000" dir="5400000" rotWithShape="0">
              <a:srgbClr val="000000">
                <a:alpha val="38000"/>
              </a:srgbClr>
            </a:outerShdw>
          </a:effectLst>
        </p:spPr>
        <p:style>
          <a:lnRef idx="1">
            <a:schemeClr val="accent1"/>
          </a:lnRef>
          <a:fillRef idx="2">
            <a:schemeClr val="accent1"/>
          </a:fillRef>
          <a:effectRef idx="1">
            <a:schemeClr val="accent1"/>
          </a:effectRef>
          <a:fontRef idx="minor">
            <a:schemeClr val="dk1"/>
          </a:fontRef>
        </p:style>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crisis</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disorganization</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bmk="">
                <a:ln>
                  <a:noFill/>
                </a:ln>
                <a:solidFill>
                  <a:schemeClr val="tx1"/>
                </a:solidFill>
                <a:effectLst/>
                <a:latin typeface="Arial" pitchFamily="34" charset="0"/>
                <a:ea typeface="Times New Roman" pitchFamily="18" charset="0"/>
                <a:cs typeface="Nazanin" pitchFamily="2" charset="-78"/>
              </a:rPr>
              <a:t>recovery</a:t>
            </a:r>
            <a:endParaRPr kumimoji="0" lang="en-US" sz="2400" b="0" i="0" u="none" strike="noStrike" cap="none" normalizeH="0" baseline="0" dirty="0" smtClean="0" bmk="">
              <a:ln>
                <a:noFill/>
              </a:ln>
              <a:solidFill>
                <a:schemeClr val="tx1"/>
              </a:solidFill>
              <a:effectLst/>
              <a:latin typeface="Arial" pitchFamily="34" charset="0"/>
              <a:cs typeface="Nazanin" pitchFamily="2" charset="-78"/>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reorganization</a:t>
            </a:r>
            <a:endParaRPr kumimoji="0" lang="en-US" sz="4000" b="0" i="0" u="none" strike="noStrike" cap="none" normalizeH="0" baseline="0" dirty="0" smtClean="0">
              <a:ln>
                <a:noFill/>
              </a:ln>
              <a:solidFill>
                <a:schemeClr val="tx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5" name="Picture 3"/>
          <p:cNvPicPr>
            <a:picLocks noChangeAspect="1" noChangeArrowheads="1"/>
          </p:cNvPicPr>
          <p:nvPr/>
        </p:nvPicPr>
        <p:blipFill>
          <a:blip r:embed="rId2"/>
          <a:srcRect/>
          <a:stretch>
            <a:fillRect/>
          </a:stretch>
        </p:blipFill>
        <p:spPr bwMode="auto">
          <a:xfrm>
            <a:off x="714348" y="1643050"/>
            <a:ext cx="7751023" cy="4500594"/>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4" name="Rectangle 3"/>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6146" y="1428736"/>
            <a:ext cx="4924746" cy="461665"/>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fa-IR" sz="2400" b="1" dirty="0" smtClean="0">
                <a:cs typeface="Nazanin" pitchFamily="2" charset="-78"/>
              </a:rPr>
              <a:t>پيش‌فرض‌هاي اوليه‌ي نظريه‌ي استرس خانواده</a:t>
            </a:r>
            <a:endParaRPr lang="fa-IR" sz="2400" dirty="0">
              <a:cs typeface="Nazanin" pitchFamily="2" charset="-78"/>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39937" name="Rectangle 1"/>
          <p:cNvSpPr>
            <a:spLocks noChangeArrowheads="1"/>
          </p:cNvSpPr>
          <p:nvPr/>
        </p:nvSpPr>
        <p:spPr bwMode="auto">
          <a:xfrm>
            <a:off x="928662" y="2716596"/>
            <a:ext cx="7143801" cy="156966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پيش‌فرض اول مربوط به رويداد‌هاي استرس‌زا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(A)</a:t>
            </a:r>
            <a:endParaRPr kumimoji="0" lang="en-US" b="0" i="0" u="none" strike="noStrike" cap="none" normalizeH="0" baseline="0" dirty="0" smtClean="0">
              <a:ln>
                <a:noFill/>
              </a:ln>
              <a:solidFill>
                <a:schemeClr val="tx1"/>
              </a:solidFill>
              <a:effectLst/>
              <a:latin typeface="Arial" pitchFamily="34" charset="0"/>
              <a:cs typeface="Nazanin" pitchFamily="2" charset="-78"/>
            </a:endParaRPr>
          </a:p>
          <a:p>
            <a:pPr marL="0" marR="0" lvl="0" indent="457200" algn="just" defTabSz="914400" rtl="1"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Nazanin" pitchFamily="2" charset="-78"/>
              </a:rPr>
              <a:t>رويدادهاي استرس‌زاماهيتاً پديده هاي مثبت و يا منفي نيستند. از همين‌رو رويدادها و موقعيت‌ها براي تعبير و تفسير در آغاز براي افراد ماهيتي خنثي دارند. </a:t>
            </a:r>
            <a:endParaRPr kumimoji="0" lang="en-US" sz="3200" b="0" i="0" u="none" strike="noStrike" cap="none" normalizeH="0" baseline="0" dirty="0" smtClean="0">
              <a:ln>
                <a:noFill/>
              </a:ln>
              <a:solidFill>
                <a:schemeClr val="tx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1"/>
          <p:cNvSpPr>
            <a:spLocks noChangeArrowheads="1"/>
          </p:cNvSpPr>
          <p:nvPr/>
        </p:nvSpPr>
        <p:spPr bwMode="auto">
          <a:xfrm>
            <a:off x="1142976" y="1548458"/>
            <a:ext cx="6786610" cy="523220"/>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هشت ملاك براي تبين عوامل استرس‌زا در خانواده </a:t>
            </a:r>
            <a:endParaRPr kumimoji="0" lang="fa-IR" sz="360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0962" name="Rectangle 2"/>
          <p:cNvSpPr>
            <a:spLocks noChangeArrowheads="1"/>
          </p:cNvSpPr>
          <p:nvPr/>
        </p:nvSpPr>
        <p:spPr bwMode="auto">
          <a:xfrm>
            <a:off x="285752" y="2532776"/>
            <a:ext cx="8643966" cy="3539430"/>
          </a:xfrm>
          <a:prstGeom prst="rect">
            <a:avLst/>
          </a:prstGeom>
          <a:ln>
            <a:noFill/>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ايجادكننده‌ي استرس دروني</a:t>
            </a:r>
            <a:r>
              <a:rPr kumimoji="0" lang="fa-IR" sz="28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و يا بيروني</a:t>
            </a: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است.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استرس‌زا بر يكي از اعضاي خانواده متمركز است و يا همه‌ي اعضاي خانواده </a:t>
            </a: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عامل استرس‌زا ناگهاني و يا به‌تدريج بروز پيدا كرده است.</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شدت عامل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ميزان قابل انتظار بودن رويداد استرس‌زا </a:t>
            </a: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طول مدت صرف شده براي سازگاري و انطباق خانواده با شرايط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طبيعي‌بودن و يا تصنعي‌بودن رويداد استرس‌زا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buFontTx/>
              <a:buChar char="•"/>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ادراك و برآورد خانواده درباره‌ي توان حل مسئله و حل شرايط بحراني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1985" name="Rectangle 1"/>
          <p:cNvSpPr>
            <a:spLocks noChangeArrowheads="1"/>
          </p:cNvSpPr>
          <p:nvPr/>
        </p:nvSpPr>
        <p:spPr bwMode="auto">
          <a:xfrm>
            <a:off x="428596" y="1545069"/>
            <a:ext cx="8072494"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Low"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دوم مربوط به منابع</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هنگامي كه يك عامل ايجادكننده‌ي استرس، بر خانواده تاثير مي‌گذارد، خانواده بايد تصميم بگيرد كه چگونه با اين شرايط روبه‌رو شود. در اين حالت خانواده به كسب منابعي مي‌پردازد كه مولفه‌ي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در مدل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ABC-X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به شمار مي‌آيد. همان‌گونه كه آنجل(1936) برپايه‌ي مطالعات خود به موضوع يكپارچگي و قابليت انطباق‌پذيري اشاره دارد، در اين مرحله خانواده به يكپارچه‌سازي و سازگاري با شرايط مي‌پردازد.</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Rectangle 3"/>
          <p:cNvSpPr/>
          <p:nvPr/>
        </p:nvSpPr>
        <p:spPr>
          <a:xfrm>
            <a:off x="2024850" y="3500438"/>
            <a:ext cx="4976042"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منابع در سه سطح فردي، خانوادگي و اجتماعي</a:t>
            </a:r>
            <a:endParaRPr lang="fa-IR" sz="2400" b="1" dirty="0">
              <a:cs typeface="Nazanin" pitchFamily="2" charset="-78"/>
            </a:endParaRPr>
          </a:p>
        </p:txBody>
      </p:sp>
      <p:sp>
        <p:nvSpPr>
          <p:cNvPr id="41986" name="Rectangle 2"/>
          <p:cNvSpPr>
            <a:spLocks noChangeArrowheads="1"/>
          </p:cNvSpPr>
          <p:nvPr/>
        </p:nvSpPr>
        <p:spPr bwMode="auto">
          <a:xfrm>
            <a:off x="500034" y="4572008"/>
            <a:ext cx="7858180"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سوم درباره‌ي تعريف شرايط</a:t>
            </a:r>
            <a:r>
              <a:rPr kumimoji="0" lang="en-US"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(C)</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به باور لازارس و لونير(1978) آنچه افراد درباره‌ي رويداد استرس‌زا درك و تفسير مي‌كنند، داراي اهميتي همانند دسترسي با منابع حمايتي است كه فرد در مرحله‌ي </a:t>
            </a:r>
            <a:r>
              <a:rPr kumimoji="0" lang="en-US"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 </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آن‌ها را جستجو مي‌كند.</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Rectangle 1"/>
          <p:cNvSpPr>
            <a:spLocks noChangeArrowheads="1"/>
          </p:cNvSpPr>
          <p:nvPr/>
        </p:nvSpPr>
        <p:spPr bwMode="auto">
          <a:xfrm>
            <a:off x="285752" y="1714488"/>
            <a:ext cx="8572528" cy="163121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پيش‌فرض چهارم مربوط به استرس و بحران</a:t>
            </a:r>
            <a:r>
              <a:rPr kumimoji="0" lang="en-US" sz="20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(X)</a:t>
            </a:r>
            <a:endParaRPr kumimoji="0" lang="fa-IR" sz="2000" b="0" i="0" u="none" strike="noStrike" cap="none" normalizeH="0" baseline="0" dirty="0" smtClean="0">
              <a:ln>
                <a:noFill/>
              </a:ln>
              <a:solidFill>
                <a:srgbClr val="FF0000"/>
              </a:solidFill>
              <a:effectLst/>
              <a:latin typeface="Times New Roman" pitchFamily="18" charset="0"/>
              <a:ea typeface="Times New Roman" pitchFamily="18" charset="0"/>
              <a:cs typeface="Mitra" pitchFamily="2" charset="-78"/>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0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بحران زماني است كه خانواده نمي‌تواند حالت تعادل معمول خود را به دليل بروز يك رويداد استرس‌زا حفظ نمايد. لازم به ذكر است كه همه‌ي عوامل استرس‌زا لزوماً موجب بحران نمي‌گردد. هم چنين رويارويي خانواده با شرايط بحراني نيز به معناي شكست خانواده نمي‌باشد. به‌طور معمول خانواده ها پس از حل شرايط استرس‌زا احساس انسجام بيشتري دارند(هيل، 1994).</a:t>
            </a:r>
            <a:r>
              <a:rPr kumimoji="0" lang="en-US" sz="1600" b="0" i="0" u="none" strike="noStrike" cap="none" normalizeH="0" baseline="0" dirty="0" smtClean="0">
                <a:ln>
                  <a:noFill/>
                </a:ln>
                <a:solidFill>
                  <a:schemeClr val="tx1"/>
                </a:solidFill>
                <a:effectLst/>
                <a:latin typeface="Arial" pitchFamily="34" charset="0"/>
                <a:cs typeface="Arial" pitchFamily="34" charset="0"/>
              </a:rPr>
              <a:t> </a:t>
            </a:r>
            <a:endParaRPr kumimoji="0" lang="en-US"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3010" name="Rectangle 2"/>
          <p:cNvSpPr>
            <a:spLocks noChangeArrowheads="1"/>
          </p:cNvSpPr>
          <p:nvPr/>
        </p:nvSpPr>
        <p:spPr bwMode="auto">
          <a:xfrm>
            <a:off x="285752" y="3714752"/>
            <a:ext cx="8643966"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عوامل استرس‌زا</a:t>
            </a:r>
            <a:r>
              <a:rPr kumimoji="0" lang="fa-IR" sz="2400" b="1" i="0" u="none" strike="noStrike" cap="none" normalizeH="0" baseline="0" dirty="0" smtClean="0" bmk="">
                <a:ln>
                  <a:noFill/>
                </a:ln>
                <a:solidFill>
                  <a:srgbClr val="FF0000"/>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عوامل استرس‌زا "رويدادهاي مجزايي در زندگي هستند كه بر واحد خانواده اثر مي گذارند و يا داراي توان بالقوه‌اي براي ايجاد تغيير و دگرگوني در نطام خانواده هستند". </a:t>
            </a:r>
          </a:p>
        </p:txBody>
      </p:sp>
      <p:sp>
        <p:nvSpPr>
          <p:cNvPr id="7" name="Rectangle 6"/>
          <p:cNvSpPr/>
          <p:nvPr/>
        </p:nvSpPr>
        <p:spPr>
          <a:xfrm>
            <a:off x="2267183" y="5214950"/>
            <a:ext cx="4376519" cy="52322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800" dirty="0" smtClean="0">
                <a:cs typeface="Nazanin" pitchFamily="2" charset="-78"/>
              </a:rPr>
              <a:t>تعريف ما از شرايط و رويداد استرس زا </a:t>
            </a:r>
            <a:endParaRPr lang="fa-IR" sz="2800" dirty="0">
              <a:cs typeface="Nazanin" pitchFamily="2" charset="-78"/>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3010" name="Rectangle 2"/>
          <p:cNvSpPr>
            <a:spLocks noChangeArrowheads="1"/>
          </p:cNvSpPr>
          <p:nvPr/>
        </p:nvSpPr>
        <p:spPr bwMode="auto">
          <a:xfrm>
            <a:off x="285752" y="1214422"/>
            <a:ext cx="8643966"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مفاهيم اوليه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 defTabSz="914400" eaLnBrk="0" fontAlgn="base" latinLnBrk="0" hangingPunct="0">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عوامل استرس‌زا</a:t>
            </a:r>
            <a:r>
              <a:rPr kumimoji="0" lang="fa-IR" sz="2400" b="1" i="0" u="none" strike="noStrike" cap="none" normalizeH="0" baseline="0" dirty="0" smtClean="0" bmk="">
                <a:ln>
                  <a:noFill/>
                </a:ln>
                <a:solidFill>
                  <a:srgbClr val="FF0000"/>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عوامل استرس‌زا "رويدادهاي مجزايي در زندگي هستند كه بر واحد خانواده اثر مي گذارند و يا داراي توان بالقوه‌اي براي ايجاد تغيير و دگرگوني در نطام خانواده هستند". </a:t>
            </a:r>
          </a:p>
        </p:txBody>
      </p:sp>
      <p:sp>
        <p:nvSpPr>
          <p:cNvPr id="7" name="Rectangle 6"/>
          <p:cNvSpPr/>
          <p:nvPr/>
        </p:nvSpPr>
        <p:spPr>
          <a:xfrm>
            <a:off x="2267183" y="2571744"/>
            <a:ext cx="4376519" cy="523220"/>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800" dirty="0" smtClean="0">
                <a:cs typeface="Nazanin" pitchFamily="2" charset="-78"/>
              </a:rPr>
              <a:t>تعريف ما از شرايط و رويداد استرس زا </a:t>
            </a:r>
            <a:endParaRPr lang="fa-IR" sz="2800" dirty="0">
              <a:cs typeface="Nazanin" pitchFamily="2" charset="-78"/>
            </a:endParaRPr>
          </a:p>
        </p:txBody>
      </p:sp>
      <p:sp>
        <p:nvSpPr>
          <p:cNvPr id="44033" name="Rectangle 1"/>
          <p:cNvSpPr>
            <a:spLocks noChangeArrowheads="1"/>
          </p:cNvSpPr>
          <p:nvPr/>
        </p:nvSpPr>
        <p:spPr bwMode="auto">
          <a:xfrm>
            <a:off x="285720" y="3500438"/>
            <a:ext cx="8572560" cy="120032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رويدادهاي معمول و يا بهنجار</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همان‌طور كه رويدادهاي استرس زا مي‌تواند هم مثبت و هم منفي ارزيابي شوند، هم‌چنين مي‌توانند رويدادي بهنجار</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(معمول) و يا رويدادي نا‌بهنجار </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(غير‌معمول) نيز باشند. </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44036" name="Rectangle 4"/>
          <p:cNvSpPr>
            <a:spLocks noChangeArrowheads="1"/>
          </p:cNvSpPr>
          <p:nvPr/>
        </p:nvSpPr>
        <p:spPr bwMode="auto">
          <a:xfrm>
            <a:off x="1142976" y="5000636"/>
            <a:ext cx="6357982" cy="1200329"/>
          </a:xfrm>
          <a:prstGeom prst="rect">
            <a:avLst/>
          </a:prstGeom>
          <a:ln>
            <a:solidFill>
              <a:schemeClr val="bg1"/>
            </a:solidFill>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براي همه‌ي خانواده ها رخ مي‌دهند؛</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بروز آن‌ها قابل پيش‌بيني و انتظار است؛ </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a:p>
            <a:pPr marL="0" marR="0" lvl="0" indent="0" algn="ctr" defTabSz="914400" rtl="1" eaLnBrk="0" fontAlgn="base" latinLnBrk="0" hangingPunct="0">
              <a:lnSpc>
                <a:spcPct val="100000"/>
              </a:lnSpc>
              <a:spcBef>
                <a:spcPct val="0"/>
              </a:spcBef>
              <a:spcAft>
                <a:spcPct val="0"/>
              </a:spcAft>
              <a:buClrTx/>
              <a:buSzTx/>
              <a:tabLst/>
            </a:pPr>
            <a:r>
              <a:rPr kumimoji="0" lang="fa-IR" sz="2400" i="0" u="none" strike="noStrike" cap="none" normalizeH="0" baseline="0" dirty="0" smtClean="0">
                <a:ln>
                  <a:noFill/>
                </a:ln>
                <a:solidFill>
                  <a:schemeClr val="bg1"/>
                </a:solidFill>
                <a:effectLst/>
                <a:latin typeface="Arial" pitchFamily="34" charset="0"/>
                <a:ea typeface="Times New Roman" pitchFamily="18" charset="0"/>
                <a:cs typeface="Nazanin" pitchFamily="2" charset="-78"/>
              </a:rPr>
              <a:t>رويدادهاي گذرا و كوتاه‌مدت هستند و نه مزمن و بلند‌مدت.</a:t>
            </a:r>
            <a:endParaRPr kumimoji="0" lang="en-US" sz="2400" i="0" u="none" strike="noStrike" cap="none" normalizeH="0" baseline="0" dirty="0" smtClean="0">
              <a:ln>
                <a:noFill/>
              </a:ln>
              <a:solidFill>
                <a:schemeClr val="bg1"/>
              </a:solidFill>
              <a:effectLst/>
              <a:latin typeface="Arial" pitchFamily="34" charset="0"/>
              <a:cs typeface="Nazanin" pitchFamily="2" charset="-78"/>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571504" y="1357298"/>
            <a:ext cx="7929586" cy="830997"/>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منابع: </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مولفه‌ي </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B</a:t>
            </a: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 در مدل هيل (1949) شامل خصوصيات و ويژگي‌ها و توانايي‌هاي فردي و خانوادگي و اجتماعي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5058" name="Rectangle 2"/>
          <p:cNvSpPr>
            <a:spLocks noChangeArrowheads="1"/>
          </p:cNvSpPr>
          <p:nvPr/>
        </p:nvSpPr>
        <p:spPr bwMode="auto">
          <a:xfrm>
            <a:off x="357190" y="2500306"/>
            <a:ext cx="8572528" cy="1815882"/>
          </a:xfrm>
          <a:prstGeom prst="rect">
            <a:avLst/>
          </a:prstGeom>
          <a:ln>
            <a:headEnd/>
            <a:tailEnd/>
          </a:ln>
        </p:spPr>
        <p:style>
          <a:lnRef idx="0">
            <a:schemeClr val="accent1"/>
          </a:lnRef>
          <a:fillRef idx="3">
            <a:schemeClr val="accent1"/>
          </a:fillRef>
          <a:effectRef idx="3">
            <a:schemeClr val="accent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سه راه عمده براي كنار‌آمدن و مقابله با شرايط استرس‌زا براي خانواده :</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a:t>
            </a:r>
            <a:r>
              <a:rPr kumimoji="0" lang="fa-IR" sz="2800" b="0" i="0" u="none" strike="noStrike" cap="none" normalizeH="0" dirty="0" smtClean="0" bmk="">
                <a:ln>
                  <a:noFill/>
                </a:ln>
                <a:solidFill>
                  <a:schemeClr val="bg1"/>
                </a:solidFill>
                <a:effectLst/>
                <a:latin typeface="Arial" pitchFamily="34" charset="0"/>
                <a:ea typeface="Times New Roman" pitchFamily="18" charset="0"/>
                <a:cs typeface="Mitra" pitchFamily="2" charset="-78"/>
              </a:rPr>
              <a:t> </a:t>
            </a: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اقدام مستقيم</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 مقابله از طريق تحول درون روان‌شناختي</a:t>
            </a:r>
            <a:endParaRPr kumimoji="0" lang="en-US" sz="2000" b="0" i="0" u="none" strike="noStrike" cap="none" normalizeH="0" baseline="0" dirty="0" smtClean="0" bmk="">
              <a:ln>
                <a:noFill/>
              </a:ln>
              <a:solidFill>
                <a:schemeClr val="bg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800" b="0" i="0" u="none" strike="noStrike" cap="none" normalizeH="0" baseline="0" dirty="0" smtClean="0" bmk="">
                <a:ln>
                  <a:noFill/>
                </a:ln>
                <a:solidFill>
                  <a:schemeClr val="bg1"/>
                </a:solidFill>
                <a:effectLst/>
                <a:latin typeface="Arial" pitchFamily="34" charset="0"/>
                <a:ea typeface="Times New Roman" pitchFamily="18" charset="0"/>
                <a:cs typeface="Mitra" pitchFamily="2" charset="-78"/>
              </a:rPr>
              <a:t>- كنترل هيجانات</a:t>
            </a:r>
            <a:endParaRPr kumimoji="0" lang="en-US" sz="3600" b="0" i="0" u="none" strike="noStrike" cap="none" normalizeH="0" baseline="0" dirty="0" smtClean="0">
              <a:ln>
                <a:noFill/>
              </a:ln>
              <a:solidFill>
                <a:schemeClr val="bg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Rectangle 1"/>
          <p:cNvSpPr>
            <a:spLocks noChangeArrowheads="1"/>
          </p:cNvSpPr>
          <p:nvPr/>
        </p:nvSpPr>
        <p:spPr bwMode="auto">
          <a:xfrm>
            <a:off x="428628" y="1325107"/>
            <a:ext cx="8358214" cy="2246769"/>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bodyPr>
          <a:lstStyle/>
          <a:p>
            <a:pPr lvl="0" indent="457200" algn="just" fontAlgn="base">
              <a:spcBef>
                <a:spcPct val="0"/>
              </a:spcBef>
              <a:spcAft>
                <a:spcPct val="0"/>
              </a:spcAft>
            </a:pPr>
            <a:r>
              <a:rPr kumimoji="0" lang="fa-IR" sz="2800" b="1" i="0" u="none" strike="noStrike" cap="none" normalizeH="0" baseline="0" dirty="0" smtClean="0">
                <a:ln>
                  <a:noFill/>
                </a:ln>
                <a:solidFill>
                  <a:srgbClr val="FF0000"/>
                </a:solidFill>
                <a:effectLst/>
                <a:latin typeface="Arial" pitchFamily="34" charset="0"/>
                <a:ea typeface="Times New Roman" pitchFamily="18" charset="0"/>
                <a:cs typeface="Mitra" pitchFamily="2" charset="-78"/>
              </a:rPr>
              <a:t>بحران: </a:t>
            </a:r>
            <a:r>
              <a:rPr lang="fa-IR" sz="2800" dirty="0" smtClean="0">
                <a:solidFill>
                  <a:schemeClr val="tx1"/>
                </a:solidFill>
                <a:latin typeface="Times New Roman" pitchFamily="18" charset="0"/>
                <a:ea typeface="Times New Roman" pitchFamily="18" charset="0"/>
                <a:cs typeface="Mitra" pitchFamily="2" charset="-78"/>
              </a:rPr>
              <a:t>بحران به شرايط و موقعيتي اشاره دارد كه خانواده در آن دچار عدم سازماندهي است و كنش‌هاي خانواده به گونه‌اي سد شده‌اند كه امكان عملكرد سابق براي خانواده وجود ندارد.</a:t>
            </a:r>
            <a:endParaRPr lang="en-US" sz="2800" dirty="0" smtClean="0">
              <a:solidFill>
                <a:schemeClr val="tx1"/>
              </a:solidFill>
              <a:latin typeface="Times New Roman" pitchFamily="18" charset="0"/>
              <a:ea typeface="Times New Roman" pitchFamily="18" charset="0"/>
              <a:cs typeface="Mitra" pitchFamily="2" charset="-78"/>
            </a:endParaRPr>
          </a:p>
          <a:p>
            <a:pPr lvl="0" indent="457200" algn="just" fontAlgn="base">
              <a:spcBef>
                <a:spcPct val="0"/>
              </a:spcBef>
              <a:spcAft>
                <a:spcPct val="0"/>
              </a:spcAft>
            </a:pPr>
            <a:r>
              <a:rPr lang="en-US" sz="2000" dirty="0" smtClean="0">
                <a:solidFill>
                  <a:schemeClr val="tx1"/>
                </a:solidFill>
                <a:latin typeface="Arial" pitchFamily="34" charset="0"/>
                <a:cs typeface="Arial" pitchFamily="34" charset="0"/>
              </a:rPr>
              <a:t> </a:t>
            </a:r>
            <a:r>
              <a:rPr kumimoji="0" lang="fa-IR" sz="28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ميان بحران و استرس تفاوت وجود دارد. منظور از استرس خانواده، تجاربي است كه خانواده طي آن دچار تغيير مي‌شود و  باعث ناراحتي خانواده مي‌گردد. </a:t>
            </a:r>
            <a:endParaRPr kumimoji="0" lang="en-US"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6082" name="Rectangle 2"/>
          <p:cNvSpPr>
            <a:spLocks noChangeArrowheads="1"/>
          </p:cNvSpPr>
          <p:nvPr/>
        </p:nvSpPr>
        <p:spPr bwMode="auto">
          <a:xfrm>
            <a:off x="428628" y="4000504"/>
            <a:ext cx="8286776" cy="461665"/>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اماّ چه هنگام استرس تبديل به بحران مي‌شود؟ </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214282" y="4572008"/>
            <a:ext cx="8501122" cy="1384995"/>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algn="just"/>
            <a:r>
              <a:rPr lang="fa-IR" sz="2800" dirty="0" smtClean="0">
                <a:latin typeface="Arial" pitchFamily="34" charset="0"/>
                <a:ea typeface="Times New Roman" pitchFamily="18" charset="0"/>
                <a:cs typeface="Mitra" pitchFamily="2" charset="-78"/>
              </a:rPr>
              <a:t>هنگامي كه خانواده نتواند شرايط طبيعي خود را با توجه به منابع در‌دسترس حفظ نمايد و يا آن عامل استرس‌زا موجب ناتواني خانواده شود در اين حالت بحران بروز پيدا مي‌كند(باس،1988).</a:t>
            </a:r>
            <a:endParaRPr lang="fa-IR" sz="2800"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74668" y="1548458"/>
            <a:ext cx="1040670" cy="523220"/>
          </a:xfrm>
          <a:prstGeom prst="rect">
            <a:avLst/>
          </a:prstGeom>
        </p:spPr>
        <p:txBody>
          <a:bodyPr wrap="none">
            <a:spAutoFit/>
          </a:bodyPr>
          <a:lstStyle/>
          <a:p>
            <a:r>
              <a:rPr lang="fa-IR" sz="2800" b="1" dirty="0" smtClean="0">
                <a:solidFill>
                  <a:srgbClr val="FF0000"/>
                </a:solidFill>
                <a:cs typeface="Nazanin" pitchFamily="2" charset="-78"/>
              </a:rPr>
              <a:t> انطباق</a:t>
            </a:r>
            <a:endParaRPr lang="fa-IR" sz="2800" dirty="0">
              <a:solidFill>
                <a:srgbClr val="FF0000"/>
              </a:solidFill>
              <a:cs typeface="Nazanin" pitchFamily="2" charset="-78"/>
            </a:endParaRPr>
          </a:p>
        </p:txBody>
      </p:sp>
      <p:cxnSp>
        <p:nvCxnSpPr>
          <p:cNvPr id="4" name="Straight Arrow Connector 3"/>
          <p:cNvCxnSpPr/>
          <p:nvPr/>
        </p:nvCxnSpPr>
        <p:spPr>
          <a:xfrm>
            <a:off x="1285852" y="2928934"/>
            <a:ext cx="6643734" cy="1588"/>
          </a:xfrm>
          <a:prstGeom prst="straightConnector1">
            <a:avLst/>
          </a:prstGeom>
          <a:ln w="73025">
            <a:solidFill>
              <a:srgbClr val="FF0000"/>
            </a:solidFill>
            <a:headEnd type="arrow"/>
            <a:tailEnd type="arrow"/>
          </a:ln>
          <a:effectLst>
            <a:outerShdw blurRad="50800" dist="50800" dir="5400000" algn="ctr" rotWithShape="0">
              <a:srgbClr val="FF0000"/>
            </a:outerShdw>
          </a:effectLst>
          <a:scene3d>
            <a:camera prst="orthographicFront"/>
            <a:lightRig rig="sunset" dir="t"/>
          </a:scene3d>
          <a:sp3d prstMaterial="matte">
            <a:bevelB w="165100" prst="coolSlant"/>
          </a:sp3d>
        </p:spPr>
        <p:style>
          <a:lnRef idx="1">
            <a:schemeClr val="accent1"/>
          </a:lnRef>
          <a:fillRef idx="0">
            <a:schemeClr val="accent1"/>
          </a:fillRef>
          <a:effectRef idx="0">
            <a:schemeClr val="accent1"/>
          </a:effectRef>
          <a:fontRef idx="minor">
            <a:schemeClr val="tx1"/>
          </a:fontRef>
        </p:style>
      </p:cxnSp>
      <p:sp>
        <p:nvSpPr>
          <p:cNvPr id="5" name="TextBox 4"/>
          <p:cNvSpPr txBox="1"/>
          <p:nvPr/>
        </p:nvSpPr>
        <p:spPr>
          <a:xfrm>
            <a:off x="785786" y="2143116"/>
            <a:ext cx="1500198" cy="369332"/>
          </a:xfrm>
          <a:prstGeom prst="rect">
            <a:avLst/>
          </a:prstGeom>
          <a:effectLst>
            <a:glow rad="228600">
              <a:schemeClr val="accent3">
                <a:satMod val="175000"/>
                <a:alpha val="40000"/>
              </a:schemeClr>
            </a:glow>
          </a:effectLst>
        </p:spPr>
        <p:style>
          <a:lnRef idx="2">
            <a:schemeClr val="accent3"/>
          </a:lnRef>
          <a:fillRef idx="1">
            <a:schemeClr val="lt1"/>
          </a:fillRef>
          <a:effectRef idx="0">
            <a:schemeClr val="accent3"/>
          </a:effectRef>
          <a:fontRef idx="minor">
            <a:schemeClr val="dk1"/>
          </a:fontRef>
        </p:style>
        <p:txBody>
          <a:bodyPr wrap="square" rtlCol="1">
            <a:spAutoFit/>
          </a:bodyPr>
          <a:lstStyle/>
          <a:p>
            <a:pPr algn="ctr"/>
            <a:r>
              <a:rPr lang="fa-IR" b="1" dirty="0" smtClean="0">
                <a:cs typeface="Nazanin" pitchFamily="2" charset="-78"/>
              </a:rPr>
              <a:t>انطباق سازنده</a:t>
            </a:r>
            <a:endParaRPr lang="fa-IR" b="1" dirty="0">
              <a:cs typeface="Nazanin" pitchFamily="2" charset="-78"/>
            </a:endParaRPr>
          </a:p>
        </p:txBody>
      </p:sp>
      <p:sp>
        <p:nvSpPr>
          <p:cNvPr id="6" name="TextBox 5"/>
          <p:cNvSpPr txBox="1"/>
          <p:nvPr/>
        </p:nvSpPr>
        <p:spPr>
          <a:xfrm>
            <a:off x="6929454" y="2143116"/>
            <a:ext cx="1500198" cy="369332"/>
          </a:xfrm>
          <a:prstGeom prst="rect">
            <a:avLst/>
          </a:prstGeom>
          <a:effectLst>
            <a:glow rad="228600">
              <a:schemeClr val="accent6">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rtlCol="1">
            <a:spAutoFit/>
          </a:bodyPr>
          <a:lstStyle/>
          <a:p>
            <a:pPr algn="ctr"/>
            <a:r>
              <a:rPr lang="fa-IR" b="1" dirty="0" smtClean="0">
                <a:cs typeface="Nazanin" pitchFamily="2" charset="-78"/>
              </a:rPr>
              <a:t>انطباق مخرب</a:t>
            </a:r>
            <a:endParaRPr lang="fa-IR" b="1" dirty="0">
              <a:cs typeface="Nazanin" pitchFamily="2" charset="-78"/>
            </a:endParaRPr>
          </a:p>
        </p:txBody>
      </p:sp>
      <p:sp>
        <p:nvSpPr>
          <p:cNvPr id="47105" name="Rectangle 1"/>
          <p:cNvSpPr>
            <a:spLocks noChangeArrowheads="1"/>
          </p:cNvSpPr>
          <p:nvPr/>
        </p:nvSpPr>
        <p:spPr bwMode="auto">
          <a:xfrm>
            <a:off x="0" y="3394550"/>
            <a:ext cx="8643966"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زمينه‌ي پژوهش‌ها در نظريه‌ي استرس خانواده</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از عمده‌ترين موضوعات مورد توجه پژوهشگران در نظريه‌ي استرس خانواده موضوع انتقال به مرحله‌ي پدر و مادر شدن، انطباق با پديده‌ي بيوگي، جابجايي محل زندگي و انتقال به خانه‌ي سال‌مندان و بسياري از رويدادهاي طبيعي زندگي است كه در ادامه به برخي از آن‌ها اشاره خواهد شد.</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مراقبت‌هاي غير رسمي از خانواده: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شغل و خانواده: </a:t>
            </a:r>
            <a:endParaRPr kumimoji="0" lang="en-US"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كنار آمدن با نوجوان</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9"/>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2000232" y="1691334"/>
            <a:ext cx="4786346" cy="523220"/>
          </a:xfrm>
          <a:prstGeom prst="rect">
            <a:avLst/>
          </a:prstGeom>
          <a:noFill/>
          <a:ln w="9525">
            <a:noFill/>
            <a:miter lim="800000"/>
            <a:headEnd/>
            <a:tailEnd/>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effectLst/>
                <a:latin typeface="Arial" pitchFamily="34" charset="0"/>
                <a:ea typeface="Times New Roman" pitchFamily="18" charset="0"/>
                <a:cs typeface="Mitra" pitchFamily="2" charset="-78"/>
              </a:rPr>
              <a:t>عوامل استرس‌زاي غيرمعمول</a:t>
            </a:r>
            <a:endParaRPr kumimoji="0" lang="fa-IR" sz="3600" b="0" i="0" u="none" strike="noStrike" cap="none" normalizeH="0" baseline="0" dirty="0" smtClean="0">
              <a:ln>
                <a:noFill/>
              </a:ln>
              <a:effectLst/>
              <a:latin typeface="Arial" pitchFamily="34" charset="0"/>
              <a:cs typeface="Arial" pitchFamily="34" charset="0"/>
            </a:endParaRPr>
          </a:p>
        </p:txBody>
      </p:sp>
      <p:sp>
        <p:nvSpPr>
          <p:cNvPr id="3" name="Rectangle 2"/>
          <p:cNvSpPr>
            <a:spLocks noChangeArrowheads="1"/>
          </p:cNvSpPr>
          <p:nvPr/>
        </p:nvSpPr>
        <p:spPr bwMode="auto">
          <a:xfrm>
            <a:off x="428596" y="425215"/>
            <a:ext cx="8143932" cy="646331"/>
          </a:xfrm>
          <a:prstGeom prst="rect">
            <a:avLst/>
          </a:prstGeom>
          <a:solidFill>
            <a:srgbClr val="FF0000"/>
          </a:solidFill>
          <a:ln>
            <a:solidFill>
              <a:schemeClr val="bg1"/>
            </a:solidFill>
            <a:headEnd/>
            <a:tailEnd/>
          </a:ln>
          <a:effectLst>
            <a:glow rad="228600">
              <a:schemeClr val="accent6">
                <a:satMod val="175000"/>
                <a:alpha val="40000"/>
              </a:schemeClr>
            </a:glow>
            <a:outerShdw blurRad="40000" dist="23000" dir="5400000" rotWithShape="0">
              <a:srgbClr val="000000">
                <a:alpha val="35000"/>
              </a:srgbClr>
            </a:outerShdw>
          </a:effectLst>
        </p:spPr>
        <p:style>
          <a:lnRef idx="0">
            <a:schemeClr val="dk1"/>
          </a:lnRef>
          <a:fillRef idx="3">
            <a:schemeClr val="dk1"/>
          </a:fillRef>
          <a:effectRef idx="3">
            <a:schemeClr val="dk1"/>
          </a:effectRef>
          <a:fontRef idx="minor">
            <a:schemeClr val="lt1"/>
          </a:fontRef>
        </p:style>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00000"/>
              </a:lnSpc>
              <a:spcBef>
                <a:spcPct val="0"/>
              </a:spcBef>
              <a:spcAft>
                <a:spcPct val="0"/>
              </a:spcAft>
              <a:buClrTx/>
              <a:buSzTx/>
              <a:tabLst/>
            </a:pPr>
            <a:r>
              <a:rPr kumimoji="0" lang="fa-IR" sz="3600" b="1" i="0" u="none" strike="noStrike" cap="none" normalizeH="0" baseline="0" dirty="0" smtClean="0">
                <a:ln>
                  <a:noFill/>
                </a:ln>
                <a:solidFill>
                  <a:srgbClr val="FFFF00"/>
                </a:solidFill>
                <a:effectLst/>
                <a:latin typeface="Arial" pitchFamily="34" charset="0"/>
                <a:ea typeface="Times New Roman" pitchFamily="18" charset="0"/>
                <a:cs typeface="Mitra" pitchFamily="2" charset="-78"/>
              </a:rPr>
              <a:t>نظريه‌ي استرس</a:t>
            </a:r>
            <a:endParaRPr kumimoji="0" lang="fa-IR" sz="4400" b="0" i="0" u="none" strike="noStrike" cap="none" normalizeH="0" baseline="0" dirty="0" smtClean="0">
              <a:ln>
                <a:noFill/>
              </a:ln>
              <a:solidFill>
                <a:srgbClr val="FFFF00"/>
              </a:solidFill>
              <a:effectLst/>
              <a:latin typeface="Arial" pitchFamily="34" charset="0"/>
              <a:cs typeface="Arial" pitchFamily="34" charset="0"/>
            </a:endParaRPr>
          </a:p>
        </p:txBody>
      </p:sp>
      <p:sp>
        <p:nvSpPr>
          <p:cNvPr id="48130" name="Rectangle 2"/>
          <p:cNvSpPr>
            <a:spLocks noChangeArrowheads="1"/>
          </p:cNvSpPr>
          <p:nvPr/>
        </p:nvSpPr>
        <p:spPr bwMode="auto">
          <a:xfrm>
            <a:off x="357158" y="2857496"/>
            <a:ext cx="8429684" cy="3108543"/>
          </a:xfrm>
          <a:prstGeom prst="rect">
            <a:avLst/>
          </a:prstGeom>
          <a:ln>
            <a:headEnd/>
            <a:tailEnd/>
          </a:ln>
          <a:scene3d>
            <a:camera prst="orthographicFront"/>
            <a:lightRig rig="threePt" dir="t"/>
          </a:scene3d>
          <a:sp3d>
            <a:bevelT w="165100" prst="coolSlant"/>
          </a:sp3d>
        </p:spPr>
        <p:style>
          <a:lnRef idx="1">
            <a:schemeClr val="accent2"/>
          </a:lnRef>
          <a:fillRef idx="2">
            <a:schemeClr val="accent2"/>
          </a:fillRef>
          <a:effectRef idx="1">
            <a:schemeClr val="accent2"/>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مشكلات زناشويي در نظريه‌ي استرس</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457200" algn="justLow" defTabSz="914400" rtl="1" eaLnBrk="0" fontAlgn="base" latinLnBrk="0" hangingPunct="0">
              <a:lnSpc>
                <a:spcPct val="100000"/>
              </a:lnSpc>
              <a:spcBef>
                <a:spcPct val="0"/>
              </a:spcBef>
              <a:spcAft>
                <a:spcPct val="0"/>
              </a:spcAft>
              <a:buClrTx/>
              <a:buSzTx/>
              <a:buFontTx/>
              <a:buNone/>
              <a:tabLst/>
            </a:pPr>
            <a:r>
              <a:rPr kumimoji="0" lang="fa-IR" sz="28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برپايه‌ي نظريه استرس هر عاملي كه خانواده را با شرايط جديدي روبه‌رو مي‌كند و خانواده را ناچار و نيازمند به تعادلي‌جويي مجدد مي سازد، عاملي براي درگيري‌ زناشويي به شمار مي‌آيد. امّا توانايي در مديريت بحران، مهارت‌هاي مقابله با استرس، عدم انطباق با نقش‌هاي جديد، بيكاري، تولد فرزند و سلامت جسمي و رواني اعضاي خانواده از جمله‌ي موضوعات پژوهش در بررسي عوامل ايجادكننده‌ي درگيري‌هاي زناشويي در اين نظريه به شمار مي‌آيد.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3" name="Rectangle 2"/>
          <p:cNvSpPr/>
          <p:nvPr/>
        </p:nvSpPr>
        <p:spPr>
          <a:xfrm>
            <a:off x="714348" y="1428736"/>
            <a:ext cx="7500990" cy="1569660"/>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r>
              <a:rPr lang="fa-IR" sz="2400" dirty="0" smtClean="0">
                <a:cs typeface="Nazanin" pitchFamily="2" charset="-78"/>
              </a:rPr>
              <a:t>برتالنفي با طرح نظريه‌ي سيستم‌ها هم با نظريه‌ي تقليل‌گرا به مخالفت پرداخت و باعث زنده شدن نظريه‌ي وحدت علوم گرديد</a:t>
            </a:r>
          </a:p>
          <a:p>
            <a:pPr algn="ctr"/>
            <a:r>
              <a:rPr lang="en-US" sz="2400" dirty="0" smtClean="0">
                <a:cs typeface="Nazanin" pitchFamily="2" charset="-78"/>
              </a:rPr>
              <a:t> reductionism</a:t>
            </a:r>
          </a:p>
          <a:p>
            <a:pPr algn="ctr"/>
            <a:r>
              <a:rPr lang="en-US" sz="2400" dirty="0" smtClean="0">
                <a:cs typeface="Nazanin" pitchFamily="2" charset="-78"/>
              </a:rPr>
              <a:t>unity of science</a:t>
            </a:r>
            <a:endParaRPr lang="en-US" sz="2400" dirty="0">
              <a:cs typeface="Nazanin" pitchFamily="2" charset="-78"/>
            </a:endParaRPr>
          </a:p>
        </p:txBody>
      </p:sp>
      <p:sp>
        <p:nvSpPr>
          <p:cNvPr id="4" name="Rectangle 3"/>
          <p:cNvSpPr/>
          <p:nvPr/>
        </p:nvSpPr>
        <p:spPr>
          <a:xfrm>
            <a:off x="3427691" y="3244334"/>
            <a:ext cx="2073003" cy="461665"/>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400" b="1" dirty="0" smtClean="0">
                <a:cs typeface="Nazanin" pitchFamily="2" charset="-78"/>
              </a:rPr>
              <a:t>سيستم‌هاي واقعي</a:t>
            </a:r>
            <a:endParaRPr lang="fa-IR" sz="2400" b="1" dirty="0">
              <a:cs typeface="Nazanin" pitchFamily="2" charset="-78"/>
            </a:endParaRPr>
          </a:p>
        </p:txBody>
      </p:sp>
      <p:sp>
        <p:nvSpPr>
          <p:cNvPr id="5" name="Rectangle 4"/>
          <p:cNvSpPr/>
          <p:nvPr/>
        </p:nvSpPr>
        <p:spPr>
          <a:xfrm>
            <a:off x="428596" y="3929066"/>
            <a:ext cx="8143932" cy="1200329"/>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rtl="0"/>
            <a:r>
              <a:rPr lang="fa-IR" sz="2400" dirty="0" smtClean="0">
                <a:cs typeface="Nazanin" pitchFamily="2" charset="-78"/>
              </a:rPr>
              <a:t>نظريه سيستم‌ها بر نظام حاكم بر روابط ميان اجزاي يك پديده كه تشكيل‌دهنده‌ي يك كليت مي‌باشد تاكيد مي‌كند.</a:t>
            </a:r>
          </a:p>
          <a:p>
            <a:pPr algn="ctr" rtl="0"/>
            <a:r>
              <a:rPr lang="en-US" sz="2400" dirty="0" smtClean="0">
                <a:cs typeface="Nazanin" pitchFamily="2" charset="-78"/>
              </a:rPr>
              <a:t> holism</a:t>
            </a:r>
            <a:endParaRPr lang="en-US" sz="2400" dirty="0">
              <a:cs typeface="Nazanin" pitchFamily="2" charset="-78"/>
            </a:endParaRPr>
          </a:p>
        </p:txBody>
      </p:sp>
      <p:sp>
        <p:nvSpPr>
          <p:cNvPr id="6" name="Rectangle 5"/>
          <p:cNvSpPr/>
          <p:nvPr/>
        </p:nvSpPr>
        <p:spPr>
          <a:xfrm>
            <a:off x="2467559" y="5417122"/>
            <a:ext cx="4176143" cy="461665"/>
          </a:xfrm>
          <a:prstGeom prst="rect">
            <a:avLst/>
          </a:prstGeom>
        </p:spPr>
        <p:style>
          <a:lnRef idx="0">
            <a:schemeClr val="accent1"/>
          </a:lnRef>
          <a:fillRef idx="3">
            <a:schemeClr val="accent1"/>
          </a:fillRef>
          <a:effectRef idx="3">
            <a:schemeClr val="accent1"/>
          </a:effectRef>
          <a:fontRef idx="minor">
            <a:schemeClr val="lt1"/>
          </a:fontRef>
        </p:style>
        <p:txBody>
          <a:bodyPr wrap="none">
            <a:spAutoFit/>
          </a:bodyPr>
          <a:lstStyle/>
          <a:p>
            <a:r>
              <a:rPr lang="fa-IR" sz="2400" b="1" dirty="0" smtClean="0">
                <a:cs typeface="Nazanin" pitchFamily="2" charset="-78"/>
              </a:rPr>
              <a:t>تئوري سيستم‌هاي اكولوژيك برنفنبرنر</a:t>
            </a:r>
            <a:endParaRPr lang="fa-IR" sz="2400" b="1" dirty="0">
              <a:cs typeface="Nazanin"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3" name="Rectangle 2"/>
          <p:cNvSpPr/>
          <p:nvPr/>
        </p:nvSpPr>
        <p:spPr>
          <a:xfrm>
            <a:off x="3286116" y="1428736"/>
            <a:ext cx="2206053" cy="461665"/>
          </a:xfrm>
          <a:prstGeom prst="rect">
            <a:avLst/>
          </a:prstGeom>
        </p:spPr>
        <p:style>
          <a:lnRef idx="1">
            <a:schemeClr val="accent4"/>
          </a:lnRef>
          <a:fillRef idx="2">
            <a:schemeClr val="accent4"/>
          </a:fillRef>
          <a:effectRef idx="1">
            <a:schemeClr val="accent4"/>
          </a:effectRef>
          <a:fontRef idx="minor">
            <a:schemeClr val="dk1"/>
          </a:fontRef>
        </p:style>
        <p:txBody>
          <a:bodyPr wrap="none">
            <a:spAutoFit/>
          </a:bodyPr>
          <a:lstStyle/>
          <a:p>
            <a:pPr algn="ctr"/>
            <a:r>
              <a:rPr lang="fa-IR" sz="2400" b="1" dirty="0" smtClean="0">
                <a:cs typeface="Nazanin" pitchFamily="2" charset="-78"/>
              </a:rPr>
              <a:t>تئوري بيواكولوژيك</a:t>
            </a:r>
            <a:endParaRPr lang="fa-IR" sz="2400" b="1" dirty="0">
              <a:cs typeface="Nazanin" pitchFamily="2" charset="-78"/>
            </a:endParaRPr>
          </a:p>
        </p:txBody>
      </p:sp>
      <p:sp>
        <p:nvSpPr>
          <p:cNvPr id="49153" name="Rectangle 1"/>
          <p:cNvSpPr>
            <a:spLocks noChangeArrowheads="1"/>
          </p:cNvSpPr>
          <p:nvPr/>
        </p:nvSpPr>
        <p:spPr bwMode="auto">
          <a:xfrm>
            <a:off x="500066" y="2143116"/>
            <a:ext cx="8215338" cy="2246769"/>
          </a:xfrm>
          <a:prstGeom prst="rect">
            <a:avLst/>
          </a:prstGeom>
          <a:ln>
            <a:headEnd/>
            <a:tailEnd/>
          </a:ln>
        </p:spPr>
        <p:style>
          <a:lnRef idx="1">
            <a:schemeClr val="accent1"/>
          </a:lnRef>
          <a:fillRef idx="2">
            <a:schemeClr val="accent1"/>
          </a:fillRef>
          <a:effectRef idx="1">
            <a:schemeClr val="accent1"/>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457200" algn="ctr" defTabSz="914400" rtl="1" eaLnBrk="1" fontAlgn="base" latinLnBrk="0" hangingPunct="1">
              <a:lnSpc>
                <a:spcPct val="100000"/>
              </a:lnSpc>
              <a:spcBef>
                <a:spcPct val="0"/>
              </a:spcBef>
              <a:spcAft>
                <a:spcPct val="0"/>
              </a:spcAft>
              <a:buClrTx/>
              <a:buSzTx/>
              <a:buFontTx/>
              <a:buNone/>
              <a:tabLst/>
            </a:pPr>
            <a:r>
              <a:rPr kumimoji="0" lang="fa-IR" sz="2000" b="1"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ساختارهاي محيطي مختلف در نظريه‌ي برونفنرنرعبارتند از</a:t>
            </a:r>
            <a:r>
              <a:rPr kumimoji="0" lang="fa-IR" sz="20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a:t>
            </a:r>
            <a:endParaRPr kumimoji="0" lang="en-US"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ريزسيستم‌ها</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مياني</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بيروني</a:t>
            </a: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ابر‌سيستم‌ها</a:t>
            </a:r>
            <a:endParaRPr kumimoji="0" lang="en-US" sz="2400" b="0" i="0" u="none" strike="noStrike" cap="none" normalizeH="0" baseline="0" dirty="0" smtClean="0" bmk="">
              <a:ln>
                <a:noFill/>
              </a:ln>
              <a:solidFill>
                <a:schemeClr val="tx1"/>
              </a:solidFill>
              <a:effectLst/>
              <a:latin typeface="Arial" pitchFamily="34" charset="0"/>
              <a:cs typeface="Arial" pitchFamily="34" charset="0"/>
            </a:endParaRPr>
          </a:p>
          <a:p>
            <a:pPr marL="0" marR="0" lvl="0" indent="0" algn="ctr" defTabSz="914400" rtl="1" eaLnBrk="0" fontAlgn="base" latinLnBrk="0" hangingPunct="0">
              <a:lnSpc>
                <a:spcPct val="100000"/>
              </a:lnSpc>
              <a:spcBef>
                <a:spcPct val="0"/>
              </a:spcBef>
              <a:spcAft>
                <a:spcPct val="0"/>
              </a:spcAft>
              <a:buClrTx/>
              <a:buSzTx/>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سيستم‌هاي تقويمي</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6"/>
          <p:cNvSpPr/>
          <p:nvPr/>
        </p:nvSpPr>
        <p:spPr>
          <a:xfrm>
            <a:off x="2286000" y="4729001"/>
            <a:ext cx="4572000" cy="1384995"/>
          </a:xfrm>
          <a:prstGeom prst="rect">
            <a:avLst/>
          </a:prstGeom>
        </p:spPr>
        <p:style>
          <a:lnRef idx="2">
            <a:schemeClr val="accent3"/>
          </a:lnRef>
          <a:fillRef idx="1">
            <a:schemeClr val="lt1"/>
          </a:fillRef>
          <a:effectRef idx="0">
            <a:schemeClr val="accent3"/>
          </a:effectRef>
          <a:fontRef idx="minor">
            <a:schemeClr val="dk1"/>
          </a:fontRef>
        </p:style>
        <p:txBody>
          <a:bodyPr>
            <a:spAutoFit/>
          </a:bodyPr>
          <a:lstStyle/>
          <a:p>
            <a:pPr algn="ctr"/>
            <a:r>
              <a:rPr lang="fa-IR" sz="2800" dirty="0" smtClean="0">
                <a:cs typeface="Nazanin" pitchFamily="2" charset="-78"/>
              </a:rPr>
              <a:t>سيستم‌هاي تقويمي</a:t>
            </a:r>
          </a:p>
          <a:p>
            <a:pPr algn="ctr"/>
            <a:r>
              <a:rPr lang="fa-IR" sz="2800" dirty="0" smtClean="0">
                <a:cs typeface="Nazanin" pitchFamily="2" charset="-78"/>
              </a:rPr>
              <a:t>1- بيروني </a:t>
            </a:r>
          </a:p>
          <a:p>
            <a:pPr algn="ctr"/>
            <a:r>
              <a:rPr lang="fa-IR" sz="2800" dirty="0" smtClean="0">
                <a:cs typeface="Nazanin" pitchFamily="2" charset="-78"/>
              </a:rPr>
              <a:t>2- دروني</a:t>
            </a:r>
            <a:endParaRPr lang="fa-IR" sz="2800" dirty="0">
              <a:cs typeface="Nazanin" pitchFamily="2" charset="-78"/>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28503" y="1571612"/>
            <a:ext cx="5415265" cy="523220"/>
          </a:xfrm>
          <a:prstGeom prst="rect">
            <a:avLst/>
          </a:prstGeom>
        </p:spPr>
        <p:style>
          <a:lnRef idx="0">
            <a:schemeClr val="accent4"/>
          </a:lnRef>
          <a:fillRef idx="3">
            <a:schemeClr val="accent4"/>
          </a:fillRef>
          <a:effectRef idx="3">
            <a:schemeClr val="accent4"/>
          </a:effectRef>
          <a:fontRef idx="minor">
            <a:schemeClr val="lt1"/>
          </a:fontRef>
        </p:style>
        <p:txBody>
          <a:bodyPr wrap="none">
            <a:spAutoFit/>
          </a:bodyPr>
          <a:lstStyle/>
          <a:p>
            <a:r>
              <a:rPr lang="fa-IR" sz="2800" b="1" dirty="0" smtClean="0">
                <a:cs typeface="Nazanin" pitchFamily="2" charset="-78"/>
              </a:rPr>
              <a:t>"خانواده يك واحد شخصيتي تعامل‌كننده"</a:t>
            </a:r>
            <a:endParaRPr lang="fa-IR" sz="2800" b="1" dirty="0">
              <a:cs typeface="Nazanin" pitchFamily="2" charset="-78"/>
            </a:endParaRPr>
          </a:p>
        </p:txBody>
      </p:sp>
      <p:sp>
        <p:nvSpPr>
          <p:cNvPr id="3" name="Rectangle 2"/>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
        <p:nvSpPr>
          <p:cNvPr id="4" name="Rectangle 3"/>
          <p:cNvSpPr/>
          <p:nvPr/>
        </p:nvSpPr>
        <p:spPr>
          <a:xfrm>
            <a:off x="2165497" y="2416726"/>
            <a:ext cx="4549643" cy="461665"/>
          </a:xfrm>
          <a:prstGeom prst="rect">
            <a:avLst/>
          </a:prstGeom>
        </p:spPr>
        <p:style>
          <a:lnRef idx="0">
            <a:schemeClr val="accent2"/>
          </a:lnRef>
          <a:fillRef idx="3">
            <a:schemeClr val="accent2"/>
          </a:fillRef>
          <a:effectRef idx="3">
            <a:schemeClr val="accent2"/>
          </a:effectRef>
          <a:fontRef idx="minor">
            <a:schemeClr val="lt1"/>
          </a:fontRef>
        </p:style>
        <p:txBody>
          <a:bodyPr wrap="none">
            <a:spAutoFit/>
          </a:bodyPr>
          <a:lstStyle/>
          <a:p>
            <a:r>
              <a:rPr lang="fa-IR" sz="2400" b="1" dirty="0" smtClean="0">
                <a:cs typeface="Nazanin" pitchFamily="2" charset="-78"/>
              </a:rPr>
              <a:t>دانش آموزان پيامد و يا محصول خانواده‌اند</a:t>
            </a:r>
            <a:endParaRPr lang="fa-IR" sz="2400" b="1" dirty="0">
              <a:cs typeface="Nazanin"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1"/>
          <p:cNvSpPr>
            <a:spLocks noChangeArrowheads="1"/>
          </p:cNvSpPr>
          <p:nvPr/>
        </p:nvSpPr>
        <p:spPr bwMode="auto">
          <a:xfrm>
            <a:off x="357158" y="2143678"/>
            <a:ext cx="8572560"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defTabSz="914400" eaLnBrk="1" fontAlgn="base" latinLnBrk="0" hangingPunct="1">
              <a:lnSpc>
                <a:spcPct val="100000"/>
              </a:lnSpc>
              <a:spcBef>
                <a:spcPct val="0"/>
              </a:spcBef>
              <a:spcAft>
                <a:spcPct val="0"/>
              </a:spcAft>
              <a:buClrTx/>
              <a:buSzTx/>
              <a:buFontTx/>
              <a:buChar char="•"/>
              <a:tabLst/>
            </a:pP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پيش‌فرض اول) كل بيش از جمع اجزا است</a:t>
            </a: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دوم) هسته‌ي آسيب شناختي بر فرد تمركز ندارد بلكه در نارسايي كنش‌هاي خانواده متمركز است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سوم) رفتار توسط عليت مدور هدايت مي‌شود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چهارم) قواعد حاكم بر خانواده مستخرج از اصل گذشته‌نگراست</a:t>
            </a: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پيش‌فرض پنجم) قواعد نتيجه‌ي اصل فراواني هستند </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پيش‌فرض پنجم) رفتار توسط چرخه‌هاي بازخورد هدايت مي‌شود:</a:t>
            </a:r>
            <a:endParaRPr kumimoji="0" lang="en-US" b="0" i="0" u="none" strike="noStrike" cap="none" normalizeH="0" baseline="0" dirty="0" smtClean="0" bmk="">
              <a:ln>
                <a:noFill/>
              </a:ln>
              <a:solidFill>
                <a:schemeClr val="tx1"/>
              </a:solidFill>
              <a:effectLst/>
              <a:latin typeface="Arial" pitchFamily="34" charset="0"/>
              <a:cs typeface="Arial" pitchFamily="34" charset="0"/>
            </a:endParaRPr>
          </a:p>
          <a:p>
            <a:pPr marL="0" marR="0" lvl="0" indent="0" defTabSz="914400" eaLnBrk="0" fontAlgn="base" latinLnBrk="0" hangingPunct="0">
              <a:lnSpc>
                <a:spcPct val="100000"/>
              </a:lnSpc>
              <a:spcBef>
                <a:spcPct val="0"/>
              </a:spcBef>
              <a:spcAft>
                <a:spcPct val="0"/>
              </a:spcAft>
              <a:buClrTx/>
              <a:buSzTx/>
              <a:buFontTx/>
              <a:buChar char="•"/>
              <a:tabLst/>
            </a:pPr>
            <a:r>
              <a:rPr kumimoji="0" lang="fa-IR" sz="2400" b="0" i="0" u="none" strike="noStrike" cap="none" normalizeH="0" baseline="0" dirty="0" smtClean="0" bmk="">
                <a:ln>
                  <a:noFill/>
                </a:ln>
                <a:solidFill>
                  <a:schemeClr val="tx1"/>
                </a:solidFill>
                <a:effectLst/>
                <a:latin typeface="Arial" pitchFamily="34" charset="0"/>
                <a:ea typeface="Times New Roman" pitchFamily="18" charset="0"/>
                <a:cs typeface="Mitra" pitchFamily="2" charset="-78"/>
              </a:rPr>
              <a:t> پيش‌فرض ششم) آسيب در مهارت‌هاي ارتباطي موجب بروز مشكل در روابط بين‌فردي مي‌گردد</a:t>
            </a:r>
            <a:r>
              <a:rPr kumimoji="0" lang="fa-IR" sz="2400" b="0" i="0" u="none" strike="noStrike" cap="none" normalizeH="0" baseline="0" dirty="0" smtClean="0">
                <a:ln>
                  <a:noFill/>
                </a:ln>
                <a:solidFill>
                  <a:schemeClr val="tx1"/>
                </a:solidFill>
                <a:effectLst/>
                <a:latin typeface="Arial" pitchFamily="34" charset="0"/>
                <a:ea typeface="Times New Roman" pitchFamily="18" charset="0"/>
                <a:cs typeface="Mitra" pitchFamily="2" charset="-78"/>
              </a:rPr>
              <a:t> </a:t>
            </a:r>
            <a:endPar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endParaRPr>
          </a:p>
          <a:p>
            <a:pPr marL="0" marR="0" lvl="0" indent="0" defTabSz="914400" eaLnBrk="0" fontAlgn="base" latinLnBrk="0" hangingPunct="0">
              <a:lnSpc>
                <a:spcPct val="100000"/>
              </a:lnSpc>
              <a:spcBef>
                <a:spcPct val="0"/>
              </a:spcBef>
              <a:spcAft>
                <a:spcPct val="0"/>
              </a:spcAft>
              <a:buClrTx/>
              <a:buSzTx/>
              <a:buFontTx/>
              <a:buNone/>
              <a:tabLst/>
            </a:pPr>
            <a:r>
              <a:rPr kumimoji="0" lang="fa-IR" sz="2400" b="0" i="0" u="none" strike="noStrike" cap="none" normalizeH="0" baseline="0" dirty="0" smtClean="0">
                <a:ln>
                  <a:noFill/>
                </a:ln>
                <a:solidFill>
                  <a:schemeClr val="tx1"/>
                </a:solidFill>
                <a:effectLst/>
                <a:latin typeface="Times New Roman" pitchFamily="18" charset="0"/>
                <a:ea typeface="Times New Roman" pitchFamily="18" charset="0"/>
                <a:cs typeface="Mitra" pitchFamily="2" charset="-78"/>
              </a:rPr>
              <a:t>پيش‌فرض هفتم) گونه‌شناسي خانواده مبتني بر سختي و خشكي مرزهاي خانواده است</a:t>
            </a:r>
            <a:endParaRPr kumimoji="0" lang="en-U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Rectangle 4"/>
          <p:cNvSpPr/>
          <p:nvPr/>
        </p:nvSpPr>
        <p:spPr>
          <a:xfrm>
            <a:off x="1949998" y="1357298"/>
            <a:ext cx="4836580" cy="461665"/>
          </a:xfrm>
          <a:prstGeom prst="rect">
            <a:avLst/>
          </a:prstGeom>
        </p:spPr>
        <p:style>
          <a:lnRef idx="3">
            <a:schemeClr val="lt1"/>
          </a:lnRef>
          <a:fillRef idx="1">
            <a:schemeClr val="accent3"/>
          </a:fillRef>
          <a:effectRef idx="1">
            <a:schemeClr val="accent3"/>
          </a:effectRef>
          <a:fontRef idx="minor">
            <a:schemeClr val="lt1"/>
          </a:fontRef>
        </p:style>
        <p:txBody>
          <a:bodyPr wrap="none">
            <a:spAutoFit/>
          </a:bodyPr>
          <a:lstStyle/>
          <a:p>
            <a:r>
              <a:rPr lang="fa-IR" sz="2400" b="1" dirty="0" smtClean="0">
                <a:cs typeface="Nazanin" pitchFamily="2" charset="-78"/>
              </a:rPr>
              <a:t>مفروضات اصلي در نظريه‌ي سيستمي خانواده</a:t>
            </a:r>
            <a:endParaRPr lang="fa-IR" sz="2400" dirty="0">
              <a:cs typeface="Nazanin" pitchFamily="2" charset="-78"/>
            </a:endParaRPr>
          </a:p>
        </p:txBody>
      </p:sp>
      <p:sp>
        <p:nvSpPr>
          <p:cNvPr id="6" name="Rectangle 5"/>
          <p:cNvSpPr/>
          <p:nvPr/>
        </p:nvSpPr>
        <p:spPr>
          <a:xfrm>
            <a:off x="1000100" y="428604"/>
            <a:ext cx="7072362" cy="523220"/>
          </a:xfrm>
          <a:prstGeom prst="rect">
            <a:avLst/>
          </a:prstGeom>
          <a:scene3d>
            <a:camera prst="orthographicFront"/>
            <a:lightRig rig="threePt" dir="t"/>
          </a:scene3d>
          <a:sp3d>
            <a:bevelT w="165100" prst="coolSlant"/>
          </a:sp3d>
        </p:spPr>
        <p:style>
          <a:lnRef idx="1">
            <a:schemeClr val="accent3"/>
          </a:lnRef>
          <a:fillRef idx="2">
            <a:schemeClr val="accent3"/>
          </a:fillRef>
          <a:effectRef idx="1">
            <a:schemeClr val="accent3"/>
          </a:effectRef>
          <a:fontRef idx="minor">
            <a:schemeClr val="dk1"/>
          </a:fontRef>
        </p:style>
        <p:txBody>
          <a:bodyPr wrap="square">
            <a:spAutoFit/>
          </a:bodyPr>
          <a:lstStyle/>
          <a:p>
            <a:pPr algn="ctr"/>
            <a:r>
              <a:rPr lang="fa-IR" sz="2800" b="1" dirty="0" smtClean="0">
                <a:cs typeface="Nazanin" pitchFamily="2" charset="-78"/>
              </a:rPr>
              <a:t>نظريه‌ي سيستمي خانواده</a:t>
            </a:r>
            <a:endParaRPr lang="fa-IR" sz="2800" dirty="0">
              <a:cs typeface="Nazanin" pitchFamily="2" charset="-78"/>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871</TotalTime>
  <Words>2633</Words>
  <Application>Microsoft Office PowerPoint</Application>
  <PresentationFormat>On-screen Show (4:3)</PresentationFormat>
  <Paragraphs>268</Paragraphs>
  <Slides>40</Slides>
  <Notes>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بنام خدا</vt:lpstr>
      <vt:lpstr>کارگاه جامع خانواده از تشخيص تا تجويز</vt:lpstr>
      <vt:lpstr>روند کار در کارگاه</vt:lpstr>
      <vt:lpstr>Theory</vt:lpstr>
      <vt:lpstr>PowerPoint Presentation</vt:lpstr>
      <vt:lpstr>Structural/Functionalism Theory</vt:lpstr>
      <vt:lpstr>Structural/Functionalism Theory</vt:lpstr>
      <vt:lpstr>Structural/Functionalism Theory</vt:lpstr>
      <vt:lpstr>Structural/Functionalism Theory</vt:lpstr>
      <vt:lpstr>Structural/Functionalism Theory</vt:lpstr>
      <vt:lpstr>عمده‌ترين عوامل ايجاد‌كننده‌ي درگيري‌هاي زناشويي كه در نظريه‌ي ساختاري-كنش‌نگر کدامند؟</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کارگاه جامع خانواده از تشخیص تا تجویز</dc:title>
  <dc:creator>User</dc:creator>
  <cp:lastModifiedBy>Windows User</cp:lastModifiedBy>
  <cp:revision>59</cp:revision>
  <dcterms:created xsi:type="dcterms:W3CDTF">2010-07-07T05:23:08Z</dcterms:created>
  <dcterms:modified xsi:type="dcterms:W3CDTF">2020-06-15T15:07:09Z</dcterms:modified>
</cp:coreProperties>
</file>