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96" r:id="rId1"/>
  </p:sldMasterIdLst>
  <p:notesMasterIdLst>
    <p:notesMasterId r:id="rId105"/>
  </p:notesMasterIdLst>
  <p:sldIdLst>
    <p:sldId id="3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7" r:id="rId23"/>
    <p:sldId id="276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319" r:id="rId45"/>
    <p:sldId id="298" r:id="rId46"/>
    <p:sldId id="299" r:id="rId47"/>
    <p:sldId id="301" r:id="rId48"/>
    <p:sldId id="302" r:id="rId49"/>
    <p:sldId id="303" r:id="rId50"/>
    <p:sldId id="304" r:id="rId51"/>
    <p:sldId id="300" r:id="rId52"/>
    <p:sldId id="305" r:id="rId53"/>
    <p:sldId id="306" r:id="rId54"/>
    <p:sldId id="318" r:id="rId55"/>
    <p:sldId id="315" r:id="rId56"/>
    <p:sldId id="317" r:id="rId57"/>
    <p:sldId id="316" r:id="rId58"/>
    <p:sldId id="307" r:id="rId59"/>
    <p:sldId id="314" r:id="rId60"/>
    <p:sldId id="313" r:id="rId61"/>
    <p:sldId id="312" r:id="rId62"/>
    <p:sldId id="311" r:id="rId63"/>
    <p:sldId id="310" r:id="rId64"/>
    <p:sldId id="309" r:id="rId65"/>
    <p:sldId id="308" r:id="rId66"/>
    <p:sldId id="330" r:id="rId67"/>
    <p:sldId id="320" r:id="rId68"/>
    <p:sldId id="321" r:id="rId69"/>
    <p:sldId id="322" r:id="rId70"/>
    <p:sldId id="323" r:id="rId71"/>
    <p:sldId id="324" r:id="rId72"/>
    <p:sldId id="325" r:id="rId73"/>
    <p:sldId id="326" r:id="rId74"/>
    <p:sldId id="327" r:id="rId75"/>
    <p:sldId id="328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6" r:id="rId102"/>
    <p:sldId id="357" r:id="rId103"/>
    <p:sldId id="358" r:id="rId104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495" autoAdjust="0"/>
    <p:restoredTop sz="94660"/>
  </p:normalViewPr>
  <p:slideViewPr>
    <p:cSldViewPr>
      <p:cViewPr varScale="1">
        <p:scale>
          <a:sx n="66" d="100"/>
          <a:sy n="66" d="100"/>
        </p:scale>
        <p:origin x="-154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07" Type="http://schemas.openxmlformats.org/officeDocument/2006/relationships/viewProps" Target="viewProps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theme" Target="theme/theme1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tableStyles" Target="tableStyles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828DCF7F-54D2-4BFF-A649-13CE9A2212D7}" type="datetimeFigureOut">
              <a:rPr lang="fa-IR" smtClean="0"/>
              <a:pPr/>
              <a:t>24/10/1441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F2782A60-23E8-45AC-8E42-21DB0EB4C57E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884695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782A60-23E8-45AC-8E42-21DB0EB4C57E}" type="slidenum">
              <a:rPr lang="fa-IR" smtClean="0"/>
              <a:pPr/>
              <a:t>59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243383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B80ED8E-CF8A-49EA-9498-0F8DCE8D757E}" type="datetimeFigureOut">
              <a:rPr lang="fa-IR" smtClean="0"/>
              <a:pPr/>
              <a:t>24/10/1441</a:t>
            </a:fld>
            <a:endParaRPr lang="fa-IR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80ED8E-CF8A-49EA-9498-0F8DCE8D757E}" type="datetimeFigureOut">
              <a:rPr lang="fa-IR" smtClean="0"/>
              <a:pPr/>
              <a:t>24/10/1441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B80ED8E-CF8A-49EA-9498-0F8DCE8D757E}" type="datetimeFigureOut">
              <a:rPr lang="fa-IR" smtClean="0"/>
              <a:pPr/>
              <a:t>24/10/1441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80ED8E-CF8A-49EA-9498-0F8DCE8D757E}" type="datetimeFigureOut">
              <a:rPr lang="fa-IR" smtClean="0"/>
              <a:pPr/>
              <a:t>24/10/1441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80ED8E-CF8A-49EA-9498-0F8DCE8D757E}" type="datetimeFigureOut">
              <a:rPr lang="fa-IR" smtClean="0"/>
              <a:pPr/>
              <a:t>24/10/1441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80ED8E-CF8A-49EA-9498-0F8DCE8D757E}" type="datetimeFigureOut">
              <a:rPr lang="fa-IR" smtClean="0"/>
              <a:pPr/>
              <a:t>24/10/1441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B80ED8E-CF8A-49EA-9498-0F8DCE8D757E}" type="datetimeFigureOut">
              <a:rPr lang="fa-IR" smtClean="0"/>
              <a:pPr/>
              <a:t>24/10/1441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80ED8E-CF8A-49EA-9498-0F8DCE8D757E}" type="datetimeFigureOut">
              <a:rPr lang="fa-IR" smtClean="0"/>
              <a:pPr/>
              <a:t>24/10/1441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80ED8E-CF8A-49EA-9498-0F8DCE8D757E}" type="datetimeFigureOut">
              <a:rPr lang="fa-IR" smtClean="0"/>
              <a:pPr/>
              <a:t>24/10/1441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B80ED8E-CF8A-49EA-9498-0F8DCE8D757E}" type="datetimeFigureOut">
              <a:rPr lang="fa-IR" smtClean="0"/>
              <a:pPr/>
              <a:t>24/10/1441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CB80ED8E-CF8A-49EA-9498-0F8DCE8D757E}" type="datetimeFigureOut">
              <a:rPr lang="fa-IR" smtClean="0"/>
              <a:pPr/>
              <a:t>24/10/1441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CB80ED8E-CF8A-49EA-9498-0F8DCE8D757E}" type="datetimeFigureOut">
              <a:rPr lang="fa-IR" smtClean="0"/>
              <a:pPr/>
              <a:t>24/10/1441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fa-IR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9C746ED7-1578-4B95-96E7-6F6B491A5F16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1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r" rtl="1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r" rtl="1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r" rtl="1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r" rtl="1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r" rtl="1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r" rtl="1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r" rtl="1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r" rtl="1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r" rtl="1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9890904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ar-SA" dirty="0"/>
              <a:t>کارگاه آموزشی طرح واره </a:t>
            </a:r>
            <a:r>
              <a:rPr lang="ar-SA" dirty="0" smtClean="0"/>
              <a:t>درمانی</a:t>
            </a:r>
            <a:endParaRPr lang="fa-I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چرا طرح واره درمانی شکل گرفت؟</a:t>
            </a:r>
            <a:endParaRPr lang="en-US" dirty="0"/>
          </a:p>
          <a:p>
            <a:pPr lvl="0"/>
            <a:r>
              <a:rPr lang="ar-SA" dirty="0"/>
              <a:t>طرح واره درمانی: گذشته، حال، آینده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مشکلات شناخت درمانی کلاسیک در درمان بیماران مزمن و محور </a:t>
            </a:r>
            <a:r>
              <a:rPr lang="en-US" dirty="0"/>
              <a:t>II</a:t>
            </a:r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بیماران از دستورالعمل های درمانی تبعیت می کنند.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بیماران می توانند به افکار و احساسات خود دست یابند.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بیماران می توانند افکار خود را تغییر دهند.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بیماران می توانند رابطه خوبی با درمانگر برقرار کنند.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بیماران مشکلات آماجی مشخصی دارند.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ar-SA" dirty="0"/>
              <a:t>علایم حاکی از اختلال شخصیت (فریمن، 1997).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گزارش بیمار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ناآگاهی از پیامدهای رفتار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دلیل مراجعه به درمان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عدم متابعت از روش های درمان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عدم ناراحتی از وجود مشکل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قطع ناگهانی روند درمان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بک و فریمن (1990)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تعریف فرد از خودش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قواعد زندگی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قضاوت فرد درباره دیگران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امکان تغییر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ctr"/>
            <a:r>
              <a:rPr lang="ar-SA" sz="3600" dirty="0"/>
              <a:t>میلون (2008): تعامل بین محور </a:t>
            </a:r>
            <a:r>
              <a:rPr lang="en-US" sz="3600" dirty="0"/>
              <a:t>II</a:t>
            </a:r>
            <a:r>
              <a:rPr lang="ar-SA" sz="3600" dirty="0"/>
              <a:t> و </a:t>
            </a:r>
            <a:r>
              <a:rPr lang="en-US" sz="3600" dirty="0"/>
              <a:t>IV</a:t>
            </a:r>
            <a:r>
              <a:rPr lang="ar-SA" sz="3600" dirty="0"/>
              <a:t>  محور </a:t>
            </a:r>
            <a:r>
              <a:rPr lang="en-US" sz="3600" dirty="0" smtClean="0"/>
              <a:t>I</a:t>
            </a:r>
            <a:endParaRPr lang="en-US" sz="3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lvl="0" indent="-514350">
              <a:buFont typeface="+mj-lt"/>
              <a:buAutoNum type="arabicPeriod"/>
            </a:pPr>
            <a:r>
              <a:rPr lang="ar-SA" dirty="0"/>
              <a:t>شخصیت به مثابه سیستم ایمنی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شخصیت به مثابه سبک مقابله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علایم بالینی به مثابه تب یا عطسه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استرسورها به مثابه میکروب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مشکل در درمان افراد مبتلا به اختلال شخصیت</a:t>
            </a:r>
            <a:endParaRPr lang="en-US" dirty="0"/>
          </a:p>
          <a:p>
            <a:pPr lvl="0"/>
            <a:r>
              <a:rPr lang="ar-SA" dirty="0"/>
              <a:t>علیت دوری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مفاهیم کلیدی نظریه طرحواره</a:t>
            </a:r>
            <a:endParaRPr lang="en-US" dirty="0"/>
          </a:p>
          <a:p>
            <a:pPr lvl="0"/>
            <a:r>
              <a:rPr lang="ar-SA" dirty="0"/>
              <a:t>نیازهای هیجانی اساسی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b="1" dirty="0"/>
              <a:t>دلبستگی ایمن به دیگران (حوزه بریدگی و طرد)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بالبی: نقش درمانگر شبیه مادر است که برای کودک پایگاه ایمنی فراهم می کند تا کودک بتواند به کاوش پیرامون جهان بپردازد (1988، ص 140).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تقرب جویی، محافظت و جدایی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دلبستگی: از گهواره تا گور</a:t>
            </a:r>
            <a:endParaRPr lang="en-US" dirty="0"/>
          </a:p>
          <a:p>
            <a:pPr lvl="0"/>
            <a:r>
              <a:rPr lang="ar-SA" dirty="0"/>
              <a:t>مدل های فعال درونی (</a:t>
            </a:r>
            <a:r>
              <a:rPr lang="en-US" dirty="0"/>
              <a:t>Internal working model</a:t>
            </a:r>
            <a:r>
              <a:rPr lang="ar-SA" dirty="0"/>
              <a:t>)</a:t>
            </a:r>
            <a:endParaRPr lang="en-US" dirty="0"/>
          </a:p>
          <a:p>
            <a:pPr lvl="0"/>
            <a:r>
              <a:rPr lang="ar-SA" dirty="0"/>
              <a:t>رابطه با نماد دلبستگی اولیه و ثانویه</a:t>
            </a:r>
            <a:endParaRPr lang="en-US" dirty="0"/>
          </a:p>
          <a:p>
            <a:pPr lvl="0"/>
            <a:r>
              <a:rPr lang="ar-SA" dirty="0"/>
              <a:t>تجارب پیش زبانی در شکل گیری خویشتن</a:t>
            </a:r>
            <a:endParaRPr lang="en-US" dirty="0"/>
          </a:p>
          <a:p>
            <a:pPr lvl="0"/>
            <a:r>
              <a:rPr lang="ar-SA" dirty="0"/>
              <a:t>موضع فرد در قبال تجارب زندگی</a:t>
            </a:r>
            <a:endParaRPr lang="en-US" dirty="0"/>
          </a:p>
          <a:p>
            <a:pPr lvl="0"/>
            <a:r>
              <a:rPr lang="ar-SA" dirty="0"/>
              <a:t>وجود پایگاه ایمنی </a:t>
            </a:r>
            <a:r>
              <a:rPr lang="en-US" dirty="0">
                <a:sym typeface="Wingdings 3"/>
              </a:rPr>
              <a:t></a:t>
            </a:r>
            <a:r>
              <a:rPr lang="ar-SA" dirty="0"/>
              <a:t> موضع تاملی (</a:t>
            </a:r>
            <a:r>
              <a:rPr lang="en-US" dirty="0"/>
              <a:t>Reflective</a:t>
            </a:r>
            <a:r>
              <a:rPr lang="ar-SA" dirty="0"/>
              <a:t>)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مسایل مربوط به دلبستگی</a:t>
            </a:r>
            <a:endParaRPr lang="en-US" dirty="0"/>
          </a:p>
          <a:p>
            <a:pPr lvl="0"/>
            <a:r>
              <a:rPr lang="ar-SA" dirty="0"/>
              <a:t>تجربه پذیری (</a:t>
            </a:r>
            <a:r>
              <a:rPr lang="en-US" dirty="0"/>
              <a:t>openness</a:t>
            </a:r>
            <a:r>
              <a:rPr lang="ar-SA" dirty="0"/>
              <a:t>)</a:t>
            </a:r>
            <a:endParaRPr lang="en-US" dirty="0"/>
          </a:p>
          <a:p>
            <a:pPr lvl="0"/>
            <a:r>
              <a:rPr lang="ar-SA" dirty="0"/>
              <a:t>نزدیکی (</a:t>
            </a:r>
            <a:r>
              <a:rPr lang="en-US" dirty="0"/>
              <a:t>closeness</a:t>
            </a:r>
            <a:r>
              <a:rPr lang="ar-SA" dirty="0"/>
              <a:t>)</a:t>
            </a:r>
            <a:endParaRPr lang="en-US" dirty="0"/>
          </a:p>
          <a:p>
            <a:pPr lvl="0"/>
            <a:r>
              <a:rPr lang="ar-SA" dirty="0"/>
              <a:t>وابستگی (</a:t>
            </a:r>
            <a:r>
              <a:rPr lang="en-US" dirty="0"/>
              <a:t>dependence</a:t>
            </a:r>
            <a:r>
              <a:rPr lang="ar-SA" dirty="0"/>
              <a:t>)</a:t>
            </a:r>
            <a:endParaRPr lang="en-US" dirty="0"/>
          </a:p>
          <a:p>
            <a:pPr lvl="0"/>
            <a:r>
              <a:rPr lang="ar-SA" dirty="0"/>
              <a:t>تعهد (</a:t>
            </a:r>
            <a:r>
              <a:rPr lang="en-US" dirty="0"/>
              <a:t>commitment</a:t>
            </a:r>
            <a:r>
              <a:rPr lang="ar-SA" dirty="0"/>
              <a:t>)</a:t>
            </a:r>
            <a:endParaRPr lang="en-US" dirty="0"/>
          </a:p>
          <a:p>
            <a:pPr lvl="0"/>
            <a:r>
              <a:rPr lang="ar-SA" dirty="0"/>
              <a:t>مهربانی (</a:t>
            </a:r>
            <a:r>
              <a:rPr lang="en-US" dirty="0"/>
              <a:t>affection</a:t>
            </a:r>
            <a:r>
              <a:rPr lang="ar-SA" dirty="0"/>
              <a:t>)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b="1" dirty="0"/>
              <a:t>خودگردانی، کفایت و هویت (حوزه </a:t>
            </a:r>
            <a:r>
              <a:rPr lang="ar-SA" b="1" dirty="0" smtClean="0"/>
              <a:t>خودگر</a:t>
            </a:r>
            <a:r>
              <a:rPr lang="fa-IR" b="1" dirty="0" smtClean="0"/>
              <a:t>د</a:t>
            </a:r>
            <a:r>
              <a:rPr lang="ar-SA" b="1" dirty="0" smtClean="0"/>
              <a:t>انی </a:t>
            </a:r>
            <a:r>
              <a:rPr lang="ar-SA" b="1" dirty="0"/>
              <a:t>و عملکرد مختل)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مرزهای خانوادگی (مینوچین)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تعریف هویت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مادران مضطرب و نگران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en-US" dirty="0" err="1"/>
              <a:t>Parentification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فردیت یابی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b="1" dirty="0"/>
              <a:t>آزادی در بیان نیازها و هیجان های سالم (حوزه دیگر جهت مندی)</a:t>
            </a:r>
            <a:endParaRPr lang="en-US" sz="2800" dirty="0"/>
          </a:p>
          <a:p>
            <a:pPr lvl="1"/>
            <a:r>
              <a:rPr lang="ar-SA" dirty="0"/>
              <a:t>طرح واره های هیجانی والدین</a:t>
            </a:r>
            <a:endParaRPr lang="en-US" sz="2400" dirty="0"/>
          </a:p>
          <a:p>
            <a:pPr lvl="1"/>
            <a:r>
              <a:rPr lang="ar-SA" dirty="0"/>
              <a:t>اجتناب هیجانی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b="1" dirty="0"/>
              <a:t>محدودیت های واقع بینانه و خویشتن داری (حوزه محدودیت های مختل)</a:t>
            </a:r>
            <a:endParaRPr lang="en-US" sz="2800" dirty="0"/>
          </a:p>
          <a:p>
            <a:pPr lvl="1"/>
            <a:r>
              <a:rPr lang="ar-SA" dirty="0"/>
              <a:t>والدین سهل انگار</a:t>
            </a:r>
            <a:endParaRPr lang="en-US" sz="2400" dirty="0"/>
          </a:p>
          <a:p>
            <a:pPr lvl="1"/>
            <a:r>
              <a:rPr lang="ar-SA" dirty="0"/>
              <a:t>باورهای ناکارآمد درباره فرزندپروری</a:t>
            </a:r>
            <a:endParaRPr lang="en-US" sz="2400" dirty="0"/>
          </a:p>
          <a:p>
            <a:pPr lvl="1"/>
            <a:r>
              <a:rPr lang="ar-SA" dirty="0"/>
              <a:t>مدل سازی از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ar-SA" b="1" dirty="0"/>
              <a:t>تجارب اولیه زندگی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بدرفتار/ منفعل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سرد، کناره گیر و پرتوقع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جنگ و جدال واقعی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تعویض نقش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جبران و جانشینی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حمایت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عیب جویی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سهل انگاری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طرد از سوی همسالان (سالیوان)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lvl="0" indent="-514350">
              <a:buFont typeface="+mj-lt"/>
              <a:buAutoNum type="arabicPeriod"/>
            </a:pPr>
            <a:r>
              <a:rPr lang="ar-SA" dirty="0"/>
              <a:t>ناکامی ناگوار نیازها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آسیب دیدن و قربانی شدن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همانند سازی با افراد مهم زندگی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ar-SA" dirty="0"/>
              <a:t>تجارب مثبت افراطی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طرح واره های ناسازگار اولیه</a:t>
            </a:r>
            <a:endParaRPr lang="en-US" sz="2800" dirty="0"/>
          </a:p>
          <a:p>
            <a:pPr lvl="1"/>
            <a:r>
              <a:rPr lang="ar-SA" dirty="0"/>
              <a:t>تعریف</a:t>
            </a:r>
            <a:endParaRPr lang="en-US" sz="2400" dirty="0"/>
          </a:p>
          <a:p>
            <a:pPr lvl="1"/>
            <a:r>
              <a:rPr lang="ar-SA" dirty="0"/>
              <a:t>سطوح شناخت</a:t>
            </a:r>
            <a:endParaRPr lang="en-US" sz="2400" dirty="0"/>
          </a:p>
          <a:p>
            <a:pPr lvl="1"/>
            <a:r>
              <a:rPr lang="ar-SA" dirty="0"/>
              <a:t>کمربند محافظتی</a:t>
            </a:r>
            <a:endParaRPr lang="en-US" sz="2400" dirty="0"/>
          </a:p>
          <a:p>
            <a:pPr lvl="1"/>
            <a:r>
              <a:rPr lang="ar-SA" dirty="0"/>
              <a:t>هماهنگی شناختی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ar-SA" dirty="0"/>
              <a:t>شکل گیری طرح واره (رویکرد گفتگویی)</a:t>
            </a:r>
            <a:endParaRPr lang="en-US" sz="2400" dirty="0"/>
          </a:p>
          <a:p>
            <a:pPr lvl="0"/>
            <a:r>
              <a:rPr lang="ar-SA" dirty="0"/>
              <a:t>نگرش قدیمی به ذهن</a:t>
            </a:r>
            <a:endParaRPr lang="en-US" sz="2800" dirty="0"/>
          </a:p>
          <a:p>
            <a:pPr lvl="0"/>
            <a:r>
              <a:rPr lang="ar-SA" dirty="0"/>
              <a:t>نگرش جدید به ذهن</a:t>
            </a:r>
            <a:endParaRPr lang="en-US" sz="2800" dirty="0"/>
          </a:p>
          <a:p>
            <a:pPr lvl="1" algn="l" rtl="0"/>
            <a:r>
              <a:rPr lang="en-US" dirty="0"/>
              <a:t>Mind-in-place</a:t>
            </a:r>
            <a:endParaRPr lang="en-US" sz="2400" dirty="0"/>
          </a:p>
          <a:p>
            <a:pPr lvl="1" algn="l" rtl="0"/>
            <a:r>
              <a:rPr lang="en-US" dirty="0" smtClean="0"/>
              <a:t>Mode</a:t>
            </a:r>
            <a:endParaRPr lang="en-US" sz="2400" dirty="0"/>
          </a:p>
          <a:p>
            <a:pPr lvl="1" algn="l" rtl="0"/>
            <a:r>
              <a:rPr lang="en-US" dirty="0"/>
              <a:t>mode </a:t>
            </a:r>
            <a:r>
              <a:rPr lang="en-US" dirty="0" smtClean="0"/>
              <a:t>processing</a:t>
            </a:r>
            <a:endParaRPr lang="en-US" sz="2400" dirty="0"/>
          </a:p>
          <a:p>
            <a:pPr lvl="1" algn="l" rtl="0"/>
            <a:r>
              <a:rPr lang="en-US" dirty="0"/>
              <a:t>state of mind</a:t>
            </a:r>
            <a:endParaRPr lang="en-US" sz="2400" dirty="0"/>
          </a:p>
          <a:p>
            <a:pPr lvl="1" algn="l" rtl="0"/>
            <a:r>
              <a:rPr lang="en-US" dirty="0" smtClean="0"/>
              <a:t>Transformation</a:t>
            </a:r>
          </a:p>
          <a:p>
            <a:pPr lvl="1" algn="l" rtl="0"/>
            <a:r>
              <a:rPr lang="en-US" sz="2400" dirty="0" smtClean="0"/>
              <a:t>Modularity</a:t>
            </a:r>
          </a:p>
          <a:p>
            <a:pPr lvl="1" algn="l" rtl="0"/>
            <a:endParaRPr lang="en-US" sz="2400" dirty="0"/>
          </a:p>
          <a:p>
            <a:pPr lvl="1" algn="l" rtl="0"/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ماهیت انسان در دیالوگ تجلی پیدا می کند (باختین)</a:t>
            </a:r>
            <a:endParaRPr lang="en-US" dirty="0"/>
          </a:p>
          <a:p>
            <a:pPr lvl="0"/>
            <a:r>
              <a:rPr lang="ar-SA" dirty="0"/>
              <a:t>ذهن در بستر گفتگو بوجود می آید.</a:t>
            </a:r>
            <a:endParaRPr lang="en-US" dirty="0"/>
          </a:p>
          <a:p>
            <a:pPr lvl="0"/>
            <a:r>
              <a:rPr lang="ar-SA" dirty="0"/>
              <a:t>خودآگاهی همواره ماهیتی کلامی دارد.</a:t>
            </a:r>
            <a:endParaRPr lang="en-US" dirty="0"/>
          </a:p>
          <a:p>
            <a:pPr lvl="0"/>
            <a:r>
              <a:rPr lang="ar-SA" dirty="0"/>
              <a:t>نقش گفتار در نظم دهی به ذهن، رفتار و عواطف</a:t>
            </a:r>
            <a:endParaRPr lang="en-US" dirty="0"/>
          </a:p>
          <a:p>
            <a:pPr lvl="0"/>
            <a:r>
              <a:rPr lang="ar-SA" dirty="0"/>
              <a:t>تفاوت رمان های داستا یوفسکی و تالستوی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کارکرد دیکتاتوری ذهن</a:t>
            </a:r>
            <a:endParaRPr lang="en-US" sz="2800" dirty="0"/>
          </a:p>
          <a:p>
            <a:pPr lvl="1"/>
            <a:r>
              <a:rPr lang="ar-SA" dirty="0"/>
              <a:t>گرین والد (محافظه کاری شناختی)</a:t>
            </a:r>
            <a:endParaRPr lang="en-US" sz="2400" dirty="0"/>
          </a:p>
          <a:p>
            <a:pPr lvl="1"/>
            <a:r>
              <a:rPr lang="ar-SA" dirty="0"/>
              <a:t>تیزدیل (امپریالیسم شناختی)</a:t>
            </a:r>
            <a:endParaRPr lang="en-US" sz="2400" dirty="0"/>
          </a:p>
          <a:p>
            <a:pPr lvl="1"/>
            <a:r>
              <a:rPr lang="ar-SA" dirty="0"/>
              <a:t>هورنای (استبداد بایدها)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طرح واره به عنوان خاطره</a:t>
            </a:r>
            <a:endParaRPr lang="en-US" dirty="0"/>
          </a:p>
          <a:p>
            <a:pPr lvl="0"/>
            <a:r>
              <a:rPr lang="ar-SA" dirty="0"/>
              <a:t>زیربنای طرح واره (عزت نفس)</a:t>
            </a:r>
            <a:endParaRPr lang="en-US" dirty="0"/>
          </a:p>
          <a:p>
            <a:pPr lvl="0"/>
            <a:r>
              <a:rPr lang="ar-SA" dirty="0"/>
              <a:t>اشتباهات بنیادین (آدلر)</a:t>
            </a:r>
            <a:endParaRPr lang="en-US" dirty="0"/>
          </a:p>
          <a:p>
            <a:pPr lvl="0"/>
            <a:r>
              <a:rPr lang="ar-SA" dirty="0"/>
              <a:t>عقاید دردسرساز</a:t>
            </a:r>
            <a:endParaRPr lang="en-US" dirty="0"/>
          </a:p>
          <a:p>
            <a:pPr lvl="0"/>
            <a:r>
              <a:rPr lang="ar-SA" dirty="0"/>
              <a:t>طرح واره به عنوان صدای والدین (فنل)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نوروپسیکولوژی طرح واره</a:t>
            </a:r>
            <a:endParaRPr lang="en-US" sz="2800" dirty="0"/>
          </a:p>
          <a:p>
            <a:pPr lvl="1"/>
            <a:r>
              <a:rPr lang="ar-SA" dirty="0"/>
              <a:t>نظریه لدو</a:t>
            </a:r>
            <a:endParaRPr lang="en-US" sz="2400" dirty="0"/>
          </a:p>
          <a:p>
            <a:pPr lvl="1"/>
            <a:r>
              <a:rPr lang="ar-SA" dirty="0"/>
              <a:t>ویژگی های سیستم آمیگدال</a:t>
            </a:r>
            <a:endParaRPr lang="en-US" sz="2400" dirty="0"/>
          </a:p>
          <a:p>
            <a:pPr lvl="1"/>
            <a:r>
              <a:rPr lang="ar-SA" dirty="0"/>
              <a:t>ناهشیار</a:t>
            </a:r>
            <a:endParaRPr lang="en-US" sz="2400" dirty="0"/>
          </a:p>
          <a:p>
            <a:pPr lvl="1"/>
            <a:r>
              <a:rPr lang="ar-SA" dirty="0"/>
              <a:t>علمکرد سریع</a:t>
            </a:r>
            <a:endParaRPr lang="en-US" sz="2400" dirty="0"/>
          </a:p>
          <a:p>
            <a:pPr lvl="1"/>
            <a:r>
              <a:rPr lang="ar-SA" dirty="0"/>
              <a:t>خودکار</a:t>
            </a:r>
            <a:endParaRPr lang="en-US" sz="2400" dirty="0"/>
          </a:p>
          <a:p>
            <a:pPr lvl="1"/>
            <a:r>
              <a:rPr lang="ar-SA" dirty="0"/>
              <a:t>خاطرات پردوام</a:t>
            </a:r>
            <a:endParaRPr lang="en-US" sz="2400" dirty="0"/>
          </a:p>
          <a:p>
            <a:pPr lvl="1"/>
            <a:r>
              <a:rPr lang="ar-SA" dirty="0"/>
              <a:t>عدم تمایزگذاری </a:t>
            </a:r>
            <a:endParaRPr lang="en-US" sz="2400" dirty="0"/>
          </a:p>
          <a:p>
            <a:pPr lvl="1"/>
            <a:r>
              <a:rPr lang="ar-SA" dirty="0"/>
              <a:t>تکامل قبل از قشر مغز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ar-SA" dirty="0"/>
              <a:t>طرح واره های ناسازگار اولیه</a:t>
            </a:r>
            <a:endParaRPr lang="en-US" sz="2800" dirty="0"/>
          </a:p>
          <a:p>
            <a:pPr lvl="0"/>
            <a:r>
              <a:rPr lang="ar-SA" b="1" dirty="0"/>
              <a:t>بریدگی و طرد</a:t>
            </a:r>
            <a:endParaRPr lang="en-US" sz="2800" dirty="0"/>
          </a:p>
          <a:p>
            <a:pPr lvl="0"/>
            <a:r>
              <a:rPr lang="ar-SA" dirty="0"/>
              <a:t>رهاشدگی/ بی ثباتی</a:t>
            </a:r>
            <a:endParaRPr lang="en-US" sz="2800" dirty="0"/>
          </a:p>
          <a:p>
            <a:pPr lvl="0"/>
            <a:r>
              <a:rPr lang="ar-SA" dirty="0"/>
              <a:t>ریشه های تحولی: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اضطراب جدایی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از دست دادن والدین در سن کودکی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جدا بودن مادر به مدت طولانی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مادر بی ثبات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طلاق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از دست دادن توجه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حمایت افراطی و نزدیکی بیش از حد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اجتناب از روابط به دلیل ترس از فقدان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نگرانی مفرط درباره از دست دادن همسر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واکنش افراطی به کوچکترین نشانه جدایی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حسادت و تملک گرایی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 در تحمل جدایی های کوتاه مدت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شک و تردید به تعهد همسر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قهر و کناره گیری در قبال جدایی های همسر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بی اعتمادی/ بدرفتاری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سوء استفاده در دوران کودکی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هتک حرمت در دوران کودکی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اعتمادی افراد خانواده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جنگ افراد خانواده علیه یکدیگر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مورد سوء استفاده قرار گرفتن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اجازه دادن به دیگران برای بهره کشی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حمله متقابل به افراد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پی بردن به انگیزه های پنهان 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درماندگی در مقابل بدرفتاری های دیگران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محرومیت هیجانی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مادر سرد و بی عاطفه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عدم صرف وقت و توجه برای کودکان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در همدلی با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 میان نگذاشتن احساسات با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توجهی به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کمک نکردن به کودک در شرایط بحرانی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lvl="1"/>
            <a:r>
              <a:rPr lang="ar-SA" dirty="0"/>
              <a:t>عدم ابراز نیازها به همسر</a:t>
            </a:r>
            <a:endParaRPr lang="en-US" sz="2400" dirty="0"/>
          </a:p>
          <a:p>
            <a:pPr lvl="1"/>
            <a:r>
              <a:rPr lang="ar-SA" dirty="0"/>
              <a:t>عدم ابراز دلخوری از اطرافیان</a:t>
            </a:r>
            <a:endParaRPr lang="en-US" sz="2400" dirty="0"/>
          </a:p>
          <a:p>
            <a:pPr lvl="1"/>
            <a:r>
              <a:rPr lang="ar-SA" dirty="0"/>
              <a:t>پرتوقعی</a:t>
            </a:r>
            <a:endParaRPr lang="en-US" sz="2400" dirty="0"/>
          </a:p>
          <a:p>
            <a:pPr lvl="1"/>
            <a:r>
              <a:rPr lang="ar-SA" dirty="0"/>
              <a:t>بهانه گیری و گیر دادن به همسر</a:t>
            </a:r>
            <a:endParaRPr lang="en-US" sz="2400" dirty="0"/>
          </a:p>
          <a:p>
            <a:pPr lvl="1"/>
            <a:r>
              <a:rPr lang="ar-SA" dirty="0"/>
              <a:t>احساس محرومیت از عاطفه و مهر همسر</a:t>
            </a:r>
            <a:endParaRPr lang="en-US" sz="2400" dirty="0"/>
          </a:p>
          <a:p>
            <a:pPr lvl="1"/>
            <a:r>
              <a:rPr lang="ar-SA" dirty="0"/>
              <a:t>احساس پوچی و بی معنایی</a:t>
            </a:r>
            <a:endParaRPr lang="en-US" sz="2400" dirty="0"/>
          </a:p>
          <a:p>
            <a:pPr lvl="1"/>
            <a:r>
              <a:rPr lang="ar-SA" dirty="0"/>
              <a:t>سنگ صبور دیگران بودن</a:t>
            </a:r>
            <a:endParaRPr lang="en-US" sz="2400" dirty="0"/>
          </a:p>
          <a:p>
            <a:pPr lvl="1"/>
            <a:r>
              <a:rPr lang="ar-SA" dirty="0"/>
              <a:t>مسایل روان تنی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نقص/ شرم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ایرادگیری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عیب جویی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کمال گرایی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نقص واقعی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lvl="1"/>
            <a:r>
              <a:rPr lang="ar-SA" dirty="0"/>
              <a:t>ناارزنده سازی خود</a:t>
            </a:r>
            <a:endParaRPr lang="en-US" sz="2400" dirty="0"/>
          </a:p>
          <a:p>
            <a:pPr lvl="1"/>
            <a:r>
              <a:rPr lang="ar-SA" dirty="0"/>
              <a:t>کمرویی</a:t>
            </a:r>
            <a:endParaRPr lang="en-US" sz="2400" dirty="0"/>
          </a:p>
          <a:p>
            <a:pPr lvl="1"/>
            <a:r>
              <a:rPr lang="ar-SA" dirty="0"/>
              <a:t>مقایسه</a:t>
            </a:r>
            <a:endParaRPr lang="en-US" sz="2400" dirty="0"/>
          </a:p>
          <a:p>
            <a:pPr lvl="1"/>
            <a:r>
              <a:rPr lang="ar-SA" dirty="0"/>
              <a:t>اجازه به دیگران برای ناارزنده سازی آن ها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انزوای اجتماعی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متفاوت بودن با 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مشکلات جسمی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خرده فرهنگ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اقلیت ها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حقارت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تنهایی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نگرانی درباره کارها یا حرف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برنامه ریزی دقیق برای حرف زدن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انزواگزینی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کمرویی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منزلت طلبی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وابستگی/ بی کفایتی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حمایت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تصمیم گیری والدین به جای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انجام تکالیف مدرسه توسط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انتقادگرایی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اضطراب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کمک طلبی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اطمینان طلبی راجع به تصمیم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اجتناب از قبول کارهای جدید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چالش گریزی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از تنهایی سفر کردن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آسیب پذیری نسبت به ضرر یا بیماری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الگوگیری از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حمایت افراطی والدین از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تجارب تروماتیک اوایل دوران کودکی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اضطراب دائمی (یا </a:t>
            </a:r>
            <a:r>
              <a:rPr lang="en-US" dirty="0"/>
              <a:t>GAD</a:t>
            </a:r>
            <a:r>
              <a:rPr lang="ar-SA" dirty="0"/>
              <a:t>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نگرانی افراطی (ناتوانی در لذت بردن از زندگی، اطمینان طلبی و معاینات پزشکی)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آسیمگی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مشکلات روان تنی</a:t>
            </a:r>
            <a:endParaRPr lang="en-US" sz="24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خودتحول نیافته/ گرفتار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نزدیکی عاطفی افراطی افراد خانواده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مرزهای درهم تنیده 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کنترل گری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حربه احساس گناه از سوی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ذهن خوانی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عدم استقلال فکری، عاطفی و رفتاری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تقلید کامل از نماد دلبستگی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در واقع بینی درباره نماد دلبستگی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شکست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ایرادگیری افراطی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والدین موفق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توجهی به موفقیت های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ضعف در مقابل همسالان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مقایسه ناعادلانه کودک با همشیرها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حاکمیت جوّ بی انضباطی بر خانواده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در گام برداشتن به سمت موفقیت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انتخاب شغل پایین تر از سطح توانایی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عادات کاری ناسازگار (دیرآمدن، اهمالکاری و ...)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عوض کردن دائم شغل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انتخاب شغل عجیب و غریب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برجسته سازی ضعف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مسئولیتی در قبال روابط بین فردی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زندگی آشفته و بی نظم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انواع </a:t>
            </a:r>
            <a:r>
              <a:rPr lang="fa-IR" dirty="0" smtClean="0"/>
              <a:t>وا</a:t>
            </a:r>
            <a:r>
              <a:rPr lang="ar-SA" dirty="0" smtClean="0"/>
              <a:t>بستگی </a:t>
            </a:r>
            <a:r>
              <a:rPr lang="ar-SA" dirty="0"/>
              <a:t>به مواد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پولی و مفلسی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درگیری با مراجع قدرت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بیگانگی با اطرافیان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ar-SA" dirty="0"/>
              <a:t>استحقاق/ بزرگ منشی</a:t>
            </a:r>
            <a:endParaRPr lang="en-US" sz="2800" dirty="0"/>
          </a:p>
          <a:p>
            <a:pPr lvl="0"/>
            <a:r>
              <a:rPr lang="ar-SA" dirty="0"/>
              <a:t>انواع استحقاق/ بزرگ منشی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لوس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وابسته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تکانشی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ریشه های تحولی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والدین در ارضاء نیازهای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شکستن مرزهای خانوادگی توسط کودک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رو به رو نشدن کودک با پیامدهای منطقی رفتارهایش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الگوسازی از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احترامی به نیازهای 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بدرفتاری با اطرافیان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در همدلی بادیگران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طلب کار بودن از جامعه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کمک طلبی افراطی از اطرافیان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توقع زیاد از اطرافیان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انجام ندادن تکالیف ووظایف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خویشتن داری/ خودانطباقی ناکافی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ارضاء بیش از حد نیازها (مسمومیت عاطفی)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خانواده بی در و پیکر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الگوسازی از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تکانشگری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حواسپرتی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آشفتگی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میلی در انجام تکالیف تکراری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کج خلقی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عادت در تأخیر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اطاعت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ترس از مرجع قدرت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تاکید بر حفظ ظاهر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ترس از انتقام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واپس زنی احساسات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تعارض گریزی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سرکشی و مخالفت جویی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/>
              <a:t>ایثارگری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جایگزینی نقش ها در خانواده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الگوسازی از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تایید شدن از سوی اطرافیان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تقویت های اجتماعی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والدین ضعیف و درمانده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مسوولیت پذیری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روابط اجتماعی توام با سوء استفاده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وابستگی بیمارگونه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فداکاری در روابط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/>
              <a:t>پذیرش جویی/ جلب توجه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خانواده متظاهر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باورهای ناکارآمد خانواده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الگوسازی از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اطلاعات و فرمانبرداری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تملق و چاپلوسی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دست انداختن دیگران برای ارضاء احساس غرور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تاکید بر پول، منزلت اجتماعی و پیشرفت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منفی گرایی/ بدبینی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ریشه های تحولی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زندگی مشقت بار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الگوسازی از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تاکید بر نیمه خالی لیوان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پیش گویی های خودکامبخش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شکوه و شکایت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کمرنگ جلوه داشتن جنبه های مثبت زندگی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شکایت همراه با ردّ کمک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/>
              <a:t>بازداری هیجانی</a:t>
            </a:r>
            <a:endParaRPr lang="en-US" sz="2800" dirty="0"/>
          </a:p>
          <a:p>
            <a:pPr lvl="0"/>
            <a:r>
              <a:rPr lang="ar-SA" dirty="0"/>
              <a:t>ریشه های هیجانی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تایید گریزی درخانواده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نگرش منفی والدین نسبت به هیجان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تاکید خانواده بر عقل و منطق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متانت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مبادی آداب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اجتناب از بیان نیازها و آسیب پذیری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بازداری هیجان ها (مثبت و منفی)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/>
              <a:t>معیارهای سرسختانه/ عیبجویی افراطی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درونی سازی معیارهای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جبران طرحواره نقص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اعتیاد به کار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تحت فشار بودن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تحریک پذیری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رقابت طلبی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فرسودگی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ناتوانی در آرامش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/>
              <a:t>تنبیه</a:t>
            </a:r>
            <a:endParaRPr lang="en-US" sz="2800" dirty="0"/>
          </a:p>
          <a:p>
            <a:pPr lvl="0"/>
            <a:r>
              <a:rPr lang="ar-SA" dirty="0"/>
              <a:t>ریشه های تحولی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معیارهای اخلاقی انعطاف ناپذیر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جزم اندیشی والدین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الگوسازی از والدین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نشانه شناسی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پایبندی شدید به اخلاق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ناشکیبایی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عدم تساهل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US" dirty="0"/>
              <a:t>A</a:t>
            </a:r>
            <a:r>
              <a:rPr lang="ar-SA" dirty="0"/>
              <a:t>	</a:t>
            </a:r>
            <a:r>
              <a:rPr lang="en-US" dirty="0"/>
              <a:t>Abandonment issues</a:t>
            </a:r>
          </a:p>
          <a:p>
            <a:pPr algn="l" rtl="0"/>
            <a:r>
              <a:rPr lang="en-US" dirty="0"/>
              <a:t>D</a:t>
            </a:r>
            <a:r>
              <a:rPr lang="ar-SA" dirty="0"/>
              <a:t>	</a:t>
            </a:r>
            <a:r>
              <a:rPr lang="en-US" dirty="0"/>
              <a:t>Delusion and </a:t>
            </a:r>
            <a:r>
              <a:rPr lang="en-US" dirty="0" err="1"/>
              <a:t>denail</a:t>
            </a:r>
            <a:endParaRPr lang="en-US" dirty="0"/>
          </a:p>
          <a:p>
            <a:pPr algn="l" rtl="0"/>
            <a:r>
              <a:rPr lang="en-US" dirty="0"/>
              <a:t>U</a:t>
            </a:r>
            <a:r>
              <a:rPr lang="ar-SA" dirty="0"/>
              <a:t>	</a:t>
            </a:r>
            <a:r>
              <a:rPr lang="en-US" dirty="0"/>
              <a:t>Undifferentiated ego mass</a:t>
            </a:r>
          </a:p>
          <a:p>
            <a:pPr algn="l" rtl="0"/>
            <a:r>
              <a:rPr lang="en-US" dirty="0"/>
              <a:t>L</a:t>
            </a:r>
            <a:r>
              <a:rPr lang="ar-SA" dirty="0"/>
              <a:t>	</a:t>
            </a:r>
            <a:r>
              <a:rPr lang="en-US" dirty="0"/>
              <a:t>Loneliness and isolation</a:t>
            </a:r>
          </a:p>
          <a:p>
            <a:pPr algn="l" rtl="0"/>
            <a:r>
              <a:rPr lang="en-US" dirty="0"/>
              <a:t>T</a:t>
            </a:r>
            <a:r>
              <a:rPr lang="ar-SA" dirty="0"/>
              <a:t>	</a:t>
            </a:r>
            <a:r>
              <a:rPr lang="en-US" dirty="0" err="1"/>
              <a:t>Tought</a:t>
            </a:r>
            <a:r>
              <a:rPr lang="en-US" dirty="0"/>
              <a:t> control</a:t>
            </a:r>
          </a:p>
          <a:p>
            <a:endParaRPr lang="fa-IR" dirty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dirty="0"/>
              <a:t>C</a:t>
            </a:r>
            <a:r>
              <a:rPr lang="ar-SA" dirty="0"/>
              <a:t>	</a:t>
            </a:r>
            <a:r>
              <a:rPr lang="en-US" dirty="0"/>
              <a:t>Control madness</a:t>
            </a:r>
          </a:p>
          <a:p>
            <a:pPr algn="l" rtl="0"/>
            <a:r>
              <a:rPr lang="en-US" dirty="0"/>
              <a:t>H</a:t>
            </a:r>
            <a:r>
              <a:rPr lang="ar-SA" dirty="0"/>
              <a:t>	</a:t>
            </a:r>
            <a:r>
              <a:rPr lang="en-US" dirty="0" err="1"/>
              <a:t>Hypervigilant</a:t>
            </a:r>
            <a:r>
              <a:rPr lang="en-US" dirty="0"/>
              <a:t> (high anxiety</a:t>
            </a:r>
            <a:r>
              <a:rPr lang="fa-IR" dirty="0"/>
              <a:t>(</a:t>
            </a:r>
            <a:endParaRPr lang="en-US" dirty="0"/>
          </a:p>
          <a:p>
            <a:pPr algn="l" rtl="0"/>
            <a:r>
              <a:rPr lang="en-US" dirty="0"/>
              <a:t>I</a:t>
            </a:r>
            <a:r>
              <a:rPr lang="ar-SA" dirty="0"/>
              <a:t>	</a:t>
            </a:r>
            <a:r>
              <a:rPr lang="en-US" dirty="0"/>
              <a:t>Internalized shame</a:t>
            </a:r>
          </a:p>
          <a:p>
            <a:pPr algn="l" rtl="0"/>
            <a:r>
              <a:rPr lang="en-US" dirty="0"/>
              <a:t>L</a:t>
            </a:r>
            <a:r>
              <a:rPr lang="ar-SA" dirty="0"/>
              <a:t>	</a:t>
            </a:r>
            <a:r>
              <a:rPr lang="en-US" dirty="0"/>
              <a:t>Lack of boundaries</a:t>
            </a:r>
          </a:p>
          <a:p>
            <a:pPr algn="l" rtl="0"/>
            <a:r>
              <a:rPr lang="en-US" dirty="0"/>
              <a:t>D</a:t>
            </a:r>
            <a:r>
              <a:rPr lang="ar-SA" dirty="0"/>
              <a:t>	</a:t>
            </a:r>
            <a:r>
              <a:rPr lang="en-US" dirty="0"/>
              <a:t>Disabled will</a:t>
            </a:r>
          </a:p>
          <a:p>
            <a:pPr algn="l" rtl="0"/>
            <a:r>
              <a:rPr lang="en-US" dirty="0"/>
              <a:t>R</a:t>
            </a:r>
            <a:r>
              <a:rPr lang="ar-SA" dirty="0"/>
              <a:t>	</a:t>
            </a:r>
            <a:r>
              <a:rPr lang="en-US" dirty="0"/>
              <a:t>Reactive</a:t>
            </a:r>
          </a:p>
          <a:p>
            <a:pPr algn="l" rtl="0"/>
            <a:r>
              <a:rPr lang="en-US" dirty="0"/>
              <a:t>E</a:t>
            </a:r>
            <a:r>
              <a:rPr lang="ar-SA" dirty="0"/>
              <a:t>	</a:t>
            </a:r>
            <a:r>
              <a:rPr lang="en-US" dirty="0" err="1"/>
              <a:t>Equifinality</a:t>
            </a:r>
            <a:endParaRPr lang="en-US" dirty="0"/>
          </a:p>
          <a:p>
            <a:pPr algn="l" rtl="0"/>
            <a:r>
              <a:rPr lang="en-US" dirty="0"/>
              <a:t>N</a:t>
            </a:r>
            <a:r>
              <a:rPr lang="ar-SA" dirty="0"/>
              <a:t>	</a:t>
            </a:r>
            <a:r>
              <a:rPr lang="en-US" dirty="0"/>
              <a:t>Numbed out</a:t>
            </a:r>
          </a:p>
          <a:p>
            <a:endParaRPr lang="fa-IR" dirty="0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/>
            <a:r>
              <a:rPr lang="en-US" dirty="0"/>
              <a:t>O</a:t>
            </a:r>
            <a:r>
              <a:rPr lang="ar-SA" dirty="0"/>
              <a:t>	</a:t>
            </a:r>
            <a:r>
              <a:rPr lang="en-US" dirty="0"/>
              <a:t>Offender with or without offender status</a:t>
            </a:r>
          </a:p>
          <a:p>
            <a:pPr algn="l" rtl="0"/>
            <a:r>
              <a:rPr lang="en-US" dirty="0"/>
              <a:t>F</a:t>
            </a:r>
            <a:r>
              <a:rPr lang="ar-SA" dirty="0"/>
              <a:t>	</a:t>
            </a:r>
            <a:r>
              <a:rPr lang="en-US" dirty="0"/>
              <a:t>Fixated personality</a:t>
            </a:r>
          </a:p>
          <a:p>
            <a:endParaRPr lang="fa-IR" dirty="0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l" rtl="0"/>
            <a:r>
              <a:rPr lang="en-US" dirty="0"/>
              <a:t>D</a:t>
            </a:r>
            <a:r>
              <a:rPr lang="ar-SA" dirty="0"/>
              <a:t>	</a:t>
            </a:r>
            <a:r>
              <a:rPr lang="en-US" dirty="0"/>
              <a:t>Dissociated response</a:t>
            </a:r>
          </a:p>
          <a:p>
            <a:pPr algn="l" rtl="0"/>
            <a:r>
              <a:rPr lang="en-US" dirty="0"/>
              <a:t>Y</a:t>
            </a:r>
            <a:r>
              <a:rPr lang="ar-SA" dirty="0"/>
              <a:t>	</a:t>
            </a:r>
            <a:r>
              <a:rPr lang="en-US" dirty="0"/>
              <a:t>Yearn for parental warmth and approval</a:t>
            </a:r>
          </a:p>
          <a:p>
            <a:pPr algn="l" rtl="0"/>
            <a:r>
              <a:rPr lang="en-US" dirty="0"/>
              <a:t>S</a:t>
            </a:r>
            <a:r>
              <a:rPr lang="ar-SA" dirty="0"/>
              <a:t>	</a:t>
            </a:r>
            <a:r>
              <a:rPr lang="en-US" dirty="0"/>
              <a:t>Secrets (dark</a:t>
            </a:r>
            <a:r>
              <a:rPr lang="fa-IR" dirty="0"/>
              <a:t>(</a:t>
            </a:r>
            <a:endParaRPr lang="en-US" dirty="0"/>
          </a:p>
          <a:p>
            <a:pPr algn="l" rtl="0"/>
            <a:r>
              <a:rPr lang="en-US" dirty="0"/>
              <a:t>F</a:t>
            </a:r>
            <a:r>
              <a:rPr lang="ar-SA" dirty="0"/>
              <a:t>	</a:t>
            </a:r>
            <a:r>
              <a:rPr lang="en-US" dirty="0"/>
              <a:t>Faulty communication</a:t>
            </a:r>
          </a:p>
          <a:p>
            <a:pPr algn="l" rtl="0"/>
            <a:r>
              <a:rPr lang="en-US" dirty="0"/>
              <a:t>U</a:t>
            </a:r>
            <a:r>
              <a:rPr lang="ar-SA" dirty="0"/>
              <a:t>	</a:t>
            </a:r>
            <a:r>
              <a:rPr lang="en-US" dirty="0" err="1"/>
              <a:t>Underinvolved</a:t>
            </a:r>
            <a:endParaRPr lang="en-US" dirty="0"/>
          </a:p>
          <a:p>
            <a:pPr algn="l" rtl="0"/>
            <a:r>
              <a:rPr lang="en-US" dirty="0"/>
              <a:t>N</a:t>
            </a:r>
            <a:r>
              <a:rPr lang="ar-SA" dirty="0"/>
              <a:t>	</a:t>
            </a:r>
            <a:r>
              <a:rPr lang="en-US" dirty="0"/>
              <a:t>Neglect of developmental dependency needs</a:t>
            </a:r>
          </a:p>
          <a:p>
            <a:pPr algn="l" rtl="0"/>
            <a:r>
              <a:rPr lang="en-US" dirty="0"/>
              <a:t>C</a:t>
            </a:r>
            <a:r>
              <a:rPr lang="ar-SA" dirty="0"/>
              <a:t>	</a:t>
            </a:r>
            <a:r>
              <a:rPr lang="en-US" dirty="0"/>
              <a:t>Compulsive addictive behaviors</a:t>
            </a:r>
          </a:p>
          <a:p>
            <a:pPr algn="l" rtl="0"/>
            <a:r>
              <a:rPr lang="en-US" dirty="0"/>
              <a:t>T</a:t>
            </a:r>
            <a:r>
              <a:rPr lang="ar-SA" dirty="0"/>
              <a:t>	</a:t>
            </a:r>
            <a:r>
              <a:rPr lang="en-US" dirty="0"/>
              <a:t>Trance</a:t>
            </a:r>
          </a:p>
          <a:p>
            <a:pPr algn="l" rtl="0"/>
            <a:r>
              <a:rPr lang="en-US" dirty="0"/>
              <a:t>I</a:t>
            </a:r>
            <a:r>
              <a:rPr lang="ar-SA" dirty="0"/>
              <a:t>	</a:t>
            </a:r>
            <a:r>
              <a:rPr lang="en-US" dirty="0"/>
              <a:t>Intimacy problems</a:t>
            </a:r>
          </a:p>
          <a:p>
            <a:pPr algn="l" rtl="0"/>
            <a:r>
              <a:rPr lang="en-US" dirty="0"/>
              <a:t>O</a:t>
            </a:r>
            <a:r>
              <a:rPr lang="ar-SA" dirty="0"/>
              <a:t>	</a:t>
            </a:r>
            <a:r>
              <a:rPr lang="en-US" dirty="0" err="1"/>
              <a:t>Overinvolved</a:t>
            </a:r>
            <a:endParaRPr lang="en-US" dirty="0"/>
          </a:p>
          <a:p>
            <a:pPr algn="l" rtl="0"/>
            <a:r>
              <a:rPr lang="en-US" dirty="0"/>
              <a:t>N</a:t>
            </a:r>
            <a:r>
              <a:rPr lang="ar-SA" dirty="0"/>
              <a:t>	</a:t>
            </a:r>
            <a:r>
              <a:rPr lang="en-US" dirty="0" err="1"/>
              <a:t>Narcissticaly</a:t>
            </a:r>
            <a:r>
              <a:rPr lang="en-US" dirty="0"/>
              <a:t> deprived</a:t>
            </a:r>
          </a:p>
          <a:p>
            <a:pPr algn="l" rtl="0"/>
            <a:r>
              <a:rPr lang="en-US" dirty="0"/>
              <a:t>A</a:t>
            </a:r>
            <a:r>
              <a:rPr lang="ar-SA" dirty="0"/>
              <a:t>	</a:t>
            </a:r>
            <a:r>
              <a:rPr lang="en-US" dirty="0"/>
              <a:t>Abuse victim</a:t>
            </a:r>
          </a:p>
          <a:p>
            <a:pPr algn="l" rtl="0"/>
            <a:r>
              <a:rPr lang="en-US" dirty="0"/>
              <a:t>L</a:t>
            </a:r>
            <a:r>
              <a:rPr lang="ar-SA" dirty="0"/>
              <a:t>	</a:t>
            </a:r>
            <a:r>
              <a:rPr lang="en-US" dirty="0"/>
              <a:t>Lack of coping skill</a:t>
            </a:r>
          </a:p>
          <a:p>
            <a:pPr algn="l"/>
            <a:endParaRPr lang="fa-IR" dirty="0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 rtl="0"/>
            <a:r>
              <a:rPr lang="en-US" dirty="0"/>
              <a:t>F</a:t>
            </a:r>
            <a:r>
              <a:rPr lang="ar-SA" dirty="0"/>
              <a:t>	</a:t>
            </a:r>
            <a:r>
              <a:rPr lang="en-US" dirty="0"/>
              <a:t>False self-confused identity</a:t>
            </a:r>
          </a:p>
          <a:p>
            <a:pPr algn="l" rtl="0"/>
            <a:r>
              <a:rPr lang="en-US" dirty="0"/>
              <a:t>A</a:t>
            </a:r>
            <a:r>
              <a:rPr lang="ar-SA" dirty="0"/>
              <a:t>	</a:t>
            </a:r>
            <a:r>
              <a:rPr lang="en-US" dirty="0"/>
              <a:t>Avoid depression through activity</a:t>
            </a:r>
          </a:p>
          <a:p>
            <a:pPr algn="l" rtl="0"/>
            <a:r>
              <a:rPr lang="en-US" dirty="0"/>
              <a:t>M</a:t>
            </a:r>
            <a:r>
              <a:rPr lang="ar-SA" dirty="0"/>
              <a:t>	</a:t>
            </a:r>
            <a:r>
              <a:rPr lang="en-US" dirty="0"/>
              <a:t>Measured, Judgmental and </a:t>
            </a:r>
            <a:r>
              <a:rPr lang="en-US" dirty="0" err="1"/>
              <a:t>perfectionistic</a:t>
            </a:r>
            <a:endParaRPr lang="en-US" dirty="0"/>
          </a:p>
          <a:p>
            <a:pPr algn="l" rtl="0"/>
            <a:r>
              <a:rPr lang="en-US" dirty="0"/>
              <a:t>I</a:t>
            </a:r>
            <a:r>
              <a:rPr lang="ar-SA" dirty="0"/>
              <a:t>	</a:t>
            </a:r>
            <a:r>
              <a:rPr lang="en-US" dirty="0"/>
              <a:t>Inhibited trust</a:t>
            </a:r>
          </a:p>
          <a:p>
            <a:pPr algn="l" rtl="0"/>
            <a:r>
              <a:rPr lang="en-US" dirty="0"/>
              <a:t>L</a:t>
            </a:r>
            <a:r>
              <a:rPr lang="ar-SA" dirty="0"/>
              <a:t>	</a:t>
            </a:r>
            <a:r>
              <a:rPr lang="en-US" dirty="0"/>
              <a:t>Loss of own reality weak boundaries</a:t>
            </a:r>
          </a:p>
          <a:p>
            <a:pPr algn="l" rtl="0"/>
            <a:r>
              <a:rPr lang="en-US" dirty="0"/>
              <a:t>I</a:t>
            </a:r>
            <a:r>
              <a:rPr lang="ar-SA" dirty="0"/>
              <a:t>	</a:t>
            </a:r>
            <a:r>
              <a:rPr lang="en-US" dirty="0"/>
              <a:t>Inflated self-image</a:t>
            </a:r>
          </a:p>
          <a:p>
            <a:pPr algn="l" rtl="0"/>
            <a:r>
              <a:rPr lang="en-US" dirty="0"/>
              <a:t>E</a:t>
            </a:r>
            <a:r>
              <a:rPr lang="ar-SA" dirty="0"/>
              <a:t>	</a:t>
            </a:r>
            <a:r>
              <a:rPr lang="en-US" dirty="0"/>
              <a:t>Emotional constraint</a:t>
            </a:r>
          </a:p>
          <a:p>
            <a:pPr algn="l" rtl="0"/>
            <a:r>
              <a:rPr lang="en-US" dirty="0"/>
              <a:t>S</a:t>
            </a:r>
            <a:r>
              <a:rPr lang="ar-SA" dirty="0"/>
              <a:t>	</a:t>
            </a:r>
            <a:r>
              <a:rPr lang="en-US" dirty="0" err="1"/>
              <a:t>Spritual</a:t>
            </a:r>
            <a:r>
              <a:rPr lang="en-US" dirty="0"/>
              <a:t> </a:t>
            </a:r>
            <a:r>
              <a:rPr lang="en-US" dirty="0" err="1"/>
              <a:t>bankruntcy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b="1" dirty="0"/>
              <a:t>طرح واره های شرطی و غیرشرطی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عملکردهای طرح واره (تداوم طرح واره و بهبود طرح واره)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چرا طرح واره های تداوم پیدا می کنند؟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سوگیری/ تحریف شناختی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الگوهای رفتاری خودآسیب رسان (چرخه های شناختی ـ بین فردی) اصلی مکملیت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انتخاب یا تصمیم گیری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b="1" dirty="0"/>
              <a:t>سبک های مقابله ای و پاسخ های مقابله ای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تسلیم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اجتناب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جبران افراطی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ذهنیت های طرح واره ای (</a:t>
            </a:r>
            <a:r>
              <a:rPr lang="en-US" dirty="0"/>
              <a:t>schema modes</a:t>
            </a:r>
            <a:r>
              <a:rPr lang="ar-SA" dirty="0"/>
              <a:t>)</a:t>
            </a:r>
            <a:endParaRPr lang="en-US" sz="2800" dirty="0"/>
          </a:p>
          <a:p>
            <a:pPr lvl="0"/>
            <a:r>
              <a:rPr lang="ar-SA" dirty="0"/>
              <a:t>انواع ذهنیت های طرح واره ای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b="1" dirty="0"/>
              <a:t>ذهنیت های کودکانه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ذهنیت کودک آسیب پذیر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اضطراب، ترس، ناراحتی و درماندگی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رهاشدگی، بی اعتمادی/ بدرفتاری، محرومیت هیجانی، نقص، انزوای </a:t>
            </a:r>
            <a:r>
              <a:rPr lang="ar-SA" dirty="0" smtClean="0"/>
              <a:t>اجتماعی</a:t>
            </a:r>
            <a:r>
              <a:rPr lang="fa-IR" sz="2400" dirty="0" smtClean="0"/>
              <a:t> </a:t>
            </a:r>
            <a:r>
              <a:rPr lang="ar-SA" dirty="0" smtClean="0"/>
              <a:t>وابستگی</a:t>
            </a:r>
            <a:r>
              <a:rPr lang="ar-SA" dirty="0"/>
              <a:t>/ بی کفایتی، آسیب پذیری یا </a:t>
            </a:r>
            <a:r>
              <a:rPr lang="ar-SA" dirty="0" smtClean="0"/>
              <a:t>بیماری</a:t>
            </a:r>
            <a:r>
              <a:rPr lang="fa-IR" dirty="0" smtClean="0"/>
              <a:t> </a:t>
            </a:r>
            <a:r>
              <a:rPr lang="ar-SA" dirty="0" smtClean="0"/>
              <a:t>خویشتن </a:t>
            </a:r>
            <a:r>
              <a:rPr lang="ar-SA" dirty="0"/>
              <a:t>تحول نیافته/ گرفتار، منفی گرایی/ بدبینی</a:t>
            </a:r>
            <a:endParaRPr lang="en-US" sz="28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ذهنیت کودک عصبانی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عصبانیت شدید (در صورت ناکامی نیازهای هیجانی)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رهاشدگی، بی اعتمادی/ بدرفتاری، محرومیت هیجانی، اطاعت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ذهنیت کودک تکانشی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لذت طلبی همراه با بی توجهی به نیازها و حقوق 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استحقاق، خویشتن داری و خود انضباطی ناکافی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ذهنیت کودک شاد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رضایت، دلخوشی، محبت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عدم فعال سازی طرح واره های ناسازگار اولیه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ذهنیت های مقابله ای ناکارآمد</a:t>
            </a:r>
            <a:endParaRPr lang="en-US" sz="2800" dirty="0"/>
          </a:p>
          <a:p>
            <a:pPr lvl="1"/>
            <a:r>
              <a:rPr lang="ar-SA" dirty="0"/>
              <a:t>تسلیم شده مطیع</a:t>
            </a:r>
            <a:endParaRPr lang="en-US" sz="2400" dirty="0"/>
          </a:p>
          <a:p>
            <a:pPr lvl="1"/>
            <a:r>
              <a:rPr lang="ar-SA" dirty="0"/>
              <a:t>محافظ بی تفاوت</a:t>
            </a:r>
            <a:endParaRPr lang="en-US" sz="2400" dirty="0"/>
          </a:p>
          <a:p>
            <a:pPr lvl="1"/>
            <a:r>
              <a:rPr lang="ar-SA" dirty="0"/>
              <a:t>جبران کننده افراطی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ذهنیت های والد ناکارآمد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ذهنیت والد تنبیه گر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تنبیه، انتقاد و عیبجویی از 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اطاعت، تنبیه، نقص، بی اعتمادی/ بدرفتاری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ذهنیت والد پرتوقع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کمال گرایی، مسئولیت پذیری افراطی در قبال دیگران و تحت فشار بودن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ایثارگری، معیارهای سرسختانه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ذهنیت بزرگسال سالم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امنیت از ارتباط با دیگران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آزادی در بیان نیازها و هیجان های سالم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تفریح (تعادل کار و تفریح)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خویشتن داری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استقلال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توانمندی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توانایی مرزگذاری انعطاف پذیر بین خود و دیگران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مراحل طرح واره درمانی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سنجش و آموزش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تغییر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تکنیک های شناختی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تکنیک های تجربی (هیجانی)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تکنیک های بین فردی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الگوشکنی رفتاری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اهداف مرحله سنجش و آموزش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شناسایی الگوهای ناکارآمد زندگی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شناسایی و برانگیزی طرح واره های ناسازگار اولیه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درک ریشه های تحولی طرح واره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شناسایی سبکها و پاسخ های مقابله ای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سنجش خلق وخو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جمع بندی (فرمول بندی مشکل بیمار)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ar-SA" dirty="0"/>
              <a:t>اهمیت فرمول بندی (حرف فرانسیس بیکن)</a:t>
            </a:r>
            <a:endParaRPr lang="en-US" sz="2400" dirty="0"/>
          </a:p>
          <a:p>
            <a:pPr lvl="1"/>
            <a:r>
              <a:rPr lang="ar-SA" dirty="0"/>
              <a:t>انواع شناخت درمانگران (مفاهیم و سازه های شناختی)</a:t>
            </a:r>
            <a:endParaRPr lang="en-US" sz="2400" dirty="0"/>
          </a:p>
          <a:p>
            <a:pPr lvl="1"/>
            <a:r>
              <a:rPr lang="ar-SA" dirty="0"/>
              <a:t>کارکردهای فرمول بندی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تبیین گذشته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توصیف حال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تغییر آینده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فرآیند دقیق سنجش و آموزش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ارزیابی اولیه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سنجش مشکلات فعلی و هدف گزینی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ar-SA" dirty="0"/>
              <a:t>سنجش تناسب بیمار برای طرح واره درمانی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بحران های شدید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روان پریشی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اختلال محور </a:t>
            </a:r>
            <a:r>
              <a:rPr lang="en-US" dirty="0"/>
              <a:t>I</a:t>
            </a:r>
            <a:r>
              <a:rPr lang="ar-SA" dirty="0"/>
              <a:t> (که نیازمند توجه بالینی است)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سوء مصرف الکل یا دارو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مشکلات موقعیتی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71550" lvl="1" indent="-514350">
              <a:buFont typeface="+mj-lt"/>
              <a:buAutoNum type="arabicPeriod"/>
            </a:pPr>
            <a:r>
              <a:rPr lang="ar-SA" dirty="0"/>
              <a:t>پرسشنامه های طرح واره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پرسشنامه چند وجهی سرگذشت زندگی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پرسشنامه طرح واره یانگ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پرسشنامه سبک فرزندپروری یانگ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پرسشنامه اجتناب یانگ ـ رای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پرسشنامه جبران یانگ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سنجش از طریق تصویرسازی ذهن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شناسایی و برانگیزی طرح واره های بیمار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درک ریشه های تحولی طرح واره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ربط دادن طرح واره ها به مشکلات فعلی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کمک به بیمار برای تجربه هیجان های طرح واره ها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غلبه بر اجتناب طرح واره (اجتناب هیجانی)</a:t>
            </a:r>
            <a:endParaRPr lang="en-US" sz="2800" dirty="0"/>
          </a:p>
          <a:p>
            <a:pPr lvl="0"/>
            <a:r>
              <a:rPr lang="ar-SA" dirty="0"/>
              <a:t>کارکردهای هیجان (استعاره علامت راهنمایی ورانندگی)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پیش زمینه عمل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ارزش بقایی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ارزش انگیزشی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تاثیر بر حافظه و افکار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تاثیر ارتباطی</a:t>
            </a:r>
            <a:endParaRPr lang="en-US" sz="2400" dirty="0"/>
          </a:p>
          <a:p>
            <a:pPr lvl="0"/>
            <a:r>
              <a:rPr lang="ar-SA" dirty="0"/>
              <a:t>اعتماد به هیجان ها</a:t>
            </a:r>
            <a:endParaRPr lang="en-US" sz="2800" dirty="0"/>
          </a:p>
          <a:p>
            <a:pPr lvl="0"/>
            <a:r>
              <a:rPr lang="ar-SA" dirty="0"/>
              <a:t>طرح واره های هیجانی (رابرت لیهی)</a:t>
            </a:r>
            <a:endParaRPr lang="en-US" sz="28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ar-SA" dirty="0"/>
              <a:t>اجتناب هیجانی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کاهش تماس چشمی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زل زدن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تغییر موضوع بحث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عقلانی سازی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اندیشناکی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نگرانی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تصمیمی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حالت های تجزیه ای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پرخوری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پناه بردن به مشروب و مواد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هیجان به عنوان فرآیند</a:t>
            </a:r>
            <a:endParaRPr lang="en-US" dirty="0"/>
          </a:p>
          <a:p>
            <a:pPr lvl="0"/>
            <a:r>
              <a:rPr lang="ar-SA" dirty="0"/>
              <a:t>بروز </a:t>
            </a:r>
            <a:r>
              <a:rPr lang="en-US" dirty="0">
                <a:sym typeface="Wingdings 3"/>
              </a:rPr>
              <a:t></a:t>
            </a:r>
            <a:r>
              <a:rPr lang="en-US" dirty="0"/>
              <a:t> </a:t>
            </a:r>
            <a:r>
              <a:rPr lang="ar-SA" dirty="0"/>
              <a:t>آگاهی </a:t>
            </a:r>
            <a:r>
              <a:rPr lang="en-US" dirty="0">
                <a:sym typeface="Wingdings 3"/>
              </a:rPr>
              <a:t></a:t>
            </a:r>
            <a:r>
              <a:rPr lang="ar-SA" dirty="0"/>
              <a:t> از آن خودسازی </a:t>
            </a:r>
            <a:r>
              <a:rPr lang="en-US" dirty="0">
                <a:sym typeface="Wingdings 3"/>
              </a:rPr>
              <a:t></a:t>
            </a:r>
            <a:r>
              <a:rPr lang="ar-SA" dirty="0"/>
              <a:t> عمل </a:t>
            </a:r>
            <a:r>
              <a:rPr lang="en-US" dirty="0">
                <a:sym typeface="Wingdings 3"/>
              </a:rPr>
              <a:t></a:t>
            </a:r>
            <a:r>
              <a:rPr lang="ar-SA" dirty="0"/>
              <a:t> تکمیل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آسیب شناسی هیجان ها</a:t>
            </a:r>
            <a:endParaRPr lang="en-US" sz="2800" dirty="0"/>
          </a:p>
          <a:p>
            <a:pPr lvl="1"/>
            <a:r>
              <a:rPr lang="ar-SA" dirty="0"/>
              <a:t>ناتوانی در خودآرامشی</a:t>
            </a:r>
            <a:endParaRPr lang="en-US" sz="2400" dirty="0"/>
          </a:p>
          <a:p>
            <a:pPr lvl="1"/>
            <a:r>
              <a:rPr lang="ar-SA" dirty="0"/>
              <a:t>ناتوانی در بیان هیجان ها</a:t>
            </a:r>
            <a:endParaRPr lang="en-US" sz="2400" dirty="0"/>
          </a:p>
          <a:p>
            <a:pPr lvl="1"/>
            <a:r>
              <a:rPr lang="ar-SA" dirty="0"/>
              <a:t>ناتوانی در شناسایی هیجان ها</a:t>
            </a:r>
            <a:endParaRPr lang="en-US" sz="2400" dirty="0"/>
          </a:p>
          <a:p>
            <a:pPr lvl="1"/>
            <a:r>
              <a:rPr lang="ar-SA" dirty="0"/>
              <a:t>نگرش های ناکارآمد نسبت به هیجان ها</a:t>
            </a:r>
            <a:endParaRPr lang="en-US" sz="2400" dirty="0"/>
          </a:p>
          <a:p>
            <a:pPr lvl="1"/>
            <a:r>
              <a:rPr lang="ar-SA" dirty="0"/>
              <a:t>واکنش های ناسازگار (افراط و تفریط در کنترل هیجان ها)</a:t>
            </a:r>
            <a:endParaRPr lang="en-US" sz="2400" dirty="0"/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ar-SA" dirty="0"/>
              <a:t>هیجان های اولیه، ثانویه، ابزاری</a:t>
            </a:r>
            <a:endParaRPr lang="en-US" sz="2800" dirty="0"/>
          </a:p>
          <a:p>
            <a:pPr lvl="0"/>
            <a:r>
              <a:rPr lang="ar-SA" dirty="0"/>
              <a:t>هیجان های اولیه سازگار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ناراحتی از فقدان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خشم حاصل از بی عدالتی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ترس از تهدید</a:t>
            </a:r>
            <a:endParaRPr lang="en-US" sz="2400" dirty="0"/>
          </a:p>
          <a:p>
            <a:pPr lvl="0"/>
            <a:r>
              <a:rPr lang="ar-SA" dirty="0"/>
              <a:t>هیجان های اولیه ناسازگار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ترس از ارتفاع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ترس از آسایش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بی ارزشی (شرم)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ناامنی (ترس)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هیجان های ثانویه ناسازگار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درماندگی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ناامیدی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غضب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یاس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 دل خنکی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تواضع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هیجان های ابزاری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اشک تمساح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خشم سلطه گرانه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عصبانیت اخلاقی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خجالت دروغین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راهبردهای شناختی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آزمون اعتبار طرح واره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تعریف جدیدی از شواهد تایید کننده طرح واره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ارزیابی مزایا و معایب سبک مقابله ای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برقراری گفتگو بین جنبه سالم و جنبه طرح واره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تدوین کارت آموزشی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تکمیل فرم ثبت طرح واره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راهبردهای تجربی</a:t>
            </a:r>
            <a:endParaRPr lang="en-US" sz="2800" dirty="0"/>
          </a:p>
          <a:p>
            <a:pPr lvl="1"/>
            <a:r>
              <a:rPr lang="ar-SA" dirty="0"/>
              <a:t>هدف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برانگیختن هیجان های طرح واره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بازوالدینی بیمار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ارائه منطق تکنیک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انجام گفتگوهای خیالی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باز والدینی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تصویرسازی وقایع آسیب زا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نوشتن نامه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گره گشایی مشکلات تکنیک های تجربی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ارائه منطق تکنیک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به تعویق انداختن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تصویرسازی با صحنه های آرامبخش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کار با بدن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گفتگو با ذهنیت محافظ بی تفاوت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الگوشکنی رفتاری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آمادگی برای مرحله الگوشکنی رفتاری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توصیف دقیق رفتارهای مشکل آفرین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تصویرسازی ذهنی موقعیت های مشکل آفرین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ارزیابی مزایا و معایب ارائه رفتار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تمرین رفتارهای سالم (ایفای نقش و تصویرسازی ذهنی)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گفتگوی طرح واره ای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کارت آموزشی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تلاش زمانمند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r-SA" dirty="0"/>
              <a:t>رابطه درمانی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تضاد طرح واره های درمانگر با طرح واره های بیمار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ناهمخوانی بین نیازهای بیمار با طرح واره ها و سبک های مقابله ای درمانگر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رفتار اجتماعی درمانگر به دلیل هیجان های بیمار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فعال سازی طرح واره های درمانگر و جبران افراطی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فعال سازی ذهنیت والد ناکارآمد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ارضاء نیازهای طرح واره خاست درمانگر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فعال سازی طرح واره های درمانگر در صورت عدم پیشرفت در درمان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اتحاد درمانی</a:t>
            </a:r>
            <a:endParaRPr lang="en-US" sz="2800" dirty="0"/>
          </a:p>
          <a:p>
            <a:pPr lvl="0"/>
            <a:r>
              <a:rPr lang="ar-SA" dirty="0"/>
              <a:t>فروید</a:t>
            </a:r>
            <a:endParaRPr lang="en-US" sz="2800" dirty="0"/>
          </a:p>
          <a:p>
            <a:pPr lvl="0"/>
            <a:r>
              <a:rPr lang="ar-SA" dirty="0"/>
              <a:t>بوردین (1979)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تکالیف (</a:t>
            </a:r>
            <a:r>
              <a:rPr lang="en-US" dirty="0"/>
              <a:t>tasks</a:t>
            </a:r>
            <a:r>
              <a:rPr lang="ar-SA" dirty="0"/>
              <a:t>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اهداف (</a:t>
            </a:r>
            <a:r>
              <a:rPr lang="en-US" dirty="0"/>
              <a:t>goals</a:t>
            </a:r>
            <a:r>
              <a:rPr lang="ar-SA" dirty="0"/>
              <a:t>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پیوند ارتباطی (</a:t>
            </a:r>
            <a:r>
              <a:rPr lang="en-US" dirty="0"/>
              <a:t>relational bond</a:t>
            </a:r>
            <a:r>
              <a:rPr lang="ar-SA" dirty="0"/>
              <a:t>)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سفران (2000)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اتحاد درمانی به عنوان مذاکره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اصول درمانی (</a:t>
            </a:r>
            <a:r>
              <a:rPr lang="en-US" dirty="0" err="1"/>
              <a:t>Metacommunication</a:t>
            </a:r>
            <a:r>
              <a:rPr lang="ar-SA" dirty="0"/>
              <a:t>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آگاهی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همیاری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تمرکز بر زمان حال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تاکید بر درک و آگاهی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تجلی طرح واره ها در انتقال</a:t>
            </a:r>
            <a:endParaRPr lang="en-US" sz="2800" dirty="0"/>
          </a:p>
          <a:p>
            <a:pPr lvl="0"/>
            <a:r>
              <a:rPr lang="ar-SA" dirty="0"/>
              <a:t>بی کفایتی شخصیت (اجتنابی)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اجتناب از هیجان ها و موضوعات دردسرساز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مشکلات گنگ و مبهم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جستجوی علایم طرد شدن از سوی درمانگر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اعتقاد به عیبجویی درمانگر (در صورت عدم انجام تکالیف خانگی)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اکراه از انجام تکالیف رفتاری رویارویی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درماندگی (شخصیت وابسته)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اطمینان طلبی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نداشتن دستور جلسه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شکایت دائم از احساسات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عدم رعایت وقت جلسه درمان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عدم اعتقاد به تاثیر تکالیف خانگی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آشفتگی در صورت کنسل شدن جلسه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آسیب پذیر در برابر کنترل (شخصیت منفعل پرخاشگر)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دیرآمدن به جلسه درمان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فراموش کردن وقت جلسه درمان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اعتقاد به چالش های شناختی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اکراه از بیان نارضایتی به طور مستقیم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احساسات و افکار گنگ و مبهم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فراموش کردن تکالیف خانگی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فراموش کردن پرداخت هزینه جلسه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مسئولیت پذیر (شخصیت وسواسی ـ اجباری)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ترس از هیجان ها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انتقاد از خویشتن به خاطر بی نظمی و نابخردی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بی صبری از نتایج دیررس درمان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ارزیابی تکالیف خانگی به عنوان محک توانایی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برتری طلب (شخصیت خودشیفته)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دیر آمدن به جلسه درمان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فراموش کردن وقت جلسه درمان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ناارزنده سازی درمان و درمانگر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انتظار برخورد خاص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اعتقاد به بی فایدگی درمان (چون دیگران دردسر شده اند)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dirty="0"/>
              <a:t>توجه طلب (شخصیت نمایشی)</a:t>
            </a:r>
            <a:endParaRPr lang="en-US" sz="28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تغییر شدید حالت عاطفی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تلاش برای تاثیرگذاری به درمانگر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طرد رویکرد حل مساله</a:t>
            </a:r>
            <a:endParaRPr lang="en-US" sz="2400" dirty="0"/>
          </a:p>
          <a:p>
            <a:pPr marL="971550" lvl="1" indent="-514350">
              <a:buFont typeface="+mj-lt"/>
              <a:buAutoNum type="arabicPeriod"/>
            </a:pPr>
            <a:r>
              <a:rPr lang="ar-SA" dirty="0"/>
              <a:t>توقع تایید طلبی</a:t>
            </a:r>
            <a:endParaRPr lang="en-US" sz="2400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ar-SA" dirty="0" smtClean="0"/>
              <a:t>کارگاه آموزشی طرح واره درمانی</a:t>
            </a:r>
            <a:endParaRPr lang="fa-IR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42844" y="1428731"/>
          <a:ext cx="8858312" cy="5464894"/>
        </p:xfrm>
        <a:graphic>
          <a:graphicData uri="http://schemas.openxmlformats.org/drawingml/2006/table">
            <a:tbl>
              <a:tblPr rtl="1"/>
              <a:tblGrid>
                <a:gridCol w="1497104"/>
                <a:gridCol w="4754566"/>
                <a:gridCol w="2606642"/>
              </a:tblGrid>
              <a:tr h="344254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 b="1" dirty="0">
                          <a:latin typeface="Times New Roman"/>
                          <a:ea typeface="Times New Roman"/>
                          <a:cs typeface="B Nazanin"/>
                        </a:rPr>
                        <a:t>ناکارآمدی شغلی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 b="1" dirty="0">
                          <a:latin typeface="Times New Roman"/>
                          <a:ea typeface="Times New Roman"/>
                          <a:cs typeface="B Nazanin"/>
                        </a:rPr>
                        <a:t>طرح واره های ناسازگار اولیه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 b="1" dirty="0">
                          <a:latin typeface="Times New Roman"/>
                          <a:ea typeface="Times New Roman"/>
                          <a:cs typeface="B Nazanin"/>
                        </a:rPr>
                        <a:t>سبک مقابله ای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کارمند معتاد به کار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شکست، نقص، شرم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جبران افراطی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کنترل گر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بی اعتمادی، بدرفتاری، اطاعت، نقص و شرم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جبران افراطی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متمرّد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شکست، اطاعت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جبران افراطی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عوام فریب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بی اعتمادی، بدرفتاری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جبران افراطی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کم پیشرفت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شکست، نقص، شرم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اجتناب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انزواگزین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انزوای اجتماعی، بیگانگی، نقص، شرم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اجتناب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بی اعتماد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بی اعتمادی، بدرفتاری، اطاعت، نقص، شرم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اجتناب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کمرو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آسیب پذیری به خود یا بیماری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اجتناب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وابسته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وابستگی، بی کفایتی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تسلیم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8206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سلطه پذیر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100" dirty="0">
                          <a:latin typeface="Times New Roman"/>
                          <a:ea typeface="Times New Roman"/>
                          <a:cs typeface="B Nazanin"/>
                        </a:rPr>
                        <a:t>اطاعت، ایثارگری، پذیرش جویی، جلب توجه، محرومیت هیجانی، بی اعتمادی، بدرفتاری، نقص، شرم</a:t>
                      </a:r>
                      <a:endParaRPr lang="en-US" sz="105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تسلیم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باوفا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>
                          <a:latin typeface="Times New Roman"/>
                          <a:ea typeface="Times New Roman"/>
                          <a:cs typeface="B Nazanin"/>
                        </a:rPr>
                        <a:t>گرفتار، خویشتن تحول نیافته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تسلیم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861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پرتوقع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>
                          <a:latin typeface="Times New Roman"/>
                          <a:ea typeface="Times New Roman"/>
                          <a:cs typeface="B Nazanin"/>
                        </a:rPr>
                        <a:t>بزرگ منش، استحقاق، خویشتن داری ناکافی، پذیرش جویی و جلب توجه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تسلیم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254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latin typeface="Times New Roman"/>
                          <a:ea typeface="Times New Roman"/>
                          <a:cs typeface="B Nazanin"/>
                        </a:rPr>
                        <a:t>کارمند وسواسی</a:t>
                      </a:r>
                      <a:endParaRPr lang="en-US" sz="14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>
                          <a:latin typeface="Times New Roman"/>
                          <a:ea typeface="Times New Roman"/>
                          <a:cs typeface="B Nazanin"/>
                        </a:rPr>
                        <a:t>معیارهای سرسختانه، عیب جویی افراطی و تنبیه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تسلیم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861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600" dirty="0">
                          <a:latin typeface="Times New Roman"/>
                          <a:ea typeface="Times New Roman"/>
                          <a:cs typeface="B Nazanin"/>
                        </a:rPr>
                        <a:t>کارمند تفرقه انگیز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400" dirty="0">
                          <a:latin typeface="Times New Roman"/>
                          <a:ea typeface="Times New Roman"/>
                          <a:cs typeface="B Nazanin"/>
                        </a:rPr>
                        <a:t>طرح واره های متعدد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ar-SA" sz="1200" dirty="0">
                          <a:latin typeface="Times New Roman"/>
                          <a:ea typeface="Times New Roman"/>
                          <a:cs typeface="B Nazanin"/>
                        </a:rPr>
                        <a:t>تسلیم، جبران افراطی و اجتناب (بسته به شرایط)</a:t>
                      </a:r>
                      <a:endParaRPr lang="en-US" sz="1100" dirty="0">
                        <a:latin typeface="Times New Roman"/>
                        <a:ea typeface="Times New Roman"/>
                      </a:endParaRPr>
                    </a:p>
                  </a:txBody>
                  <a:tcPr marL="47532" marR="475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109</TotalTime>
  <Words>3267</Words>
  <Application>Microsoft Office PowerPoint</Application>
  <PresentationFormat>On-screen Show (4:3)</PresentationFormat>
  <Paragraphs>743</Paragraphs>
  <Slides>103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103</vt:i4>
      </vt:variant>
    </vt:vector>
  </HeadingPairs>
  <TitlesOfParts>
    <vt:vector size="104" baseType="lpstr">
      <vt:lpstr>Opulent</vt:lpstr>
      <vt:lpstr>بنام خدا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PowerPoint Presentation</vt:lpstr>
      <vt:lpstr>PowerPoint Presentation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  <vt:lpstr>PowerPoint Presentation</vt:lpstr>
      <vt:lpstr>PowerPoint Presentation</vt:lpstr>
      <vt:lpstr>کارگاه آموزشی طرح واره درمانی</vt:lpstr>
      <vt:lpstr>کارگاه آموزشی طرح واره درمانی</vt:lpstr>
      <vt:lpstr>کارگاه آموزشی طرح واره درمانی</vt:lpstr>
      <vt:lpstr>کارگاه آموزشی طرح واره درمانی</vt:lpstr>
    </vt:vector>
  </TitlesOfParts>
  <Company>Office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کارگاه آموزشی طرح واره درمانی</dc:title>
  <dc:creator>DellUser</dc:creator>
  <cp:lastModifiedBy>Windows User</cp:lastModifiedBy>
  <cp:revision>17</cp:revision>
  <dcterms:created xsi:type="dcterms:W3CDTF">2009-05-09T03:48:34Z</dcterms:created>
  <dcterms:modified xsi:type="dcterms:W3CDTF">2020-06-15T18:20:43Z</dcterms:modified>
</cp:coreProperties>
</file>