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32"/>
  </p:notesMasterIdLst>
  <p:sldIdLst>
    <p:sldId id="256" r:id="rId2"/>
    <p:sldId id="412" r:id="rId3"/>
    <p:sldId id="483" r:id="rId4"/>
    <p:sldId id="474" r:id="rId5"/>
    <p:sldId id="475" r:id="rId6"/>
    <p:sldId id="479" r:id="rId7"/>
    <p:sldId id="476" r:id="rId8"/>
    <p:sldId id="478" r:id="rId9"/>
    <p:sldId id="480" r:id="rId10"/>
    <p:sldId id="484" r:id="rId11"/>
    <p:sldId id="481" r:id="rId12"/>
    <p:sldId id="482" r:id="rId13"/>
    <p:sldId id="477" r:id="rId14"/>
    <p:sldId id="363" r:id="rId15"/>
    <p:sldId id="364" r:id="rId16"/>
    <p:sldId id="365" r:id="rId17"/>
    <p:sldId id="451" r:id="rId18"/>
    <p:sldId id="452" r:id="rId19"/>
    <p:sldId id="366" r:id="rId20"/>
    <p:sldId id="367" r:id="rId21"/>
    <p:sldId id="368" r:id="rId22"/>
    <p:sldId id="369" r:id="rId23"/>
    <p:sldId id="386" r:id="rId24"/>
    <p:sldId id="413" r:id="rId25"/>
    <p:sldId id="414" r:id="rId26"/>
    <p:sldId id="415" r:id="rId27"/>
    <p:sldId id="416" r:id="rId28"/>
    <p:sldId id="417" r:id="rId29"/>
    <p:sldId id="418" r:id="rId30"/>
    <p:sldId id="409" r:id="rId31"/>
  </p:sldIdLst>
  <p:sldSz cx="9144000" cy="6858000" type="screen4x3"/>
  <p:notesSz cx="6858000" cy="9144000"/>
  <p:defaultTextStyle>
    <a:defPPr>
      <a:defRPr lang="ar-SA"/>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3399"/>
    <a:srgbClr val="99FF66"/>
    <a:srgbClr val="FFFF99"/>
    <a:srgbClr val="666633"/>
    <a:srgbClr val="FFCC00"/>
    <a:srgbClr val="66CCFF"/>
    <a:srgbClr val="99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147" autoAdjust="0"/>
    <p:restoredTop sz="94681" autoAdjust="0"/>
  </p:normalViewPr>
  <p:slideViewPr>
    <p:cSldViewPr>
      <p:cViewPr varScale="1">
        <p:scale>
          <a:sx n="69" d="100"/>
          <a:sy n="69" d="100"/>
        </p:scale>
        <p:origin x="1446"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rtl="1" eaLnBrk="1" hangingPunct="1">
              <a:defRPr sz="1200">
                <a:latin typeface="Arial" charset="0"/>
                <a:cs typeface="Arial"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rtl="1" eaLnBrk="1" hangingPunct="1">
              <a:defRPr sz="1200">
                <a:latin typeface="Arial" charset="0"/>
                <a:cs typeface="Arial" charset="0"/>
              </a:defRPr>
            </a:lvl1pPr>
          </a:lstStyle>
          <a:p>
            <a:pPr>
              <a:defRPr/>
            </a:pPr>
            <a:fld id="{13462991-8CF9-4B6F-9FBA-A1B11A617F61}" type="datetimeFigureOut">
              <a:rPr lang="en-US"/>
              <a:pPr>
                <a:defRPr/>
              </a:pPr>
              <a:t>2/19/2020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rtl="1" eaLnBrk="1" hangingPunct="1">
              <a:defRPr sz="1200">
                <a:latin typeface="Arial" charset="0"/>
                <a:cs typeface="Arial"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rtl="1" eaLnBrk="1" hangingPunct="1">
              <a:defRPr sz="1200">
                <a:latin typeface="Arial" charset="0"/>
                <a:cs typeface="Arial" charset="0"/>
              </a:defRPr>
            </a:lvl1pPr>
          </a:lstStyle>
          <a:p>
            <a:pPr>
              <a:defRPr/>
            </a:pPr>
            <a:fld id="{92E9ED30-7E62-4227-BF74-4639F5EC43DE}" type="slidenum">
              <a:rPr lang="ar-SA"/>
              <a:pPr>
                <a:defRPr/>
              </a:pPr>
              <a:t>‹#›</a:t>
            </a:fld>
            <a:endParaRPr lang="en-US"/>
          </a:p>
        </p:txBody>
      </p:sp>
    </p:spTree>
    <p:extLst>
      <p:ext uri="{BB962C8B-B14F-4D97-AF65-F5344CB8AC3E}">
        <p14:creationId xmlns:p14="http://schemas.microsoft.com/office/powerpoint/2010/main" val="18075628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8784D74-C576-4F2E-AD48-F5656910ADCD}" type="slidenum">
              <a:rPr lang="ar-SA"/>
              <a:pPr>
                <a:defRPr/>
              </a:pPr>
              <a:t>‹#›</a:t>
            </a:fld>
            <a:endParaRPr lang="en-US"/>
          </a:p>
        </p:txBody>
      </p:sp>
    </p:spTree>
    <p:extLst>
      <p:ext uri="{BB962C8B-B14F-4D97-AF65-F5344CB8AC3E}">
        <p14:creationId xmlns:p14="http://schemas.microsoft.com/office/powerpoint/2010/main" val="3804963604"/>
      </p:ext>
    </p:extLst>
  </p:cSld>
  <p:clrMapOvr>
    <a:masterClrMapping/>
  </p:clrMapOvr>
  <p:transition spd="slow">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B792197-5E32-400E-8BA7-07EF68C397E3}" type="slidenum">
              <a:rPr lang="ar-SA"/>
              <a:pPr>
                <a:defRPr/>
              </a:pPr>
              <a:t>‹#›</a:t>
            </a:fld>
            <a:endParaRPr lang="en-US"/>
          </a:p>
        </p:txBody>
      </p:sp>
    </p:spTree>
    <p:extLst>
      <p:ext uri="{BB962C8B-B14F-4D97-AF65-F5344CB8AC3E}">
        <p14:creationId xmlns:p14="http://schemas.microsoft.com/office/powerpoint/2010/main" val="715129801"/>
      </p:ext>
    </p:extLst>
  </p:cSld>
  <p:clrMapOvr>
    <a:masterClrMapping/>
  </p:clrMapOvr>
  <p:transition spd="slow">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75D76DA-85E2-4B33-857C-3E1DADE6BE55}" type="slidenum">
              <a:rPr lang="ar-SA"/>
              <a:pPr>
                <a:defRPr/>
              </a:pPr>
              <a:t>‹#›</a:t>
            </a:fld>
            <a:endParaRPr lang="en-US"/>
          </a:p>
        </p:txBody>
      </p:sp>
    </p:spTree>
    <p:extLst>
      <p:ext uri="{BB962C8B-B14F-4D97-AF65-F5344CB8AC3E}">
        <p14:creationId xmlns:p14="http://schemas.microsoft.com/office/powerpoint/2010/main" val="1993334865"/>
      </p:ext>
    </p:extLst>
  </p:cSld>
  <p:clrMapOvr>
    <a:masterClrMapping/>
  </p:clrMapOvr>
  <p:transition spd="slow">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FA552BF-027E-4E9F-994E-CBFC4CE7664A}" type="slidenum">
              <a:rPr lang="ar-SA"/>
              <a:pPr>
                <a:defRPr/>
              </a:pPr>
              <a:t>‹#›</a:t>
            </a:fld>
            <a:endParaRPr lang="en-US"/>
          </a:p>
        </p:txBody>
      </p:sp>
    </p:spTree>
    <p:extLst>
      <p:ext uri="{BB962C8B-B14F-4D97-AF65-F5344CB8AC3E}">
        <p14:creationId xmlns:p14="http://schemas.microsoft.com/office/powerpoint/2010/main" val="3835478544"/>
      </p:ext>
    </p:extLst>
  </p:cSld>
  <p:clrMapOvr>
    <a:masterClrMapping/>
  </p:clrMapOvr>
  <p:transition spd="slow">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7BE08F11-6317-4E19-A873-D609F4BDB9EA}" type="slidenum">
              <a:rPr lang="ar-SA"/>
              <a:pPr>
                <a:defRPr/>
              </a:pPr>
              <a:t>‹#›</a:t>
            </a:fld>
            <a:endParaRPr lang="en-US"/>
          </a:p>
        </p:txBody>
      </p:sp>
    </p:spTree>
    <p:extLst>
      <p:ext uri="{BB962C8B-B14F-4D97-AF65-F5344CB8AC3E}">
        <p14:creationId xmlns:p14="http://schemas.microsoft.com/office/powerpoint/2010/main" val="322643788"/>
      </p:ext>
    </p:extLst>
  </p:cSld>
  <p:clrMapOvr>
    <a:masterClrMapping/>
  </p:clrMapOvr>
  <p:transition spd="slow">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C48FDFA3-FE53-4FE4-8414-216AA5BE4C0B}" type="slidenum">
              <a:rPr lang="ar-SA"/>
              <a:pPr>
                <a:defRPr/>
              </a:pPr>
              <a:t>‹#›</a:t>
            </a:fld>
            <a:endParaRPr lang="en-US"/>
          </a:p>
        </p:txBody>
      </p:sp>
    </p:spTree>
    <p:extLst>
      <p:ext uri="{BB962C8B-B14F-4D97-AF65-F5344CB8AC3E}">
        <p14:creationId xmlns:p14="http://schemas.microsoft.com/office/powerpoint/2010/main" val="3371694043"/>
      </p:ext>
    </p:extLst>
  </p:cSld>
  <p:clrMapOvr>
    <a:masterClrMapping/>
  </p:clrMapOvr>
  <p:transition spd="slow">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ADC5730A-5EBB-4B0E-A348-4D62D5906B44}" type="slidenum">
              <a:rPr lang="ar-SA"/>
              <a:pPr>
                <a:defRPr/>
              </a:pPr>
              <a:t>‹#›</a:t>
            </a:fld>
            <a:endParaRPr lang="en-US"/>
          </a:p>
        </p:txBody>
      </p:sp>
    </p:spTree>
    <p:extLst>
      <p:ext uri="{BB962C8B-B14F-4D97-AF65-F5344CB8AC3E}">
        <p14:creationId xmlns:p14="http://schemas.microsoft.com/office/powerpoint/2010/main" val="81226801"/>
      </p:ext>
    </p:extLst>
  </p:cSld>
  <p:clrMapOvr>
    <a:masterClrMapping/>
  </p:clrMapOvr>
  <p:transition spd="slow">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8869C47-A659-40DC-AF82-A86677B04CB3}" type="slidenum">
              <a:rPr lang="ar-SA"/>
              <a:pPr>
                <a:defRPr/>
              </a:pPr>
              <a:t>‹#›</a:t>
            </a:fld>
            <a:endParaRPr lang="en-US"/>
          </a:p>
        </p:txBody>
      </p:sp>
    </p:spTree>
    <p:extLst>
      <p:ext uri="{BB962C8B-B14F-4D97-AF65-F5344CB8AC3E}">
        <p14:creationId xmlns:p14="http://schemas.microsoft.com/office/powerpoint/2010/main" val="977456200"/>
      </p:ext>
    </p:extLst>
  </p:cSld>
  <p:clrMapOvr>
    <a:masterClrMapping/>
  </p:clrMapOvr>
  <p:transition spd="slow">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4240C6F-7F4B-4711-96B1-CE16C2D96FB0}" type="slidenum">
              <a:rPr lang="ar-SA"/>
              <a:pPr>
                <a:defRPr/>
              </a:pPr>
              <a:t>‹#›</a:t>
            </a:fld>
            <a:endParaRPr lang="en-US"/>
          </a:p>
        </p:txBody>
      </p:sp>
    </p:spTree>
    <p:extLst>
      <p:ext uri="{BB962C8B-B14F-4D97-AF65-F5344CB8AC3E}">
        <p14:creationId xmlns:p14="http://schemas.microsoft.com/office/powerpoint/2010/main" val="1042898863"/>
      </p:ext>
    </p:extLst>
  </p:cSld>
  <p:clrMapOvr>
    <a:masterClrMapping/>
  </p:clrMapOvr>
  <p:transition spd="slow">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31C3012-A909-4403-AB65-35C201D53807}" type="slidenum">
              <a:rPr lang="ar-SA"/>
              <a:pPr>
                <a:defRPr/>
              </a:pPr>
              <a:t>‹#›</a:t>
            </a:fld>
            <a:endParaRPr lang="en-US"/>
          </a:p>
        </p:txBody>
      </p:sp>
    </p:spTree>
    <p:extLst>
      <p:ext uri="{BB962C8B-B14F-4D97-AF65-F5344CB8AC3E}">
        <p14:creationId xmlns:p14="http://schemas.microsoft.com/office/powerpoint/2010/main" val="1078583830"/>
      </p:ext>
    </p:extLst>
  </p:cSld>
  <p:clrMapOvr>
    <a:masterClrMapping/>
  </p:clrMapOvr>
  <p:transition spd="slow">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FECA1D6-E94A-421C-BD40-290770972C81}" type="slidenum">
              <a:rPr lang="ar-SA"/>
              <a:pPr>
                <a:defRPr/>
              </a:pPr>
              <a:t>‹#›</a:t>
            </a:fld>
            <a:endParaRPr lang="en-US"/>
          </a:p>
        </p:txBody>
      </p:sp>
    </p:spTree>
    <p:extLst>
      <p:ext uri="{BB962C8B-B14F-4D97-AF65-F5344CB8AC3E}">
        <p14:creationId xmlns:p14="http://schemas.microsoft.com/office/powerpoint/2010/main" val="1067464703"/>
      </p:ext>
    </p:extLst>
  </p:cSld>
  <p:clrMapOvr>
    <a:masterClrMapping/>
  </p:clrMapOvr>
  <p:transition spd="slow">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fa-IR"/>
          </a:p>
        </p:txBody>
      </p:sp>
      <p:sp>
        <p:nvSpPr>
          <p:cNvPr id="3" name="SmartArt Placeholder 2"/>
          <p:cNvSpPr>
            <a:spLocks noGrp="1"/>
          </p:cNvSpPr>
          <p:nvPr>
            <p:ph type="dgm" idx="1"/>
          </p:nvPr>
        </p:nvSpPr>
        <p:spPr>
          <a:xfrm>
            <a:off x="457200" y="1600200"/>
            <a:ext cx="8229600" cy="4525963"/>
          </a:xfrm>
        </p:spPr>
        <p:txBody>
          <a:bodyPr/>
          <a:lstStyle/>
          <a:p>
            <a:pPr lvl="0"/>
            <a:endParaRPr lang="fa-IR"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22B2BB6-AF81-4BAF-BE9E-D83B6E2BF69C}" type="slidenum">
              <a:rPr lang="ar-SA"/>
              <a:pPr>
                <a:defRPr/>
              </a:pPr>
              <a:t>‹#›</a:t>
            </a:fld>
            <a:endParaRPr lang="en-US"/>
          </a:p>
        </p:txBody>
      </p:sp>
    </p:spTree>
    <p:extLst>
      <p:ext uri="{BB962C8B-B14F-4D97-AF65-F5344CB8AC3E}">
        <p14:creationId xmlns:p14="http://schemas.microsoft.com/office/powerpoint/2010/main" val="2418044434"/>
      </p:ext>
    </p:extLst>
  </p:cSld>
  <p:clrMapOvr>
    <a:masterClrMapping/>
  </p:clrMapOvr>
  <p:transition spd="slow">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fa-IR"/>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DE443ED-E480-460B-9874-D78CEE1D1BD3}" type="slidenum">
              <a:rPr lang="ar-SA"/>
              <a:pPr>
                <a:defRPr/>
              </a:pPr>
              <a:t>‹#›</a:t>
            </a:fld>
            <a:endParaRPr lang="en-US"/>
          </a:p>
        </p:txBody>
      </p:sp>
    </p:spTree>
    <p:extLst>
      <p:ext uri="{BB962C8B-B14F-4D97-AF65-F5344CB8AC3E}">
        <p14:creationId xmlns:p14="http://schemas.microsoft.com/office/powerpoint/2010/main" val="3568793334"/>
      </p:ext>
    </p:extLst>
  </p:cSld>
  <p:clrMapOvr>
    <a:masterClrMapping/>
  </p:clrMapOvr>
  <p:transition spd="slow">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fa-IR"/>
          </a:p>
        </p:txBody>
      </p:sp>
      <p:sp>
        <p:nvSpPr>
          <p:cNvPr id="3" name="Table Placeholder 2"/>
          <p:cNvSpPr>
            <a:spLocks noGrp="1"/>
          </p:cNvSpPr>
          <p:nvPr>
            <p:ph type="tbl" idx="1"/>
          </p:nvPr>
        </p:nvSpPr>
        <p:spPr>
          <a:xfrm>
            <a:off x="457200" y="1600200"/>
            <a:ext cx="8229600" cy="4525963"/>
          </a:xfrm>
        </p:spPr>
        <p:txBody>
          <a:bodyPr/>
          <a:lstStyle/>
          <a:p>
            <a:pPr lvl="0"/>
            <a:endParaRPr lang="fa-IR"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33C85E4-9C1C-4010-9980-38ADD2EA3C45}" type="slidenum">
              <a:rPr lang="ar-SA"/>
              <a:pPr>
                <a:defRPr/>
              </a:pPr>
              <a:t>‹#›</a:t>
            </a:fld>
            <a:endParaRPr lang="en-US"/>
          </a:p>
        </p:txBody>
      </p:sp>
    </p:spTree>
    <p:extLst>
      <p:ext uri="{BB962C8B-B14F-4D97-AF65-F5344CB8AC3E}">
        <p14:creationId xmlns:p14="http://schemas.microsoft.com/office/powerpoint/2010/main" val="2084319126"/>
      </p:ext>
    </p:extLst>
  </p:cSld>
  <p:clrMapOvr>
    <a:masterClrMapping/>
  </p:clrMapOvr>
  <p:transition spd="slow">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E1F1A8A-248B-47D3-BBAC-8FB7F687B4EF}" type="slidenum">
              <a:rPr lang="ar-SA"/>
              <a:pPr>
                <a:defRPr/>
              </a:pPr>
              <a:t>‹#›</a:t>
            </a:fld>
            <a:endParaRPr lang="en-US"/>
          </a:p>
        </p:txBody>
      </p:sp>
    </p:spTree>
    <p:extLst>
      <p:ext uri="{BB962C8B-B14F-4D97-AF65-F5344CB8AC3E}">
        <p14:creationId xmlns:p14="http://schemas.microsoft.com/office/powerpoint/2010/main" val="2712900815"/>
      </p:ext>
    </p:extLst>
  </p:cSld>
  <p:clrMapOvr>
    <a:masterClrMapping/>
  </p:clrMapOvr>
  <p:transition spd="slow">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7"/>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rtl="1" eaLnBrk="1" hangingPunct="1">
              <a:defRPr sz="1400">
                <a:latin typeface="Arial" charset="0"/>
                <a:cs typeface="Arial" charset="0"/>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rtl="1" eaLnBrk="1" hangingPunct="1">
              <a:defRPr sz="1400">
                <a:latin typeface="Arial" charset="0"/>
                <a:cs typeface="Arial" charset="0"/>
              </a:defRPr>
            </a:lvl1pPr>
          </a:lstStyle>
          <a:p>
            <a:pPr>
              <a:defRPr/>
            </a:pPr>
            <a:endParaRPr lang="en-US"/>
          </a:p>
        </p:txBody>
      </p:sp>
      <p:sp>
        <p:nvSpPr>
          <p:cNvPr id="1030" name="Rectangle 6"/>
          <p:cNvSpPr>
            <a:spLocks noGrp="1" noChangeArrowheads="1"/>
          </p:cNvSpPr>
          <p:nvPr>
            <p:ph type="sldNum" sz="quarter" idx="4"/>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rtl="1" eaLnBrk="1" hangingPunct="1">
              <a:defRPr sz="1400">
                <a:latin typeface="Arial" charset="0"/>
                <a:cs typeface="Arial" charset="0"/>
              </a:defRPr>
            </a:lvl1pPr>
          </a:lstStyle>
          <a:p>
            <a:pPr>
              <a:defRPr/>
            </a:pPr>
            <a:fld id="{F79B1283-90D0-4972-93B3-231CE96DE0B0}" type="slidenum">
              <a:rPr lang="ar-SA"/>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ransition spd="slow">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1" eaLnBrk="0" fontAlgn="base" hangingPunct="0">
        <a:spcBef>
          <a:spcPct val="0"/>
        </a:spcBef>
        <a:spcAft>
          <a:spcPct val="0"/>
        </a:spcAft>
        <a:defRPr sz="4400">
          <a:solidFill>
            <a:schemeClr val="tx2"/>
          </a:solidFill>
          <a:latin typeface="+mj-lt"/>
          <a:ea typeface="+mj-ea"/>
          <a:cs typeface="+mj-cs"/>
        </a:defRPr>
      </a:lvl1pPr>
      <a:lvl2pPr algn="ctr" rtl="1" eaLnBrk="0" fontAlgn="base" hangingPunct="0">
        <a:spcBef>
          <a:spcPct val="0"/>
        </a:spcBef>
        <a:spcAft>
          <a:spcPct val="0"/>
        </a:spcAft>
        <a:defRPr sz="4400">
          <a:solidFill>
            <a:schemeClr val="tx2"/>
          </a:solidFill>
          <a:latin typeface="Arial" charset="0"/>
          <a:cs typeface="Arial" charset="0"/>
        </a:defRPr>
      </a:lvl2pPr>
      <a:lvl3pPr algn="ctr" rtl="1" eaLnBrk="0" fontAlgn="base" hangingPunct="0">
        <a:spcBef>
          <a:spcPct val="0"/>
        </a:spcBef>
        <a:spcAft>
          <a:spcPct val="0"/>
        </a:spcAft>
        <a:defRPr sz="4400">
          <a:solidFill>
            <a:schemeClr val="tx2"/>
          </a:solidFill>
          <a:latin typeface="Arial" charset="0"/>
          <a:cs typeface="Arial" charset="0"/>
        </a:defRPr>
      </a:lvl3pPr>
      <a:lvl4pPr algn="ctr" rtl="1" eaLnBrk="0" fontAlgn="base" hangingPunct="0">
        <a:spcBef>
          <a:spcPct val="0"/>
        </a:spcBef>
        <a:spcAft>
          <a:spcPct val="0"/>
        </a:spcAft>
        <a:defRPr sz="4400">
          <a:solidFill>
            <a:schemeClr val="tx2"/>
          </a:solidFill>
          <a:latin typeface="Arial" charset="0"/>
          <a:cs typeface="Arial" charset="0"/>
        </a:defRPr>
      </a:lvl4pPr>
      <a:lvl5pPr algn="ctr" rtl="1" eaLnBrk="0" fontAlgn="base" hangingPunct="0">
        <a:spcBef>
          <a:spcPct val="0"/>
        </a:spcBef>
        <a:spcAft>
          <a:spcPct val="0"/>
        </a:spcAft>
        <a:defRPr sz="4400">
          <a:solidFill>
            <a:schemeClr val="tx2"/>
          </a:solidFill>
          <a:latin typeface="Arial" charset="0"/>
          <a:cs typeface="Arial" charset="0"/>
        </a:defRPr>
      </a:lvl5pPr>
      <a:lvl6pPr marL="457200" algn="ctr" rtl="1" fontAlgn="base">
        <a:spcBef>
          <a:spcPct val="0"/>
        </a:spcBef>
        <a:spcAft>
          <a:spcPct val="0"/>
        </a:spcAft>
        <a:defRPr sz="4400">
          <a:solidFill>
            <a:schemeClr val="tx2"/>
          </a:solidFill>
          <a:latin typeface="Arial" charset="0"/>
          <a:cs typeface="Arial" charset="0"/>
        </a:defRPr>
      </a:lvl6pPr>
      <a:lvl7pPr marL="914400" algn="ctr" rtl="1" fontAlgn="base">
        <a:spcBef>
          <a:spcPct val="0"/>
        </a:spcBef>
        <a:spcAft>
          <a:spcPct val="0"/>
        </a:spcAft>
        <a:defRPr sz="4400">
          <a:solidFill>
            <a:schemeClr val="tx2"/>
          </a:solidFill>
          <a:latin typeface="Arial" charset="0"/>
          <a:cs typeface="Arial" charset="0"/>
        </a:defRPr>
      </a:lvl7pPr>
      <a:lvl8pPr marL="1371600" algn="ctr" rtl="1" fontAlgn="base">
        <a:spcBef>
          <a:spcPct val="0"/>
        </a:spcBef>
        <a:spcAft>
          <a:spcPct val="0"/>
        </a:spcAft>
        <a:defRPr sz="4400">
          <a:solidFill>
            <a:schemeClr val="tx2"/>
          </a:solidFill>
          <a:latin typeface="Arial" charset="0"/>
          <a:cs typeface="Arial" charset="0"/>
        </a:defRPr>
      </a:lvl8pPr>
      <a:lvl9pPr marL="1828800" algn="ctr" rtl="1" fontAlgn="base">
        <a:spcBef>
          <a:spcPct val="0"/>
        </a:spcBef>
        <a:spcAft>
          <a:spcPct val="0"/>
        </a:spcAft>
        <a:defRPr sz="4400">
          <a:solidFill>
            <a:schemeClr val="tx2"/>
          </a:solidFill>
          <a:latin typeface="Arial" charset="0"/>
          <a:cs typeface="Arial" charset="0"/>
        </a:defRPr>
      </a:lvl9pPr>
    </p:titleStyle>
    <p:bodyStyle>
      <a:lvl1pPr marL="342900" indent="-342900" algn="r" rtl="1" eaLnBrk="0" fontAlgn="base" hangingPunct="0">
        <a:spcBef>
          <a:spcPct val="20000"/>
        </a:spcBef>
        <a:spcAft>
          <a:spcPct val="0"/>
        </a:spcAft>
        <a:buChar char="•"/>
        <a:defRPr sz="3200">
          <a:solidFill>
            <a:schemeClr val="tx1"/>
          </a:solidFill>
          <a:latin typeface="+mn-lt"/>
          <a:ea typeface="+mn-ea"/>
          <a:cs typeface="+mn-cs"/>
        </a:defRPr>
      </a:lvl1pPr>
      <a:lvl2pPr marL="742950" indent="-285750" algn="r" rtl="1" eaLnBrk="0" fontAlgn="base" hangingPunct="0">
        <a:spcBef>
          <a:spcPct val="20000"/>
        </a:spcBef>
        <a:spcAft>
          <a:spcPct val="0"/>
        </a:spcAft>
        <a:buChar char="–"/>
        <a:defRPr sz="2800">
          <a:solidFill>
            <a:schemeClr val="tx1"/>
          </a:solidFill>
          <a:latin typeface="+mn-lt"/>
          <a:cs typeface="+mn-cs"/>
        </a:defRPr>
      </a:lvl2pPr>
      <a:lvl3pPr marL="1143000" indent="-228600" algn="r" rtl="1" eaLnBrk="0" fontAlgn="base" hangingPunct="0">
        <a:spcBef>
          <a:spcPct val="20000"/>
        </a:spcBef>
        <a:spcAft>
          <a:spcPct val="0"/>
        </a:spcAft>
        <a:buChar char="•"/>
        <a:defRPr sz="2400">
          <a:solidFill>
            <a:schemeClr val="tx1"/>
          </a:solidFill>
          <a:latin typeface="+mn-lt"/>
          <a:cs typeface="+mn-cs"/>
        </a:defRPr>
      </a:lvl3pPr>
      <a:lvl4pPr marL="1600200" indent="-228600" algn="r" rtl="1" eaLnBrk="0" fontAlgn="base" hangingPunct="0">
        <a:spcBef>
          <a:spcPct val="20000"/>
        </a:spcBef>
        <a:spcAft>
          <a:spcPct val="0"/>
        </a:spcAft>
        <a:buChar char="–"/>
        <a:defRPr sz="2000">
          <a:solidFill>
            <a:schemeClr val="tx1"/>
          </a:solidFill>
          <a:latin typeface="+mn-lt"/>
          <a:cs typeface="+mn-cs"/>
        </a:defRPr>
      </a:lvl4pPr>
      <a:lvl5pPr marL="2057400" indent="-228600" algn="r" rtl="1" eaLnBrk="0" fontAlgn="base" hangingPunct="0">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3"/>
          <p:cNvSpPr>
            <a:spLocks noChangeArrowheads="1"/>
          </p:cNvSpPr>
          <p:nvPr/>
        </p:nvSpPr>
        <p:spPr bwMode="auto">
          <a:xfrm>
            <a:off x="928688" y="1214438"/>
            <a:ext cx="742950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rtl="1" eaLnBrk="1" hangingPunct="1"/>
            <a:r>
              <a:rPr lang="en-US" b="1" dirty="0">
                <a:solidFill>
                  <a:srgbClr val="0000FF"/>
                </a:solidFill>
              </a:rPr>
              <a:t> </a:t>
            </a:r>
            <a:r>
              <a:rPr lang="fa-IR" sz="7200" dirty="0">
                <a:solidFill>
                  <a:srgbClr val="0000FF"/>
                </a:solidFill>
                <a:latin typeface="IranNastaliq" pitchFamily="2" charset="0"/>
                <a:cs typeface="IranNastaliq" pitchFamily="2" charset="0"/>
              </a:rPr>
              <a:t>به نام خداوند جان آفرين </a:t>
            </a:r>
          </a:p>
          <a:p>
            <a:pPr algn="ctr" rtl="1" eaLnBrk="1" hangingPunct="1"/>
            <a:r>
              <a:rPr lang="fa-IR" sz="7200" dirty="0">
                <a:solidFill>
                  <a:srgbClr val="0000FF"/>
                </a:solidFill>
                <a:latin typeface="IranNastaliq" pitchFamily="2" charset="0"/>
                <a:cs typeface="IranNastaliq" pitchFamily="2" charset="0"/>
              </a:rPr>
              <a:t/>
            </a:r>
            <a:br>
              <a:rPr lang="fa-IR" sz="7200" dirty="0">
                <a:solidFill>
                  <a:srgbClr val="0000FF"/>
                </a:solidFill>
                <a:latin typeface="IranNastaliq" pitchFamily="2" charset="0"/>
                <a:cs typeface="IranNastaliq" pitchFamily="2" charset="0"/>
              </a:rPr>
            </a:br>
            <a:endParaRPr lang="fa-IR" sz="7200" dirty="0">
              <a:latin typeface="IranNastaliq" pitchFamily="2" charset="0"/>
              <a:cs typeface="IranNastaliq" pitchFamily="2" charset="0"/>
            </a:endParaRPr>
          </a:p>
        </p:txBody>
      </p:sp>
    </p:spTree>
  </p:cSld>
  <p:clrMapOvr>
    <a:masterClrMapping/>
  </p:clrMapOvr>
  <p:transition spd="slow">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Rectangle 3"/>
          <p:cNvSpPr/>
          <p:nvPr/>
        </p:nvSpPr>
        <p:spPr>
          <a:xfrm>
            <a:off x="857250" y="1120775"/>
            <a:ext cx="7572375" cy="3416300"/>
          </a:xfrm>
          <a:prstGeom prst="rect">
            <a:avLst/>
          </a:prstGeom>
        </p:spPr>
        <p:txBody>
          <a:bodyPr>
            <a:spAutoFit/>
          </a:bodyPr>
          <a:lstStyle/>
          <a:p>
            <a:pPr algn="ctr" rtl="1" eaLnBrk="1" hangingPunct="1">
              <a:defRPr/>
            </a:pPr>
            <a:endParaRPr lang="fa-IR" sz="7200" dirty="0">
              <a:solidFill>
                <a:srgbClr val="0000FF"/>
              </a:solidFill>
              <a:effectLst>
                <a:outerShdw blurRad="38100" dist="38100" dir="2700000" algn="tl">
                  <a:srgbClr val="000000">
                    <a:alpha val="43137"/>
                  </a:srgbClr>
                </a:outerShdw>
              </a:effectLst>
              <a:latin typeface="IranNastaliq" pitchFamily="18" charset="0"/>
              <a:cs typeface="IranNastaliq" pitchFamily="18" charset="0"/>
            </a:endParaRPr>
          </a:p>
          <a:p>
            <a:pPr algn="ctr" rtl="1" eaLnBrk="1" hangingPunct="1">
              <a:defRPr/>
            </a:pPr>
            <a:r>
              <a:rPr lang="fa-IR" sz="7200" dirty="0">
                <a:solidFill>
                  <a:srgbClr val="002060"/>
                </a:solidFill>
                <a:effectLst>
                  <a:outerShdw blurRad="38100" dist="38100" dir="2700000" algn="tl">
                    <a:srgbClr val="000000">
                      <a:alpha val="43137"/>
                    </a:srgbClr>
                  </a:outerShdw>
                </a:effectLst>
                <a:latin typeface="IranNastaliq" pitchFamily="18" charset="0"/>
                <a:cs typeface="IranNastaliq" pitchFamily="18" charset="0"/>
              </a:rPr>
              <a:t>گارگاه آموزشي ارزشيابي کيفي توصيفي</a:t>
            </a:r>
          </a:p>
        </p:txBody>
      </p:sp>
    </p:spTree>
  </p:cSld>
  <p:clrMapOvr>
    <a:masterClrMapping/>
  </p:clrMapOvr>
  <p:transition spd="slow">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a:xfrm>
            <a:off x="457200" y="3000375"/>
            <a:ext cx="8229600" cy="3125788"/>
          </a:xfrm>
        </p:spPr>
        <p:txBody>
          <a:bodyPr/>
          <a:lstStyle/>
          <a:p>
            <a:pPr>
              <a:buFontTx/>
              <a:buNone/>
            </a:pPr>
            <a:r>
              <a:rPr lang="fa-IR" smtClean="0"/>
              <a:t>   </a:t>
            </a:r>
            <a:r>
              <a:rPr lang="ar-SA" smtClean="0">
                <a:solidFill>
                  <a:srgbClr val="002060"/>
                </a:solidFill>
              </a:rPr>
              <a:t>تکاليف </a:t>
            </a:r>
            <a:r>
              <a:rPr lang="fa-IR" smtClean="0">
                <a:solidFill>
                  <a:srgbClr val="002060"/>
                </a:solidFill>
              </a:rPr>
              <a:t>و فعالیت های یادگیری</a:t>
            </a:r>
            <a:r>
              <a:rPr lang="ar-SA" smtClean="0">
                <a:solidFill>
                  <a:srgbClr val="002060"/>
                </a:solidFill>
              </a:rPr>
              <a:t>، اگر به خوبي طراحي و اجرا شوند، هم مي‌توانند موجب بهبود و توسعه‌</a:t>
            </a:r>
            <a:r>
              <a:rPr lang="fa-IR" smtClean="0">
                <a:solidFill>
                  <a:srgbClr val="002060"/>
                </a:solidFill>
              </a:rPr>
              <a:t>ي </a:t>
            </a:r>
            <a:r>
              <a:rPr lang="ar-SA" smtClean="0">
                <a:solidFill>
                  <a:srgbClr val="002060"/>
                </a:solidFill>
              </a:rPr>
              <a:t>مهارت‌هاي  دانش‌آموزان شوند و هم منبعي براي ارزش‌يابي از پيشرفت  دانش‌آموزان باشند. </a:t>
            </a:r>
            <a:endParaRPr lang="en-US" smtClean="0">
              <a:solidFill>
                <a:srgbClr val="002060"/>
              </a:solidFill>
            </a:endParaRPr>
          </a:p>
        </p:txBody>
      </p:sp>
      <p:sp>
        <p:nvSpPr>
          <p:cNvPr id="4" name="Cloud Callout 3"/>
          <p:cNvSpPr/>
          <p:nvPr/>
        </p:nvSpPr>
        <p:spPr bwMode="auto">
          <a:xfrm>
            <a:off x="4429125" y="1000125"/>
            <a:ext cx="4286250" cy="915988"/>
          </a:xfrm>
          <a:prstGeom prst="cloudCallout">
            <a:avLst/>
          </a:prstGeom>
          <a:solidFill>
            <a:srgbClr val="FFCC00"/>
          </a:solidFill>
          <a:ln w="9525" cap="flat" cmpd="sng" algn="ctr">
            <a:solidFill>
              <a:srgbClr val="0000FF"/>
            </a:solidFill>
            <a:prstDash val="solid"/>
            <a:round/>
            <a:headEnd type="none" w="med" len="med"/>
            <a:tailEnd type="none" w="med" len="med"/>
          </a:ln>
          <a:effectLst>
            <a:outerShdw blurRad="50800" dist="38100" dir="18900000" algn="bl" rotWithShape="0">
              <a:prstClr val="black">
                <a:alpha val="40000"/>
              </a:prstClr>
            </a:outerShdw>
          </a:effectLst>
        </p:spPr>
        <p:txBody>
          <a:bodyPr/>
          <a:lstStyle/>
          <a:p>
            <a:pPr algn="r" rtl="1" eaLnBrk="1" hangingPunct="1">
              <a:defRPr/>
            </a:pPr>
            <a:r>
              <a:rPr lang="fa-IR" sz="2000" b="1" dirty="0">
                <a:solidFill>
                  <a:srgbClr val="0000FF"/>
                </a:solidFill>
                <a:latin typeface="Arial" charset="0"/>
                <a:cs typeface="+mj-cs"/>
              </a:rPr>
              <a:t>تکاليف و فعالیت های یادگیری</a:t>
            </a:r>
            <a:endParaRPr lang="en-US" sz="2000" b="1" dirty="0">
              <a:solidFill>
                <a:srgbClr val="003399"/>
              </a:solidFill>
              <a:latin typeface="Arial" charset="0"/>
              <a:cs typeface="+mj-cs"/>
            </a:endParaRPr>
          </a:p>
        </p:txBody>
      </p:sp>
      <p:grpSp>
        <p:nvGrpSpPr>
          <p:cNvPr id="2" name="Group 2"/>
          <p:cNvGrpSpPr>
            <a:grpSpLocks/>
          </p:cNvGrpSpPr>
          <p:nvPr/>
        </p:nvGrpSpPr>
        <p:grpSpPr bwMode="auto">
          <a:xfrm>
            <a:off x="-23813" y="536575"/>
            <a:ext cx="1608138" cy="754063"/>
            <a:chOff x="-15" y="188"/>
            <a:chExt cx="1013" cy="475"/>
          </a:xfrm>
        </p:grpSpPr>
        <p:sp>
          <p:nvSpPr>
            <p:cNvPr id="4101" name="Oval 3"/>
            <p:cNvSpPr>
              <a:spLocks noChangeArrowheads="1"/>
            </p:cNvSpPr>
            <p:nvPr/>
          </p:nvSpPr>
          <p:spPr bwMode="auto">
            <a:xfrm rot="-2669059">
              <a:off x="0" y="210"/>
              <a:ext cx="998" cy="453"/>
            </a:xfrm>
            <a:prstGeom prst="ellipse">
              <a:avLst/>
            </a:prstGeom>
            <a:solidFill>
              <a:srgbClr val="FFFF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r" rtl="1" eaLnBrk="1" hangingPunct="1"/>
              <a:endParaRPr lang="en-US"/>
            </a:p>
          </p:txBody>
        </p:sp>
        <p:sp>
          <p:nvSpPr>
            <p:cNvPr id="4102" name="Text Box 4"/>
            <p:cNvSpPr txBox="1">
              <a:spLocks noChangeArrowheads="1"/>
            </p:cNvSpPr>
            <p:nvPr/>
          </p:nvSpPr>
          <p:spPr bwMode="auto">
            <a:xfrm rot="-2630473">
              <a:off x="-15" y="188"/>
              <a:ext cx="940"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algn="ctr" rtl="1" eaLnBrk="1" hangingPunct="1">
                <a:spcBef>
                  <a:spcPct val="50000"/>
                </a:spcBef>
              </a:pPr>
              <a:r>
                <a:rPr lang="fa-IR" sz="2000">
                  <a:cs typeface="Homa" pitchFamily="2" charset="-78"/>
                </a:rPr>
                <a:t>جمع آوري اطلاعات</a:t>
              </a:r>
              <a:endParaRPr lang="en-US" sz="2000">
                <a:cs typeface="Homa" pitchFamily="2" charset="-78"/>
              </a:endParaRPr>
            </a:p>
          </p:txBody>
        </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itle 1"/>
          <p:cNvSpPr>
            <a:spLocks noGrp="1"/>
          </p:cNvSpPr>
          <p:nvPr>
            <p:ph type="title"/>
          </p:nvPr>
        </p:nvSpPr>
        <p:spPr/>
        <p:txBody>
          <a:bodyPr/>
          <a:lstStyle/>
          <a:p>
            <a:pPr>
              <a:defRPr/>
            </a:pPr>
            <a:r>
              <a:rPr lang="ar-SA" sz="2800" b="1" dirty="0" smtClean="0">
                <a:solidFill>
                  <a:srgbClr val="0000FF"/>
                </a:solidFill>
                <a:cs typeface="+mn-cs"/>
              </a:rPr>
              <a:t>جايگاه تکاليف درسي در ارزش‌يابي کيفي توصيفي</a:t>
            </a:r>
            <a:r>
              <a:rPr lang="en-US" dirty="0" smtClean="0"/>
              <a:t/>
            </a:r>
            <a:br>
              <a:rPr lang="en-US" dirty="0" smtClean="0"/>
            </a:br>
            <a:endParaRPr lang="en-US" dirty="0" smtClean="0"/>
          </a:p>
        </p:txBody>
      </p:sp>
      <p:sp>
        <p:nvSpPr>
          <p:cNvPr id="3" name="Content Placeholder 2"/>
          <p:cNvSpPr>
            <a:spLocks noGrp="1"/>
          </p:cNvSpPr>
          <p:nvPr>
            <p:ph idx="1"/>
          </p:nvPr>
        </p:nvSpPr>
        <p:spPr/>
        <p:txBody>
          <a:bodyPr/>
          <a:lstStyle/>
          <a:p>
            <a:pPr marL="0" indent="0" algn="just">
              <a:buFontTx/>
              <a:buNone/>
              <a:defRPr/>
            </a:pPr>
            <a:r>
              <a:rPr lang="ar-SA" sz="2400" b="1" dirty="0" smtClean="0">
                <a:effectLst>
                  <a:outerShdw blurRad="38100" dist="38100" dir="2700000" algn="tl">
                    <a:srgbClr val="000000">
                      <a:alpha val="43137"/>
                    </a:srgbClr>
                  </a:outerShdw>
                </a:effectLst>
              </a:rPr>
              <a:t>تكاليف </a:t>
            </a:r>
            <a:r>
              <a:rPr lang="ar-SA" sz="2400" b="1" dirty="0">
                <a:effectLst>
                  <a:outerShdw blurRad="38100" dist="38100" dir="2700000" algn="tl">
                    <a:srgbClr val="000000">
                      <a:alpha val="43137"/>
                    </a:srgbClr>
                  </a:outerShdw>
                </a:effectLst>
              </a:rPr>
              <a:t>درسي يكي از ابزارهاي مهم ارزش‌يابي است </a:t>
            </a:r>
            <a:r>
              <a:rPr lang="fa-IR" sz="2400" b="1" dirty="0">
                <a:effectLst>
                  <a:outerShdw blurRad="38100" dist="38100" dir="2700000" algn="tl">
                    <a:srgbClr val="000000">
                      <a:alpha val="43137"/>
                    </a:srgbClr>
                  </a:outerShdw>
                </a:effectLst>
              </a:rPr>
              <a:t>و </a:t>
            </a:r>
            <a:r>
              <a:rPr lang="ar-SA" sz="2400" b="1" dirty="0">
                <a:effectLst>
                  <a:outerShdw blurRad="38100" dist="38100" dir="2700000" algn="tl">
                    <a:srgbClr val="000000">
                      <a:alpha val="43137"/>
                    </a:srgbClr>
                  </a:outerShdw>
                </a:effectLst>
              </a:rPr>
              <a:t>بررسي تکاليف درسي اطلاعات ارزشمندي از </a:t>
            </a:r>
            <a:r>
              <a:rPr lang="fa-IR" sz="2400" b="1" dirty="0">
                <a:effectLst>
                  <a:outerShdw blurRad="38100" dist="38100" dir="2700000" algn="tl">
                    <a:srgbClr val="000000">
                      <a:alpha val="43137"/>
                    </a:srgbClr>
                  </a:outerShdw>
                </a:effectLst>
              </a:rPr>
              <a:t>يادگيري</a:t>
            </a:r>
            <a:r>
              <a:rPr lang="ar-SA" sz="2400" b="1" dirty="0">
                <a:effectLst>
                  <a:outerShdw blurRad="38100" dist="38100" dir="2700000" algn="tl">
                    <a:srgbClr val="000000">
                      <a:alpha val="43137"/>
                    </a:srgbClr>
                  </a:outerShdw>
                </a:effectLst>
              </a:rPr>
              <a:t>  دانش‌آموزان را به دست مي‌دهد. استفاده از ابزار مهم تکاليف درسي براي ارزش‌يابي چگونگي يادگيري و پيشرفت دانش‌آموزان، به روشني  نشان مي دهد که چگونه مي‌توان ارزش‌يابي و تدريس را با همديگر در آميخت و آن دو را به مثابه‌ي يک جريان واحد در نظر گرفت. در اساس، طرّاحي تکليف بر مباني ارزش‌يابي هاي فرايندي انجام مي گيرد و ارزش‌يابي‌هاي صورت گرفته از اجراي تکــاليف نيز به بهبود يادگيـــري و جريان تدريس(طرّاحي تکاليف و فعاليت‌هاي يادگيري  کامل‌تر و دقيق‌تر ) کمک مي‌کند.</a:t>
            </a:r>
            <a:endParaRPr lang="en-US" sz="2400" b="1" dirty="0">
              <a:effectLst>
                <a:outerShdw blurRad="38100" dist="38100" dir="2700000" algn="tl">
                  <a:srgbClr val="000000">
                    <a:alpha val="43137"/>
                  </a:srgbClr>
                </a:outerShdw>
              </a:effectLst>
            </a:endParaRPr>
          </a:p>
          <a:p>
            <a:pPr>
              <a:defRPr/>
            </a:pPr>
            <a:endParaRPr lang="en-US" dirty="0"/>
          </a:p>
        </p:txBody>
      </p:sp>
    </p:spTree>
  </p:cSld>
  <p:clrMapOvr>
    <a:masterClrMapping/>
  </p:clrMapOvr>
  <p:transition spd="slow">
    <p:random/>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itle 1"/>
          <p:cNvSpPr>
            <a:spLocks noGrp="1"/>
          </p:cNvSpPr>
          <p:nvPr>
            <p:ph type="title"/>
          </p:nvPr>
        </p:nvSpPr>
        <p:spPr/>
        <p:txBody>
          <a:bodyPr/>
          <a:lstStyle/>
          <a:p>
            <a:pPr>
              <a:defRPr/>
            </a:pPr>
            <a:r>
              <a:rPr lang="ar-SA" sz="2800" b="1" dirty="0" smtClean="0">
                <a:solidFill>
                  <a:srgbClr val="0000FF"/>
                </a:solidFill>
                <a:cs typeface="+mn-cs"/>
              </a:rPr>
              <a:t>رابطه ارزش‌يابي و طرّاحي و اجراي تکليف يادگيري</a:t>
            </a:r>
            <a:endParaRPr lang="en-US" sz="2800" b="1" dirty="0" smtClean="0">
              <a:solidFill>
                <a:srgbClr val="0000FF"/>
              </a:solidFill>
              <a:cs typeface="+mn-cs"/>
            </a:endParaRPr>
          </a:p>
        </p:txBody>
      </p:sp>
      <p:pic>
        <p:nvPicPr>
          <p:cNvPr id="6147" name="Picture 2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4375" y="1714500"/>
            <a:ext cx="7786688"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rand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itle 1"/>
          <p:cNvSpPr>
            <a:spLocks noGrp="1"/>
          </p:cNvSpPr>
          <p:nvPr>
            <p:ph type="title"/>
          </p:nvPr>
        </p:nvSpPr>
        <p:spPr/>
        <p:txBody>
          <a:bodyPr/>
          <a:lstStyle/>
          <a:p>
            <a:pPr>
              <a:defRPr/>
            </a:pPr>
            <a:r>
              <a:rPr lang="fa-IR" sz="2800" b="1" dirty="0" smtClean="0">
                <a:solidFill>
                  <a:srgbClr val="0000FF"/>
                </a:solidFill>
                <a:cs typeface="+mn-cs"/>
              </a:rPr>
              <a:t>ویژگی های فعالیتهای یادگیری </a:t>
            </a:r>
            <a:endParaRPr lang="en-US" sz="2800" b="1" dirty="0" smtClean="0">
              <a:solidFill>
                <a:srgbClr val="0000FF"/>
              </a:solidFill>
              <a:cs typeface="+mn-cs"/>
            </a:endParaRPr>
          </a:p>
        </p:txBody>
      </p:sp>
      <p:sp>
        <p:nvSpPr>
          <p:cNvPr id="7171" name="Content Placeholder 2"/>
          <p:cNvSpPr>
            <a:spLocks noGrp="1"/>
          </p:cNvSpPr>
          <p:nvPr>
            <p:ph idx="1"/>
          </p:nvPr>
        </p:nvSpPr>
        <p:spPr/>
        <p:txBody>
          <a:bodyPr/>
          <a:lstStyle/>
          <a:p>
            <a:r>
              <a:rPr lang="ar-SA" smtClean="0"/>
              <a:t>تکاليف تکراري نباشد زيرا موجب خستگي و دلزدگي دانش‌آموزان مي‌شود.</a:t>
            </a:r>
            <a:endParaRPr lang="en-US" smtClean="0"/>
          </a:p>
          <a:p>
            <a:r>
              <a:rPr lang="ar-SA" smtClean="0"/>
              <a:t>تکاليف با مسائل واقعي و زندگي معمول دانش‌آموزان ارتباط داشته باشد. </a:t>
            </a:r>
            <a:endParaRPr lang="en-US" smtClean="0"/>
          </a:p>
          <a:p>
            <a:r>
              <a:rPr lang="ar-SA" smtClean="0"/>
              <a:t>موجب تلاش و تکاپوي عملي و ذهني دانش‌آموزان شود.</a:t>
            </a:r>
            <a:endParaRPr lang="en-US" smtClean="0"/>
          </a:p>
          <a:p>
            <a:endParaRPr lang="en-US" smtClean="0"/>
          </a:p>
        </p:txBody>
      </p:sp>
    </p:spTree>
  </p:cSld>
  <p:clrMapOvr>
    <a:masterClrMapping/>
  </p:clrMapOvr>
  <p:transition spd="slow">
    <p:random/>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fa-IR" sz="2800" b="1" dirty="0" smtClean="0">
                <a:solidFill>
                  <a:srgbClr val="0000FF"/>
                </a:solidFill>
                <a:effectLst>
                  <a:outerShdw blurRad="38100" dist="38100" dir="2700000" algn="tl">
                    <a:srgbClr val="000000">
                      <a:alpha val="43137"/>
                    </a:srgbClr>
                  </a:outerShdw>
                </a:effectLst>
                <a:cs typeface="+mn-cs"/>
              </a:rPr>
              <a:t>انواع تکالیف یا فعالیت های یادگیری</a:t>
            </a:r>
            <a:br>
              <a:rPr lang="fa-IR" sz="2800" b="1" dirty="0" smtClean="0">
                <a:solidFill>
                  <a:srgbClr val="0000FF"/>
                </a:solidFill>
                <a:effectLst>
                  <a:outerShdw blurRad="38100" dist="38100" dir="2700000" algn="tl">
                    <a:srgbClr val="000000">
                      <a:alpha val="43137"/>
                    </a:srgbClr>
                  </a:outerShdw>
                </a:effectLst>
                <a:cs typeface="+mn-cs"/>
              </a:rPr>
            </a:br>
            <a:r>
              <a:rPr lang="fa-IR" sz="2800" b="1" dirty="0" smtClean="0">
                <a:solidFill>
                  <a:srgbClr val="0000FF"/>
                </a:solidFill>
                <a:effectLst>
                  <a:outerShdw blurRad="38100" dist="38100" dir="2700000" algn="tl">
                    <a:srgbClr val="000000">
                      <a:alpha val="43137"/>
                    </a:srgbClr>
                  </a:outerShdw>
                </a:effectLst>
                <a:cs typeface="+mn-cs"/>
              </a:rPr>
              <a:t>از منظر تأثیر </a:t>
            </a:r>
            <a:endParaRPr lang="en-US" sz="2800" b="1" dirty="0">
              <a:solidFill>
                <a:srgbClr val="0000FF"/>
              </a:solidFill>
              <a:effectLst>
                <a:outerShdw blurRad="38100" dist="38100" dir="2700000" algn="tl">
                  <a:srgbClr val="000000">
                    <a:alpha val="43137"/>
                  </a:srgbClr>
                </a:outerShdw>
              </a:effectLst>
              <a:cs typeface="+mn-cs"/>
            </a:endParaRPr>
          </a:p>
        </p:txBody>
      </p:sp>
      <p:sp>
        <p:nvSpPr>
          <p:cNvPr id="8195" name="Content Placeholder 2"/>
          <p:cNvSpPr>
            <a:spLocks noGrp="1"/>
          </p:cNvSpPr>
          <p:nvPr>
            <p:ph idx="1"/>
          </p:nvPr>
        </p:nvSpPr>
        <p:spPr/>
        <p:txBody>
          <a:bodyPr/>
          <a:lstStyle/>
          <a:p>
            <a:r>
              <a:rPr lang="fa-IR" smtClean="0"/>
              <a:t>تمرینی </a:t>
            </a:r>
          </a:p>
          <a:p>
            <a:r>
              <a:rPr lang="fa-IR" smtClean="0"/>
              <a:t>آمادگی</a:t>
            </a:r>
          </a:p>
          <a:p>
            <a:r>
              <a:rPr lang="fa-IR" smtClean="0"/>
              <a:t>ترمیمی  یا اصلاحی </a:t>
            </a:r>
          </a:p>
          <a:p>
            <a:r>
              <a:rPr lang="fa-IR" smtClean="0"/>
              <a:t>بسطی یا امتدادی </a:t>
            </a:r>
            <a:endParaRPr lang="en-US" smtClean="0"/>
          </a:p>
        </p:txBody>
      </p:sp>
    </p:spTree>
  </p:cSld>
  <p:clrMapOvr>
    <a:masterClrMapping/>
  </p:clrMapOvr>
  <p:transition spd="slow">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itle 1"/>
          <p:cNvSpPr>
            <a:spLocks noGrp="1"/>
          </p:cNvSpPr>
          <p:nvPr>
            <p:ph type="title"/>
          </p:nvPr>
        </p:nvSpPr>
        <p:spPr>
          <a:xfrm>
            <a:off x="500063" y="214313"/>
            <a:ext cx="8229600" cy="1143000"/>
          </a:xfrm>
        </p:spPr>
        <p:txBody>
          <a:bodyPr/>
          <a:lstStyle/>
          <a:p>
            <a:pPr>
              <a:defRPr/>
            </a:pPr>
            <a:r>
              <a:rPr lang="fa-IR" b="1" dirty="0" smtClean="0">
                <a:solidFill>
                  <a:srgbClr val="0000FF"/>
                </a:solidFill>
                <a:cs typeface="+mn-cs"/>
              </a:rPr>
              <a:t>تمرینی</a:t>
            </a:r>
            <a:r>
              <a:rPr lang="fa-IR" dirty="0" smtClean="0"/>
              <a:t> </a:t>
            </a:r>
            <a:endParaRPr lang="en-US" dirty="0" smtClean="0"/>
          </a:p>
        </p:txBody>
      </p:sp>
      <p:sp>
        <p:nvSpPr>
          <p:cNvPr id="3" name="Content Placeholder 2"/>
          <p:cNvSpPr>
            <a:spLocks noGrp="1"/>
          </p:cNvSpPr>
          <p:nvPr>
            <p:ph idx="1"/>
          </p:nvPr>
        </p:nvSpPr>
        <p:spPr/>
        <p:txBody>
          <a:bodyPr/>
          <a:lstStyle/>
          <a:p>
            <a:pPr algn="just">
              <a:defRPr/>
            </a:pPr>
            <a:r>
              <a:rPr lang="ar-SA" b="1" dirty="0">
                <a:effectLst>
                  <a:outerShdw blurRad="38100" dist="38100" dir="2700000" algn="tl">
                    <a:srgbClr val="000000">
                      <a:alpha val="43137"/>
                    </a:srgbClr>
                  </a:outerShdw>
                </a:effectLst>
              </a:rPr>
              <a:t>اين نوع تكاليف، قديمي ترين و رايج ترين تكاليف درسي در مدارس‌اند</a:t>
            </a:r>
            <a:r>
              <a:rPr lang="fa-IR" b="1" dirty="0">
                <a:effectLst>
                  <a:outerShdw blurRad="38100" dist="38100" dir="2700000" algn="tl">
                    <a:srgbClr val="000000">
                      <a:alpha val="43137"/>
                    </a:srgbClr>
                  </a:outerShdw>
                </a:effectLst>
              </a:rPr>
              <a:t> و</a:t>
            </a:r>
            <a:r>
              <a:rPr lang="ar-SA" b="1" dirty="0">
                <a:effectLst>
                  <a:outerShdw blurRad="38100" dist="38100" dir="2700000" algn="tl">
                    <a:srgbClr val="000000">
                      <a:alpha val="43137"/>
                    </a:srgbClr>
                  </a:outerShdw>
                </a:effectLst>
              </a:rPr>
              <a:t> معمولاً به صورت كتبي و براي تثبيت يادگيري به روش تكرار و تمرين اجرا مي‌شود. دانش‌آموزان مثلاً بايد املاي کلمات يا جمع، ضرب و تقسيم اعداد را تکرار کنند. </a:t>
            </a:r>
            <a:r>
              <a:rPr lang="fa-IR" b="1" dirty="0" smtClean="0">
                <a:effectLst>
                  <a:outerShdw blurRad="38100" dist="38100" dir="2700000" algn="tl">
                    <a:srgbClr val="000000">
                      <a:alpha val="43137"/>
                    </a:srgbClr>
                  </a:outerShdw>
                </a:effectLst>
              </a:rPr>
              <a:t>تکاليف </a:t>
            </a:r>
            <a:r>
              <a:rPr lang="fa-IR" b="1" dirty="0">
                <a:effectLst>
                  <a:outerShdw blurRad="38100" dist="38100" dir="2700000" algn="tl">
                    <a:srgbClr val="000000">
                      <a:alpha val="43137"/>
                    </a:srgbClr>
                  </a:outerShdw>
                </a:effectLst>
              </a:rPr>
              <a:t>تمريني، در صـــورتي که تکراري و يک‌نواخت و غيرکاربردي باشند، به کسالت و خستگي دانش‌آموز منجر مي‌شود. </a:t>
            </a:r>
            <a:endParaRPr lang="en-US" b="1" dirty="0">
              <a:effectLst>
                <a:outerShdw blurRad="38100" dist="38100" dir="2700000" algn="tl">
                  <a:srgbClr val="000000">
                    <a:alpha val="43137"/>
                  </a:srgbClr>
                </a:outerShdw>
              </a:effectLst>
            </a:endParaRPr>
          </a:p>
        </p:txBody>
      </p:sp>
    </p:spTree>
  </p:cSld>
  <p:clrMapOvr>
    <a:masterClrMapping/>
  </p:clrMapOvr>
  <p:transition spd="slow">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le 1"/>
          <p:cNvSpPr>
            <a:spLocks noGrp="1"/>
          </p:cNvSpPr>
          <p:nvPr>
            <p:ph type="title"/>
          </p:nvPr>
        </p:nvSpPr>
        <p:spPr/>
        <p:txBody>
          <a:bodyPr/>
          <a:lstStyle/>
          <a:p>
            <a:pPr>
              <a:defRPr/>
            </a:pPr>
            <a:r>
              <a:rPr lang="fa-IR" b="1" dirty="0" smtClean="0">
                <a:solidFill>
                  <a:srgbClr val="0000FF"/>
                </a:solidFill>
                <a:cs typeface="+mn-cs"/>
              </a:rPr>
              <a:t>تمرینی</a:t>
            </a:r>
            <a:r>
              <a:rPr lang="fa-IR" dirty="0" smtClean="0"/>
              <a:t> </a:t>
            </a:r>
            <a:endParaRPr lang="en-US" dirty="0" smtClean="0"/>
          </a:p>
        </p:txBody>
      </p:sp>
      <p:sp>
        <p:nvSpPr>
          <p:cNvPr id="3" name="Content Placeholder 2"/>
          <p:cNvSpPr>
            <a:spLocks noGrp="1"/>
          </p:cNvSpPr>
          <p:nvPr>
            <p:ph idx="1"/>
          </p:nvPr>
        </p:nvSpPr>
        <p:spPr/>
        <p:txBody>
          <a:bodyPr/>
          <a:lstStyle/>
          <a:p>
            <a:pPr marL="0" indent="0">
              <a:buFontTx/>
              <a:buNone/>
              <a:defRPr/>
            </a:pPr>
            <a:r>
              <a:rPr lang="ar-SA" b="1" dirty="0" smtClean="0">
                <a:effectLst>
                  <a:outerShdw blurRad="38100" dist="38100" dir="2700000" algn="tl">
                    <a:srgbClr val="000000">
                      <a:alpha val="43137"/>
                    </a:srgbClr>
                  </a:outerShdw>
                </a:effectLst>
              </a:rPr>
              <a:t>فرزندم </a:t>
            </a:r>
            <a:r>
              <a:rPr lang="ar-SA" b="1" dirty="0">
                <a:effectLst>
                  <a:outerShdw blurRad="38100" dist="38100" dir="2700000" algn="tl">
                    <a:srgbClr val="000000">
                      <a:alpha val="43137"/>
                    </a:srgbClr>
                  </a:outerShdw>
                </a:effectLst>
              </a:rPr>
              <a:t>با اعدادي که ياد گرفته اي جاي خالي را پر کن.</a:t>
            </a:r>
            <a:endParaRPr lang="en-US" b="1" dirty="0">
              <a:effectLst>
                <a:outerShdw blurRad="38100" dist="38100" dir="2700000" algn="tl">
                  <a:srgbClr val="000000">
                    <a:alpha val="43137"/>
                  </a:srgbClr>
                </a:outerShdw>
              </a:effectLst>
            </a:endParaRPr>
          </a:p>
          <a:p>
            <a:pPr marL="0" indent="0">
              <a:buFontTx/>
              <a:buNone/>
              <a:defRPr/>
            </a:pPr>
            <a:r>
              <a:rPr lang="ar-SA" b="1" dirty="0">
                <a:effectLst>
                  <a:outerShdw blurRad="38100" dist="38100" dir="2700000" algn="tl">
                    <a:srgbClr val="000000">
                      <a:alpha val="43137"/>
                    </a:srgbClr>
                  </a:outerShdw>
                </a:effectLst>
              </a:rPr>
              <a:t>شماره‌ي تلفن مدرسه:           </a:t>
            </a:r>
            <a:r>
              <a:rPr lang="ar-SA" b="1" dirty="0" smtClean="0">
                <a:effectLst>
                  <a:outerShdw blurRad="38100" dist="38100" dir="2700000" algn="tl">
                    <a:srgbClr val="000000">
                      <a:alpha val="43137"/>
                    </a:srgbClr>
                  </a:outerShdw>
                </a:effectLst>
              </a:rPr>
              <a:t> </a:t>
            </a:r>
            <a:r>
              <a:rPr lang="ar-SA" b="1" dirty="0">
                <a:effectLst>
                  <a:outerShdw blurRad="38100" dist="38100" dir="2700000" algn="tl">
                    <a:srgbClr val="000000">
                      <a:alpha val="43137"/>
                    </a:srgbClr>
                  </a:outerShdw>
                </a:effectLst>
              </a:rPr>
              <a:t>شماره‌ي تلفن منزلتان:                      شماره‌ي تلفن  خاله:            </a:t>
            </a:r>
            <a:r>
              <a:rPr lang="ar-SA" b="1" dirty="0" smtClean="0">
                <a:effectLst>
                  <a:outerShdw blurRad="38100" dist="38100" dir="2700000" algn="tl">
                    <a:srgbClr val="000000">
                      <a:alpha val="43137"/>
                    </a:srgbClr>
                  </a:outerShdw>
                </a:effectLst>
              </a:rPr>
              <a:t>شماره‌ي </a:t>
            </a:r>
            <a:r>
              <a:rPr lang="ar-SA" b="1" dirty="0">
                <a:effectLst>
                  <a:outerShdw blurRad="38100" dist="38100" dir="2700000" algn="tl">
                    <a:srgbClr val="000000">
                      <a:alpha val="43137"/>
                    </a:srgbClr>
                  </a:outerShdw>
                </a:effectLst>
              </a:rPr>
              <a:t>تلفن  عمو:                  </a:t>
            </a:r>
            <a:r>
              <a:rPr lang="ar-SA" b="1" dirty="0" smtClean="0">
                <a:effectLst>
                  <a:outerShdw blurRad="38100" dist="38100" dir="2700000" algn="tl">
                    <a:srgbClr val="000000">
                      <a:alpha val="43137"/>
                    </a:srgbClr>
                  </a:outerShdw>
                </a:effectLst>
              </a:rPr>
              <a:t>  </a:t>
            </a:r>
            <a:r>
              <a:rPr lang="ar-SA" b="1" dirty="0">
                <a:effectLst>
                  <a:outerShdw blurRad="38100" dist="38100" dir="2700000" algn="tl">
                    <a:srgbClr val="000000">
                      <a:alpha val="43137"/>
                    </a:srgbClr>
                  </a:outerShdw>
                </a:effectLst>
              </a:rPr>
              <a:t>شماره‌ي تلفن دايي:                   شماره‌ي  تلفن عمه:</a:t>
            </a:r>
            <a:endParaRPr lang="en-US" b="1" dirty="0">
              <a:effectLst>
                <a:outerShdw blurRad="38100" dist="38100" dir="2700000" algn="tl">
                  <a:srgbClr val="000000">
                    <a:alpha val="43137"/>
                  </a:srgbClr>
                </a:outerShdw>
              </a:effectLst>
            </a:endParaRPr>
          </a:p>
          <a:p>
            <a:pPr marL="0" indent="0">
              <a:buFontTx/>
              <a:buNone/>
              <a:defRPr/>
            </a:pPr>
            <a:r>
              <a:rPr lang="ar-SA" b="1" dirty="0">
                <a:effectLst>
                  <a:outerShdw blurRad="38100" dist="38100" dir="2700000" algn="tl">
                    <a:srgbClr val="000000">
                      <a:alpha val="43137"/>
                    </a:srgbClr>
                  </a:outerShdw>
                </a:effectLst>
              </a:rPr>
              <a:t>حالا به اين سؤال جواب بده.</a:t>
            </a:r>
            <a:endParaRPr lang="en-US" b="1" dirty="0">
              <a:effectLst>
                <a:outerShdw blurRad="38100" dist="38100" dir="2700000" algn="tl">
                  <a:srgbClr val="000000">
                    <a:alpha val="43137"/>
                  </a:srgbClr>
                </a:outerShdw>
              </a:effectLst>
            </a:endParaRPr>
          </a:p>
          <a:p>
            <a:pPr marL="0" indent="0">
              <a:buFontTx/>
              <a:buNone/>
              <a:defRPr/>
            </a:pPr>
            <a:r>
              <a:rPr lang="ar-SA" b="1" dirty="0">
                <a:effectLst>
                  <a:outerShdw blurRad="38100" dist="38100" dir="2700000" algn="tl">
                    <a:srgbClr val="000000">
                      <a:alpha val="43137"/>
                    </a:srgbClr>
                  </a:outerShdw>
                </a:effectLst>
              </a:rPr>
              <a:t>کدام عددها در شماره‌ي تلفن ها تکرار شده است؟</a:t>
            </a:r>
            <a:endParaRPr lang="en-US" b="1" dirty="0">
              <a:effectLst>
                <a:outerShdw blurRad="38100" dist="38100" dir="2700000" algn="tl">
                  <a:srgbClr val="000000">
                    <a:alpha val="43137"/>
                  </a:srgbClr>
                </a:outerShdw>
              </a:effectLst>
            </a:endParaRPr>
          </a:p>
          <a:p>
            <a:pPr marL="0" indent="0">
              <a:buFontTx/>
              <a:buNone/>
              <a:defRPr/>
            </a:pPr>
            <a:r>
              <a:rPr lang="ar-SA" b="1" dirty="0">
                <a:effectLst>
                  <a:outerShdw blurRad="38100" dist="38100" dir="2700000" algn="tl">
                    <a:srgbClr val="000000">
                      <a:alpha val="43137"/>
                    </a:srgbClr>
                  </a:outerShdw>
                </a:effectLst>
              </a:rPr>
              <a:t>شماره‌ي تلفن ها چند رقمي است؟</a:t>
            </a:r>
            <a:endParaRPr lang="en-US" b="1" dirty="0">
              <a:effectLst>
                <a:outerShdw blurRad="38100" dist="38100" dir="2700000" algn="tl">
                  <a:srgbClr val="000000">
                    <a:alpha val="43137"/>
                  </a:srgbClr>
                </a:outerShdw>
              </a:effectLst>
            </a:endParaRPr>
          </a:p>
          <a:p>
            <a:pPr marL="0" indent="0">
              <a:buFontTx/>
              <a:buNone/>
              <a:defRPr/>
            </a:pPr>
            <a:r>
              <a:rPr lang="ar-SA" b="1" dirty="0">
                <a:effectLst>
                  <a:outerShdw blurRad="38100" dist="38100" dir="2700000" algn="tl">
                    <a:srgbClr val="000000">
                      <a:alpha val="43137"/>
                    </a:srgbClr>
                  </a:outerShdw>
                </a:effectLst>
              </a:rPr>
              <a:t>حالا يک شماره‌ي تلفن براي خودت درست کن؟</a:t>
            </a:r>
            <a:endParaRPr lang="en-US" b="1" dirty="0">
              <a:effectLst>
                <a:outerShdw blurRad="38100" dist="38100" dir="2700000" algn="tl">
                  <a:srgbClr val="000000">
                    <a:alpha val="43137"/>
                  </a:srgbClr>
                </a:outerShdw>
              </a:effectLst>
            </a:endParaRPr>
          </a:p>
        </p:txBody>
      </p:sp>
    </p:spTree>
  </p:cSld>
  <p:clrMapOvr>
    <a:masterClrMapping/>
  </p:clrMapOvr>
  <p:transition spd="slow">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fa-IR" b="1" smtClean="0">
                <a:solidFill>
                  <a:srgbClr val="0000FF"/>
                </a:solidFill>
              </a:rPr>
              <a:t>آمادگی</a:t>
            </a:r>
            <a:endParaRPr lang="en-US" b="1" smtClean="0">
              <a:solidFill>
                <a:srgbClr val="0000FF"/>
              </a:solidFill>
            </a:endParaRPr>
          </a:p>
        </p:txBody>
      </p:sp>
      <p:sp>
        <p:nvSpPr>
          <p:cNvPr id="11267" name="Content Placeholder 2"/>
          <p:cNvSpPr>
            <a:spLocks noGrp="1"/>
          </p:cNvSpPr>
          <p:nvPr>
            <p:ph idx="1"/>
          </p:nvPr>
        </p:nvSpPr>
        <p:spPr/>
        <p:txBody>
          <a:bodyPr/>
          <a:lstStyle/>
          <a:p>
            <a:r>
              <a:rPr lang="fa-IR" smtClean="0"/>
              <a:t>این نوع تکلیف بر اساس نظریه یادگیری ازوبل است.</a:t>
            </a:r>
          </a:p>
          <a:p>
            <a:r>
              <a:rPr lang="fa-IR" smtClean="0"/>
              <a:t>آزوبل معتقد است که یادگیری در صورتی معنا دار می شود که با تجارب قبلی هماهنگ و سازگار باشد.</a:t>
            </a:r>
          </a:p>
          <a:p>
            <a:r>
              <a:rPr lang="fa-IR" smtClean="0"/>
              <a:t>این فعالیت پیش سازماندهنده است.</a:t>
            </a:r>
          </a:p>
          <a:p>
            <a:r>
              <a:rPr lang="fa-IR" smtClean="0"/>
              <a:t>این تکلیف یا فعالیت،قبل از درس داده می شود.</a:t>
            </a:r>
          </a:p>
          <a:p>
            <a:r>
              <a:rPr lang="fa-IR" smtClean="0"/>
              <a:t>پیش سازماندهنده یک حلقه است،یک مفهوم کوچک از درس که با مفاهیم قبلی دانش آموز و مفاهیم درس جدید ارتباط دارد.</a:t>
            </a:r>
          </a:p>
          <a:p>
            <a:endParaRPr lang="en-US" smtClean="0"/>
          </a:p>
        </p:txBody>
      </p:sp>
    </p:spTree>
  </p:cSld>
  <p:clrMapOvr>
    <a:masterClrMapping/>
  </p:clrMapOvr>
  <p:transition spd="slow">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Title 1"/>
          <p:cNvSpPr>
            <a:spLocks noGrp="1"/>
          </p:cNvSpPr>
          <p:nvPr>
            <p:ph type="title"/>
          </p:nvPr>
        </p:nvSpPr>
        <p:spPr/>
        <p:txBody>
          <a:bodyPr/>
          <a:lstStyle/>
          <a:p>
            <a:pPr>
              <a:defRPr/>
            </a:pPr>
            <a:r>
              <a:rPr lang="fa-IR" b="1" dirty="0" smtClean="0">
                <a:solidFill>
                  <a:srgbClr val="0000FF"/>
                </a:solidFill>
                <a:cs typeface="+mn-cs"/>
              </a:rPr>
              <a:t>امتدادی یا بسطی</a:t>
            </a:r>
            <a:endParaRPr lang="en-US" b="1" dirty="0" smtClean="0">
              <a:solidFill>
                <a:srgbClr val="0000FF"/>
              </a:solidFill>
              <a:cs typeface="+mn-cs"/>
            </a:endParaRPr>
          </a:p>
        </p:txBody>
      </p:sp>
      <p:sp>
        <p:nvSpPr>
          <p:cNvPr id="3" name="Content Placeholder 2"/>
          <p:cNvSpPr>
            <a:spLocks noGrp="1"/>
          </p:cNvSpPr>
          <p:nvPr>
            <p:ph idx="1"/>
          </p:nvPr>
        </p:nvSpPr>
        <p:spPr/>
        <p:txBody>
          <a:bodyPr/>
          <a:lstStyle/>
          <a:p>
            <a:pPr marL="0" indent="0">
              <a:buFontTx/>
              <a:buNone/>
              <a:defRPr/>
            </a:pPr>
            <a:endParaRPr lang="en-US" dirty="0"/>
          </a:p>
          <a:p>
            <a:pPr marL="0" indent="0" algn="just">
              <a:buFontTx/>
              <a:buNone/>
              <a:defRPr/>
            </a:pPr>
            <a:r>
              <a:rPr lang="ar-SA" sz="2800" b="1" dirty="0" smtClean="0">
                <a:effectLst>
                  <a:outerShdw blurRad="38100" dist="38100" dir="2700000" algn="tl">
                    <a:srgbClr val="000000">
                      <a:alpha val="43137"/>
                    </a:srgbClr>
                  </a:outerShdw>
                </a:effectLst>
              </a:rPr>
              <a:t> </a:t>
            </a:r>
            <a:r>
              <a:rPr lang="ar-SA" sz="2800" b="1" dirty="0">
                <a:effectLst>
                  <a:outerShdw blurRad="38100" dist="38100" dir="2700000" algn="tl">
                    <a:srgbClr val="000000">
                      <a:alpha val="43137"/>
                    </a:srgbClr>
                  </a:outerShdw>
                </a:effectLst>
              </a:rPr>
              <a:t>گاهي لازم است دانش‌آموزان در امتداد موضوعي كه ياد گرفته اند، تجاربي اضافه كسب كنند و دانش،فهم و  مهارت خود را توسعه دهند يا لازم است دانش خود را در موقعيت‌هاي غير كلاسي و جديد  به كار گيرند. فعاليت‌هايي كه با اين منظور طراحي مي شوند به بسط و توسعه‌ي تجارب دانش‌آموزان منجر مي‌شوند و به لحاظ تربيتي  ارزش فراواني دارند. زيرا هدف اساسي تربيت بر اين بسط و استعلاي تجارب استواراست. يعني دانش‌آموزان بايد بتوانند فهم و دانش و توانمندي هاي خود را توسعه دهند. </a:t>
            </a:r>
            <a:endParaRPr lang="en-US" sz="2800" b="1" dirty="0">
              <a:effectLst>
                <a:outerShdw blurRad="38100" dist="38100" dir="2700000" algn="tl">
                  <a:srgbClr val="000000">
                    <a:alpha val="43137"/>
                  </a:srgbClr>
                </a:outerShdw>
              </a:effectLst>
            </a:endParaRPr>
          </a:p>
          <a:p>
            <a:pPr>
              <a:defRPr/>
            </a:pPr>
            <a:endParaRPr lang="en-US" dirty="0"/>
          </a:p>
        </p:txBody>
      </p:sp>
    </p:spTree>
  </p:cSld>
  <p:clrMapOvr>
    <a:masterClrMapping/>
  </p:clrMapOvr>
  <p:transition spd="slow">
    <p:random/>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le 1"/>
          <p:cNvSpPr>
            <a:spLocks noGrp="1"/>
          </p:cNvSpPr>
          <p:nvPr>
            <p:ph type="title"/>
          </p:nvPr>
        </p:nvSpPr>
        <p:spPr/>
        <p:txBody>
          <a:bodyPr/>
          <a:lstStyle/>
          <a:p>
            <a:pPr>
              <a:defRPr/>
            </a:pPr>
            <a:r>
              <a:rPr lang="fa-IR" b="1" dirty="0" smtClean="0">
                <a:solidFill>
                  <a:srgbClr val="0000FF"/>
                </a:solidFill>
                <a:cs typeface="+mn-cs"/>
              </a:rPr>
              <a:t>امتدادی یا بسطی</a:t>
            </a:r>
            <a:endParaRPr lang="en-US" b="1" dirty="0" smtClean="0">
              <a:solidFill>
                <a:srgbClr val="0000FF"/>
              </a:solidFill>
              <a:cs typeface="+mn-cs"/>
            </a:endParaRPr>
          </a:p>
        </p:txBody>
      </p:sp>
      <p:sp>
        <p:nvSpPr>
          <p:cNvPr id="13315" name="Content Placeholder 2"/>
          <p:cNvSpPr>
            <a:spLocks noGrp="1"/>
          </p:cNvSpPr>
          <p:nvPr>
            <p:ph idx="1"/>
          </p:nvPr>
        </p:nvSpPr>
        <p:spPr/>
        <p:txBody>
          <a:bodyPr/>
          <a:lstStyle/>
          <a:p>
            <a:pPr marL="0" indent="0">
              <a:buFontTx/>
              <a:buNone/>
            </a:pPr>
            <a:endParaRPr lang="en-US" smtClean="0"/>
          </a:p>
          <a:p>
            <a:pPr marL="0" indent="0">
              <a:buFontTx/>
              <a:buNone/>
            </a:pPr>
            <a:r>
              <a:rPr lang="ar-SA" sz="2800" smtClean="0"/>
              <a:t>فرزندم وقتي به خانه رفتي با استفاده از ساعت و به کمک مادرت زمان انجام اين کارها را اندازه بگير و آن‌ها را بنويس.</a:t>
            </a:r>
            <a:endParaRPr lang="en-US" sz="2800" smtClean="0"/>
          </a:p>
          <a:p>
            <a:pPr marL="0" indent="0">
              <a:buFontTx/>
              <a:buNone/>
            </a:pPr>
            <a:r>
              <a:rPr lang="ar-SA" sz="2800" smtClean="0"/>
              <a:t>نوشتن اعداد يک تا بيست</a:t>
            </a:r>
            <a:endParaRPr lang="en-US" sz="2800" smtClean="0"/>
          </a:p>
          <a:p>
            <a:pPr marL="0" indent="0">
              <a:buFontTx/>
              <a:buNone/>
            </a:pPr>
            <a:r>
              <a:rPr lang="ar-SA" sz="2800" smtClean="0"/>
              <a:t>نوشتن حروف الفباي فارسي</a:t>
            </a:r>
            <a:endParaRPr lang="en-US" sz="2800" smtClean="0"/>
          </a:p>
          <a:p>
            <a:pPr marL="0" indent="0">
              <a:buFontTx/>
              <a:buNone/>
            </a:pPr>
            <a:r>
              <a:rPr lang="ar-SA" sz="2800" smtClean="0"/>
              <a:t>مسواک زدن</a:t>
            </a:r>
            <a:endParaRPr lang="en-US" sz="2800" smtClean="0"/>
          </a:p>
          <a:p>
            <a:pPr marL="0" indent="0">
              <a:buFontTx/>
              <a:buNone/>
            </a:pPr>
            <a:r>
              <a:rPr lang="ar-SA" sz="2800" smtClean="0"/>
              <a:t>ذوب شدن يک قطعه يخ در ليوان</a:t>
            </a:r>
            <a:endParaRPr lang="en-US" smtClean="0"/>
          </a:p>
        </p:txBody>
      </p:sp>
    </p:spTree>
  </p:cSld>
  <p:clrMapOvr>
    <a:masterClrMapping/>
  </p:clrMapOvr>
  <p:transition spd="slow">
    <p:rand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type="body" idx="1"/>
          </p:nvPr>
        </p:nvSpPr>
        <p:spPr>
          <a:xfrm>
            <a:off x="457200" y="2143125"/>
            <a:ext cx="8229600" cy="3983038"/>
          </a:xfrm>
        </p:spPr>
        <p:txBody>
          <a:bodyPr/>
          <a:lstStyle/>
          <a:p>
            <a:pPr algn="just">
              <a:buFontTx/>
              <a:buNone/>
              <a:defRPr/>
            </a:pPr>
            <a:r>
              <a:rPr lang="ar-SA" b="1" dirty="0" smtClean="0">
                <a:effectLst>
                  <a:outerShdw blurRad="38100" dist="38100" dir="2700000" algn="tl">
                    <a:srgbClr val="000000">
                      <a:alpha val="43137"/>
                    </a:srgbClr>
                  </a:outerShdw>
                </a:effectLst>
                <a:latin typeface="Aldhabi" panose="01000000000000000000" pitchFamily="2" charset="-78"/>
                <a:cs typeface="Arabic Transparent" panose="02010000000000000000" pitchFamily="2" charset="-78"/>
              </a:rPr>
              <a:t> </a:t>
            </a:r>
            <a:r>
              <a:rPr lang="fa-IR" b="1" dirty="0">
                <a:effectLst>
                  <a:outerShdw blurRad="38100" dist="38100" dir="2700000" algn="tl">
                    <a:srgbClr val="000000">
                      <a:alpha val="43137"/>
                    </a:srgbClr>
                  </a:outerShdw>
                </a:effectLst>
                <a:latin typeface="Aldhabi" panose="01000000000000000000" pitchFamily="2" charset="-78"/>
                <a:cs typeface="Arabic Transparent" panose="02010000000000000000" pitchFamily="2" charset="-78"/>
              </a:rPr>
              <a:t> در واقع، طرّاحي تکليف از اين منظــر(ترميمي و اصلاحي)، طرّاحي فرصت يادگيـري جديد براي  دانش‌آموزاني است که نياز ويژه‌ي آموزشي دارند و اين نياز ويژه با مطالعه‌ي عملکرد  دانش‌آموز و تحليل و تفسير خطاها و موفقيت‌هايش شناخته مي‌شود. </a:t>
            </a:r>
            <a:r>
              <a:rPr lang="ar-SA" b="1" dirty="0">
                <a:effectLst>
                  <a:outerShdw blurRad="38100" dist="38100" dir="2700000" algn="tl">
                    <a:srgbClr val="000000">
                      <a:alpha val="43137"/>
                    </a:srgbClr>
                  </a:outerShdw>
                </a:effectLst>
                <a:latin typeface="Aldhabi" panose="01000000000000000000" pitchFamily="2" charset="-78"/>
                <a:cs typeface="Arabic Transparent" panose="02010000000000000000" pitchFamily="2" charset="-78"/>
              </a:rPr>
              <a:t>معلم بر اســاس شناختي که از چگونگي ضعف  دانش‌آموز  به دست آورده است، تکاليف مناسبي را براي جبران ضعف ‌او طرّاحي مي‌کند. </a:t>
            </a:r>
            <a:endParaRPr lang="en-US" b="1" dirty="0" smtClean="0">
              <a:solidFill>
                <a:srgbClr val="002060"/>
              </a:solidFill>
              <a:effectLst>
                <a:outerShdw blurRad="38100" dist="38100" dir="2700000" algn="tl">
                  <a:srgbClr val="000000">
                    <a:alpha val="43137"/>
                  </a:srgbClr>
                </a:outerShdw>
              </a:effectLst>
              <a:latin typeface="Aldhabi" panose="01000000000000000000" pitchFamily="2" charset="-78"/>
              <a:cs typeface="Arabic Transparent" panose="02010000000000000000" pitchFamily="2" charset="-78"/>
            </a:endParaRPr>
          </a:p>
        </p:txBody>
      </p:sp>
      <p:sp>
        <p:nvSpPr>
          <p:cNvPr id="8" name="Cloud Callout 7"/>
          <p:cNvSpPr/>
          <p:nvPr/>
        </p:nvSpPr>
        <p:spPr bwMode="auto">
          <a:xfrm>
            <a:off x="3643306" y="285728"/>
            <a:ext cx="5000660" cy="1357322"/>
          </a:xfrm>
          <a:prstGeom prst="cloudCallout">
            <a:avLst/>
          </a:prstGeom>
          <a:solidFill>
            <a:srgbClr val="FFCC00"/>
          </a:solidFill>
          <a:ln w="9525" cap="flat" cmpd="sng" algn="ctr">
            <a:solidFill>
              <a:srgbClr val="0000FF"/>
            </a:solidFill>
            <a:prstDash val="solid"/>
            <a:round/>
            <a:headEnd type="none" w="med" len="med"/>
            <a:tailEnd type="none" w="med" len="med"/>
          </a:ln>
          <a:effectLst>
            <a:glow rad="63500">
              <a:schemeClr val="accent2">
                <a:satMod val="175000"/>
                <a:alpha val="40000"/>
              </a:schemeClr>
            </a:glow>
            <a:outerShdw blurRad="50800" dist="38100" dir="18900000" algn="bl" rotWithShape="0">
              <a:prstClr val="black">
                <a:alpha val="40000"/>
              </a:prstClr>
            </a:outerShdw>
          </a:effectLst>
        </p:spPr>
        <p:txBody>
          <a:bodyPr/>
          <a:lstStyle/>
          <a:p>
            <a:pPr algn="ctr" rtl="1" eaLnBrk="1" hangingPunct="1">
              <a:defRPr/>
            </a:pPr>
            <a:r>
              <a:rPr lang="fa-IR" sz="2800" b="1" dirty="0">
                <a:solidFill>
                  <a:srgbClr val="0000FF"/>
                </a:solidFill>
                <a:effectLst>
                  <a:outerShdw blurRad="38100" dist="38100" dir="2700000" algn="tl">
                    <a:srgbClr val="C0C0C0"/>
                  </a:outerShdw>
                </a:effectLst>
                <a:cs typeface="+mn-cs"/>
              </a:rPr>
              <a:t>فعالیت های یادگیری  ترمیمی</a:t>
            </a:r>
          </a:p>
        </p:txBody>
      </p:sp>
    </p:spTree>
  </p:cSld>
  <p:clrMapOvr>
    <a:masterClrMapping/>
  </p:clrMapOvr>
  <p:transition spd="slow">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20638" y="595313"/>
            <a:ext cx="1638301" cy="719137"/>
            <a:chOff x="0" y="210"/>
            <a:chExt cx="1032" cy="453"/>
          </a:xfrm>
        </p:grpSpPr>
        <p:sp>
          <p:nvSpPr>
            <p:cNvPr id="15367" name="Oval 3"/>
            <p:cNvSpPr>
              <a:spLocks noChangeArrowheads="1"/>
            </p:cNvSpPr>
            <p:nvPr/>
          </p:nvSpPr>
          <p:spPr bwMode="auto">
            <a:xfrm rot="-2669059">
              <a:off x="0" y="210"/>
              <a:ext cx="998" cy="453"/>
            </a:xfrm>
            <a:prstGeom prst="ellipse">
              <a:avLst/>
            </a:prstGeom>
            <a:solidFill>
              <a:srgbClr val="FFFF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r" rtl="1" eaLnBrk="1" hangingPunct="1"/>
              <a:endParaRPr lang="en-US"/>
            </a:p>
          </p:txBody>
        </p:sp>
        <p:sp>
          <p:nvSpPr>
            <p:cNvPr id="15368" name="Text Box 4"/>
            <p:cNvSpPr txBox="1">
              <a:spLocks noChangeArrowheads="1"/>
            </p:cNvSpPr>
            <p:nvPr/>
          </p:nvSpPr>
          <p:spPr bwMode="auto">
            <a:xfrm rot="-2630473">
              <a:off x="92" y="242"/>
              <a:ext cx="940"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algn="ctr" rtl="1" eaLnBrk="1" hangingPunct="1">
                <a:spcBef>
                  <a:spcPct val="50000"/>
                </a:spcBef>
              </a:pPr>
              <a:endParaRPr lang="en-US" sz="2000">
                <a:cs typeface="Homa" pitchFamily="2" charset="-78"/>
              </a:endParaRPr>
            </a:p>
          </p:txBody>
        </p:sp>
      </p:grpSp>
      <p:sp>
        <p:nvSpPr>
          <p:cNvPr id="8" name="Cloud Callout 7"/>
          <p:cNvSpPr/>
          <p:nvPr/>
        </p:nvSpPr>
        <p:spPr bwMode="auto">
          <a:xfrm>
            <a:off x="3643306" y="285728"/>
            <a:ext cx="5000660" cy="1357322"/>
          </a:xfrm>
          <a:prstGeom prst="cloudCallout">
            <a:avLst/>
          </a:prstGeom>
          <a:solidFill>
            <a:srgbClr val="FFCC00"/>
          </a:solidFill>
          <a:ln w="9525" cap="flat" cmpd="sng" algn="ctr">
            <a:solidFill>
              <a:srgbClr val="0000FF"/>
            </a:solidFill>
            <a:prstDash val="solid"/>
            <a:round/>
            <a:headEnd type="none" w="med" len="med"/>
            <a:tailEnd type="none" w="med" len="med"/>
          </a:ln>
          <a:effectLst>
            <a:glow rad="63500">
              <a:schemeClr val="accent2">
                <a:satMod val="175000"/>
                <a:alpha val="40000"/>
              </a:schemeClr>
            </a:glow>
            <a:outerShdw blurRad="50800" dist="38100" dir="18900000" algn="bl" rotWithShape="0">
              <a:prstClr val="black">
                <a:alpha val="40000"/>
              </a:prstClr>
            </a:outerShdw>
          </a:effectLst>
        </p:spPr>
        <p:txBody>
          <a:bodyPr/>
          <a:lstStyle/>
          <a:p>
            <a:pPr algn="ctr" rtl="1" eaLnBrk="1" hangingPunct="1">
              <a:defRPr/>
            </a:pPr>
            <a:r>
              <a:rPr lang="fa-IR" sz="2400" b="1" dirty="0">
                <a:solidFill>
                  <a:srgbClr val="0D0D0D"/>
                </a:solidFill>
                <a:cs typeface="+mn-cs"/>
              </a:rPr>
              <a:t>تکليف درسي( فعالیت های ترمیمی)</a:t>
            </a:r>
          </a:p>
        </p:txBody>
      </p:sp>
      <p:pic>
        <p:nvPicPr>
          <p:cNvPr id="15366" name="Picture 106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050" y="3068638"/>
            <a:ext cx="5329238"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type="body" idx="1"/>
          </p:nvPr>
        </p:nvSpPr>
        <p:spPr>
          <a:xfrm>
            <a:off x="457200" y="2143125"/>
            <a:ext cx="8229600" cy="3983038"/>
          </a:xfrm>
        </p:spPr>
        <p:txBody>
          <a:bodyPr/>
          <a:lstStyle/>
          <a:p>
            <a:pPr>
              <a:buFontTx/>
              <a:buNone/>
              <a:defRPr/>
            </a:pPr>
            <a:r>
              <a:rPr lang="ar-SA" b="1" smtClean="0"/>
              <a:t> </a:t>
            </a:r>
            <a:r>
              <a:rPr lang="ar-SA" b="1" smtClean="0">
                <a:effectLst>
                  <a:outerShdw blurRad="38100" dist="38100" dir="2700000" algn="tl">
                    <a:srgbClr val="C0C0C0"/>
                  </a:outerShdw>
                </a:effectLst>
              </a:rPr>
              <a:t>نخست، هدف </a:t>
            </a:r>
            <a:r>
              <a:rPr lang="fa-IR" b="1" smtClean="0">
                <a:effectLst>
                  <a:outerShdw blurRad="38100" dist="38100" dir="2700000" algn="tl">
                    <a:srgbClr val="C0C0C0"/>
                  </a:outerShdw>
                </a:effectLst>
              </a:rPr>
              <a:t>بايد </a:t>
            </a:r>
            <a:r>
              <a:rPr lang="ar-SA" b="1" smtClean="0">
                <a:effectLst>
                  <a:outerShdw blurRad="38100" dist="38100" dir="2700000" algn="tl">
                    <a:srgbClr val="C0C0C0"/>
                  </a:outerShdw>
                </a:effectLst>
              </a:rPr>
              <a:t>مشخص </a:t>
            </a:r>
            <a:r>
              <a:rPr lang="fa-IR" b="1" smtClean="0">
                <a:effectLst>
                  <a:outerShdw blurRad="38100" dist="38100" dir="2700000" algn="tl">
                    <a:srgbClr val="C0C0C0"/>
                  </a:outerShdw>
                </a:effectLst>
              </a:rPr>
              <a:t>شو</a:t>
            </a:r>
            <a:r>
              <a:rPr lang="ar-SA" b="1" smtClean="0">
                <a:effectLst>
                  <a:outerShdw blurRad="38100" dist="38100" dir="2700000" algn="tl">
                    <a:srgbClr val="C0C0C0"/>
                  </a:outerShdw>
                </a:effectLst>
              </a:rPr>
              <a:t>د. اين هدف بايد با تحليل و تفسير اطلاعات به دست آمده از عملکرد دانش‌آموز يا گروهي از دانش آموزان تعريف شود.يعني بايد در راستاي اصلاح ضعف يا بهبود و ارتقاي توانايي خاصي  باشد.</a:t>
            </a:r>
            <a:endParaRPr lang="fa-IR" b="1" smtClean="0">
              <a:effectLst>
                <a:outerShdw blurRad="38100" dist="38100" dir="2700000" algn="tl">
                  <a:srgbClr val="C0C0C0"/>
                </a:outerShdw>
              </a:effectLst>
            </a:endParaRPr>
          </a:p>
          <a:p>
            <a:pPr>
              <a:buFontTx/>
              <a:buNone/>
              <a:defRPr/>
            </a:pPr>
            <a:r>
              <a:rPr lang="ar-SA" b="1" smtClean="0"/>
              <a:t> </a:t>
            </a:r>
            <a:r>
              <a:rPr lang="ar-SA" b="1" smtClean="0">
                <a:effectLst>
                  <a:outerShdw blurRad="38100" dist="38100" dir="2700000" algn="tl">
                    <a:srgbClr val="C0C0C0"/>
                  </a:outerShdw>
                </a:effectLst>
              </a:rPr>
              <a:t>دوم، فعاليت مناسبي را براي دانش آموز تعريف شود. اين فعاليت بايد با هدف، ضعف و توانايي دانش آموز‌ يا گروهي از دانش آموزان متناسب باشد. </a:t>
            </a:r>
            <a:endParaRPr lang="en-US" b="1" smtClean="0">
              <a:solidFill>
                <a:srgbClr val="002060"/>
              </a:solidFill>
              <a:effectLst>
                <a:outerShdw blurRad="38100" dist="38100" dir="2700000" algn="tl">
                  <a:srgbClr val="C0C0C0"/>
                </a:outerShdw>
              </a:effectLst>
            </a:endParaRPr>
          </a:p>
        </p:txBody>
      </p:sp>
      <p:grpSp>
        <p:nvGrpSpPr>
          <p:cNvPr id="2" name="Group 2"/>
          <p:cNvGrpSpPr>
            <a:grpSpLocks/>
          </p:cNvGrpSpPr>
          <p:nvPr/>
        </p:nvGrpSpPr>
        <p:grpSpPr bwMode="auto">
          <a:xfrm>
            <a:off x="-3175" y="595313"/>
            <a:ext cx="1587500" cy="719137"/>
            <a:chOff x="-2" y="210"/>
            <a:chExt cx="1000" cy="453"/>
          </a:xfrm>
        </p:grpSpPr>
        <p:sp>
          <p:nvSpPr>
            <p:cNvPr id="16391" name="Oval 3"/>
            <p:cNvSpPr>
              <a:spLocks noChangeArrowheads="1"/>
            </p:cNvSpPr>
            <p:nvPr/>
          </p:nvSpPr>
          <p:spPr bwMode="auto">
            <a:xfrm rot="-2669059">
              <a:off x="0" y="210"/>
              <a:ext cx="998" cy="453"/>
            </a:xfrm>
            <a:prstGeom prst="ellipse">
              <a:avLst/>
            </a:prstGeom>
            <a:solidFill>
              <a:srgbClr val="FFFF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r" rtl="1" eaLnBrk="1" hangingPunct="1"/>
              <a:endParaRPr lang="en-US"/>
            </a:p>
          </p:txBody>
        </p:sp>
        <p:sp>
          <p:nvSpPr>
            <p:cNvPr id="16392" name="Text Box 4"/>
            <p:cNvSpPr txBox="1">
              <a:spLocks noChangeArrowheads="1"/>
            </p:cNvSpPr>
            <p:nvPr/>
          </p:nvSpPr>
          <p:spPr bwMode="auto">
            <a:xfrm rot="-2630473">
              <a:off x="-2" y="260"/>
              <a:ext cx="940"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algn="ctr" rtl="1" eaLnBrk="1" hangingPunct="1">
                <a:spcBef>
                  <a:spcPct val="50000"/>
                </a:spcBef>
              </a:pPr>
              <a:r>
                <a:rPr lang="fa-IR" sz="1400">
                  <a:cs typeface="Homa" pitchFamily="2" charset="-78"/>
                </a:rPr>
                <a:t>تحليل و تفسير اطلاعات</a:t>
              </a:r>
              <a:endParaRPr lang="en-US" sz="2000">
                <a:cs typeface="Homa" pitchFamily="2" charset="-78"/>
              </a:endParaRPr>
            </a:p>
          </p:txBody>
        </p:sp>
      </p:grpSp>
      <p:sp>
        <p:nvSpPr>
          <p:cNvPr id="8" name="Cloud Callout 7"/>
          <p:cNvSpPr/>
          <p:nvPr/>
        </p:nvSpPr>
        <p:spPr bwMode="auto">
          <a:xfrm>
            <a:off x="3643306" y="285728"/>
            <a:ext cx="5000660" cy="1357322"/>
          </a:xfrm>
          <a:prstGeom prst="cloudCallout">
            <a:avLst/>
          </a:prstGeom>
          <a:solidFill>
            <a:srgbClr val="FFCC00"/>
          </a:solidFill>
          <a:ln w="9525" cap="flat" cmpd="sng" algn="ctr">
            <a:solidFill>
              <a:srgbClr val="0000FF"/>
            </a:solidFill>
            <a:prstDash val="solid"/>
            <a:round/>
            <a:headEnd type="none" w="med" len="med"/>
            <a:tailEnd type="none" w="med" len="med"/>
          </a:ln>
          <a:effectLst>
            <a:glow rad="63500">
              <a:schemeClr val="accent2">
                <a:satMod val="175000"/>
                <a:alpha val="40000"/>
              </a:schemeClr>
            </a:glow>
            <a:outerShdw blurRad="50800" dist="38100" dir="18900000" algn="bl" rotWithShape="0">
              <a:prstClr val="black">
                <a:alpha val="40000"/>
              </a:prstClr>
            </a:outerShdw>
          </a:effectLst>
        </p:spPr>
        <p:txBody>
          <a:bodyPr/>
          <a:lstStyle/>
          <a:p>
            <a:pPr algn="ctr" rtl="1" eaLnBrk="1" hangingPunct="1">
              <a:defRPr/>
            </a:pPr>
            <a:r>
              <a:rPr lang="fa-IR" sz="2800" b="1" dirty="0">
                <a:solidFill>
                  <a:srgbClr val="0D0D0D"/>
                </a:solidFill>
                <a:effectLst>
                  <a:outerShdw blurRad="38100" dist="38100" dir="2700000" algn="tl">
                    <a:srgbClr val="C0C0C0"/>
                  </a:outerShdw>
                </a:effectLst>
                <a:cs typeface="+mn-cs"/>
              </a:rPr>
              <a:t>مراحل طراحي فعالیت ترمیمی</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Grp="1" noChangeArrowheads="1"/>
          </p:cNvSpPr>
          <p:nvPr>
            <p:ph type="body" idx="1"/>
          </p:nvPr>
        </p:nvSpPr>
        <p:spPr>
          <a:xfrm>
            <a:off x="457200" y="2143125"/>
            <a:ext cx="8229600" cy="3983038"/>
          </a:xfrm>
        </p:spPr>
        <p:txBody>
          <a:bodyPr/>
          <a:lstStyle/>
          <a:p>
            <a:r>
              <a:rPr lang="ar-SA" b="1" smtClean="0"/>
              <a:t> </a:t>
            </a:r>
            <a:r>
              <a:rPr lang="ar-SA" b="1" smtClean="0">
                <a:solidFill>
                  <a:srgbClr val="002060"/>
                </a:solidFill>
              </a:rPr>
              <a:t>سوم، </a:t>
            </a:r>
            <a:r>
              <a:rPr lang="ar-SA" smtClean="0">
                <a:solidFill>
                  <a:srgbClr val="002060"/>
                </a:solidFill>
              </a:rPr>
              <a:t>دانش‌آموز يا دانش آموزان، افراد ذي</a:t>
            </a:r>
            <a:r>
              <a:rPr lang="fa-IR" smtClean="0">
                <a:solidFill>
                  <a:srgbClr val="002060"/>
                </a:solidFill>
              </a:rPr>
              <a:t>‌</a:t>
            </a:r>
            <a:r>
              <a:rPr lang="ar-SA" smtClean="0">
                <a:solidFill>
                  <a:srgbClr val="002060"/>
                </a:solidFill>
              </a:rPr>
              <a:t>نفع و همکار ، مانند والدين و يا هم‌کلاسي‌ها را توجيه کنيد</a:t>
            </a:r>
            <a:r>
              <a:rPr lang="ar-SA" b="1" smtClean="0">
                <a:solidFill>
                  <a:srgbClr val="002060"/>
                </a:solidFill>
              </a:rPr>
              <a:t>.</a:t>
            </a:r>
            <a:r>
              <a:rPr lang="ar-SA" smtClean="0">
                <a:solidFill>
                  <a:srgbClr val="002060"/>
                </a:solidFill>
              </a:rPr>
              <a:t> </a:t>
            </a:r>
            <a:endParaRPr lang="en-US" smtClean="0">
              <a:solidFill>
                <a:srgbClr val="002060"/>
              </a:solidFill>
            </a:endParaRPr>
          </a:p>
          <a:p>
            <a:r>
              <a:rPr lang="ar-SA" b="1" smtClean="0">
                <a:solidFill>
                  <a:srgbClr val="002060"/>
                </a:solidFill>
              </a:rPr>
              <a:t>چهارم،</a:t>
            </a:r>
            <a:r>
              <a:rPr lang="ar-SA" smtClean="0">
                <a:solidFill>
                  <a:srgbClr val="002060"/>
                </a:solidFill>
              </a:rPr>
              <a:t> روند اصلاح و بهبود عملکرد دانش آموز بررسي شود.</a:t>
            </a:r>
            <a:endParaRPr lang="en-US" smtClean="0">
              <a:solidFill>
                <a:srgbClr val="002060"/>
              </a:solidFill>
            </a:endParaRPr>
          </a:p>
        </p:txBody>
      </p:sp>
      <p:grpSp>
        <p:nvGrpSpPr>
          <p:cNvPr id="2" name="Group 2"/>
          <p:cNvGrpSpPr>
            <a:grpSpLocks/>
          </p:cNvGrpSpPr>
          <p:nvPr/>
        </p:nvGrpSpPr>
        <p:grpSpPr bwMode="auto">
          <a:xfrm>
            <a:off x="-3175" y="595313"/>
            <a:ext cx="1587500" cy="719137"/>
            <a:chOff x="-2" y="210"/>
            <a:chExt cx="1000" cy="453"/>
          </a:xfrm>
        </p:grpSpPr>
        <p:sp>
          <p:nvSpPr>
            <p:cNvPr id="17415" name="Oval 3"/>
            <p:cNvSpPr>
              <a:spLocks noChangeArrowheads="1"/>
            </p:cNvSpPr>
            <p:nvPr/>
          </p:nvSpPr>
          <p:spPr bwMode="auto">
            <a:xfrm rot="-2669059">
              <a:off x="0" y="210"/>
              <a:ext cx="998" cy="453"/>
            </a:xfrm>
            <a:prstGeom prst="ellipse">
              <a:avLst/>
            </a:prstGeom>
            <a:solidFill>
              <a:srgbClr val="FFFF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r" rtl="1" eaLnBrk="1" hangingPunct="1"/>
              <a:endParaRPr lang="en-US"/>
            </a:p>
          </p:txBody>
        </p:sp>
        <p:sp>
          <p:nvSpPr>
            <p:cNvPr id="17416" name="Text Box 4"/>
            <p:cNvSpPr txBox="1">
              <a:spLocks noChangeArrowheads="1"/>
            </p:cNvSpPr>
            <p:nvPr/>
          </p:nvSpPr>
          <p:spPr bwMode="auto">
            <a:xfrm rot="-2630473">
              <a:off x="-2" y="260"/>
              <a:ext cx="940"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algn="ctr" rtl="1" eaLnBrk="1" hangingPunct="1">
                <a:spcBef>
                  <a:spcPct val="50000"/>
                </a:spcBef>
              </a:pPr>
              <a:r>
                <a:rPr lang="fa-IR" sz="1400">
                  <a:cs typeface="Homa" pitchFamily="2" charset="-78"/>
                </a:rPr>
                <a:t>تحليل و تفسير اطلاعات</a:t>
              </a:r>
              <a:endParaRPr lang="en-US" sz="2000">
                <a:cs typeface="Homa" pitchFamily="2" charset="-78"/>
              </a:endParaRPr>
            </a:p>
          </p:txBody>
        </p:sp>
      </p:grpSp>
      <p:sp>
        <p:nvSpPr>
          <p:cNvPr id="8" name="Cloud Callout 7"/>
          <p:cNvSpPr/>
          <p:nvPr/>
        </p:nvSpPr>
        <p:spPr bwMode="auto">
          <a:xfrm>
            <a:off x="3643306" y="285728"/>
            <a:ext cx="5000660" cy="1357322"/>
          </a:xfrm>
          <a:prstGeom prst="cloudCallout">
            <a:avLst/>
          </a:prstGeom>
          <a:solidFill>
            <a:srgbClr val="FFCC00"/>
          </a:solidFill>
          <a:ln w="9525" cap="flat" cmpd="sng" algn="ctr">
            <a:solidFill>
              <a:srgbClr val="0000FF"/>
            </a:solidFill>
            <a:prstDash val="solid"/>
            <a:round/>
            <a:headEnd type="none" w="med" len="med"/>
            <a:tailEnd type="none" w="med" len="med"/>
          </a:ln>
          <a:effectLst>
            <a:glow rad="63500">
              <a:schemeClr val="accent2">
                <a:satMod val="175000"/>
                <a:alpha val="40000"/>
              </a:schemeClr>
            </a:glow>
            <a:outerShdw blurRad="50800" dist="38100" dir="18900000" algn="bl" rotWithShape="0">
              <a:prstClr val="black">
                <a:alpha val="40000"/>
              </a:prstClr>
            </a:outerShdw>
          </a:effectLst>
        </p:spPr>
        <p:txBody>
          <a:bodyPr/>
          <a:lstStyle/>
          <a:p>
            <a:pPr algn="ctr" rtl="1" eaLnBrk="1" hangingPunct="1">
              <a:defRPr/>
            </a:pPr>
            <a:r>
              <a:rPr lang="fa-IR" sz="2800" b="1" dirty="0">
                <a:solidFill>
                  <a:srgbClr val="0000FF"/>
                </a:solidFill>
                <a:effectLst>
                  <a:outerShdw blurRad="38100" dist="38100" dir="2700000" algn="tl">
                    <a:srgbClr val="C0C0C0"/>
                  </a:outerShdw>
                </a:effectLst>
                <a:cs typeface="+mn-cs"/>
              </a:rPr>
              <a:t>مراحل طراحي فعالیت ترمیمی</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fa-IR" smtClean="0"/>
              <a:t>یک مثال </a:t>
            </a:r>
            <a:endParaRPr lang="en-US" smtClean="0"/>
          </a:p>
        </p:txBody>
      </p:sp>
      <p:pic>
        <p:nvPicPr>
          <p:cNvPr id="18435" name="Picture 106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2276475"/>
            <a:ext cx="6264275" cy="3168650"/>
          </a:xfrm>
          <a:prstGeom prst="rect">
            <a:avLst/>
          </a:prstGeom>
          <a:noFill/>
          <a:ln w="317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slow">
    <p:random/>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fa-IR" smtClean="0">
                <a:solidFill>
                  <a:srgbClr val="0000FF"/>
                </a:solidFill>
                <a:cs typeface="B Jadid" pitchFamily="2" charset="-78"/>
              </a:rPr>
              <a:t>یک تجربه </a:t>
            </a:r>
            <a:endParaRPr lang="en-US" smtClean="0">
              <a:solidFill>
                <a:srgbClr val="0000FF"/>
              </a:solidFill>
              <a:cs typeface="B Jadid" pitchFamily="2" charset="-78"/>
            </a:endParaRPr>
          </a:p>
        </p:txBody>
      </p:sp>
      <p:sp>
        <p:nvSpPr>
          <p:cNvPr id="19459" name="Content Placeholder 2"/>
          <p:cNvSpPr>
            <a:spLocks noGrp="1"/>
          </p:cNvSpPr>
          <p:nvPr>
            <p:ph idx="1"/>
          </p:nvPr>
        </p:nvSpPr>
        <p:spPr/>
        <p:txBody>
          <a:bodyPr/>
          <a:lstStyle/>
          <a:p>
            <a:r>
              <a:rPr lang="fa-IR" sz="2400" smtClean="0"/>
              <a:t>معلمي با بررسي اشتباهات نگارشي در نوشته‌هاي دانش‌آموزي متوجه مي‌شود که وي بيش‌تر در نوشتن درستِ تعداد دندانه‌هاي حرف‌هاي "س" و "ش" اشتباه مي‌کند. او فکر مي‌کند که دقت ديداري او دراين زمينه کافي نيست. با وقوف به اين واقعيت، معلم تکليفي را طرّاحي مي‌نمايد تا دقت ديداري او در نوشتن افزايش يابد. </a:t>
            </a:r>
            <a:endParaRPr lang="en-US" sz="2400" smtClean="0"/>
          </a:p>
          <a:p>
            <a:r>
              <a:rPr lang="fa-IR" sz="2400" smtClean="0"/>
              <a:t>     در اين تکليف دانش‌آموز بايد در طول يک هفته، بامطالعه‌ي متن کتاب‌هاي قصه، نشانه‌ي "س" و "ش" را شناسايي کند و دور آن‌ها را با مداد قرمز خط بکشد او اين موضوع را با مادر دانش‌آموز درميان مي‌گذارد و از او مي خواهد در طول يک هفته اين  فعاليت را با فرزندش در خانه دنبال کند و به او گزارش دهد. بعد از اجراي اين فعاليت، معلم مشاهده مي کند که اشتباهات ياد شده در نوشته هاي دانش‌آموز به طرز محسوسي کاهش يافته است</a:t>
            </a:r>
            <a:endParaRPr lang="en-US" smtClean="0"/>
          </a:p>
        </p:txBody>
      </p:sp>
    </p:spTree>
  </p:cSld>
  <p:clrMapOvr>
    <a:masterClrMapping/>
  </p:clrMapOvr>
  <p:transition spd="slow">
    <p:random/>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AutoShape 2"/>
          <p:cNvSpPr>
            <a:spLocks noChangeArrowheads="1"/>
          </p:cNvSpPr>
          <p:nvPr/>
        </p:nvSpPr>
        <p:spPr bwMode="auto">
          <a:xfrm>
            <a:off x="107950" y="1844675"/>
            <a:ext cx="8358188" cy="2714625"/>
          </a:xfrm>
          <a:prstGeom prst="verticalScroll">
            <a:avLst>
              <a:gd name="adj" fmla="val 12500"/>
            </a:avLst>
          </a:prstGeom>
          <a:solidFill>
            <a:srgbClr val="FFFF99"/>
          </a:solidFill>
          <a:ln w="12700">
            <a:solidFill>
              <a:srgbClr val="0000FF"/>
            </a:solidFill>
            <a:round/>
            <a:headEnd/>
            <a:tailEnd/>
          </a:ln>
          <a:effectLst>
            <a:outerShdw dist="28398" dir="3806097" algn="ctr" rotWithShape="0">
              <a:srgbClr val="7F7F7F">
                <a:alpha val="50000"/>
              </a:srgbClr>
            </a:outerShdw>
          </a:effectLst>
        </p:spPr>
        <p:txBody>
          <a:bodyPr/>
          <a:lstStyle/>
          <a:p>
            <a:pPr algn="just" rtl="1" eaLnBrk="1" hangingPunct="1">
              <a:spcBef>
                <a:spcPts val="600"/>
              </a:spcBef>
              <a:spcAft>
                <a:spcPts val="1000"/>
              </a:spcAft>
              <a:defRPr/>
            </a:pPr>
            <a:r>
              <a:rPr lang="ar-SA" sz="2800" b="1">
                <a:solidFill>
                  <a:srgbClr val="002060"/>
                </a:solidFill>
                <a:latin typeface="Calibri" pitchFamily="34" charset="0"/>
                <a:ea typeface="Arial" charset="0"/>
                <a:cs typeface="Homa" pitchFamily="2" charset="-78"/>
              </a:rPr>
              <a:t>يک فعاليت: </a:t>
            </a:r>
            <a:endParaRPr lang="en-US" sz="2800" b="1">
              <a:solidFill>
                <a:srgbClr val="002060"/>
              </a:solidFill>
              <a:latin typeface="Calibri" pitchFamily="34" charset="0"/>
              <a:ea typeface="Arial" charset="0"/>
              <a:cs typeface="Homa" pitchFamily="2" charset="-78"/>
            </a:endParaRPr>
          </a:p>
          <a:p>
            <a:pPr algn="just" rtl="1" eaLnBrk="1" hangingPunct="1">
              <a:spcBef>
                <a:spcPts val="600"/>
              </a:spcBef>
              <a:spcAft>
                <a:spcPts val="1000"/>
              </a:spcAft>
              <a:defRPr/>
            </a:pPr>
            <a:r>
              <a:rPr lang="ar-SA" sz="2800">
                <a:solidFill>
                  <a:srgbClr val="002060"/>
                </a:solidFill>
                <a:latin typeface="Calibri" pitchFamily="34" charset="0"/>
                <a:ea typeface="Arial" charset="0"/>
                <a:cs typeface="Homa" pitchFamily="2" charset="-78"/>
              </a:rPr>
              <a:t>با در نظر گرفتن ضعف </a:t>
            </a:r>
            <a:r>
              <a:rPr lang="fa-IR" sz="2800">
                <a:solidFill>
                  <a:srgbClr val="002060"/>
                </a:solidFill>
                <a:latin typeface="Calibri" pitchFamily="34" charset="0"/>
                <a:ea typeface="Arial" charset="0"/>
                <a:cs typeface="Homa" pitchFamily="2" charset="-78"/>
              </a:rPr>
              <a:t>یادگیری بهمن </a:t>
            </a:r>
            <a:r>
              <a:rPr lang="ar-SA" sz="2800">
                <a:solidFill>
                  <a:srgbClr val="002060"/>
                </a:solidFill>
                <a:latin typeface="Calibri" pitchFamily="34" charset="0"/>
                <a:ea typeface="Arial" charset="0"/>
                <a:cs typeface="Homa" pitchFamily="2" charset="-78"/>
              </a:rPr>
              <a:t>براي او تکليفي طراحي کنيد.</a:t>
            </a:r>
          </a:p>
          <a:p>
            <a:pPr algn="r" rtl="1" eaLnBrk="1" hangingPunct="1">
              <a:defRPr/>
            </a:pPr>
            <a:endParaRPr lang="en-US" sz="2800">
              <a:latin typeface="Arial" charset="0"/>
              <a:cs typeface="Arial" charset="0"/>
            </a:endParaRPr>
          </a:p>
        </p:txBody>
      </p:sp>
    </p:spTree>
  </p:cSld>
  <p:clrMapOvr>
    <a:masterClrMapping/>
  </p:clrMapOvr>
  <p:transition spd="slow">
    <p:random/>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noChangeArrowheads="1"/>
          </p:cNvSpPr>
          <p:nvPr>
            <p:ph type="body" idx="1"/>
          </p:nvPr>
        </p:nvSpPr>
        <p:spPr>
          <a:xfrm>
            <a:off x="457200" y="2143125"/>
            <a:ext cx="8229600" cy="3983038"/>
          </a:xfrm>
        </p:spPr>
        <p:txBody>
          <a:bodyPr/>
          <a:lstStyle/>
          <a:p>
            <a:r>
              <a:rPr lang="ar-SA" b="1" smtClean="0"/>
              <a:t> </a:t>
            </a:r>
            <a:r>
              <a:rPr lang="fa-IR" smtClean="0">
                <a:solidFill>
                  <a:srgbClr val="002060"/>
                </a:solidFill>
              </a:rPr>
              <a:t>يکي از ويژگي‌هاي مهم و اساسي ارزش‌يابي کيفي توصيفي، جهت‌گيري اصلاحي آن است. زيرا اين الگوي ارزش‌يابي، هم اطلاعات لازم و هم فرصت مناسب را براي بهبود فرآيند يادگيري فراهم مي‌کند. هنگامي که ضعف ها و مشکلات يادگيري  دانش‌آموزان شناسايي شد، لازم است که براي رفع آن‌ها اقداماتي صورت گيرد. دخالت کردن در روند گسترش و يا تداوم اين ضعف ها و مشکلات يادگيري، "مداخله" ناميده مي‌شود. </a:t>
            </a:r>
            <a:endParaRPr lang="en-US" smtClean="0">
              <a:solidFill>
                <a:srgbClr val="002060"/>
              </a:solidFill>
            </a:endParaRPr>
          </a:p>
        </p:txBody>
      </p:sp>
      <p:grpSp>
        <p:nvGrpSpPr>
          <p:cNvPr id="2" name="Group 2"/>
          <p:cNvGrpSpPr>
            <a:grpSpLocks/>
          </p:cNvGrpSpPr>
          <p:nvPr/>
        </p:nvGrpSpPr>
        <p:grpSpPr bwMode="auto">
          <a:xfrm>
            <a:off x="-3175" y="595313"/>
            <a:ext cx="1587500" cy="719137"/>
            <a:chOff x="-2" y="210"/>
            <a:chExt cx="1000" cy="453"/>
          </a:xfrm>
        </p:grpSpPr>
        <p:sp>
          <p:nvSpPr>
            <p:cNvPr id="21511" name="Oval 3"/>
            <p:cNvSpPr>
              <a:spLocks noChangeArrowheads="1"/>
            </p:cNvSpPr>
            <p:nvPr/>
          </p:nvSpPr>
          <p:spPr bwMode="auto">
            <a:xfrm rot="-2669059">
              <a:off x="0" y="210"/>
              <a:ext cx="998" cy="453"/>
            </a:xfrm>
            <a:prstGeom prst="ellipse">
              <a:avLst/>
            </a:prstGeom>
            <a:solidFill>
              <a:srgbClr val="FFFF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r" rtl="1" eaLnBrk="1" hangingPunct="1"/>
              <a:endParaRPr lang="en-US"/>
            </a:p>
          </p:txBody>
        </p:sp>
        <p:sp>
          <p:nvSpPr>
            <p:cNvPr id="21512" name="Text Box 4"/>
            <p:cNvSpPr txBox="1">
              <a:spLocks noChangeArrowheads="1"/>
            </p:cNvSpPr>
            <p:nvPr/>
          </p:nvSpPr>
          <p:spPr bwMode="auto">
            <a:xfrm rot="-2630473">
              <a:off x="-2" y="260"/>
              <a:ext cx="940"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algn="ctr" rtl="1" eaLnBrk="1" hangingPunct="1">
                <a:spcBef>
                  <a:spcPct val="50000"/>
                </a:spcBef>
              </a:pPr>
              <a:r>
                <a:rPr lang="fa-IR" sz="1400">
                  <a:cs typeface="Homa" pitchFamily="2" charset="-78"/>
                </a:rPr>
                <a:t>تحليل و تفسير اطلاعات</a:t>
              </a:r>
              <a:endParaRPr lang="en-US" sz="2000">
                <a:cs typeface="Homa" pitchFamily="2" charset="-78"/>
              </a:endParaRPr>
            </a:p>
          </p:txBody>
        </p:sp>
      </p:grpSp>
      <p:sp>
        <p:nvSpPr>
          <p:cNvPr id="8" name="Cloud Callout 7"/>
          <p:cNvSpPr/>
          <p:nvPr/>
        </p:nvSpPr>
        <p:spPr bwMode="auto">
          <a:xfrm>
            <a:off x="3643306" y="285728"/>
            <a:ext cx="5000660" cy="1357322"/>
          </a:xfrm>
          <a:prstGeom prst="cloudCallout">
            <a:avLst/>
          </a:prstGeom>
          <a:solidFill>
            <a:srgbClr val="FFCC00"/>
          </a:solidFill>
          <a:ln w="9525" cap="flat" cmpd="sng" algn="ctr">
            <a:solidFill>
              <a:srgbClr val="0000FF"/>
            </a:solidFill>
            <a:prstDash val="solid"/>
            <a:round/>
            <a:headEnd type="none" w="med" len="med"/>
            <a:tailEnd type="none" w="med" len="med"/>
          </a:ln>
          <a:effectLst>
            <a:glow rad="63500">
              <a:schemeClr val="accent2">
                <a:satMod val="175000"/>
                <a:alpha val="40000"/>
              </a:schemeClr>
            </a:glow>
            <a:outerShdw blurRad="50800" dist="38100" dir="18900000" algn="bl" rotWithShape="0">
              <a:prstClr val="black">
                <a:alpha val="40000"/>
              </a:prstClr>
            </a:outerShdw>
          </a:effectLst>
        </p:spPr>
        <p:txBody>
          <a:bodyPr/>
          <a:lstStyle/>
          <a:p>
            <a:pPr algn="r" rtl="1" eaLnBrk="1" hangingPunct="1">
              <a:defRPr/>
            </a:pPr>
            <a:r>
              <a:rPr lang="fa-IR" sz="2800" b="1" dirty="0">
                <a:solidFill>
                  <a:srgbClr val="0D0D0D"/>
                </a:solidFill>
                <a:effectLst>
                  <a:outerShdw blurRad="38100" dist="38100" dir="2700000" algn="tl">
                    <a:srgbClr val="C0C0C0"/>
                  </a:outerShdw>
                </a:effectLst>
                <a:cs typeface="+mn-cs"/>
              </a:rPr>
              <a:t>طراحي مداخله آموزشي</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3"/>
          <p:cNvSpPr>
            <a:spLocks noGrp="1" noChangeArrowheads="1"/>
          </p:cNvSpPr>
          <p:nvPr>
            <p:ph type="body" idx="1"/>
          </p:nvPr>
        </p:nvSpPr>
        <p:spPr>
          <a:xfrm>
            <a:off x="457200" y="2143125"/>
            <a:ext cx="8229600" cy="3983038"/>
          </a:xfrm>
        </p:spPr>
        <p:txBody>
          <a:bodyPr/>
          <a:lstStyle/>
          <a:p>
            <a:pPr>
              <a:defRPr/>
            </a:pPr>
            <a:r>
              <a:rPr lang="ar-SA" b="1" dirty="0" smtClean="0"/>
              <a:t> </a:t>
            </a:r>
            <a:r>
              <a:rPr lang="ar-SA" b="1" dirty="0" smtClean="0">
                <a:solidFill>
                  <a:srgbClr val="002060"/>
                </a:solidFill>
                <a:effectLst>
                  <a:outerShdw blurRad="38100" dist="38100" dir="2700000" algn="tl">
                    <a:srgbClr val="000000">
                      <a:alpha val="43137"/>
                    </a:srgbClr>
                  </a:outerShdw>
                </a:effectLst>
              </a:rPr>
              <a:t>متناسب بودن مداخله با توان معلّم </a:t>
            </a:r>
            <a:endParaRPr lang="en-US" b="1" dirty="0" smtClean="0">
              <a:solidFill>
                <a:srgbClr val="002060"/>
              </a:solidFill>
              <a:effectLst>
                <a:outerShdw blurRad="38100" dist="38100" dir="2700000" algn="tl">
                  <a:srgbClr val="000000">
                    <a:alpha val="43137"/>
                  </a:srgbClr>
                </a:outerShdw>
              </a:effectLst>
            </a:endParaRPr>
          </a:p>
          <a:p>
            <a:pPr>
              <a:defRPr/>
            </a:pPr>
            <a:r>
              <a:rPr lang="ar-SA" b="1" dirty="0" smtClean="0">
                <a:solidFill>
                  <a:srgbClr val="002060"/>
                </a:solidFill>
                <a:effectLst>
                  <a:outerShdw blurRad="38100" dist="38100" dir="2700000" algn="tl">
                    <a:srgbClr val="000000">
                      <a:alpha val="43137"/>
                    </a:srgbClr>
                  </a:outerShdw>
                </a:effectLst>
              </a:rPr>
              <a:t>متناسب بودن مداخله با امكانات موجود، يعني قابليت اجرايي داشتن  </a:t>
            </a:r>
            <a:endParaRPr lang="en-US" b="1" dirty="0" smtClean="0">
              <a:solidFill>
                <a:srgbClr val="002060"/>
              </a:solidFill>
              <a:effectLst>
                <a:outerShdw blurRad="38100" dist="38100" dir="2700000" algn="tl">
                  <a:srgbClr val="000000">
                    <a:alpha val="43137"/>
                  </a:srgbClr>
                </a:outerShdw>
              </a:effectLst>
            </a:endParaRPr>
          </a:p>
          <a:p>
            <a:pPr>
              <a:defRPr/>
            </a:pPr>
            <a:r>
              <a:rPr lang="ar-SA" b="1" dirty="0" smtClean="0">
                <a:solidFill>
                  <a:srgbClr val="002060"/>
                </a:solidFill>
                <a:effectLst>
                  <a:outerShdw blurRad="38100" dist="38100" dir="2700000" algn="tl">
                    <a:srgbClr val="000000">
                      <a:alpha val="43137"/>
                    </a:srgbClr>
                  </a:outerShdw>
                </a:effectLst>
              </a:rPr>
              <a:t>متناسب بودن با علايق و توانايي  دانش‌آموز يا  دانش‌آموزان </a:t>
            </a:r>
            <a:endParaRPr lang="en-US" b="1" dirty="0" smtClean="0">
              <a:solidFill>
                <a:srgbClr val="002060"/>
              </a:solidFill>
              <a:effectLst>
                <a:outerShdw blurRad="38100" dist="38100" dir="2700000" algn="tl">
                  <a:srgbClr val="000000">
                    <a:alpha val="43137"/>
                  </a:srgbClr>
                </a:outerShdw>
              </a:effectLst>
            </a:endParaRPr>
          </a:p>
          <a:p>
            <a:pPr>
              <a:defRPr/>
            </a:pPr>
            <a:r>
              <a:rPr lang="ar-SA" b="1" dirty="0" smtClean="0">
                <a:solidFill>
                  <a:srgbClr val="002060"/>
                </a:solidFill>
                <a:effectLst>
                  <a:outerShdw blurRad="38100" dist="38100" dir="2700000" algn="tl">
                    <a:srgbClr val="000000">
                      <a:alpha val="43137"/>
                    </a:srgbClr>
                  </a:outerShdw>
                </a:effectLst>
              </a:rPr>
              <a:t>متناسب بودن با ضعف ها و قوت هاي  دانش‌آموز يا  دانش‌آموزان </a:t>
            </a:r>
            <a:endParaRPr lang="en-US" b="1" dirty="0" smtClean="0">
              <a:solidFill>
                <a:srgbClr val="002060"/>
              </a:solidFill>
              <a:effectLst>
                <a:outerShdw blurRad="38100" dist="38100" dir="2700000" algn="tl">
                  <a:srgbClr val="000000">
                    <a:alpha val="43137"/>
                  </a:srgbClr>
                </a:outerShdw>
              </a:effectLst>
            </a:endParaRPr>
          </a:p>
          <a:p>
            <a:pPr>
              <a:defRPr/>
            </a:pPr>
            <a:endParaRPr lang="en-US" b="1" dirty="0">
              <a:solidFill>
                <a:srgbClr val="002060"/>
              </a:solidFill>
              <a:effectLst>
                <a:outerShdw blurRad="38100" dist="38100" dir="2700000" algn="tl">
                  <a:srgbClr val="000000">
                    <a:alpha val="43137"/>
                  </a:srgbClr>
                </a:outerShdw>
              </a:effectLst>
            </a:endParaRPr>
          </a:p>
        </p:txBody>
      </p:sp>
      <p:grpSp>
        <p:nvGrpSpPr>
          <p:cNvPr id="2" name="Group 2"/>
          <p:cNvGrpSpPr>
            <a:grpSpLocks/>
          </p:cNvGrpSpPr>
          <p:nvPr/>
        </p:nvGrpSpPr>
        <p:grpSpPr bwMode="auto">
          <a:xfrm>
            <a:off x="-3175" y="595313"/>
            <a:ext cx="1587500" cy="719137"/>
            <a:chOff x="-2" y="210"/>
            <a:chExt cx="1000" cy="453"/>
          </a:xfrm>
        </p:grpSpPr>
        <p:sp>
          <p:nvSpPr>
            <p:cNvPr id="22535" name="Oval 3"/>
            <p:cNvSpPr>
              <a:spLocks noChangeArrowheads="1"/>
            </p:cNvSpPr>
            <p:nvPr/>
          </p:nvSpPr>
          <p:spPr bwMode="auto">
            <a:xfrm rot="-2669059">
              <a:off x="0" y="210"/>
              <a:ext cx="998" cy="453"/>
            </a:xfrm>
            <a:prstGeom prst="ellipse">
              <a:avLst/>
            </a:prstGeom>
            <a:solidFill>
              <a:srgbClr val="FFFF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r" rtl="1" eaLnBrk="1" hangingPunct="1"/>
              <a:endParaRPr lang="en-US"/>
            </a:p>
          </p:txBody>
        </p:sp>
        <p:sp>
          <p:nvSpPr>
            <p:cNvPr id="22536" name="Text Box 4"/>
            <p:cNvSpPr txBox="1">
              <a:spLocks noChangeArrowheads="1"/>
            </p:cNvSpPr>
            <p:nvPr/>
          </p:nvSpPr>
          <p:spPr bwMode="auto">
            <a:xfrm rot="-2630473">
              <a:off x="-2" y="260"/>
              <a:ext cx="940"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algn="ctr" rtl="1" eaLnBrk="1" hangingPunct="1">
                <a:spcBef>
                  <a:spcPct val="50000"/>
                </a:spcBef>
              </a:pPr>
              <a:r>
                <a:rPr lang="fa-IR" sz="1400">
                  <a:cs typeface="Homa" pitchFamily="2" charset="-78"/>
                </a:rPr>
                <a:t>تحليل و تفسير اطلاعات</a:t>
              </a:r>
              <a:endParaRPr lang="en-US" sz="2000">
                <a:cs typeface="Homa" pitchFamily="2" charset="-78"/>
              </a:endParaRPr>
            </a:p>
          </p:txBody>
        </p:sp>
      </p:grpSp>
      <p:sp>
        <p:nvSpPr>
          <p:cNvPr id="8" name="Cloud Callout 7"/>
          <p:cNvSpPr/>
          <p:nvPr/>
        </p:nvSpPr>
        <p:spPr bwMode="auto">
          <a:xfrm>
            <a:off x="3643306" y="285728"/>
            <a:ext cx="5000660" cy="1357322"/>
          </a:xfrm>
          <a:prstGeom prst="cloudCallout">
            <a:avLst/>
          </a:prstGeom>
          <a:solidFill>
            <a:srgbClr val="FFCC00"/>
          </a:solidFill>
          <a:ln w="9525" cap="flat" cmpd="sng" algn="ctr">
            <a:solidFill>
              <a:srgbClr val="0000FF"/>
            </a:solidFill>
            <a:prstDash val="solid"/>
            <a:round/>
            <a:headEnd type="none" w="med" len="med"/>
            <a:tailEnd type="none" w="med" len="med"/>
          </a:ln>
          <a:effectLst>
            <a:glow rad="63500">
              <a:schemeClr val="accent2">
                <a:satMod val="175000"/>
                <a:alpha val="40000"/>
              </a:schemeClr>
            </a:glow>
            <a:outerShdw blurRad="50800" dist="38100" dir="18900000" algn="bl" rotWithShape="0">
              <a:prstClr val="black">
                <a:alpha val="40000"/>
              </a:prstClr>
            </a:outerShdw>
          </a:effectLst>
        </p:spPr>
        <p:txBody>
          <a:bodyPr/>
          <a:lstStyle/>
          <a:p>
            <a:pPr algn="ctr" rtl="1" eaLnBrk="1" hangingPunct="1">
              <a:defRPr/>
            </a:pPr>
            <a:r>
              <a:rPr lang="fa-IR" sz="2800" b="1" dirty="0">
                <a:solidFill>
                  <a:srgbClr val="0D0D0D"/>
                </a:solidFill>
                <a:effectLst>
                  <a:outerShdw blurRad="38100" dist="38100" dir="2700000" algn="tl">
                    <a:srgbClr val="C0C0C0"/>
                  </a:outerShdw>
                </a:effectLst>
                <a:cs typeface="+mn-cs"/>
              </a:rPr>
              <a:t>عوامل موثر در طراحي مداخله آموزشي</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noChangeArrowheads="1"/>
          </p:cNvSpPr>
          <p:nvPr>
            <p:ph type="body" idx="1"/>
          </p:nvPr>
        </p:nvSpPr>
        <p:spPr>
          <a:xfrm>
            <a:off x="457200" y="2143125"/>
            <a:ext cx="8229600" cy="3983038"/>
          </a:xfrm>
        </p:spPr>
        <p:txBody>
          <a:bodyPr/>
          <a:lstStyle/>
          <a:p>
            <a:r>
              <a:rPr lang="ar-SA" b="1" smtClean="0"/>
              <a:t> </a:t>
            </a:r>
            <a:r>
              <a:rPr lang="fa-IR" sz="2800" b="1" smtClean="0"/>
              <a:t>نخست:</a:t>
            </a:r>
            <a:r>
              <a:rPr lang="fa-IR" sz="2800" smtClean="0"/>
              <a:t> بايد، براساس تحليل و تفسير اطلاعات جمع آوري شده، مشکل و دامنه‌ي آن مشخص گردد.</a:t>
            </a:r>
            <a:endParaRPr lang="en-US" sz="2800" smtClean="0"/>
          </a:p>
          <a:p>
            <a:r>
              <a:rPr lang="fa-IR" sz="2800" b="1" smtClean="0"/>
              <a:t>دوم:</a:t>
            </a:r>
            <a:r>
              <a:rPr lang="fa-IR" sz="2800" smtClean="0"/>
              <a:t>  بايد، براساس امکانات و شرايط موجود، راه  يا راه هاي مقابله با مشکل مشخص شود.</a:t>
            </a:r>
            <a:endParaRPr lang="en-US" sz="2800" smtClean="0"/>
          </a:p>
          <a:p>
            <a:r>
              <a:rPr lang="fa-IR" sz="2800" b="1" smtClean="0"/>
              <a:t>سوم:</a:t>
            </a:r>
            <a:r>
              <a:rPr lang="fa-IR" sz="2800" smtClean="0"/>
              <a:t> بايد همکاران و حاميان اجراي  مداخله مشخص گردد. </a:t>
            </a:r>
            <a:endParaRPr lang="en-US" sz="2800" smtClean="0"/>
          </a:p>
          <a:p>
            <a:r>
              <a:rPr lang="fa-IR" sz="2800" b="1" smtClean="0"/>
              <a:t>چهارم :</a:t>
            </a:r>
            <a:r>
              <a:rPr lang="fa-IR" sz="2800" smtClean="0"/>
              <a:t> مداخله اجرا و يا  هدايت شود.</a:t>
            </a:r>
            <a:endParaRPr lang="en-US" sz="2800" smtClean="0"/>
          </a:p>
          <a:p>
            <a:r>
              <a:rPr lang="fa-IR" sz="2800" b="1" smtClean="0"/>
              <a:t>پنجم:</a:t>
            </a:r>
            <a:r>
              <a:rPr lang="fa-IR" sz="2800" smtClean="0"/>
              <a:t> بايد از نتايج مداخله ارزيابي  به عمل آيد. </a:t>
            </a:r>
            <a:endParaRPr lang="en-US" sz="2800" smtClean="0"/>
          </a:p>
        </p:txBody>
      </p:sp>
      <p:grpSp>
        <p:nvGrpSpPr>
          <p:cNvPr id="2" name="Group 2"/>
          <p:cNvGrpSpPr>
            <a:grpSpLocks/>
          </p:cNvGrpSpPr>
          <p:nvPr/>
        </p:nvGrpSpPr>
        <p:grpSpPr bwMode="auto">
          <a:xfrm>
            <a:off x="-3175" y="595313"/>
            <a:ext cx="1587500" cy="719137"/>
            <a:chOff x="-2" y="210"/>
            <a:chExt cx="1000" cy="453"/>
          </a:xfrm>
        </p:grpSpPr>
        <p:sp>
          <p:nvSpPr>
            <p:cNvPr id="23559" name="Oval 3"/>
            <p:cNvSpPr>
              <a:spLocks noChangeArrowheads="1"/>
            </p:cNvSpPr>
            <p:nvPr/>
          </p:nvSpPr>
          <p:spPr bwMode="auto">
            <a:xfrm rot="-2669059">
              <a:off x="0" y="210"/>
              <a:ext cx="998" cy="453"/>
            </a:xfrm>
            <a:prstGeom prst="ellipse">
              <a:avLst/>
            </a:prstGeom>
            <a:solidFill>
              <a:srgbClr val="FFFF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r" rtl="1" eaLnBrk="1" hangingPunct="1"/>
              <a:endParaRPr lang="en-US"/>
            </a:p>
          </p:txBody>
        </p:sp>
        <p:sp>
          <p:nvSpPr>
            <p:cNvPr id="23560" name="Text Box 4"/>
            <p:cNvSpPr txBox="1">
              <a:spLocks noChangeArrowheads="1"/>
            </p:cNvSpPr>
            <p:nvPr/>
          </p:nvSpPr>
          <p:spPr bwMode="auto">
            <a:xfrm rot="-2630473">
              <a:off x="-2" y="260"/>
              <a:ext cx="940"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algn="ctr" rtl="1" eaLnBrk="1" hangingPunct="1">
                <a:spcBef>
                  <a:spcPct val="50000"/>
                </a:spcBef>
              </a:pPr>
              <a:r>
                <a:rPr lang="fa-IR" sz="1400">
                  <a:cs typeface="Homa" pitchFamily="2" charset="-78"/>
                </a:rPr>
                <a:t>تحليل و تفسير اطلاعات</a:t>
              </a:r>
              <a:endParaRPr lang="en-US" sz="2000">
                <a:cs typeface="Homa" pitchFamily="2" charset="-78"/>
              </a:endParaRPr>
            </a:p>
          </p:txBody>
        </p:sp>
      </p:grpSp>
      <p:sp>
        <p:nvSpPr>
          <p:cNvPr id="8" name="Cloud Callout 7"/>
          <p:cNvSpPr/>
          <p:nvPr/>
        </p:nvSpPr>
        <p:spPr bwMode="auto">
          <a:xfrm>
            <a:off x="3643306" y="285728"/>
            <a:ext cx="5000660" cy="1357322"/>
          </a:xfrm>
          <a:prstGeom prst="cloudCallout">
            <a:avLst/>
          </a:prstGeom>
          <a:solidFill>
            <a:srgbClr val="FFCC00"/>
          </a:solidFill>
          <a:ln w="9525" cap="flat" cmpd="sng" algn="ctr">
            <a:solidFill>
              <a:srgbClr val="0000FF"/>
            </a:solidFill>
            <a:prstDash val="solid"/>
            <a:round/>
            <a:headEnd type="none" w="med" len="med"/>
            <a:tailEnd type="none" w="med" len="med"/>
          </a:ln>
          <a:effectLst>
            <a:glow rad="63500">
              <a:schemeClr val="accent2">
                <a:satMod val="175000"/>
                <a:alpha val="40000"/>
              </a:schemeClr>
            </a:glow>
            <a:outerShdw blurRad="50800" dist="38100" dir="18900000" algn="bl" rotWithShape="0">
              <a:prstClr val="black">
                <a:alpha val="40000"/>
              </a:prstClr>
            </a:outerShdw>
          </a:effectLst>
        </p:spPr>
        <p:txBody>
          <a:bodyPr/>
          <a:lstStyle/>
          <a:p>
            <a:pPr algn="ctr" rtl="1" eaLnBrk="1" hangingPunct="1">
              <a:defRPr/>
            </a:pPr>
            <a:r>
              <a:rPr lang="fa-IR" sz="2800" b="1" dirty="0">
                <a:solidFill>
                  <a:srgbClr val="0D0D0D"/>
                </a:solidFill>
                <a:effectLst>
                  <a:outerShdw blurRad="38100" dist="38100" dir="2700000" algn="tl">
                    <a:srgbClr val="C0C0C0"/>
                  </a:outerShdw>
                </a:effectLst>
                <a:cs typeface="+mn-cs"/>
              </a:rPr>
              <a:t>مراحل طراحي مداخله آموزشي</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t="-19000" b="-19000"/>
          </a:stretch>
        </a:blipFill>
        <a:effectLst/>
      </p:bgPr>
    </p:bg>
    <p:spTree>
      <p:nvGrpSpPr>
        <p:cNvPr id="1" name=""/>
        <p:cNvGrpSpPr/>
        <p:nvPr/>
      </p:nvGrpSpPr>
      <p:grpSpPr>
        <a:xfrm>
          <a:off x="0" y="0"/>
          <a:ext cx="0" cy="0"/>
          <a:chOff x="0" y="0"/>
          <a:chExt cx="0" cy="0"/>
        </a:xfrm>
      </p:grpSpPr>
    </p:spTree>
  </p:cSld>
  <p:clrMapOvr>
    <a:masterClrMapping/>
  </p:clrMapOvr>
  <p:transition spd="slow">
    <p:random/>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p:cNvSpPr>
            <a:spLocks noChangeArrowheads="1"/>
          </p:cNvSpPr>
          <p:nvPr/>
        </p:nvSpPr>
        <p:spPr bwMode="auto">
          <a:xfrm>
            <a:off x="2428875" y="142875"/>
            <a:ext cx="3500438"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rtl="1" eaLnBrk="1" hangingPunct="1"/>
            <a:r>
              <a:rPr lang="fa-IR" sz="5400" b="1">
                <a:solidFill>
                  <a:srgbClr val="0000FF"/>
                </a:solidFill>
                <a:cs typeface="Zar" pitchFamily="2" charset="-78"/>
              </a:rPr>
              <a:t>مدرسه عشق</a:t>
            </a:r>
            <a:endParaRPr lang="en-US" sz="5400"/>
          </a:p>
        </p:txBody>
      </p:sp>
      <p:sp>
        <p:nvSpPr>
          <p:cNvPr id="25604" name="Rectangle 4"/>
          <p:cNvSpPr>
            <a:spLocks noChangeArrowheads="1"/>
          </p:cNvSpPr>
          <p:nvPr/>
        </p:nvSpPr>
        <p:spPr bwMode="auto">
          <a:xfrm>
            <a:off x="1643063" y="1143000"/>
            <a:ext cx="4786312" cy="4032250"/>
          </a:xfrm>
          <a:prstGeom prst="rect">
            <a:avLst/>
          </a:prstGeom>
          <a:noFill/>
          <a:ln w="9525">
            <a:noFill/>
            <a:miter lim="800000"/>
            <a:headEnd/>
            <a:tailEnd/>
          </a:ln>
        </p:spPr>
        <p:txBody>
          <a:bodyPr>
            <a:spAutoFit/>
          </a:bodyPr>
          <a:lstStyle/>
          <a:p>
            <a:pPr algn="r" rtl="1" eaLnBrk="1" hangingPunct="1">
              <a:lnSpc>
                <a:spcPct val="80000"/>
              </a:lnSpc>
              <a:defRPr/>
            </a:pPr>
            <a:r>
              <a:rPr lang="fa-IR" sz="3200" b="1" dirty="0">
                <a:effectLst>
                  <a:outerShdw blurRad="38100" dist="38100" dir="2700000" algn="tl">
                    <a:srgbClr val="000000">
                      <a:alpha val="43137"/>
                    </a:srgbClr>
                  </a:outerShdw>
                </a:effectLst>
                <a:latin typeface="Times New Roman" pitchFamily="18" charset="0"/>
                <a:cs typeface="Times New Roman" pitchFamily="18" charset="0"/>
              </a:rPr>
              <a:t>درمجالي كه برايم باقيست </a:t>
            </a:r>
          </a:p>
          <a:p>
            <a:pPr algn="r" rtl="1" eaLnBrk="1" hangingPunct="1">
              <a:lnSpc>
                <a:spcPct val="80000"/>
              </a:lnSpc>
              <a:defRPr/>
            </a:pPr>
            <a:r>
              <a:rPr lang="fa-IR" sz="3200" b="1" dirty="0">
                <a:effectLst>
                  <a:outerShdw blurRad="38100" dist="38100" dir="2700000" algn="tl">
                    <a:srgbClr val="000000">
                      <a:alpha val="43137"/>
                    </a:srgbClr>
                  </a:outerShdw>
                </a:effectLst>
                <a:latin typeface="Times New Roman" pitchFamily="18" charset="0"/>
                <a:cs typeface="Times New Roman" pitchFamily="18" charset="0"/>
              </a:rPr>
              <a:t>باز همراه شما مدرسه</a:t>
            </a:r>
            <a:r>
              <a:rPr lang="fa-IR" sz="3200" b="1" dirty="0">
                <a:effectLst>
                  <a:outerShdw blurRad="38100" dist="38100" dir="2700000" algn="tl">
                    <a:srgbClr val="000000">
                      <a:alpha val="43137"/>
                    </a:srgbClr>
                  </a:outerShdw>
                </a:effectLst>
                <a:latin typeface="Times New Roman" pitchFamily="18" charset="0"/>
                <a:cs typeface="Arial" charset="0"/>
              </a:rPr>
              <a:t>‌</a:t>
            </a:r>
            <a:r>
              <a:rPr lang="fa-IR" sz="3200" b="1" dirty="0">
                <a:effectLst>
                  <a:outerShdw blurRad="38100" dist="38100" dir="2700000" algn="tl">
                    <a:srgbClr val="000000">
                      <a:alpha val="43137"/>
                    </a:srgbClr>
                  </a:outerShdw>
                </a:effectLst>
                <a:latin typeface="Times New Roman" pitchFamily="18" charset="0"/>
                <a:cs typeface="Times New Roman" pitchFamily="18" charset="0"/>
              </a:rPr>
              <a:t>اي مي</a:t>
            </a:r>
            <a:r>
              <a:rPr lang="fa-IR" sz="3200" b="1" dirty="0">
                <a:effectLst>
                  <a:outerShdw blurRad="38100" dist="38100" dir="2700000" algn="tl">
                    <a:srgbClr val="000000">
                      <a:alpha val="43137"/>
                    </a:srgbClr>
                  </a:outerShdw>
                </a:effectLst>
                <a:latin typeface="Times New Roman" pitchFamily="18" charset="0"/>
                <a:cs typeface="Arial" charset="0"/>
              </a:rPr>
              <a:t>‌</a:t>
            </a:r>
            <a:r>
              <a:rPr lang="fa-IR" sz="3200" b="1" dirty="0">
                <a:effectLst>
                  <a:outerShdw blurRad="38100" dist="38100" dir="2700000" algn="tl">
                    <a:srgbClr val="000000">
                      <a:alpha val="43137"/>
                    </a:srgbClr>
                  </a:outerShdw>
                </a:effectLst>
                <a:latin typeface="Times New Roman" pitchFamily="18" charset="0"/>
                <a:cs typeface="Times New Roman" pitchFamily="18" charset="0"/>
              </a:rPr>
              <a:t>سازيم</a:t>
            </a:r>
          </a:p>
          <a:p>
            <a:pPr algn="r" rtl="1" eaLnBrk="1" hangingPunct="1">
              <a:lnSpc>
                <a:spcPct val="80000"/>
              </a:lnSpc>
              <a:defRPr/>
            </a:pPr>
            <a:r>
              <a:rPr lang="fa-IR" sz="3200" b="1" dirty="0">
                <a:effectLst>
                  <a:outerShdw blurRad="38100" dist="38100" dir="2700000" algn="tl">
                    <a:srgbClr val="000000">
                      <a:alpha val="43137"/>
                    </a:srgbClr>
                  </a:outerShdw>
                </a:effectLst>
                <a:latin typeface="Times New Roman" pitchFamily="18" charset="0"/>
                <a:cs typeface="Times New Roman" pitchFamily="18" charset="0"/>
              </a:rPr>
              <a:t>كه در آن همواره اول صبح</a:t>
            </a:r>
          </a:p>
          <a:p>
            <a:pPr algn="r" rtl="1" eaLnBrk="1" hangingPunct="1">
              <a:lnSpc>
                <a:spcPct val="80000"/>
              </a:lnSpc>
              <a:defRPr/>
            </a:pPr>
            <a:r>
              <a:rPr lang="fa-IR" sz="3200" b="1" dirty="0">
                <a:effectLst>
                  <a:outerShdw blurRad="38100" dist="38100" dir="2700000" algn="tl">
                    <a:srgbClr val="000000">
                      <a:alpha val="43137"/>
                    </a:srgbClr>
                  </a:outerShdw>
                </a:effectLst>
                <a:latin typeface="Times New Roman" pitchFamily="18" charset="0"/>
                <a:cs typeface="Times New Roman" pitchFamily="18" charset="0"/>
              </a:rPr>
              <a:t>به زباني ساده</a:t>
            </a:r>
          </a:p>
          <a:p>
            <a:pPr algn="r" rtl="1" eaLnBrk="1" hangingPunct="1">
              <a:lnSpc>
                <a:spcPct val="80000"/>
              </a:lnSpc>
              <a:defRPr/>
            </a:pPr>
            <a:r>
              <a:rPr lang="fa-IR" sz="3200" b="1" dirty="0">
                <a:effectLst>
                  <a:outerShdw blurRad="38100" dist="38100" dir="2700000" algn="tl">
                    <a:srgbClr val="000000">
                      <a:alpha val="43137"/>
                    </a:srgbClr>
                  </a:outerShdw>
                </a:effectLst>
                <a:latin typeface="Times New Roman" pitchFamily="18" charset="0"/>
                <a:cs typeface="Times New Roman" pitchFamily="18" charset="0"/>
              </a:rPr>
              <a:t>مهر تدريس كنند</a:t>
            </a:r>
          </a:p>
          <a:p>
            <a:pPr algn="r" rtl="1" eaLnBrk="1" hangingPunct="1">
              <a:lnSpc>
                <a:spcPct val="80000"/>
              </a:lnSpc>
              <a:defRPr/>
            </a:pPr>
            <a:r>
              <a:rPr lang="fa-IR" sz="3200" b="1" dirty="0">
                <a:effectLst>
                  <a:outerShdw blurRad="38100" dist="38100" dir="2700000" algn="tl">
                    <a:srgbClr val="000000">
                      <a:alpha val="43137"/>
                    </a:srgbClr>
                  </a:outerShdw>
                </a:effectLst>
                <a:latin typeface="Times New Roman" pitchFamily="18" charset="0"/>
                <a:cs typeface="Times New Roman" pitchFamily="18" charset="0"/>
              </a:rPr>
              <a:t>و بگويند خدا</a:t>
            </a:r>
          </a:p>
          <a:p>
            <a:pPr algn="r" rtl="1" eaLnBrk="1" hangingPunct="1">
              <a:lnSpc>
                <a:spcPct val="80000"/>
              </a:lnSpc>
              <a:defRPr/>
            </a:pPr>
            <a:r>
              <a:rPr lang="fa-IR" sz="3200" b="1" dirty="0">
                <a:effectLst>
                  <a:outerShdw blurRad="38100" dist="38100" dir="2700000" algn="tl">
                    <a:srgbClr val="000000">
                      <a:alpha val="43137"/>
                    </a:srgbClr>
                  </a:outerShdw>
                </a:effectLst>
                <a:latin typeface="Times New Roman" pitchFamily="18" charset="0"/>
                <a:cs typeface="Times New Roman" pitchFamily="18" charset="0"/>
              </a:rPr>
              <a:t>خالق زيبايي</a:t>
            </a:r>
          </a:p>
          <a:p>
            <a:pPr algn="r" rtl="1" eaLnBrk="1" hangingPunct="1">
              <a:lnSpc>
                <a:spcPct val="80000"/>
              </a:lnSpc>
              <a:defRPr/>
            </a:pPr>
            <a:r>
              <a:rPr lang="fa-IR" sz="3200" b="1" dirty="0">
                <a:effectLst>
                  <a:outerShdw blurRad="38100" dist="38100" dir="2700000" algn="tl">
                    <a:srgbClr val="000000">
                      <a:alpha val="43137"/>
                    </a:srgbClr>
                  </a:outerShdw>
                </a:effectLst>
                <a:latin typeface="Times New Roman" pitchFamily="18" charset="0"/>
                <a:cs typeface="Times New Roman" pitchFamily="18" charset="0"/>
              </a:rPr>
              <a:t>و سراينده عشق</a:t>
            </a:r>
          </a:p>
          <a:p>
            <a:pPr algn="r" rtl="1" eaLnBrk="1" hangingPunct="1">
              <a:lnSpc>
                <a:spcPct val="80000"/>
              </a:lnSpc>
              <a:defRPr/>
            </a:pPr>
            <a:r>
              <a:rPr lang="fa-IR" sz="3200" b="1" dirty="0">
                <a:effectLst>
                  <a:outerShdw blurRad="38100" dist="38100" dir="2700000" algn="tl">
                    <a:srgbClr val="000000">
                      <a:alpha val="43137"/>
                    </a:srgbClr>
                  </a:outerShdw>
                </a:effectLst>
                <a:latin typeface="Times New Roman" pitchFamily="18" charset="0"/>
                <a:cs typeface="Times New Roman" pitchFamily="18" charset="0"/>
              </a:rPr>
              <a:t>آفريننده ماست</a:t>
            </a:r>
          </a:p>
          <a:p>
            <a:pPr algn="r" rtl="1" eaLnBrk="1" hangingPunct="1">
              <a:lnSpc>
                <a:spcPct val="80000"/>
              </a:lnSpc>
              <a:defRPr/>
            </a:pPr>
            <a:r>
              <a:rPr lang="fa-IR" sz="3200" b="1" dirty="0">
                <a:effectLst>
                  <a:outerShdw blurRad="38100" dist="38100" dir="2700000" algn="tl">
                    <a:srgbClr val="000000">
                      <a:alpha val="43137"/>
                    </a:srgbClr>
                  </a:outerShdw>
                </a:effectLst>
                <a:latin typeface="Times New Roman" pitchFamily="18" charset="0"/>
                <a:cs typeface="Times New Roman" pitchFamily="18" charset="0"/>
              </a:rPr>
              <a:t>مهربانيست كه مارا به نكويي</a:t>
            </a:r>
            <a:endParaRPr lang="en-US" sz="3200" b="1" dirty="0">
              <a:effectLst>
                <a:outerShdw blurRad="38100" dist="38100" dir="2700000" algn="tl">
                  <a:srgbClr val="000000">
                    <a:alpha val="43137"/>
                  </a:srgbClr>
                </a:outerShdw>
              </a:effectLst>
              <a:latin typeface="Times New Roman" pitchFamily="18" charset="0"/>
              <a:cs typeface="Times New Roman" pitchFamily="18" charset="0"/>
            </a:endParaRPr>
          </a:p>
        </p:txBody>
      </p:sp>
    </p:spTree>
  </p:cSld>
  <p:clrMapOvr>
    <a:masterClrMapping/>
  </p:clrMapOvr>
  <p:transition spd="slow">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ChangeArrowheads="1"/>
          </p:cNvSpPr>
          <p:nvPr/>
        </p:nvSpPr>
        <p:spPr bwMode="auto">
          <a:xfrm>
            <a:off x="1000125" y="642938"/>
            <a:ext cx="5143500" cy="569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rtl="1" eaLnBrk="1" hangingPunct="1"/>
            <a:r>
              <a:rPr lang="fa-IR" sz="2800" b="1">
                <a:latin typeface="Times New Roman" pitchFamily="18" charset="0"/>
                <a:cs typeface="Times New Roman" pitchFamily="18" charset="0"/>
              </a:rPr>
              <a:t>دانايي</a:t>
            </a:r>
          </a:p>
          <a:p>
            <a:pPr algn="r" rtl="1" eaLnBrk="1" hangingPunct="1"/>
            <a:r>
              <a:rPr lang="fa-IR" sz="2800" b="1">
                <a:latin typeface="Times New Roman" pitchFamily="18" charset="0"/>
                <a:cs typeface="Times New Roman" pitchFamily="18" charset="0"/>
              </a:rPr>
              <a:t>زيبايي</a:t>
            </a:r>
          </a:p>
          <a:p>
            <a:pPr algn="r" rtl="1" eaLnBrk="1" hangingPunct="1"/>
            <a:r>
              <a:rPr lang="fa-IR" sz="2800" b="1">
                <a:latin typeface="Times New Roman" pitchFamily="18" charset="0"/>
                <a:cs typeface="Times New Roman" pitchFamily="18" charset="0"/>
              </a:rPr>
              <a:t>و به خود مي</a:t>
            </a:r>
            <a:r>
              <a:rPr lang="fa-IR" sz="2800" b="1">
                <a:latin typeface="Times New Roman" pitchFamily="18" charset="0"/>
              </a:rPr>
              <a:t>‌</a:t>
            </a:r>
            <a:r>
              <a:rPr lang="fa-IR" sz="2800" b="1">
                <a:latin typeface="Times New Roman" pitchFamily="18" charset="0"/>
                <a:cs typeface="Times New Roman" pitchFamily="18" charset="0"/>
              </a:rPr>
              <a:t>خواند</a:t>
            </a:r>
          </a:p>
          <a:p>
            <a:pPr algn="r" rtl="1" eaLnBrk="1" hangingPunct="1"/>
            <a:r>
              <a:rPr lang="fa-IR" sz="2800" b="1">
                <a:latin typeface="Times New Roman" pitchFamily="18" charset="0"/>
                <a:cs typeface="Times New Roman" pitchFamily="18" charset="0"/>
              </a:rPr>
              <a:t>جنتي دارد نزديك، زيبا و بزرگ </a:t>
            </a:r>
          </a:p>
          <a:p>
            <a:pPr algn="r" rtl="1" eaLnBrk="1" hangingPunct="1"/>
            <a:r>
              <a:rPr lang="fa-IR" sz="2800" b="1">
                <a:latin typeface="Times New Roman" pitchFamily="18" charset="0"/>
                <a:cs typeface="Times New Roman" pitchFamily="18" charset="0"/>
              </a:rPr>
              <a:t>دوزخي دارد – به گمانم – كوچك و بعيد</a:t>
            </a:r>
          </a:p>
          <a:p>
            <a:pPr algn="r" rtl="1" eaLnBrk="1" hangingPunct="1"/>
            <a:r>
              <a:rPr lang="fa-IR" sz="2800" b="1">
                <a:latin typeface="Times New Roman" pitchFamily="18" charset="0"/>
                <a:cs typeface="Times New Roman" pitchFamily="18" charset="0"/>
              </a:rPr>
              <a:t>در پي سودائيست </a:t>
            </a:r>
          </a:p>
          <a:p>
            <a:pPr algn="r" rtl="1" eaLnBrk="1" hangingPunct="1"/>
            <a:r>
              <a:rPr lang="fa-IR" sz="2800" b="1">
                <a:latin typeface="Times New Roman" pitchFamily="18" charset="0"/>
                <a:cs typeface="Times New Roman" pitchFamily="18" charset="0"/>
              </a:rPr>
              <a:t>كه ببخشد ما را</a:t>
            </a:r>
          </a:p>
          <a:p>
            <a:pPr algn="r" rtl="1" eaLnBrk="1" hangingPunct="1"/>
            <a:r>
              <a:rPr lang="fa-IR" sz="2800" b="1">
                <a:latin typeface="Times New Roman" pitchFamily="18" charset="0"/>
                <a:cs typeface="Times New Roman" pitchFamily="18" charset="0"/>
              </a:rPr>
              <a:t>و بفهماندمان</a:t>
            </a:r>
          </a:p>
          <a:p>
            <a:pPr algn="r" rtl="1" eaLnBrk="1" hangingPunct="1"/>
            <a:r>
              <a:rPr lang="fa-IR" sz="2800" b="1">
                <a:latin typeface="Times New Roman" pitchFamily="18" charset="0"/>
                <a:cs typeface="Times New Roman" pitchFamily="18" charset="0"/>
              </a:rPr>
              <a:t>ترس بيرون از دايره رحمت اوست</a:t>
            </a:r>
          </a:p>
          <a:p>
            <a:pPr algn="r" rtl="1" eaLnBrk="1" hangingPunct="1"/>
            <a:r>
              <a:rPr lang="fa-IR" sz="2800" b="1">
                <a:latin typeface="Times New Roman" pitchFamily="18" charset="0"/>
                <a:cs typeface="Times New Roman" pitchFamily="18" charset="0"/>
              </a:rPr>
              <a:t>در مجالي كه برايم باقيست</a:t>
            </a:r>
          </a:p>
          <a:p>
            <a:pPr algn="r" rtl="1" eaLnBrk="1" hangingPunct="1"/>
            <a:r>
              <a:rPr lang="fa-IR" sz="2800" b="1">
                <a:latin typeface="Times New Roman" pitchFamily="18" charset="0"/>
                <a:cs typeface="Times New Roman" pitchFamily="18" charset="0"/>
              </a:rPr>
              <a:t>باز همراه شما مدرسه</a:t>
            </a:r>
            <a:r>
              <a:rPr lang="fa-IR" sz="2800" b="1">
                <a:latin typeface="Times New Roman" pitchFamily="18" charset="0"/>
              </a:rPr>
              <a:t>‌</a:t>
            </a:r>
            <a:r>
              <a:rPr lang="fa-IR" sz="2800" b="1">
                <a:latin typeface="Times New Roman" pitchFamily="18" charset="0"/>
                <a:cs typeface="Times New Roman" pitchFamily="18" charset="0"/>
              </a:rPr>
              <a:t>اي مي</a:t>
            </a:r>
            <a:r>
              <a:rPr lang="fa-IR" sz="2800" b="1">
                <a:latin typeface="Times New Roman" pitchFamily="18" charset="0"/>
              </a:rPr>
              <a:t>‌</a:t>
            </a:r>
            <a:r>
              <a:rPr lang="fa-IR" sz="2800" b="1">
                <a:latin typeface="Times New Roman" pitchFamily="18" charset="0"/>
                <a:cs typeface="Times New Roman" pitchFamily="18" charset="0"/>
              </a:rPr>
              <a:t>سازيم </a:t>
            </a:r>
          </a:p>
          <a:p>
            <a:pPr algn="r" rtl="1" eaLnBrk="1" hangingPunct="1"/>
            <a:r>
              <a:rPr lang="fa-IR" sz="2800" b="1">
                <a:latin typeface="Times New Roman" pitchFamily="18" charset="0"/>
                <a:cs typeface="Times New Roman" pitchFamily="18" charset="0"/>
              </a:rPr>
              <a:t>كه خرد را با عشق</a:t>
            </a:r>
          </a:p>
          <a:p>
            <a:pPr algn="r" rtl="1" eaLnBrk="1" hangingPunct="1"/>
            <a:r>
              <a:rPr lang="fa-IR" sz="2800" b="1">
                <a:latin typeface="Times New Roman" pitchFamily="18" charset="0"/>
                <a:cs typeface="Times New Roman" pitchFamily="18" charset="0"/>
              </a:rPr>
              <a:t>علم را با احساس</a:t>
            </a:r>
            <a:endParaRPr lang="en-US" sz="2800" b="1">
              <a:latin typeface="Times New Roman" pitchFamily="18" charset="0"/>
              <a:cs typeface="Times New Roman" pitchFamily="18" charset="0"/>
            </a:endParaRPr>
          </a:p>
        </p:txBody>
      </p:sp>
    </p:spTree>
  </p:cSld>
  <p:clrMapOvr>
    <a:masterClrMapping/>
  </p:clrMapOvr>
  <p:transition spd="slow">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p:cNvSpPr>
            <a:spLocks noChangeArrowheads="1"/>
          </p:cNvSpPr>
          <p:nvPr/>
        </p:nvSpPr>
        <p:spPr bwMode="auto">
          <a:xfrm>
            <a:off x="1785938" y="360363"/>
            <a:ext cx="4643437" cy="6497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rtl="1" eaLnBrk="1" hangingPunct="1"/>
            <a:r>
              <a:rPr lang="fa-IR" sz="2800" b="1">
                <a:latin typeface="Times New Roman" pitchFamily="18" charset="0"/>
                <a:cs typeface="Times New Roman" pitchFamily="18" charset="0"/>
              </a:rPr>
              <a:t>و رياضي با شعر</a:t>
            </a:r>
          </a:p>
          <a:p>
            <a:pPr algn="r" rtl="1" eaLnBrk="1" hangingPunct="1"/>
            <a:r>
              <a:rPr lang="fa-IR" sz="2800" b="1">
                <a:latin typeface="Times New Roman" pitchFamily="18" charset="0"/>
                <a:cs typeface="Times New Roman" pitchFamily="18" charset="0"/>
              </a:rPr>
              <a:t>دين را با عرفان</a:t>
            </a:r>
          </a:p>
          <a:p>
            <a:pPr algn="r" rtl="1" eaLnBrk="1" hangingPunct="1"/>
            <a:r>
              <a:rPr lang="fa-IR" sz="2800" b="1">
                <a:latin typeface="Times New Roman" pitchFamily="18" charset="0"/>
                <a:cs typeface="Times New Roman" pitchFamily="18" charset="0"/>
              </a:rPr>
              <a:t>همه را با تشويق تدريس كنند</a:t>
            </a:r>
          </a:p>
          <a:p>
            <a:pPr algn="r" rtl="1" eaLnBrk="1" hangingPunct="1"/>
            <a:r>
              <a:rPr lang="fa-IR" sz="2800" b="1">
                <a:latin typeface="Times New Roman" pitchFamily="18" charset="0"/>
                <a:cs typeface="Times New Roman" pitchFamily="18" charset="0"/>
              </a:rPr>
              <a:t>لاي انگشت كسي </a:t>
            </a:r>
          </a:p>
          <a:p>
            <a:pPr algn="r" rtl="1" eaLnBrk="1" hangingPunct="1"/>
            <a:r>
              <a:rPr lang="fa-IR" sz="2800" b="1">
                <a:latin typeface="Times New Roman" pitchFamily="18" charset="0"/>
                <a:cs typeface="Times New Roman" pitchFamily="18" charset="0"/>
              </a:rPr>
              <a:t>قلمي نگذارند</a:t>
            </a:r>
          </a:p>
          <a:p>
            <a:pPr algn="r" rtl="1" eaLnBrk="1" hangingPunct="1"/>
            <a:r>
              <a:rPr lang="fa-IR" sz="2800" b="1">
                <a:latin typeface="Times New Roman" pitchFamily="18" charset="0"/>
                <a:cs typeface="Times New Roman" pitchFamily="18" charset="0"/>
              </a:rPr>
              <a:t>.و نخوانند كسي را حيوان</a:t>
            </a:r>
          </a:p>
          <a:p>
            <a:pPr algn="r" rtl="1" eaLnBrk="1" hangingPunct="1"/>
            <a:r>
              <a:rPr lang="fa-IR" sz="2800" b="1">
                <a:latin typeface="Times New Roman" pitchFamily="18" charset="0"/>
                <a:cs typeface="Times New Roman" pitchFamily="18" charset="0"/>
              </a:rPr>
              <a:t>و نگويند كسي را كودن</a:t>
            </a:r>
          </a:p>
          <a:p>
            <a:pPr algn="r" rtl="1" eaLnBrk="1" hangingPunct="1"/>
            <a:r>
              <a:rPr lang="fa-IR" sz="2800" b="1">
                <a:latin typeface="Times New Roman" pitchFamily="18" charset="0"/>
                <a:cs typeface="Times New Roman" pitchFamily="18" charset="0"/>
              </a:rPr>
              <a:t>و معلم هر روز</a:t>
            </a:r>
          </a:p>
          <a:p>
            <a:pPr algn="r" rtl="1" eaLnBrk="1" hangingPunct="1"/>
            <a:r>
              <a:rPr lang="fa-IR" sz="2800" b="1">
                <a:latin typeface="Times New Roman" pitchFamily="18" charset="0"/>
                <a:cs typeface="Times New Roman" pitchFamily="18" charset="0"/>
              </a:rPr>
              <a:t>روح را حاضر و غايب بكند</a:t>
            </a:r>
          </a:p>
          <a:p>
            <a:pPr algn="r" rtl="1" eaLnBrk="1" hangingPunct="1"/>
            <a:r>
              <a:rPr lang="fa-IR" sz="2800" b="1">
                <a:latin typeface="Times New Roman" pitchFamily="18" charset="0"/>
                <a:cs typeface="Times New Roman" pitchFamily="18" charset="0"/>
              </a:rPr>
              <a:t>و بجز ايمانش </a:t>
            </a:r>
          </a:p>
          <a:p>
            <a:pPr algn="r" rtl="1" eaLnBrk="1" hangingPunct="1"/>
            <a:r>
              <a:rPr lang="fa-IR" sz="2800" b="1">
                <a:latin typeface="Times New Roman" pitchFamily="18" charset="0"/>
                <a:cs typeface="Times New Roman" pitchFamily="18" charset="0"/>
              </a:rPr>
              <a:t>هيچ كس چيزي را حفظ نبايد بكند</a:t>
            </a:r>
          </a:p>
          <a:p>
            <a:pPr algn="r" rtl="1" eaLnBrk="1" hangingPunct="1"/>
            <a:r>
              <a:rPr lang="fa-IR" sz="2800" b="1">
                <a:latin typeface="Times New Roman" pitchFamily="18" charset="0"/>
                <a:cs typeface="Times New Roman" pitchFamily="18" charset="0"/>
              </a:rPr>
              <a:t>مغزها پر نشود چون انبار</a:t>
            </a:r>
          </a:p>
          <a:p>
            <a:pPr algn="r" rtl="1" eaLnBrk="1" hangingPunct="1"/>
            <a:r>
              <a:rPr lang="fa-IR" sz="2800" b="1">
                <a:latin typeface="Times New Roman" pitchFamily="18" charset="0"/>
                <a:cs typeface="Times New Roman" pitchFamily="18" charset="0"/>
              </a:rPr>
              <a:t>قلب خالي نشود از احساس</a:t>
            </a:r>
          </a:p>
          <a:p>
            <a:pPr algn="r" rtl="1" eaLnBrk="1" hangingPunct="1"/>
            <a:r>
              <a:rPr lang="fa-IR" sz="2800" b="1">
                <a:latin typeface="Times New Roman" pitchFamily="18" charset="0"/>
                <a:cs typeface="Times New Roman" pitchFamily="18" charset="0"/>
              </a:rPr>
              <a:t>درس</a:t>
            </a:r>
            <a:r>
              <a:rPr lang="fa-IR" sz="2800" b="1">
                <a:latin typeface="Times New Roman" pitchFamily="18" charset="0"/>
              </a:rPr>
              <a:t>‌</a:t>
            </a:r>
            <a:r>
              <a:rPr lang="fa-IR" sz="2800" b="1">
                <a:latin typeface="Times New Roman" pitchFamily="18" charset="0"/>
                <a:cs typeface="Times New Roman" pitchFamily="18" charset="0"/>
              </a:rPr>
              <a:t>هايي بدهند</a:t>
            </a:r>
          </a:p>
          <a:p>
            <a:pPr algn="r" rtl="1" eaLnBrk="1" hangingPunct="1"/>
            <a:endParaRPr lang="en-US" sz="2800" b="1">
              <a:latin typeface="Times New Roman" pitchFamily="18" charset="0"/>
              <a:cs typeface="Times New Roman" pitchFamily="18" charset="0"/>
            </a:endParaRPr>
          </a:p>
        </p:txBody>
      </p:sp>
    </p:spTree>
  </p:cSld>
  <p:clrMapOvr>
    <a:masterClrMapping/>
  </p:clrMapOvr>
  <p:transition spd="slow">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ChangeArrowheads="1"/>
          </p:cNvSpPr>
          <p:nvPr/>
        </p:nvSpPr>
        <p:spPr bwMode="auto">
          <a:xfrm>
            <a:off x="1500188" y="285750"/>
            <a:ext cx="5072062" cy="593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rtl="1" eaLnBrk="1" hangingPunct="1"/>
            <a:r>
              <a:rPr lang="fa-IR" sz="2400" b="1">
                <a:latin typeface="Times New Roman" pitchFamily="18" charset="0"/>
                <a:cs typeface="Times New Roman" pitchFamily="18" charset="0"/>
              </a:rPr>
              <a:t>كه بجاي مغز دلها را تسخير بكند</a:t>
            </a:r>
          </a:p>
          <a:p>
            <a:pPr algn="r" rtl="1" eaLnBrk="1" hangingPunct="1"/>
            <a:r>
              <a:rPr lang="fa-IR" sz="2400" b="1">
                <a:latin typeface="Times New Roman" pitchFamily="18" charset="0"/>
                <a:cs typeface="Times New Roman" pitchFamily="18" charset="0"/>
              </a:rPr>
              <a:t>از كتاب تاريخ </a:t>
            </a:r>
          </a:p>
          <a:p>
            <a:pPr algn="r" rtl="1" eaLnBrk="1" hangingPunct="1"/>
            <a:r>
              <a:rPr lang="fa-IR" sz="2400" b="1">
                <a:latin typeface="Times New Roman" pitchFamily="18" charset="0"/>
                <a:cs typeface="Times New Roman" pitchFamily="18" charset="0"/>
              </a:rPr>
              <a:t>جنگ را بردارند</a:t>
            </a:r>
          </a:p>
          <a:p>
            <a:pPr algn="r" rtl="1" eaLnBrk="1" hangingPunct="1"/>
            <a:r>
              <a:rPr lang="fa-IR" sz="2400" b="1">
                <a:latin typeface="Times New Roman" pitchFamily="18" charset="0"/>
                <a:cs typeface="Times New Roman" pitchFamily="18" charset="0"/>
              </a:rPr>
              <a:t>در كلاس انشاء</a:t>
            </a:r>
          </a:p>
          <a:p>
            <a:pPr algn="r" rtl="1" eaLnBrk="1" hangingPunct="1"/>
            <a:r>
              <a:rPr lang="fa-IR" sz="2400" b="1">
                <a:latin typeface="Times New Roman" pitchFamily="18" charset="0"/>
                <a:cs typeface="Times New Roman" pitchFamily="18" charset="0"/>
              </a:rPr>
              <a:t>هركسي حرف دلش را بزند</a:t>
            </a:r>
          </a:p>
          <a:p>
            <a:pPr algn="r" rtl="1" eaLnBrk="1" hangingPunct="1"/>
            <a:r>
              <a:rPr lang="fa-IR" sz="2400" b="1">
                <a:latin typeface="Times New Roman" pitchFamily="18" charset="0"/>
                <a:cs typeface="Times New Roman" pitchFamily="18" charset="0"/>
              </a:rPr>
              <a:t>غير ممكن را از خاطره</a:t>
            </a:r>
            <a:r>
              <a:rPr lang="fa-IR" sz="2400" b="1">
                <a:latin typeface="Times New Roman" pitchFamily="18" charset="0"/>
              </a:rPr>
              <a:t>‌</a:t>
            </a:r>
            <a:r>
              <a:rPr lang="fa-IR" sz="2400" b="1">
                <a:latin typeface="Times New Roman" pitchFamily="18" charset="0"/>
                <a:cs typeface="Times New Roman" pitchFamily="18" charset="0"/>
              </a:rPr>
              <a:t>ها محو كنند</a:t>
            </a:r>
          </a:p>
          <a:p>
            <a:pPr algn="r" rtl="1" eaLnBrk="1" hangingPunct="1"/>
            <a:r>
              <a:rPr lang="fa-IR" sz="2400" b="1">
                <a:latin typeface="Times New Roman" pitchFamily="18" charset="0"/>
                <a:cs typeface="Times New Roman" pitchFamily="18" charset="0"/>
              </a:rPr>
              <a:t>تا كسي بعد از اين</a:t>
            </a:r>
          </a:p>
          <a:p>
            <a:pPr algn="r" rtl="1" eaLnBrk="1" hangingPunct="1"/>
            <a:r>
              <a:rPr lang="fa-IR" sz="2400" b="1">
                <a:latin typeface="Times New Roman" pitchFamily="18" charset="0"/>
                <a:cs typeface="Times New Roman" pitchFamily="18" charset="0"/>
              </a:rPr>
              <a:t>باز همواره نگويد : هرگز</a:t>
            </a:r>
          </a:p>
          <a:p>
            <a:pPr algn="r" rtl="1" eaLnBrk="1" hangingPunct="1"/>
            <a:r>
              <a:rPr lang="fa-IR" sz="2400" b="1">
                <a:latin typeface="Times New Roman" pitchFamily="18" charset="0"/>
                <a:cs typeface="Times New Roman" pitchFamily="18" charset="0"/>
              </a:rPr>
              <a:t>و به آساني همرنگ جماعت نشود</a:t>
            </a:r>
          </a:p>
          <a:p>
            <a:pPr algn="r" rtl="1" eaLnBrk="1" hangingPunct="1"/>
            <a:r>
              <a:rPr lang="fa-IR" sz="2400" b="1">
                <a:latin typeface="Times New Roman" pitchFamily="18" charset="0"/>
                <a:cs typeface="Times New Roman" pitchFamily="18" charset="0"/>
              </a:rPr>
              <a:t> </a:t>
            </a:r>
          </a:p>
          <a:p>
            <a:pPr algn="r" rtl="1" eaLnBrk="1" hangingPunct="1"/>
            <a:r>
              <a:rPr lang="fa-IR" sz="2400" b="1">
                <a:latin typeface="Times New Roman" pitchFamily="18" charset="0"/>
                <a:cs typeface="Times New Roman" pitchFamily="18" charset="0"/>
              </a:rPr>
              <a:t>زنگ نقاشي تكرار شود</a:t>
            </a:r>
          </a:p>
          <a:p>
            <a:pPr algn="r" rtl="1" eaLnBrk="1" hangingPunct="1"/>
            <a:r>
              <a:rPr lang="fa-IR" sz="2400" b="1">
                <a:latin typeface="Times New Roman" pitchFamily="18" charset="0"/>
                <a:cs typeface="Times New Roman" pitchFamily="18" charset="0"/>
              </a:rPr>
              <a:t>رنگ را در پاييز تعليم دهند</a:t>
            </a:r>
          </a:p>
          <a:p>
            <a:pPr algn="r" rtl="1" eaLnBrk="1" hangingPunct="1"/>
            <a:r>
              <a:rPr lang="fa-IR" sz="2400" b="1">
                <a:latin typeface="Times New Roman" pitchFamily="18" charset="0"/>
                <a:cs typeface="Times New Roman" pitchFamily="18" charset="0"/>
              </a:rPr>
              <a:t>قطره را در باران</a:t>
            </a:r>
          </a:p>
          <a:p>
            <a:pPr algn="r" rtl="1" eaLnBrk="1" hangingPunct="1"/>
            <a:r>
              <a:rPr lang="fa-IR" sz="2400" b="1">
                <a:latin typeface="Times New Roman" pitchFamily="18" charset="0"/>
                <a:cs typeface="Times New Roman" pitchFamily="18" charset="0"/>
              </a:rPr>
              <a:t>موج را در ساحل</a:t>
            </a:r>
          </a:p>
          <a:p>
            <a:pPr algn="r" rtl="1" eaLnBrk="1" hangingPunct="1"/>
            <a:r>
              <a:rPr lang="fa-IR" sz="2400" b="1">
                <a:cs typeface="Times New Roman" pitchFamily="18" charset="0"/>
              </a:rPr>
              <a:t>زندگي را در رفتن و برگشتن از قله كوه</a:t>
            </a:r>
          </a:p>
          <a:p>
            <a:pPr algn="r" rtl="1" eaLnBrk="1" hangingPunct="1"/>
            <a:r>
              <a:rPr lang="fa-IR" sz="2400" b="1">
                <a:cs typeface="Times New Roman" pitchFamily="18" charset="0"/>
              </a:rPr>
              <a:t>و عبادت را در خدمت خلق</a:t>
            </a:r>
            <a:endParaRPr lang="fa-IR" sz="2400" b="1">
              <a:latin typeface="Times New Roman" pitchFamily="18" charset="0"/>
              <a:cs typeface="Times New Roman" pitchFamily="18" charset="0"/>
            </a:endParaRPr>
          </a:p>
        </p:txBody>
      </p:sp>
    </p:spTree>
  </p:cSld>
  <p:clrMapOvr>
    <a:masterClrMapping/>
  </p:clrMapOvr>
  <p:transition spd="slow">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ChangeArrowheads="1"/>
          </p:cNvSpPr>
          <p:nvPr/>
        </p:nvSpPr>
        <p:spPr bwMode="auto">
          <a:xfrm>
            <a:off x="2286000" y="404813"/>
            <a:ext cx="4572000" cy="643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rtl="1" eaLnBrk="1" hangingPunct="1"/>
            <a:r>
              <a:rPr lang="fa-IR" sz="2800" b="1">
                <a:latin typeface="Times New Roman" pitchFamily="18" charset="0"/>
                <a:cs typeface="Times New Roman" pitchFamily="18" charset="0"/>
              </a:rPr>
              <a:t>كار را در كندو</a:t>
            </a:r>
          </a:p>
          <a:p>
            <a:pPr algn="r" rtl="1" eaLnBrk="1" hangingPunct="1"/>
            <a:r>
              <a:rPr lang="fa-IR" sz="2800" b="1">
                <a:latin typeface="Times New Roman" pitchFamily="18" charset="0"/>
                <a:cs typeface="Times New Roman" pitchFamily="18" charset="0"/>
              </a:rPr>
              <a:t>و طبيعت را در جنگل سبز</a:t>
            </a:r>
          </a:p>
          <a:p>
            <a:pPr algn="r" rtl="1" eaLnBrk="1" hangingPunct="1"/>
            <a:r>
              <a:rPr lang="fa-IR" sz="2800" b="1">
                <a:latin typeface="Times New Roman" pitchFamily="18" charset="0"/>
                <a:cs typeface="Times New Roman" pitchFamily="18" charset="0"/>
              </a:rPr>
              <a:t> </a:t>
            </a:r>
          </a:p>
          <a:p>
            <a:pPr algn="r" rtl="1" eaLnBrk="1" hangingPunct="1"/>
            <a:r>
              <a:rPr lang="fa-IR" sz="2800" b="1">
                <a:latin typeface="Times New Roman" pitchFamily="18" charset="0"/>
                <a:cs typeface="Times New Roman" pitchFamily="18" charset="0"/>
              </a:rPr>
              <a:t>مشق شب اين باشد</a:t>
            </a:r>
          </a:p>
          <a:p>
            <a:pPr algn="r" rtl="1" eaLnBrk="1" hangingPunct="1"/>
            <a:r>
              <a:rPr lang="fa-IR" sz="2800" b="1">
                <a:latin typeface="Times New Roman" pitchFamily="18" charset="0"/>
                <a:cs typeface="Times New Roman" pitchFamily="18" charset="0"/>
              </a:rPr>
              <a:t>كه شبي چند بار </a:t>
            </a:r>
          </a:p>
          <a:p>
            <a:pPr algn="r" rtl="1" eaLnBrk="1" hangingPunct="1"/>
            <a:r>
              <a:rPr lang="fa-IR" sz="2800" b="1">
                <a:latin typeface="Times New Roman" pitchFamily="18" charset="0"/>
                <a:cs typeface="Times New Roman" pitchFamily="18" charset="0"/>
              </a:rPr>
              <a:t>همه تكرار كنيم</a:t>
            </a:r>
          </a:p>
          <a:p>
            <a:pPr algn="r" rtl="1" eaLnBrk="1" hangingPunct="1"/>
            <a:r>
              <a:rPr lang="fa-IR" sz="2800" b="1">
                <a:latin typeface="Times New Roman" pitchFamily="18" charset="0"/>
                <a:cs typeface="Times New Roman" pitchFamily="18" charset="0"/>
              </a:rPr>
              <a:t>عدل </a:t>
            </a:r>
          </a:p>
          <a:p>
            <a:pPr algn="r" rtl="1" eaLnBrk="1" hangingPunct="1"/>
            <a:r>
              <a:rPr lang="fa-IR" sz="2800" b="1">
                <a:latin typeface="Times New Roman" pitchFamily="18" charset="0"/>
                <a:cs typeface="Times New Roman" pitchFamily="18" charset="0"/>
              </a:rPr>
              <a:t>آزادي </a:t>
            </a:r>
          </a:p>
          <a:p>
            <a:pPr algn="r" rtl="1" eaLnBrk="1" hangingPunct="1"/>
            <a:r>
              <a:rPr lang="fa-IR" sz="2800" b="1">
                <a:latin typeface="Times New Roman" pitchFamily="18" charset="0"/>
                <a:cs typeface="Times New Roman" pitchFamily="18" charset="0"/>
              </a:rPr>
              <a:t>قانون</a:t>
            </a:r>
          </a:p>
          <a:p>
            <a:pPr algn="r" rtl="1" eaLnBrk="1" hangingPunct="1"/>
            <a:r>
              <a:rPr lang="fa-IR" sz="2800" b="1">
                <a:latin typeface="Times New Roman" pitchFamily="18" charset="0"/>
                <a:cs typeface="Times New Roman" pitchFamily="18" charset="0"/>
              </a:rPr>
              <a:t>شادي</a:t>
            </a:r>
          </a:p>
          <a:p>
            <a:pPr algn="r" rtl="1" eaLnBrk="1" hangingPunct="1"/>
            <a:r>
              <a:rPr lang="fa-IR" sz="2800" b="1">
                <a:latin typeface="Times New Roman" pitchFamily="18" charset="0"/>
                <a:cs typeface="Times New Roman" pitchFamily="18" charset="0"/>
              </a:rPr>
              <a:t>امتحاني بشود</a:t>
            </a:r>
          </a:p>
          <a:p>
            <a:pPr algn="r" rtl="1" eaLnBrk="1" hangingPunct="1"/>
            <a:r>
              <a:rPr lang="fa-IR" sz="2800" b="1">
                <a:latin typeface="Times New Roman" pitchFamily="18" charset="0"/>
                <a:cs typeface="Times New Roman" pitchFamily="18" charset="0"/>
              </a:rPr>
              <a:t>كه بسنجد ما را </a:t>
            </a:r>
          </a:p>
          <a:p>
            <a:pPr algn="r" rtl="1" eaLnBrk="1" hangingPunct="1"/>
            <a:r>
              <a:rPr lang="fa-IR" sz="2800" b="1">
                <a:latin typeface="Times New Roman" pitchFamily="18" charset="0"/>
                <a:cs typeface="Times New Roman" pitchFamily="18" charset="0"/>
              </a:rPr>
              <a:t>تا بفهمند چقدر </a:t>
            </a:r>
          </a:p>
          <a:p>
            <a:pPr algn="r" rtl="1" eaLnBrk="1" hangingPunct="1"/>
            <a:r>
              <a:rPr lang="fa-IR" sz="2800" b="1">
                <a:latin typeface="Times New Roman" pitchFamily="18" charset="0"/>
                <a:cs typeface="Times New Roman" pitchFamily="18" charset="0"/>
              </a:rPr>
              <a:t>عاشق و آگه و آدم شده</a:t>
            </a:r>
            <a:r>
              <a:rPr lang="fa-IR" sz="2800" b="1">
                <a:latin typeface="Times New Roman" pitchFamily="18" charset="0"/>
              </a:rPr>
              <a:t>‌</a:t>
            </a:r>
            <a:r>
              <a:rPr lang="fa-IR" sz="2800" b="1">
                <a:latin typeface="Times New Roman" pitchFamily="18" charset="0"/>
                <a:cs typeface="Times New Roman" pitchFamily="18" charset="0"/>
              </a:rPr>
              <a:t>ايم</a:t>
            </a:r>
          </a:p>
          <a:p>
            <a:pPr algn="r" rtl="1" eaLnBrk="1" hangingPunct="1"/>
            <a:r>
              <a:rPr lang="fa-IR" sz="2400"/>
              <a:t> </a:t>
            </a:r>
          </a:p>
        </p:txBody>
      </p:sp>
    </p:spTree>
  </p:cSld>
  <p:clrMapOvr>
    <a:masterClrMapping/>
  </p:clrMapOvr>
  <p:transition spd="slow">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3"/>
          <p:cNvSpPr>
            <a:spLocks noChangeArrowheads="1"/>
          </p:cNvSpPr>
          <p:nvPr/>
        </p:nvSpPr>
        <p:spPr bwMode="auto">
          <a:xfrm>
            <a:off x="1214438" y="1071563"/>
            <a:ext cx="5214937"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rtl="1" eaLnBrk="1" hangingPunct="1"/>
            <a:r>
              <a:rPr lang="fa-IR" sz="3200" b="1">
                <a:latin typeface="Times New Roman" pitchFamily="18" charset="0"/>
                <a:cs typeface="Arabic Transparent" pitchFamily="2" charset="0"/>
              </a:rPr>
              <a:t>در مجالي كه برايم باقي‌ست </a:t>
            </a:r>
          </a:p>
          <a:p>
            <a:pPr algn="r" rtl="1" eaLnBrk="1" hangingPunct="1"/>
            <a:r>
              <a:rPr lang="fa-IR" sz="3200" b="1">
                <a:latin typeface="Times New Roman" pitchFamily="18" charset="0"/>
                <a:cs typeface="Arabic Transparent" pitchFamily="2" charset="0"/>
              </a:rPr>
              <a:t>باز همراه شما مدرسه‌اي مي‌سازيم </a:t>
            </a:r>
          </a:p>
          <a:p>
            <a:pPr algn="r" rtl="1" eaLnBrk="1" hangingPunct="1"/>
            <a:r>
              <a:rPr lang="fa-IR" sz="3200" b="1">
                <a:latin typeface="Times New Roman" pitchFamily="18" charset="0"/>
                <a:cs typeface="Arabic Transparent" pitchFamily="2" charset="0"/>
              </a:rPr>
              <a:t>كه در آن آخر وقت </a:t>
            </a:r>
          </a:p>
          <a:p>
            <a:pPr algn="r" rtl="1" eaLnBrk="1" hangingPunct="1"/>
            <a:r>
              <a:rPr lang="fa-IR" sz="3200" b="1">
                <a:latin typeface="Times New Roman" pitchFamily="18" charset="0"/>
                <a:cs typeface="Arabic Transparent" pitchFamily="2" charset="0"/>
              </a:rPr>
              <a:t>به زباني ساده</a:t>
            </a:r>
          </a:p>
          <a:p>
            <a:pPr algn="r" rtl="1" eaLnBrk="1" hangingPunct="1"/>
            <a:r>
              <a:rPr lang="fa-IR" sz="3200" b="1">
                <a:latin typeface="Times New Roman" pitchFamily="18" charset="0"/>
                <a:cs typeface="Arabic Transparent" pitchFamily="2" charset="0"/>
              </a:rPr>
              <a:t>شعر تدريس كنند</a:t>
            </a:r>
          </a:p>
          <a:p>
            <a:pPr algn="r" rtl="1" eaLnBrk="1" hangingPunct="1"/>
            <a:r>
              <a:rPr lang="fa-IR" sz="3200" b="1">
                <a:latin typeface="Times New Roman" pitchFamily="18" charset="0"/>
                <a:cs typeface="Arabic Transparent" pitchFamily="2" charset="0"/>
              </a:rPr>
              <a:t>و بگويند كه تا فردا صبح </a:t>
            </a:r>
          </a:p>
          <a:p>
            <a:pPr algn="r" rtl="1" eaLnBrk="1" hangingPunct="1"/>
            <a:r>
              <a:rPr lang="fa-IR" sz="3200" b="1">
                <a:latin typeface="Times New Roman" pitchFamily="18" charset="0"/>
                <a:cs typeface="Arabic Transparent" pitchFamily="2" charset="0"/>
              </a:rPr>
              <a:t>خالق عشق نگهدار شما</a:t>
            </a:r>
            <a:endParaRPr lang="en-US" sz="3200" b="1">
              <a:latin typeface="Times New Roman" pitchFamily="18" charset="0"/>
              <a:cs typeface="Arabic Transparent" pitchFamily="2" charset="0"/>
            </a:endParaRPr>
          </a:p>
          <a:p>
            <a:pPr algn="r" rtl="1" eaLnBrk="1" hangingPunct="1"/>
            <a:endParaRPr lang="en-US" sz="3200" b="1">
              <a:latin typeface="Times New Roman" pitchFamily="18" charset="0"/>
              <a:cs typeface="Arabic Transparent" pitchFamily="2" charset="0"/>
            </a:endParaRPr>
          </a:p>
        </p:txBody>
      </p:sp>
    </p:spTree>
  </p:cSld>
  <p:clrMapOvr>
    <a:masterClrMapping/>
  </p:clrMapOvr>
  <p:transition spd="slow">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Bevel 2"/>
          <p:cNvSpPr>
            <a:spLocks noChangeArrowheads="1"/>
          </p:cNvSpPr>
          <p:nvPr/>
        </p:nvSpPr>
        <p:spPr bwMode="auto">
          <a:xfrm>
            <a:off x="642938" y="785813"/>
            <a:ext cx="7929562" cy="4643437"/>
          </a:xfrm>
          <a:prstGeom prst="bevel">
            <a:avLst>
              <a:gd name="adj" fmla="val 12500"/>
            </a:avLst>
          </a:prstGeom>
          <a:solidFill>
            <a:srgbClr val="FFFF99"/>
          </a:solidFill>
          <a:ln w="9525" algn="ctr">
            <a:solidFill>
              <a:schemeClr val="tx1"/>
            </a:solidFill>
            <a:round/>
            <a:headEnd/>
            <a:tailEnd/>
          </a:ln>
        </p:spPr>
        <p:txBody>
          <a:bodyPr/>
          <a:lstStyle/>
          <a:p>
            <a:pPr algn="r" rtl="1" eaLnBrk="1" hangingPunct="1"/>
            <a:endParaRPr lang="en-US" sz="4400" b="1">
              <a:solidFill>
                <a:srgbClr val="0000FF"/>
              </a:solidFill>
            </a:endParaRPr>
          </a:p>
          <a:p>
            <a:pPr algn="r" rtl="1" eaLnBrk="1" hangingPunct="1"/>
            <a:r>
              <a:rPr lang="en-US" sz="4400" b="1">
                <a:solidFill>
                  <a:srgbClr val="0000FF"/>
                </a:solidFill>
              </a:rPr>
              <a:t>  </a:t>
            </a:r>
            <a:r>
              <a:rPr lang="fa-IR" sz="4400" b="1">
                <a:solidFill>
                  <a:srgbClr val="0000FF"/>
                </a:solidFill>
              </a:rPr>
              <a:t>خدايا چنــان کن ســـرانجام کار</a:t>
            </a:r>
          </a:p>
          <a:p>
            <a:pPr algn="r" rtl="1" eaLnBrk="1" hangingPunct="1"/>
            <a:r>
              <a:rPr lang="fa-IR" sz="4400" b="1">
                <a:solidFill>
                  <a:srgbClr val="0000FF"/>
                </a:solidFill>
              </a:rPr>
              <a:t>   که تو خشنود باشي و ما رستگار</a:t>
            </a:r>
            <a:endParaRPr lang="en-US" sz="4400"/>
          </a:p>
        </p:txBody>
      </p:sp>
    </p:spTree>
  </p:cSld>
  <p:clrMapOvr>
    <a:masterClrMapping/>
  </p:clrMapOvr>
  <p:transition spd="slow">
    <p:random/>
  </p:transition>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3384</TotalTime>
  <Words>1489</Words>
  <Application>Microsoft Office PowerPoint</Application>
  <PresentationFormat>On-screen Show (4:3)</PresentationFormat>
  <Paragraphs>156</Paragraphs>
  <Slides>30</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30</vt:i4>
      </vt:variant>
    </vt:vector>
  </HeadingPairs>
  <TitlesOfParts>
    <vt:vector size="40" baseType="lpstr">
      <vt:lpstr>Aldhabi</vt:lpstr>
      <vt:lpstr>Arabic Transparent</vt:lpstr>
      <vt:lpstr>Arial</vt:lpstr>
      <vt:lpstr>B Jadid</vt:lpstr>
      <vt:lpstr>Calibri</vt:lpstr>
      <vt:lpstr>Homa</vt:lpstr>
      <vt:lpstr>IranNastaliq</vt:lpstr>
      <vt:lpstr>Times New Roman</vt:lpstr>
      <vt:lpstr>Zar</vt:lpstr>
      <vt:lpstr>Default Design</vt:lpstr>
      <vt:lpstr>PowerPoint Presentation</vt:lpstr>
      <vt:lpstr>PowerPoint Presentation</vt:lpstr>
      <vt:lpstr>PowerPoint Presentation</vt:lpstr>
      <vt:lpstr>جايگاه تکاليف درسي در ارزش‌يابي کيفي توصيفي </vt:lpstr>
      <vt:lpstr>رابطه ارزش‌يابي و طرّاحي و اجراي تکليف يادگيري</vt:lpstr>
      <vt:lpstr>ویژگی های فعالیتهای یادگیری </vt:lpstr>
      <vt:lpstr>انواع تکالیف یا فعالیت های یادگیری از منظر تأثیر </vt:lpstr>
      <vt:lpstr>تمرینی </vt:lpstr>
      <vt:lpstr>تمرینی </vt:lpstr>
      <vt:lpstr>آمادگی</vt:lpstr>
      <vt:lpstr>امتدادی یا بسطی</vt:lpstr>
      <vt:lpstr>امتدادی یا بسطی</vt:lpstr>
      <vt:lpstr>PowerPoint Presentation</vt:lpstr>
      <vt:lpstr>PowerPoint Presentation</vt:lpstr>
      <vt:lpstr>PowerPoint Presentation</vt:lpstr>
      <vt:lpstr>PowerPoint Presentation</vt:lpstr>
      <vt:lpstr>یک مثال </vt:lpstr>
      <vt:lpstr>یک تجربه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M3</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نام خداوند جان آفرين  حکيم سخن در زبان افرين</dc:title>
  <dc:creator>M.H</dc:creator>
  <cp:lastModifiedBy>Windows User</cp:lastModifiedBy>
  <cp:revision>169</cp:revision>
  <dcterms:created xsi:type="dcterms:W3CDTF">2008-09-05T07:47:59Z</dcterms:created>
  <dcterms:modified xsi:type="dcterms:W3CDTF">2020-02-19T19:04:49Z</dcterms:modified>
</cp:coreProperties>
</file>