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1" r:id="rId1"/>
  </p:sldMasterIdLst>
  <p:notesMasterIdLst>
    <p:notesMasterId r:id="rId24"/>
  </p:notesMasterIdLst>
  <p:sldIdLst>
    <p:sldId id="256" r:id="rId2"/>
    <p:sldId id="265" r:id="rId3"/>
    <p:sldId id="266" r:id="rId4"/>
    <p:sldId id="267" r:id="rId5"/>
    <p:sldId id="268" r:id="rId6"/>
    <p:sldId id="257" r:id="rId7"/>
    <p:sldId id="258" r:id="rId8"/>
    <p:sldId id="259" r:id="rId9"/>
    <p:sldId id="260" r:id="rId10"/>
    <p:sldId id="261" r:id="rId11"/>
    <p:sldId id="270" r:id="rId12"/>
    <p:sldId id="272" r:id="rId13"/>
    <p:sldId id="262" r:id="rId14"/>
    <p:sldId id="274" r:id="rId15"/>
    <p:sldId id="275" r:id="rId16"/>
    <p:sldId id="276" r:id="rId17"/>
    <p:sldId id="273" r:id="rId18"/>
    <p:sldId id="263" r:id="rId19"/>
    <p:sldId id="264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412" autoAdjust="0"/>
    <p:restoredTop sz="94624" autoAdjust="0"/>
  </p:normalViewPr>
  <p:slideViewPr>
    <p:cSldViewPr>
      <p:cViewPr varScale="1">
        <p:scale>
          <a:sx n="60" d="100"/>
          <a:sy n="60" d="100"/>
        </p:scale>
        <p:origin x="146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40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9AE8E1-8A7D-4BC0-AAAB-E36E530F0673}" type="doc">
      <dgm:prSet loTypeId="urn:microsoft.com/office/officeart/2005/8/layout/process1" loCatId="process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4C87B52E-3545-4F32-A2E3-3ADF8176A02D}">
      <dgm:prSet phldrT="[Text]" custT="1"/>
      <dgm:spPr/>
      <dgm:t>
        <a:bodyPr/>
        <a:lstStyle/>
        <a:p>
          <a:pPr algn="r" rtl="1"/>
          <a:r>
            <a:rPr lang="fa-IR" sz="1600" dirty="0" smtClean="0">
              <a:cs typeface="B Nazanin" pitchFamily="2" charset="-78"/>
            </a:rPr>
            <a:t>1- بررسی پالس مربعی ولبه های عمودی آن</a:t>
          </a:r>
        </a:p>
        <a:p>
          <a:pPr algn="r" rtl="1"/>
          <a:r>
            <a:rPr lang="fa-IR" sz="1600" dirty="0" smtClean="0">
              <a:cs typeface="B Nazanin" pitchFamily="2" charset="-78"/>
            </a:rPr>
            <a:t>2-کنترل حساسیت و فراهم کردن انحراف 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fa-IR" sz="1600" dirty="0" smtClean="0">
              <a:cs typeface="B Nazanin" pitchFamily="2" charset="-78"/>
            </a:rPr>
            <a:t> میلی متر</a:t>
          </a:r>
        </a:p>
        <a:p>
          <a:pPr algn="r" rtl="1"/>
          <a:r>
            <a:rPr lang="fa-IR" sz="1600" dirty="0" smtClean="0">
              <a:cs typeface="B Nazanin" pitchFamily="2" charset="-78"/>
            </a:rPr>
            <a:t>3- کنترل وضعیت و بررسی حرکت سوزن</a:t>
          </a:r>
          <a:endParaRPr lang="en-US" sz="1600" dirty="0">
            <a:cs typeface="B Nazanin" pitchFamily="2" charset="-78"/>
          </a:endParaRPr>
        </a:p>
      </dgm:t>
    </dgm:pt>
    <dgm:pt modelId="{A1172549-6668-4397-81A2-A74783B06913}" type="sibTrans" cxnId="{296323E0-9241-4109-BBCE-E7A14D3BD7B4}">
      <dgm:prSet/>
      <dgm:spPr/>
      <dgm:t>
        <a:bodyPr/>
        <a:lstStyle/>
        <a:p>
          <a:endParaRPr lang="en-US"/>
        </a:p>
      </dgm:t>
    </dgm:pt>
    <dgm:pt modelId="{E8B230BE-3410-40D6-AD28-3C124E1E0AB9}" type="parTrans" cxnId="{296323E0-9241-4109-BBCE-E7A14D3BD7B4}">
      <dgm:prSet/>
      <dgm:spPr/>
      <dgm:t>
        <a:bodyPr/>
        <a:lstStyle/>
        <a:p>
          <a:endParaRPr lang="en-US"/>
        </a:p>
      </dgm:t>
    </dgm:pt>
    <dgm:pt modelId="{545FFC53-E182-47F9-8281-9121F09E9082}">
      <dgm:prSet phldrT="[Text]" custT="1"/>
      <dgm:spPr/>
      <dgm:t>
        <a:bodyPr/>
        <a:lstStyle/>
        <a:p>
          <a:pPr rtl="1"/>
          <a:r>
            <a:rPr lang="fa-IR" sz="1600" dirty="0" smtClean="0">
              <a:cs typeface="B Nazanin" pitchFamily="2" charset="-78"/>
            </a:rPr>
            <a:t>فشار دادن کلید 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fa-IR" sz="1600" dirty="0" smtClean="0">
              <a:cs typeface="B Nazanin" pitchFamily="2" charset="-78"/>
            </a:rPr>
            <a:t> میلی ولت</a:t>
          </a:r>
          <a:endParaRPr lang="en-US" sz="1600" dirty="0">
            <a:cs typeface="B Nazanin" pitchFamily="2" charset="-78"/>
          </a:endParaRPr>
        </a:p>
      </dgm:t>
    </dgm:pt>
    <dgm:pt modelId="{93AA6A00-9712-47A8-9330-AD7DDBDF6BF9}" type="sibTrans" cxnId="{0C65A4B2-EAE2-4AA4-B30F-6E5F9D5633CE}">
      <dgm:prSet/>
      <dgm:spPr/>
      <dgm:t>
        <a:bodyPr/>
        <a:lstStyle/>
        <a:p>
          <a:endParaRPr lang="en-US"/>
        </a:p>
      </dgm:t>
    </dgm:pt>
    <dgm:pt modelId="{65492929-8FC5-47EF-BBFF-31D44C455B77}" type="parTrans" cxnId="{0C65A4B2-EAE2-4AA4-B30F-6E5F9D5633CE}">
      <dgm:prSet/>
      <dgm:spPr/>
      <dgm:t>
        <a:bodyPr/>
        <a:lstStyle/>
        <a:p>
          <a:endParaRPr lang="en-US"/>
        </a:p>
      </dgm:t>
    </dgm:pt>
    <dgm:pt modelId="{2FC177C3-FAB4-4B98-9EEF-229CC6E468AE}">
      <dgm:prSet custT="1"/>
      <dgm:spPr/>
      <dgm:t>
        <a:bodyPr/>
        <a:lstStyle/>
        <a:p>
          <a:r>
            <a:rPr lang="ar-SA" sz="1600" dirty="0" smtClean="0">
              <a:cs typeface="B Nazanin" pitchFamily="2" charset="-78"/>
            </a:rPr>
            <a:t>سوئيچ انتخاب‌گر ليد </a:t>
          </a:r>
          <a:r>
            <a:rPr lang="en-US" sz="1400" dirty="0" smtClean="0">
              <a:latin typeface="Times New Roman" pitchFamily="18" charset="0"/>
              <a:cs typeface="Times New Roman" pitchFamily="18" charset="0"/>
            </a:rPr>
            <a:t>STD</a:t>
          </a:r>
          <a:endParaRPr lang="en-US" sz="1400" dirty="0">
            <a:latin typeface="Times New Roman" pitchFamily="18" charset="0"/>
            <a:cs typeface="Times New Roman" pitchFamily="18" charset="0"/>
          </a:endParaRPr>
        </a:p>
      </dgm:t>
    </dgm:pt>
    <dgm:pt modelId="{90D053B8-11C7-41A0-952F-4559E66085E7}" type="sibTrans" cxnId="{23A39A12-A768-465D-858A-D9FFEF8237B0}">
      <dgm:prSet/>
      <dgm:spPr/>
      <dgm:t>
        <a:bodyPr/>
        <a:lstStyle/>
        <a:p>
          <a:endParaRPr lang="en-US"/>
        </a:p>
      </dgm:t>
    </dgm:pt>
    <dgm:pt modelId="{6346090C-B7B9-48B6-A55E-CA0473D06094}" type="parTrans" cxnId="{23A39A12-A768-465D-858A-D9FFEF8237B0}">
      <dgm:prSet/>
      <dgm:spPr/>
      <dgm:t>
        <a:bodyPr/>
        <a:lstStyle/>
        <a:p>
          <a:endParaRPr lang="en-US"/>
        </a:p>
      </dgm:t>
    </dgm:pt>
    <dgm:pt modelId="{1215A90E-34B0-4FFC-95A5-6F73DE81426B}">
      <dgm:prSet custT="1"/>
      <dgm:spPr/>
      <dgm:t>
        <a:bodyPr/>
        <a:lstStyle/>
        <a:p>
          <a:pPr rtl="1"/>
          <a:r>
            <a:rPr lang="ar-SA" sz="1600" dirty="0" smtClean="0">
              <a:cs typeface="B Nazanin" pitchFamily="2" charset="-78"/>
            </a:rPr>
            <a:t>سوئيچ عملكرد 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Run</a:t>
          </a:r>
          <a:endParaRPr lang="en-US" sz="1600" dirty="0">
            <a:latin typeface="Times New Roman" pitchFamily="18" charset="0"/>
            <a:cs typeface="Times New Roman" pitchFamily="18" charset="0"/>
          </a:endParaRPr>
        </a:p>
      </dgm:t>
    </dgm:pt>
    <dgm:pt modelId="{21CC4377-66D5-4D80-B4FE-C0EF3516E615}" type="sibTrans" cxnId="{25DF8A57-4988-41A9-BCB1-1F60E5BD5DB7}">
      <dgm:prSet/>
      <dgm:spPr/>
      <dgm:t>
        <a:bodyPr/>
        <a:lstStyle/>
        <a:p>
          <a:endParaRPr lang="en-US"/>
        </a:p>
      </dgm:t>
    </dgm:pt>
    <dgm:pt modelId="{6CD00942-A76E-471E-AC9C-DD640085430A}" type="parTrans" cxnId="{25DF8A57-4988-41A9-BCB1-1F60E5BD5DB7}">
      <dgm:prSet/>
      <dgm:spPr/>
      <dgm:t>
        <a:bodyPr/>
        <a:lstStyle/>
        <a:p>
          <a:endParaRPr lang="en-US"/>
        </a:p>
      </dgm:t>
    </dgm:pt>
    <dgm:pt modelId="{27B852BC-2DB6-4AAC-8381-F17736FC0A64}">
      <dgm:prSet phldrT="[Text]" custT="1"/>
      <dgm:spPr/>
      <dgm:t>
        <a:bodyPr/>
        <a:lstStyle/>
        <a:p>
          <a:pPr rtl="1"/>
          <a:r>
            <a:rPr lang="fa-IR" sz="1600" dirty="0" smtClean="0">
              <a:cs typeface="B Nazanin" pitchFamily="2" charset="-78"/>
            </a:rPr>
            <a:t>روشن کردن</a:t>
          </a:r>
          <a:endParaRPr lang="en-US" sz="1600" dirty="0">
            <a:cs typeface="B Nazanin" pitchFamily="2" charset="-78"/>
          </a:endParaRPr>
        </a:p>
      </dgm:t>
    </dgm:pt>
    <dgm:pt modelId="{1B0441B4-B0F1-4207-A827-D6FF76FB16C5}" type="sibTrans" cxnId="{7F1420D0-DE30-4811-B939-D0692FFD0433}">
      <dgm:prSet/>
      <dgm:spPr/>
      <dgm:t>
        <a:bodyPr/>
        <a:lstStyle/>
        <a:p>
          <a:endParaRPr lang="en-US"/>
        </a:p>
      </dgm:t>
    </dgm:pt>
    <dgm:pt modelId="{EC47D991-9262-4BD0-827E-318F134C1E6C}" type="parTrans" cxnId="{7F1420D0-DE30-4811-B939-D0692FFD0433}">
      <dgm:prSet/>
      <dgm:spPr/>
      <dgm:t>
        <a:bodyPr/>
        <a:lstStyle/>
        <a:p>
          <a:endParaRPr lang="en-US"/>
        </a:p>
      </dgm:t>
    </dgm:pt>
    <dgm:pt modelId="{4A89939B-286B-426E-8521-F8B70C846321}">
      <dgm:prSet phldrT="[Text]" custT="1"/>
      <dgm:spPr/>
      <dgm:t>
        <a:bodyPr/>
        <a:lstStyle/>
        <a:p>
          <a:pPr algn="r" rtl="1"/>
          <a:r>
            <a:rPr lang="fa-IR" sz="1400" dirty="0" smtClean="0">
              <a:cs typeface="B Nazanin" pitchFamily="2" charset="-78"/>
            </a:rPr>
            <a:t>چرخاندن سوئیچ انتخابگر لید</a:t>
          </a:r>
          <a:endParaRPr lang="en-US" sz="1400" dirty="0">
            <a:cs typeface="B Nazanin" pitchFamily="2" charset="-78"/>
          </a:endParaRPr>
        </a:p>
      </dgm:t>
    </dgm:pt>
    <dgm:pt modelId="{E220E588-DF97-44B4-93A6-77AC18672AD9}" type="parTrans" cxnId="{3EB68DB1-44EB-42B3-8640-7C9570548AE7}">
      <dgm:prSet/>
      <dgm:spPr/>
      <dgm:t>
        <a:bodyPr/>
        <a:lstStyle/>
        <a:p>
          <a:endParaRPr lang="en-US"/>
        </a:p>
      </dgm:t>
    </dgm:pt>
    <dgm:pt modelId="{076B022E-D760-457F-AA88-5CA7C43AE5BB}" type="sibTrans" cxnId="{3EB68DB1-44EB-42B3-8640-7C9570548AE7}">
      <dgm:prSet/>
      <dgm:spPr/>
      <dgm:t>
        <a:bodyPr/>
        <a:lstStyle/>
        <a:p>
          <a:endParaRPr lang="en-US"/>
        </a:p>
      </dgm:t>
    </dgm:pt>
    <dgm:pt modelId="{9CB0AF42-5EE3-42C2-A8B6-159E8007DF76}" type="pres">
      <dgm:prSet presAssocID="{3C9AE8E1-8A7D-4BC0-AAAB-E36E530F067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332849A2-2ADD-4F30-B99F-84B96BFAFB07}" type="pres">
      <dgm:prSet presAssocID="{27B852BC-2DB6-4AAC-8381-F17736FC0A64}" presName="node" presStyleLbl="node1" presStyleIdx="0" presStyleCnt="6" custScaleX="102031" custScaleY="666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03E70A-317C-4E63-9B53-B299B4FBD100}" type="pres">
      <dgm:prSet presAssocID="{1B0441B4-B0F1-4207-A827-D6FF76FB16C5}" presName="sibTrans" presStyleLbl="sibTrans2D1" presStyleIdx="0" presStyleCnt="5"/>
      <dgm:spPr/>
      <dgm:t>
        <a:bodyPr/>
        <a:lstStyle/>
        <a:p>
          <a:pPr rtl="1"/>
          <a:endParaRPr lang="fa-IR"/>
        </a:p>
      </dgm:t>
    </dgm:pt>
    <dgm:pt modelId="{FBAD3534-3ED9-4C51-84BD-73BBDBB24982}" type="pres">
      <dgm:prSet presAssocID="{1B0441B4-B0F1-4207-A827-D6FF76FB16C5}" presName="connectorText" presStyleLbl="sibTrans2D1" presStyleIdx="0" presStyleCnt="5"/>
      <dgm:spPr/>
      <dgm:t>
        <a:bodyPr/>
        <a:lstStyle/>
        <a:p>
          <a:pPr rtl="1"/>
          <a:endParaRPr lang="fa-IR"/>
        </a:p>
      </dgm:t>
    </dgm:pt>
    <dgm:pt modelId="{F92B2214-03BB-48A9-B3F2-300240A7F7DA}" type="pres">
      <dgm:prSet presAssocID="{1215A90E-34B0-4FFC-95A5-6F73DE81426B}" presName="node" presStyleLbl="node1" presStyleIdx="1" presStyleCnt="6" custScaleX="112438" custScaleY="659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15AA8A-41EC-4E55-B0DB-5539F6C5AC69}" type="pres">
      <dgm:prSet presAssocID="{21CC4377-66D5-4D80-B4FE-C0EF3516E615}" presName="sibTrans" presStyleLbl="sibTrans2D1" presStyleIdx="1" presStyleCnt="5"/>
      <dgm:spPr/>
      <dgm:t>
        <a:bodyPr/>
        <a:lstStyle/>
        <a:p>
          <a:pPr rtl="1"/>
          <a:endParaRPr lang="fa-IR"/>
        </a:p>
      </dgm:t>
    </dgm:pt>
    <dgm:pt modelId="{D417A60C-8834-4CB5-9163-66A7429DDCA9}" type="pres">
      <dgm:prSet presAssocID="{21CC4377-66D5-4D80-B4FE-C0EF3516E615}" presName="connectorText" presStyleLbl="sibTrans2D1" presStyleIdx="1" presStyleCnt="5"/>
      <dgm:spPr/>
      <dgm:t>
        <a:bodyPr/>
        <a:lstStyle/>
        <a:p>
          <a:pPr rtl="1"/>
          <a:endParaRPr lang="fa-IR"/>
        </a:p>
      </dgm:t>
    </dgm:pt>
    <dgm:pt modelId="{FDDF397D-A983-437F-8EF8-E8E0BC22CDD7}" type="pres">
      <dgm:prSet presAssocID="{2FC177C3-FAB4-4B98-9EEF-229CC6E468AE}" presName="node" presStyleLbl="node1" presStyleIdx="2" presStyleCnt="6" custScaleX="111053" custScaleY="659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2CD2A8-0FEC-4CA5-BAB1-78436AF86C95}" type="pres">
      <dgm:prSet presAssocID="{90D053B8-11C7-41A0-952F-4559E66085E7}" presName="sibTrans" presStyleLbl="sibTrans2D1" presStyleIdx="2" presStyleCnt="5"/>
      <dgm:spPr/>
      <dgm:t>
        <a:bodyPr/>
        <a:lstStyle/>
        <a:p>
          <a:pPr rtl="1"/>
          <a:endParaRPr lang="fa-IR"/>
        </a:p>
      </dgm:t>
    </dgm:pt>
    <dgm:pt modelId="{68F599F7-E2F9-46CF-BD01-2E688E936E5C}" type="pres">
      <dgm:prSet presAssocID="{90D053B8-11C7-41A0-952F-4559E66085E7}" presName="connectorText" presStyleLbl="sibTrans2D1" presStyleIdx="2" presStyleCnt="5"/>
      <dgm:spPr/>
      <dgm:t>
        <a:bodyPr/>
        <a:lstStyle/>
        <a:p>
          <a:pPr rtl="1"/>
          <a:endParaRPr lang="fa-IR"/>
        </a:p>
      </dgm:t>
    </dgm:pt>
    <dgm:pt modelId="{78FAFD7B-4D73-4404-B674-C78769041270}" type="pres">
      <dgm:prSet presAssocID="{545FFC53-E182-47F9-8281-9121F09E9082}" presName="node" presStyleLbl="node1" presStyleIdx="3" presStyleCnt="6" custScaleX="119519" custScaleY="660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CD5752-F33D-461F-BB56-796AAF0FC2DD}" type="pres">
      <dgm:prSet presAssocID="{93AA6A00-9712-47A8-9330-AD7DDBDF6BF9}" presName="sibTrans" presStyleLbl="sibTrans2D1" presStyleIdx="3" presStyleCnt="5"/>
      <dgm:spPr/>
      <dgm:t>
        <a:bodyPr/>
        <a:lstStyle/>
        <a:p>
          <a:pPr rtl="1"/>
          <a:endParaRPr lang="fa-IR"/>
        </a:p>
      </dgm:t>
    </dgm:pt>
    <dgm:pt modelId="{B9C1B76F-8B50-4951-8861-C3E59B643AB1}" type="pres">
      <dgm:prSet presAssocID="{93AA6A00-9712-47A8-9330-AD7DDBDF6BF9}" presName="connectorText" presStyleLbl="sibTrans2D1" presStyleIdx="3" presStyleCnt="5"/>
      <dgm:spPr/>
      <dgm:t>
        <a:bodyPr/>
        <a:lstStyle/>
        <a:p>
          <a:pPr rtl="1"/>
          <a:endParaRPr lang="fa-IR"/>
        </a:p>
      </dgm:t>
    </dgm:pt>
    <dgm:pt modelId="{715F89AC-0D89-4963-847B-E96CC2D2816B}" type="pres">
      <dgm:prSet presAssocID="{4C87B52E-3545-4F32-A2E3-3ADF8176A02D}" presName="node" presStyleLbl="node1" presStyleIdx="4" presStyleCnt="6" custScaleX="365155" custScaleY="1224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C8327E-7E7D-425B-8363-CECF6E484EA0}" type="pres">
      <dgm:prSet presAssocID="{A1172549-6668-4397-81A2-A74783B06913}" presName="sibTrans" presStyleLbl="sibTrans2D1" presStyleIdx="4" presStyleCnt="5"/>
      <dgm:spPr/>
      <dgm:t>
        <a:bodyPr/>
        <a:lstStyle/>
        <a:p>
          <a:pPr rtl="1"/>
          <a:endParaRPr lang="fa-IR"/>
        </a:p>
      </dgm:t>
    </dgm:pt>
    <dgm:pt modelId="{D550B664-90A6-475C-B628-456F10F96929}" type="pres">
      <dgm:prSet presAssocID="{A1172549-6668-4397-81A2-A74783B06913}" presName="connectorText" presStyleLbl="sibTrans2D1" presStyleIdx="4" presStyleCnt="5"/>
      <dgm:spPr/>
      <dgm:t>
        <a:bodyPr/>
        <a:lstStyle/>
        <a:p>
          <a:pPr rtl="1"/>
          <a:endParaRPr lang="fa-IR"/>
        </a:p>
      </dgm:t>
    </dgm:pt>
    <dgm:pt modelId="{94427502-0971-4402-B1B2-EE9EA5F2881F}" type="pres">
      <dgm:prSet presAssocID="{4A89939B-286B-426E-8521-F8B70C846321}" presName="node" presStyleLbl="node1" presStyleIdx="5" presStyleCnt="6" custScaleX="127196" custScaleY="690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1BC000-2FAB-4C41-AEFE-726F4A4C98AC}" type="presOf" srcId="{21CC4377-66D5-4D80-B4FE-C0EF3516E615}" destId="{D417A60C-8834-4CB5-9163-66A7429DDCA9}" srcOrd="1" destOrd="0" presId="urn:microsoft.com/office/officeart/2005/8/layout/process1"/>
    <dgm:cxn modelId="{3B59699C-6FAC-4374-9983-D4FA0262AD8E}" type="presOf" srcId="{1B0441B4-B0F1-4207-A827-D6FF76FB16C5}" destId="{BA03E70A-317C-4E63-9B53-B299B4FBD100}" srcOrd="0" destOrd="0" presId="urn:microsoft.com/office/officeart/2005/8/layout/process1"/>
    <dgm:cxn modelId="{5EADD4BB-42FA-452D-BE49-C6C56AC3C81E}" type="presOf" srcId="{545FFC53-E182-47F9-8281-9121F09E9082}" destId="{78FAFD7B-4D73-4404-B674-C78769041270}" srcOrd="0" destOrd="0" presId="urn:microsoft.com/office/officeart/2005/8/layout/process1"/>
    <dgm:cxn modelId="{296323E0-9241-4109-BBCE-E7A14D3BD7B4}" srcId="{3C9AE8E1-8A7D-4BC0-AAAB-E36E530F0673}" destId="{4C87B52E-3545-4F32-A2E3-3ADF8176A02D}" srcOrd="4" destOrd="0" parTransId="{E8B230BE-3410-40D6-AD28-3C124E1E0AB9}" sibTransId="{A1172549-6668-4397-81A2-A74783B06913}"/>
    <dgm:cxn modelId="{F61144C3-0996-43DB-92C8-43466BE90409}" type="presOf" srcId="{90D053B8-11C7-41A0-952F-4559E66085E7}" destId="{042CD2A8-0FEC-4CA5-BAB1-78436AF86C95}" srcOrd="0" destOrd="0" presId="urn:microsoft.com/office/officeart/2005/8/layout/process1"/>
    <dgm:cxn modelId="{ECB225E4-0871-4A93-BF35-79055EE64365}" type="presOf" srcId="{93AA6A00-9712-47A8-9330-AD7DDBDF6BF9}" destId="{46CD5752-F33D-461F-BB56-796AAF0FC2DD}" srcOrd="0" destOrd="0" presId="urn:microsoft.com/office/officeart/2005/8/layout/process1"/>
    <dgm:cxn modelId="{32109225-CF5C-4E3A-9DEC-0627FD3F99C2}" type="presOf" srcId="{27B852BC-2DB6-4AAC-8381-F17736FC0A64}" destId="{332849A2-2ADD-4F30-B99F-84B96BFAFB07}" srcOrd="0" destOrd="0" presId="urn:microsoft.com/office/officeart/2005/8/layout/process1"/>
    <dgm:cxn modelId="{8211F664-C102-4770-BF45-7C710A9ECB7C}" type="presOf" srcId="{90D053B8-11C7-41A0-952F-4559E66085E7}" destId="{68F599F7-E2F9-46CF-BD01-2E688E936E5C}" srcOrd="1" destOrd="0" presId="urn:microsoft.com/office/officeart/2005/8/layout/process1"/>
    <dgm:cxn modelId="{EAFC9461-FCB0-4E7D-96C7-F8E94EE6F08D}" type="presOf" srcId="{1B0441B4-B0F1-4207-A827-D6FF76FB16C5}" destId="{FBAD3534-3ED9-4C51-84BD-73BBDBB24982}" srcOrd="1" destOrd="0" presId="urn:microsoft.com/office/officeart/2005/8/layout/process1"/>
    <dgm:cxn modelId="{EE6B03A5-51B1-4FC4-8103-66463D32EB56}" type="presOf" srcId="{4C87B52E-3545-4F32-A2E3-3ADF8176A02D}" destId="{715F89AC-0D89-4963-847B-E96CC2D2816B}" srcOrd="0" destOrd="0" presId="urn:microsoft.com/office/officeart/2005/8/layout/process1"/>
    <dgm:cxn modelId="{05F073E6-34F7-4893-B68B-193577506E77}" type="presOf" srcId="{4A89939B-286B-426E-8521-F8B70C846321}" destId="{94427502-0971-4402-B1B2-EE9EA5F2881F}" srcOrd="0" destOrd="0" presId="urn:microsoft.com/office/officeart/2005/8/layout/process1"/>
    <dgm:cxn modelId="{25DF8A57-4988-41A9-BCB1-1F60E5BD5DB7}" srcId="{3C9AE8E1-8A7D-4BC0-AAAB-E36E530F0673}" destId="{1215A90E-34B0-4FFC-95A5-6F73DE81426B}" srcOrd="1" destOrd="0" parTransId="{6CD00942-A76E-471E-AC9C-DD640085430A}" sibTransId="{21CC4377-66D5-4D80-B4FE-C0EF3516E615}"/>
    <dgm:cxn modelId="{7F1420D0-DE30-4811-B939-D0692FFD0433}" srcId="{3C9AE8E1-8A7D-4BC0-AAAB-E36E530F0673}" destId="{27B852BC-2DB6-4AAC-8381-F17736FC0A64}" srcOrd="0" destOrd="0" parTransId="{EC47D991-9262-4BD0-827E-318F134C1E6C}" sibTransId="{1B0441B4-B0F1-4207-A827-D6FF76FB16C5}"/>
    <dgm:cxn modelId="{6E2D84AF-59E8-4959-981B-0F6D05428B86}" type="presOf" srcId="{A1172549-6668-4397-81A2-A74783B06913}" destId="{D550B664-90A6-475C-B628-456F10F96929}" srcOrd="1" destOrd="0" presId="urn:microsoft.com/office/officeart/2005/8/layout/process1"/>
    <dgm:cxn modelId="{0C65A4B2-EAE2-4AA4-B30F-6E5F9D5633CE}" srcId="{3C9AE8E1-8A7D-4BC0-AAAB-E36E530F0673}" destId="{545FFC53-E182-47F9-8281-9121F09E9082}" srcOrd="3" destOrd="0" parTransId="{65492929-8FC5-47EF-BBFF-31D44C455B77}" sibTransId="{93AA6A00-9712-47A8-9330-AD7DDBDF6BF9}"/>
    <dgm:cxn modelId="{74278A2D-3413-4EFD-AB88-173027721A85}" type="presOf" srcId="{1215A90E-34B0-4FFC-95A5-6F73DE81426B}" destId="{F92B2214-03BB-48A9-B3F2-300240A7F7DA}" srcOrd="0" destOrd="0" presId="urn:microsoft.com/office/officeart/2005/8/layout/process1"/>
    <dgm:cxn modelId="{5B6CDB79-AC9B-4E07-B0A9-379EFF500893}" type="presOf" srcId="{2FC177C3-FAB4-4B98-9EEF-229CC6E468AE}" destId="{FDDF397D-A983-437F-8EF8-E8E0BC22CDD7}" srcOrd="0" destOrd="0" presId="urn:microsoft.com/office/officeart/2005/8/layout/process1"/>
    <dgm:cxn modelId="{DD19C31B-905A-4B98-B133-77FD2077E116}" type="presOf" srcId="{3C9AE8E1-8A7D-4BC0-AAAB-E36E530F0673}" destId="{9CB0AF42-5EE3-42C2-A8B6-159E8007DF76}" srcOrd="0" destOrd="0" presId="urn:microsoft.com/office/officeart/2005/8/layout/process1"/>
    <dgm:cxn modelId="{90ED6F4A-7B08-47CF-87D7-E2C2F3F16AA3}" type="presOf" srcId="{21CC4377-66D5-4D80-B4FE-C0EF3516E615}" destId="{5615AA8A-41EC-4E55-B0DB-5539F6C5AC69}" srcOrd="0" destOrd="0" presId="urn:microsoft.com/office/officeart/2005/8/layout/process1"/>
    <dgm:cxn modelId="{7B8F665D-C60D-4E40-8EF4-CBD00E3D21A7}" type="presOf" srcId="{93AA6A00-9712-47A8-9330-AD7DDBDF6BF9}" destId="{B9C1B76F-8B50-4951-8861-C3E59B643AB1}" srcOrd="1" destOrd="0" presId="urn:microsoft.com/office/officeart/2005/8/layout/process1"/>
    <dgm:cxn modelId="{DE5C1C28-9265-4BCA-9310-40F2A87BBA53}" type="presOf" srcId="{A1172549-6668-4397-81A2-A74783B06913}" destId="{D9C8327E-7E7D-425B-8363-CECF6E484EA0}" srcOrd="0" destOrd="0" presId="urn:microsoft.com/office/officeart/2005/8/layout/process1"/>
    <dgm:cxn modelId="{23A39A12-A768-465D-858A-D9FFEF8237B0}" srcId="{3C9AE8E1-8A7D-4BC0-AAAB-E36E530F0673}" destId="{2FC177C3-FAB4-4B98-9EEF-229CC6E468AE}" srcOrd="2" destOrd="0" parTransId="{6346090C-B7B9-48B6-A55E-CA0473D06094}" sibTransId="{90D053B8-11C7-41A0-952F-4559E66085E7}"/>
    <dgm:cxn modelId="{3EB68DB1-44EB-42B3-8640-7C9570548AE7}" srcId="{3C9AE8E1-8A7D-4BC0-AAAB-E36E530F0673}" destId="{4A89939B-286B-426E-8521-F8B70C846321}" srcOrd="5" destOrd="0" parTransId="{E220E588-DF97-44B4-93A6-77AC18672AD9}" sibTransId="{076B022E-D760-457F-AA88-5CA7C43AE5BB}"/>
    <dgm:cxn modelId="{5DA8EDCB-186C-41EB-BEE2-7502F4D5B8C7}" type="presParOf" srcId="{9CB0AF42-5EE3-42C2-A8B6-159E8007DF76}" destId="{332849A2-2ADD-4F30-B99F-84B96BFAFB07}" srcOrd="0" destOrd="0" presId="urn:microsoft.com/office/officeart/2005/8/layout/process1"/>
    <dgm:cxn modelId="{821D73A3-EAC2-42B6-A148-20E98637440D}" type="presParOf" srcId="{9CB0AF42-5EE3-42C2-A8B6-159E8007DF76}" destId="{BA03E70A-317C-4E63-9B53-B299B4FBD100}" srcOrd="1" destOrd="0" presId="urn:microsoft.com/office/officeart/2005/8/layout/process1"/>
    <dgm:cxn modelId="{FE6D5A83-8A8C-4797-9F73-C5FEC3A3C67E}" type="presParOf" srcId="{BA03E70A-317C-4E63-9B53-B299B4FBD100}" destId="{FBAD3534-3ED9-4C51-84BD-73BBDBB24982}" srcOrd="0" destOrd="0" presId="urn:microsoft.com/office/officeart/2005/8/layout/process1"/>
    <dgm:cxn modelId="{0944F321-A351-4A5E-80B0-CF31F32A5B47}" type="presParOf" srcId="{9CB0AF42-5EE3-42C2-A8B6-159E8007DF76}" destId="{F92B2214-03BB-48A9-B3F2-300240A7F7DA}" srcOrd="2" destOrd="0" presId="urn:microsoft.com/office/officeart/2005/8/layout/process1"/>
    <dgm:cxn modelId="{1639332C-082A-4016-9853-2C8140773495}" type="presParOf" srcId="{9CB0AF42-5EE3-42C2-A8B6-159E8007DF76}" destId="{5615AA8A-41EC-4E55-B0DB-5539F6C5AC69}" srcOrd="3" destOrd="0" presId="urn:microsoft.com/office/officeart/2005/8/layout/process1"/>
    <dgm:cxn modelId="{FC3DE0F0-7300-46FA-B9CF-C10BC76101A3}" type="presParOf" srcId="{5615AA8A-41EC-4E55-B0DB-5539F6C5AC69}" destId="{D417A60C-8834-4CB5-9163-66A7429DDCA9}" srcOrd="0" destOrd="0" presId="urn:microsoft.com/office/officeart/2005/8/layout/process1"/>
    <dgm:cxn modelId="{3D54415B-2B4F-41FA-B989-C38FB4968DF5}" type="presParOf" srcId="{9CB0AF42-5EE3-42C2-A8B6-159E8007DF76}" destId="{FDDF397D-A983-437F-8EF8-E8E0BC22CDD7}" srcOrd="4" destOrd="0" presId="urn:microsoft.com/office/officeart/2005/8/layout/process1"/>
    <dgm:cxn modelId="{306C84F9-9F6C-49E7-AD73-55F69C5DA04E}" type="presParOf" srcId="{9CB0AF42-5EE3-42C2-A8B6-159E8007DF76}" destId="{042CD2A8-0FEC-4CA5-BAB1-78436AF86C95}" srcOrd="5" destOrd="0" presId="urn:microsoft.com/office/officeart/2005/8/layout/process1"/>
    <dgm:cxn modelId="{77384DBF-F58B-4BF2-9D1F-2038FB704B6B}" type="presParOf" srcId="{042CD2A8-0FEC-4CA5-BAB1-78436AF86C95}" destId="{68F599F7-E2F9-46CF-BD01-2E688E936E5C}" srcOrd="0" destOrd="0" presId="urn:microsoft.com/office/officeart/2005/8/layout/process1"/>
    <dgm:cxn modelId="{C9033AFA-6C91-456A-A335-A46418EC42EC}" type="presParOf" srcId="{9CB0AF42-5EE3-42C2-A8B6-159E8007DF76}" destId="{78FAFD7B-4D73-4404-B674-C78769041270}" srcOrd="6" destOrd="0" presId="urn:microsoft.com/office/officeart/2005/8/layout/process1"/>
    <dgm:cxn modelId="{21491C84-CE48-4807-B389-6B34CA54BFE6}" type="presParOf" srcId="{9CB0AF42-5EE3-42C2-A8B6-159E8007DF76}" destId="{46CD5752-F33D-461F-BB56-796AAF0FC2DD}" srcOrd="7" destOrd="0" presId="urn:microsoft.com/office/officeart/2005/8/layout/process1"/>
    <dgm:cxn modelId="{F872B1DD-1AC4-40B4-BB1D-1DAE8738BF23}" type="presParOf" srcId="{46CD5752-F33D-461F-BB56-796AAF0FC2DD}" destId="{B9C1B76F-8B50-4951-8861-C3E59B643AB1}" srcOrd="0" destOrd="0" presId="urn:microsoft.com/office/officeart/2005/8/layout/process1"/>
    <dgm:cxn modelId="{34E80C63-5563-4CEB-A9E6-1650AA098059}" type="presParOf" srcId="{9CB0AF42-5EE3-42C2-A8B6-159E8007DF76}" destId="{715F89AC-0D89-4963-847B-E96CC2D2816B}" srcOrd="8" destOrd="0" presId="urn:microsoft.com/office/officeart/2005/8/layout/process1"/>
    <dgm:cxn modelId="{4590A802-92C7-4232-ACD4-FFB1875D3603}" type="presParOf" srcId="{9CB0AF42-5EE3-42C2-A8B6-159E8007DF76}" destId="{D9C8327E-7E7D-425B-8363-CECF6E484EA0}" srcOrd="9" destOrd="0" presId="urn:microsoft.com/office/officeart/2005/8/layout/process1"/>
    <dgm:cxn modelId="{418E8014-58A6-4DE3-8439-F42F1BA9E116}" type="presParOf" srcId="{D9C8327E-7E7D-425B-8363-CECF6E484EA0}" destId="{D550B664-90A6-475C-B628-456F10F96929}" srcOrd="0" destOrd="0" presId="urn:microsoft.com/office/officeart/2005/8/layout/process1"/>
    <dgm:cxn modelId="{78EDE505-D2BD-4A8C-BC98-D79F3C4BDF38}" type="presParOf" srcId="{9CB0AF42-5EE3-42C2-A8B6-159E8007DF76}" destId="{94427502-0971-4402-B1B2-EE9EA5F2881F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849A2-2ADD-4F30-B99F-84B96BFAFB07}">
      <dsp:nvSpPr>
        <dsp:cNvPr id="0" name=""/>
        <dsp:cNvSpPr/>
      </dsp:nvSpPr>
      <dsp:spPr>
        <a:xfrm>
          <a:off x="5681" y="1509344"/>
          <a:ext cx="773951" cy="140535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روشن کردن</a:t>
          </a:r>
          <a:endParaRPr lang="en-US" sz="1600" kern="1200" dirty="0">
            <a:cs typeface="B Nazanin" pitchFamily="2" charset="-78"/>
          </a:endParaRPr>
        </a:p>
      </dsp:txBody>
      <dsp:txXfrm>
        <a:off x="28349" y="1532012"/>
        <a:ext cx="728615" cy="1360014"/>
      </dsp:txXfrm>
    </dsp:sp>
    <dsp:sp modelId="{BA03E70A-317C-4E63-9B53-B299B4FBD100}">
      <dsp:nvSpPr>
        <dsp:cNvPr id="0" name=""/>
        <dsp:cNvSpPr/>
      </dsp:nvSpPr>
      <dsp:spPr>
        <a:xfrm>
          <a:off x="855487" y="2117960"/>
          <a:ext cx="160811" cy="1881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855487" y="2155584"/>
        <a:ext cx="112568" cy="112871"/>
      </dsp:txXfrm>
    </dsp:sp>
    <dsp:sp modelId="{F92B2214-03BB-48A9-B3F2-300240A7F7DA}">
      <dsp:nvSpPr>
        <dsp:cNvPr id="0" name=""/>
        <dsp:cNvSpPr/>
      </dsp:nvSpPr>
      <dsp:spPr>
        <a:xfrm>
          <a:off x="1083051" y="1516262"/>
          <a:ext cx="852893" cy="139151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600" kern="1200" dirty="0" smtClean="0">
              <a:cs typeface="B Nazanin" pitchFamily="2" charset="-78"/>
            </a:rPr>
            <a:t>سوئيچ عملكرد 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Run</a:t>
          </a:r>
          <a:endParaRPr lang="en-US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08031" y="1541242"/>
        <a:ext cx="802933" cy="1341555"/>
      </dsp:txXfrm>
    </dsp:sp>
    <dsp:sp modelId="{5615AA8A-41EC-4E55-B0DB-5539F6C5AC69}">
      <dsp:nvSpPr>
        <dsp:cNvPr id="0" name=""/>
        <dsp:cNvSpPr/>
      </dsp:nvSpPr>
      <dsp:spPr>
        <a:xfrm>
          <a:off x="2011799" y="2117960"/>
          <a:ext cx="160811" cy="1881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2011799" y="2155584"/>
        <a:ext cx="112568" cy="112871"/>
      </dsp:txXfrm>
    </dsp:sp>
    <dsp:sp modelId="{FDDF397D-A983-437F-8EF8-E8E0BC22CDD7}">
      <dsp:nvSpPr>
        <dsp:cNvPr id="0" name=""/>
        <dsp:cNvSpPr/>
      </dsp:nvSpPr>
      <dsp:spPr>
        <a:xfrm>
          <a:off x="2239363" y="1516051"/>
          <a:ext cx="842387" cy="13919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600" kern="1200" dirty="0" smtClean="0">
              <a:cs typeface="B Nazanin" pitchFamily="2" charset="-78"/>
            </a:rPr>
            <a:t>سوئيچ انتخاب‌گر ليد </a:t>
          </a:r>
          <a:r>
            <a:rPr lang="en-US" sz="1400" kern="1200" dirty="0" smtClean="0">
              <a:latin typeface="Times New Roman" pitchFamily="18" charset="0"/>
              <a:cs typeface="Times New Roman" pitchFamily="18" charset="0"/>
            </a:rPr>
            <a:t>STD</a:t>
          </a:r>
          <a:endParaRPr lang="en-US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64036" y="1540724"/>
        <a:ext cx="793041" cy="1342590"/>
      </dsp:txXfrm>
    </dsp:sp>
    <dsp:sp modelId="{042CD2A8-0FEC-4CA5-BAB1-78436AF86C95}">
      <dsp:nvSpPr>
        <dsp:cNvPr id="0" name=""/>
        <dsp:cNvSpPr/>
      </dsp:nvSpPr>
      <dsp:spPr>
        <a:xfrm>
          <a:off x="3157605" y="2117960"/>
          <a:ext cx="160811" cy="1881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3157605" y="2155584"/>
        <a:ext cx="112568" cy="112871"/>
      </dsp:txXfrm>
    </dsp:sp>
    <dsp:sp modelId="{78FAFD7B-4D73-4404-B674-C78769041270}">
      <dsp:nvSpPr>
        <dsp:cNvPr id="0" name=""/>
        <dsp:cNvSpPr/>
      </dsp:nvSpPr>
      <dsp:spPr>
        <a:xfrm>
          <a:off x="3385169" y="1515851"/>
          <a:ext cx="906606" cy="139233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فشار دادن کلید 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fa-IR" sz="1600" kern="1200" dirty="0" smtClean="0">
              <a:cs typeface="B Nazanin" pitchFamily="2" charset="-78"/>
            </a:rPr>
            <a:t> میلی ولت</a:t>
          </a:r>
          <a:endParaRPr lang="en-US" sz="1600" kern="1200" dirty="0">
            <a:cs typeface="B Nazanin" pitchFamily="2" charset="-78"/>
          </a:endParaRPr>
        </a:p>
      </dsp:txBody>
      <dsp:txXfrm>
        <a:off x="3411723" y="1542405"/>
        <a:ext cx="853498" cy="1339229"/>
      </dsp:txXfrm>
    </dsp:sp>
    <dsp:sp modelId="{46CD5752-F33D-461F-BB56-796AAF0FC2DD}">
      <dsp:nvSpPr>
        <dsp:cNvPr id="0" name=""/>
        <dsp:cNvSpPr/>
      </dsp:nvSpPr>
      <dsp:spPr>
        <a:xfrm>
          <a:off x="4367630" y="2117960"/>
          <a:ext cx="160811" cy="1881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4367630" y="2155584"/>
        <a:ext cx="112568" cy="112871"/>
      </dsp:txXfrm>
    </dsp:sp>
    <dsp:sp modelId="{715F89AC-0D89-4963-847B-E96CC2D2816B}">
      <dsp:nvSpPr>
        <dsp:cNvPr id="0" name=""/>
        <dsp:cNvSpPr/>
      </dsp:nvSpPr>
      <dsp:spPr>
        <a:xfrm>
          <a:off x="4595193" y="921055"/>
          <a:ext cx="2769867" cy="258192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1- بررسی پالس مربعی ولبه های عمودی آن</a:t>
          </a:r>
        </a:p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2-کنترل حساسیت و فراهم کردن انحراف 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fa-IR" sz="1600" kern="1200" dirty="0" smtClean="0">
              <a:cs typeface="B Nazanin" pitchFamily="2" charset="-78"/>
            </a:rPr>
            <a:t> میلی متر</a:t>
          </a:r>
        </a:p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3- کنترل وضعیت و بررسی حرکت سوزن</a:t>
          </a:r>
          <a:endParaRPr lang="en-US" sz="1600" kern="1200" dirty="0">
            <a:cs typeface="B Nazanin" pitchFamily="2" charset="-78"/>
          </a:endParaRPr>
        </a:p>
      </dsp:txBody>
      <dsp:txXfrm>
        <a:off x="4670815" y="996677"/>
        <a:ext cx="2618623" cy="2430684"/>
      </dsp:txXfrm>
    </dsp:sp>
    <dsp:sp modelId="{D9C8327E-7E7D-425B-8363-CECF6E484EA0}">
      <dsp:nvSpPr>
        <dsp:cNvPr id="0" name=""/>
        <dsp:cNvSpPr/>
      </dsp:nvSpPr>
      <dsp:spPr>
        <a:xfrm>
          <a:off x="7440916" y="2117960"/>
          <a:ext cx="160811" cy="1881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7440916" y="2155584"/>
        <a:ext cx="112568" cy="112871"/>
      </dsp:txXfrm>
    </dsp:sp>
    <dsp:sp modelId="{94427502-0971-4402-B1B2-EE9EA5F2881F}">
      <dsp:nvSpPr>
        <dsp:cNvPr id="0" name=""/>
        <dsp:cNvSpPr/>
      </dsp:nvSpPr>
      <dsp:spPr>
        <a:xfrm>
          <a:off x="7668479" y="1483539"/>
          <a:ext cx="964839" cy="145696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Nazanin" pitchFamily="2" charset="-78"/>
            </a:rPr>
            <a:t>چرخاندن سوئیچ انتخابگر لید</a:t>
          </a:r>
          <a:endParaRPr lang="en-US" sz="1400" kern="1200" dirty="0">
            <a:cs typeface="B Nazanin" pitchFamily="2" charset="-78"/>
          </a:endParaRPr>
        </a:p>
      </dsp:txBody>
      <dsp:txXfrm>
        <a:off x="7696738" y="1511798"/>
        <a:ext cx="908321" cy="14004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A22E31-4444-4A8C-A0F4-AD612DC65F50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404516-911A-41CD-BD66-D117F5497CED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32315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82408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2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808588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3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536030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4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198955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5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079020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By:Kazempour,Rahimi &amp; Roshan Ravan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8F1783-50B9-46F1-A8D9-7B99512FB79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22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By:Kazempour,Rahimi &amp; Roshan Ravan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8F1783-50B9-46F1-A8D9-7B99512FB79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879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By:Kazempour,Rahimi &amp; Roshan Ravan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8F1783-50B9-46F1-A8D9-7B99512FB79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88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By:Kazempour,Rahimi &amp; Roshan Ravan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8F1783-50B9-46F1-A8D9-7B99512FB79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519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By:Kazempour,Rahimi &amp; Roshan Ravan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8F1783-50B9-46F1-A8D9-7B99512FB79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838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11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793140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12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392313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By:Kazempour,Rahimi &amp; Roshan Ravan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8F1783-50B9-46F1-A8D9-7B99512FB79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841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34140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19169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082638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F3EAE-9FBE-4F83-B6DD-991903F455FD}" type="slidenum">
              <a:rPr lang="ar-SA" altLang="fa-IR" smtClean="0"/>
              <a:pPr/>
              <a:t>17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9427021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AA631-693F-457A-AF70-8C38103F150A}" type="slidenum">
              <a:rPr lang="fa-IR" altLang="fa-IR" smtClean="0"/>
              <a:pPr/>
              <a:t>18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0431295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AA631-693F-457A-AF70-8C38103F150A}" type="slidenum">
              <a:rPr lang="fa-IR" altLang="fa-IR" smtClean="0"/>
              <a:pPr/>
              <a:t>19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4633806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343530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21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772413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04516-911A-41CD-BD66-D117F5497CED}" type="slidenum">
              <a:rPr lang="fa-IR" smtClean="0"/>
              <a:pPr/>
              <a:t>22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2977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fld id="{131DAD1D-0057-404B-A429-B62271BCD457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02129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>
                <a:tint val="90000"/>
                <a:alpha val="0"/>
              </a:schemeClr>
            </a:gs>
            <a:gs pos="75000">
              <a:schemeClr val="bg1">
                <a:shade val="100000"/>
                <a:satMod val="115000"/>
              </a:schemeClr>
            </a:gs>
            <a:gs pos="100000">
              <a:schemeClr val="bg1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5A25C76-986E-4A06-B702-CA2E1F526E4F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605F48-C0FC-439B-B60E-34BA54231C19}" type="datetimeFigureOut">
              <a:rPr lang="fa-IR" smtClean="0"/>
              <a:pPr/>
              <a:t>19/01/1445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sz="6600" dirty="0" smtClean="0">
                <a:solidFill>
                  <a:schemeClr val="tx1"/>
                </a:solidFill>
                <a:cs typeface="B Koodak" pitchFamily="2" charset="-78"/>
              </a:rPr>
              <a:t>كاليبراسيون تجهيزات پزشكي</a:t>
            </a:r>
            <a:endParaRPr lang="fa-IR" sz="66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500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altLang="fa-IR" sz="4800" dirty="0">
                <a:solidFill>
                  <a:schemeClr val="tx1"/>
                </a:solidFill>
                <a:cs typeface="B Koodak" pitchFamily="2" charset="-78"/>
              </a:rPr>
              <a:t>روش هاي كاليبراسيون</a:t>
            </a:r>
            <a:endParaRPr lang="en-US" altLang="fa-IR" sz="4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براي بدست آوردن خطا و ثبت نتايج حاصل</a:t>
            </a:r>
          </a:p>
          <a:p>
            <a:pPr marL="609600" indent="-609600">
              <a:buFontTx/>
              <a:buAutoNum type="arabicPeriod"/>
            </a:pPr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شامل مورد 1 بوده و علاوه بر آن نتايج حاصل با استاندارد و دستور العمل نيز سنجيده مي شوند.</a:t>
            </a:r>
          </a:p>
          <a:p>
            <a:pPr marL="609600" indent="-609600">
              <a:buFontTx/>
              <a:buAutoNum type="arabicPeriod"/>
            </a:pPr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شامل مورد 2 بوده و علاوه بر آن شامل تنظيم، تعمير و يا حذف خطاي ايجاد شده نيز مي باشد.</a:t>
            </a:r>
            <a:endParaRPr lang="en-US" altLang="fa-IR" sz="240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901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altLang="fa-IR" sz="4800" dirty="0">
                <a:solidFill>
                  <a:schemeClr val="tx1"/>
                </a:solidFill>
                <a:cs typeface="B Koodak" pitchFamily="2" charset="-78"/>
              </a:rPr>
              <a:t>تقسيم بندي دستگاهها از نظر عملكرد و تست</a:t>
            </a:r>
            <a:endParaRPr lang="en-US" altLang="fa-IR" sz="4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fa-IR" altLang="fa-IR" sz="3200" dirty="0">
                <a:solidFill>
                  <a:schemeClr val="tx1"/>
                </a:solidFill>
                <a:cs typeface="B Koodak" pitchFamily="2" charset="-78"/>
              </a:rPr>
              <a:t>دستگاههايي از قبيل الكترو كوتر و الكترو شوك كه خروجي انرژي است</a:t>
            </a:r>
          </a:p>
          <a:p>
            <a:pPr>
              <a:lnSpc>
                <a:spcPct val="90000"/>
              </a:lnSpc>
            </a:pPr>
            <a:r>
              <a:rPr lang="fa-IR" altLang="fa-IR" sz="3200" dirty="0">
                <a:solidFill>
                  <a:schemeClr val="tx1"/>
                </a:solidFill>
                <a:cs typeface="B Koodak" pitchFamily="2" charset="-78"/>
              </a:rPr>
              <a:t>وسايلي كه كميتهاي تركيبي را اندازه مي گيرند مانند دستگاههاي تصويربرداري</a:t>
            </a:r>
          </a:p>
          <a:p>
            <a:pPr>
              <a:lnSpc>
                <a:spcPct val="90000"/>
              </a:lnSpc>
            </a:pPr>
            <a:r>
              <a:rPr lang="fa-IR" altLang="fa-IR" sz="3200" dirty="0">
                <a:solidFill>
                  <a:schemeClr val="tx1"/>
                </a:solidFill>
                <a:cs typeface="B Koodak" pitchFamily="2" charset="-78"/>
              </a:rPr>
              <a:t>كميتهاي پايه اي نظير انواع گيج ها كه كاليبره بودن آنها مقدمه اي بر كاركرد مناسب و دقيق دستگاه مي باشد.</a:t>
            </a:r>
          </a:p>
          <a:p>
            <a:pPr>
              <a:lnSpc>
                <a:spcPct val="90000"/>
              </a:lnSpc>
            </a:pPr>
            <a:r>
              <a:rPr lang="fa-IR" altLang="fa-IR" sz="3200" dirty="0">
                <a:solidFill>
                  <a:schemeClr val="tx1"/>
                </a:solidFill>
                <a:cs typeface="B Koodak" pitchFamily="2" charset="-78"/>
              </a:rPr>
              <a:t>دستگاههايي از قبيل انكوباتور كه در آنها كميتي مانند دما بايد يكنواختي يا تطابق خاصي با استاندارد داشته باشد كه در اين مورد خاص سيركولاسيون هوا نيز موثر است.</a:t>
            </a:r>
            <a:endParaRPr lang="en-US" altLang="fa-IR" sz="32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086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z="4800">
                <a:solidFill>
                  <a:schemeClr val="tx1"/>
                </a:solidFill>
                <a:cs typeface="B Koodak" pitchFamily="2" charset="-78"/>
              </a:rPr>
              <a:t>كاليبراسيون در استاندارد </a:t>
            </a:r>
            <a:r>
              <a:rPr lang="en-US" altLang="fa-IR" sz="4800">
                <a:solidFill>
                  <a:schemeClr val="tx1"/>
                </a:solidFill>
                <a:cs typeface="B Koodak" pitchFamily="2" charset="-78"/>
              </a:rPr>
              <a:t>ISO9000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مشخص كردن اندازه گيريهاي لازم و تعيين ميزان صحت آنها و انتخاب تجهيزات لازم براي بازرسي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تدوين و برقراري  روشهاي اجراي كاليبراسيون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نگهداري سوابق كاليبراسيون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ارزيابي و تدوين نتايج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كسب اطمينان از مناسب بودن شرايط محيطي كاليبراسيون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توجه به استانداردهاي بين المللي</a:t>
            </a:r>
          </a:p>
          <a:p>
            <a:pPr>
              <a:buFont typeface="Wingdings" pitchFamily="2" charset="2"/>
              <a:buNone/>
            </a:pPr>
            <a:endParaRPr lang="en-US" altLang="fa-IR" sz="240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141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1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altLang="fa-IR" sz="4400" dirty="0">
                <a:solidFill>
                  <a:schemeClr val="tx1"/>
                </a:solidFill>
                <a:cs typeface="B Koodak" pitchFamily="2" charset="-78"/>
              </a:rPr>
              <a:t>نكاتي در مورد نگهداري و كاليبراسيون </a:t>
            </a:r>
            <a:r>
              <a:rPr lang="en-US" altLang="fa-IR" sz="4400" dirty="0">
                <a:solidFill>
                  <a:schemeClr val="tx1"/>
                </a:solidFill>
                <a:cs typeface="B Koodak" pitchFamily="2" charset="-78"/>
              </a:rPr>
              <a:t>ECG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كنترل كابل بيمار و جلوگيري از كشش و تنش مكانيكي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استفاده از كاغذهاي استاندارد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بازديد پوآر ها و خشك كردن ژل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استفاده از سيستم ارت</a:t>
            </a:r>
          </a:p>
          <a:p>
            <a:r>
              <a:rPr lang="fa-IR" altLang="fa-IR" sz="2400">
                <a:solidFill>
                  <a:schemeClr val="tx1"/>
                </a:solidFill>
                <a:cs typeface="B Koodak" pitchFamily="2" charset="-78"/>
              </a:rPr>
              <a:t>جلوگيري از تداخل هاي الكتريكي و مغناطيسي</a:t>
            </a:r>
            <a:endParaRPr lang="en-US" altLang="fa-IR" sz="240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902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ar-SA" sz="4800" b="1" dirty="0">
                <a:solidFill>
                  <a:schemeClr val="tx1"/>
                </a:solidFill>
                <a:cs typeface="B Koodak" pitchFamily="2" charset="-78"/>
              </a:rPr>
              <a:t>‌قسمت‌هاي اصلي </a:t>
            </a:r>
            <a:r>
              <a:rPr lang="fa-IR" sz="4800" b="1" dirty="0" smtClean="0">
                <a:solidFill>
                  <a:schemeClr val="tx1"/>
                </a:solidFill>
                <a:cs typeface="B Koodak" pitchFamily="2" charset="-78"/>
              </a:rPr>
              <a:t>دستگاه</a:t>
            </a:r>
            <a:r>
              <a:rPr lang="ar-SA" sz="4800" b="1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ECG</a:t>
            </a:r>
            <a:endParaRPr lang="en-US" sz="4800" dirty="0">
              <a:solidFill>
                <a:schemeClr val="tx1"/>
              </a:solidFill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27048"/>
            <a:ext cx="8784976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a-IR" sz="1800" dirty="0" smtClean="0">
              <a:solidFill>
                <a:schemeClr val="tx1"/>
              </a:solidFill>
              <a:cs typeface="B Koodak" pitchFamily="2" charset="-78"/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  <a:cs typeface="B Koodak" pitchFamily="2" charset="-78"/>
            </a:endParaRPr>
          </a:p>
          <a:p>
            <a:pPr marL="0" indent="0">
              <a:buNone/>
            </a:pPr>
            <a:endParaRPr lang="en-US" sz="1800" dirty="0" smtClean="0">
              <a:solidFill>
                <a:schemeClr val="tx1"/>
              </a:solidFill>
              <a:cs typeface="B Koodak" pitchFamily="2" charset="-78"/>
            </a:endParaRPr>
          </a:p>
          <a:p>
            <a:pPr>
              <a:buAutoNum type="arabicPeriod"/>
            </a:pPr>
            <a:endParaRPr lang="en-US" sz="1800" dirty="0" smtClean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7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788024" y="1281306"/>
            <a:ext cx="374441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dirty="0">
                <a:cs typeface="B Nazanin" pitchFamily="2" charset="-78"/>
              </a:rPr>
              <a:t/>
            </a:r>
            <a:br>
              <a:rPr lang="ar-SA" dirty="0">
                <a:cs typeface="B Nazanin" pitchFamily="2" charset="-78"/>
              </a:rPr>
            </a:br>
            <a:r>
              <a:rPr lang="ar-SA" b="1" dirty="0">
                <a:cs typeface="B Nazanin" pitchFamily="2" charset="-78"/>
              </a:rPr>
              <a:t>1</a:t>
            </a:r>
            <a:r>
              <a:rPr lang="ar-SA" sz="2400" b="1" dirty="0">
                <a:cs typeface="B Nazanin" pitchFamily="2" charset="-78"/>
              </a:rPr>
              <a:t>- صفحه </a:t>
            </a:r>
            <a:r>
              <a:rPr lang="ar-SA" sz="2400" b="1" dirty="0" smtClean="0">
                <a:cs typeface="B Nazanin" pitchFamily="2" charset="-78"/>
              </a:rPr>
              <a:t>كليد</a:t>
            </a:r>
            <a:endParaRPr lang="en-US" sz="2400" b="1" dirty="0" smtClean="0">
              <a:cs typeface="B Nazanin" pitchFamily="2" charset="-78"/>
            </a:endParaRPr>
          </a:p>
          <a:p>
            <a:pPr algn="r" rtl="1"/>
            <a:endParaRPr lang="en-US" sz="2400" b="1" dirty="0" smtClean="0">
              <a:cs typeface="B Nazanin" pitchFamily="2" charset="-78"/>
            </a:endParaRPr>
          </a:p>
          <a:p>
            <a:pPr algn="r" rtl="1"/>
            <a:endParaRPr lang="en-US" sz="2400" b="1" dirty="0">
              <a:cs typeface="B Nazanin" pitchFamily="2" charset="-78"/>
            </a:endParaRPr>
          </a:p>
          <a:p>
            <a:pPr algn="r" rtl="1"/>
            <a:endParaRPr lang="en-US" sz="2400" b="1" dirty="0" smtClean="0">
              <a:cs typeface="B Nazanin" pitchFamily="2" charset="-78"/>
            </a:endParaRPr>
          </a:p>
          <a:p>
            <a:pPr algn="r" rtl="1"/>
            <a:endParaRPr lang="en-US" sz="2400" b="1" dirty="0">
              <a:cs typeface="B Nazanin" pitchFamily="2" charset="-78"/>
            </a:endParaRPr>
          </a:p>
          <a:p>
            <a:pPr algn="r" rtl="1"/>
            <a:endParaRPr lang="en-US" sz="2400" b="1" dirty="0" smtClean="0">
              <a:cs typeface="B Nazanin" pitchFamily="2" charset="-78"/>
            </a:endParaRPr>
          </a:p>
          <a:p>
            <a:pPr algn="r" rtl="1"/>
            <a:endParaRPr lang="en-US" sz="2400" b="1" dirty="0">
              <a:cs typeface="B Nazanin" pitchFamily="2" charset="-78"/>
            </a:endParaRPr>
          </a:p>
          <a:p>
            <a:pPr algn="r" rtl="1"/>
            <a:endParaRPr lang="en-US" sz="2400" b="1" dirty="0" smtClean="0">
              <a:cs typeface="B Nazanin" pitchFamily="2" charset="-78"/>
            </a:endParaRPr>
          </a:p>
          <a:p>
            <a:pPr algn="r" rtl="1"/>
            <a:r>
              <a:rPr lang="ar-SA" sz="2400" b="1" dirty="0" smtClean="0">
                <a:cs typeface="B Nazanin" pitchFamily="2" charset="-78"/>
              </a:rPr>
              <a:t>2- اتصالات</a:t>
            </a:r>
            <a:endParaRPr lang="fa-IR" sz="2400" b="1" dirty="0" smtClean="0">
              <a:cs typeface="B Nazanin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5432" y="1835303"/>
            <a:ext cx="5040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 روشن و خاموش كردن دستگاه </a:t>
            </a:r>
            <a:endParaRPr lang="en-US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 انـتـخـاب نـوع عـملكرد دستگاه ازنظر دستي يا خودكار</a:t>
            </a:r>
            <a:endParaRPr lang="en-US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 انـتـخـاب سـرعـت</a:t>
            </a:r>
            <a:endParaRPr lang="en-US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كـلـيد تنظيم ضريب تقويت موج خروجي </a:t>
            </a:r>
            <a:endParaRPr lang="en-US" dirty="0" smtClean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 فيلتر </a:t>
            </a:r>
            <a:endParaRPr lang="en-US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كـلـيـدهـاي انـتـخـاب </a:t>
            </a:r>
            <a:r>
              <a:rPr lang="ar-SA" dirty="0" smtClean="0">
                <a:cs typeface="B Koodak" pitchFamily="2" charset="-78"/>
              </a:rPr>
              <a:t>لـيـد</a:t>
            </a:r>
            <a:endParaRPr lang="en-US" baseline="30000" dirty="0" smtClean="0">
              <a:latin typeface="Times New Roman" pitchFamily="18" charset="0"/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 smtClean="0">
                <a:cs typeface="B Koodak" pitchFamily="2" charset="-78"/>
              </a:rPr>
              <a:t>كـلـيـد </a:t>
            </a:r>
            <a:r>
              <a:rPr lang="en-US" sz="1600" dirty="0" smtClean="0">
                <a:latin typeface="Times New Roman" pitchFamily="18" charset="0"/>
                <a:cs typeface="B Koodak" pitchFamily="2" charset="-78"/>
              </a:rPr>
              <a:t>1</a:t>
            </a:r>
            <a:r>
              <a:rPr lang="fa-IR" dirty="0" smtClean="0">
                <a:cs typeface="B Koodak" pitchFamily="2" charset="-78"/>
              </a:rPr>
              <a:t> میلی ولت</a:t>
            </a:r>
            <a:endParaRPr lang="en-US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 تنظيم صدا</a:t>
            </a:r>
            <a:endParaRPr lang="en-US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كـلـيـد شروع </a:t>
            </a:r>
            <a:r>
              <a:rPr lang="fa-IR" dirty="0">
                <a:cs typeface="B Koodak" pitchFamily="2" charset="-78"/>
              </a:rPr>
              <a:t>و</a:t>
            </a:r>
            <a:r>
              <a:rPr lang="ar-SA" dirty="0">
                <a:cs typeface="B Koodak" pitchFamily="2" charset="-78"/>
              </a:rPr>
              <a:t> پايان</a:t>
            </a:r>
            <a:endParaRPr lang="en-US" dirty="0">
              <a:cs typeface="B Koodak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13992" y="480063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كابل </a:t>
            </a:r>
            <a:r>
              <a:rPr lang="ar-SA" dirty="0" smtClean="0">
                <a:cs typeface="B Koodak" pitchFamily="2" charset="-78"/>
              </a:rPr>
              <a:t>برق</a:t>
            </a:r>
            <a:r>
              <a:rPr lang="en-US" dirty="0" smtClean="0">
                <a:cs typeface="B Koodak" pitchFamily="2" charset="-78"/>
              </a:rPr>
              <a:t>.</a:t>
            </a:r>
            <a:r>
              <a:rPr lang="ar-SA" dirty="0" smtClean="0">
                <a:cs typeface="B Koodak" pitchFamily="2" charset="-78"/>
              </a:rPr>
              <a:t> </a:t>
            </a:r>
            <a:endParaRPr lang="fa-IR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سيم </a:t>
            </a:r>
            <a:r>
              <a:rPr lang="ar-SA" dirty="0" smtClean="0">
                <a:cs typeface="B Koodak" pitchFamily="2" charset="-78"/>
              </a:rPr>
              <a:t>زمين</a:t>
            </a:r>
            <a:r>
              <a:rPr lang="en-US" dirty="0" smtClean="0">
                <a:cs typeface="B Koodak" pitchFamily="2" charset="-78"/>
              </a:rPr>
              <a:t>.</a:t>
            </a:r>
            <a:r>
              <a:rPr lang="ar-SA" dirty="0" smtClean="0">
                <a:cs typeface="B Koodak" pitchFamily="2" charset="-78"/>
              </a:rPr>
              <a:t> </a:t>
            </a:r>
            <a:endParaRPr lang="fa-IR" dirty="0">
              <a:cs typeface="B Koodak" pitchFamily="2" charset="-78"/>
            </a:endParaRPr>
          </a:p>
          <a:p>
            <a:pPr marL="285750" indent="-28575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dirty="0">
                <a:cs typeface="B Koodak" pitchFamily="2" charset="-78"/>
              </a:rPr>
              <a:t>كابل اتصال </a:t>
            </a:r>
            <a:r>
              <a:rPr lang="ar-SA" dirty="0" smtClean="0">
                <a:cs typeface="B Koodak" pitchFamily="2" charset="-78"/>
              </a:rPr>
              <a:t>ليدها</a:t>
            </a:r>
            <a:r>
              <a:rPr lang="ar-SA" sz="1600" dirty="0" smtClean="0">
                <a:latin typeface="Times New Roman" pitchFamily="18" charset="0"/>
                <a:cs typeface="B Koodak" pitchFamily="2" charset="-78"/>
              </a:rPr>
              <a:t> </a:t>
            </a:r>
            <a:endParaRPr lang="fa-IR" sz="1600" dirty="0">
              <a:latin typeface="Times New Roman" pitchFamily="18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2979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4400" dirty="0" smtClean="0">
                <a:solidFill>
                  <a:schemeClr val="tx1"/>
                </a:solidFill>
                <a:cs typeface="B Koodak" pitchFamily="2" charset="-78"/>
              </a:rPr>
              <a:t>سوكت</a:t>
            </a:r>
            <a:r>
              <a:rPr lang="en-US" sz="4400" baseline="30000" dirty="0" smtClean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4400" dirty="0" smtClean="0">
                <a:solidFill>
                  <a:schemeClr val="tx1"/>
                </a:solidFill>
                <a:cs typeface="B Koodak" pitchFamily="2" charset="-78"/>
              </a:rPr>
              <a:t>اتصال كابل</a:t>
            </a:r>
            <a:r>
              <a:rPr lang="en-US" sz="4400" baseline="30000" dirty="0" smtClean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4400" dirty="0" smtClean="0">
                <a:solidFill>
                  <a:schemeClr val="tx1"/>
                </a:solidFill>
                <a:cs typeface="B Koodak" pitchFamily="2" charset="-78"/>
              </a:rPr>
              <a:t>به </a:t>
            </a:r>
            <a:r>
              <a:rPr lang="ar-SA" sz="4400" dirty="0">
                <a:solidFill>
                  <a:schemeClr val="tx1"/>
                </a:solidFill>
                <a:cs typeface="B Koodak" pitchFamily="2" charset="-78"/>
              </a:rPr>
              <a:t>دستگاه 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ECG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8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55576" y="1909330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sz="2400" dirty="0" smtClean="0">
                <a:cs typeface="B Koodak" pitchFamily="2" charset="-78"/>
              </a:rPr>
              <a:t>مـدار الكتريكي</a:t>
            </a:r>
            <a:r>
              <a:rPr lang="en-US" sz="2400" dirty="0" smtClean="0">
                <a:cs typeface="B Koodak" pitchFamily="2" charset="-78"/>
              </a:rPr>
              <a:t> </a:t>
            </a:r>
            <a:r>
              <a:rPr lang="ar-SA" sz="2400" dirty="0" smtClean="0">
                <a:cs typeface="B Koodak" pitchFamily="2" charset="-78"/>
              </a:rPr>
              <a:t>محافظ </a:t>
            </a:r>
            <a:r>
              <a:rPr lang="ar-SA" sz="2400" dirty="0">
                <a:cs typeface="B Koodak" pitchFamily="2" charset="-78"/>
              </a:rPr>
              <a:t>تقويت </a:t>
            </a:r>
            <a:r>
              <a:rPr lang="ar-SA" sz="2400" dirty="0" smtClean="0">
                <a:cs typeface="B Koodak" pitchFamily="2" charset="-78"/>
              </a:rPr>
              <a:t>كننده</a:t>
            </a:r>
            <a:endParaRPr lang="en-US" sz="2400" dirty="0">
              <a:cs typeface="B Koodak" pitchFamily="2" charset="-78"/>
            </a:endParaRPr>
          </a:p>
          <a:p>
            <a:pPr marL="342900" indent="-34290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sz="2400" dirty="0" smtClean="0">
                <a:cs typeface="B Koodak" pitchFamily="2" charset="-78"/>
              </a:rPr>
              <a:t>صفحه نمايش</a:t>
            </a:r>
            <a:r>
              <a:rPr lang="en-US" sz="2400" dirty="0" smtClean="0">
                <a:cs typeface="B Koodak" pitchFamily="2" charset="-78"/>
              </a:rPr>
              <a:t>.</a:t>
            </a:r>
            <a:endParaRPr lang="en-US" sz="2400" dirty="0">
              <a:cs typeface="B Koodak" pitchFamily="2" charset="-78"/>
            </a:endParaRPr>
          </a:p>
          <a:p>
            <a:pPr marL="342900" indent="-34290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sz="2400" dirty="0" smtClean="0">
                <a:cs typeface="B Koodak" pitchFamily="2" charset="-78"/>
              </a:rPr>
              <a:t>‌برد</a:t>
            </a:r>
            <a:r>
              <a:rPr lang="en-US" sz="2400" baseline="30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400" dirty="0" smtClean="0">
                <a:cs typeface="B Koodak" pitchFamily="2" charset="-78"/>
              </a:rPr>
              <a:t>تغذيه</a:t>
            </a:r>
            <a:r>
              <a:rPr lang="en-US" sz="2400" dirty="0" smtClean="0">
                <a:cs typeface="B Koodak" pitchFamily="2" charset="-78"/>
              </a:rPr>
              <a:t>.</a:t>
            </a:r>
            <a:r>
              <a:rPr lang="ar-SA" sz="2400" dirty="0" smtClean="0">
                <a:cs typeface="B Koodak" pitchFamily="2" charset="-78"/>
              </a:rPr>
              <a:t> </a:t>
            </a:r>
            <a:endParaRPr lang="fa-IR" sz="2400" dirty="0" smtClean="0">
              <a:cs typeface="B Koodak" pitchFamily="2" charset="-78"/>
            </a:endParaRPr>
          </a:p>
          <a:p>
            <a:pPr marL="342900" indent="-34290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sz="2400" dirty="0" smtClean="0">
                <a:cs typeface="B Koodak" pitchFamily="2" charset="-78"/>
              </a:rPr>
              <a:t>‌باطري</a:t>
            </a:r>
            <a:endParaRPr lang="en-US" sz="2400" dirty="0" smtClean="0">
              <a:cs typeface="B Koodak" pitchFamily="2" charset="-78"/>
            </a:endParaRPr>
          </a:p>
          <a:p>
            <a:pPr marL="342900" indent="-34290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sz="2400" dirty="0" smtClean="0">
                <a:cs typeface="B Koodak" pitchFamily="2" charset="-78"/>
              </a:rPr>
              <a:t>سـيـسـتـم پردازش، </a:t>
            </a:r>
            <a:r>
              <a:rPr lang="ar-SA" sz="2400" dirty="0">
                <a:cs typeface="B Koodak" pitchFamily="2" charset="-78"/>
              </a:rPr>
              <a:t>ذخيره </a:t>
            </a:r>
            <a:r>
              <a:rPr lang="ar-SA" sz="2400" dirty="0" smtClean="0">
                <a:cs typeface="B Koodak" pitchFamily="2" charset="-78"/>
              </a:rPr>
              <a:t>و</a:t>
            </a:r>
            <a:r>
              <a:rPr lang="en-US" sz="2400" dirty="0" smtClean="0">
                <a:cs typeface="B Koodak" pitchFamily="2" charset="-78"/>
              </a:rPr>
              <a:t> </a:t>
            </a:r>
            <a:r>
              <a:rPr lang="ar-SA" sz="2400" dirty="0" smtClean="0">
                <a:cs typeface="B Koodak" pitchFamily="2" charset="-78"/>
              </a:rPr>
              <a:t>انتقال اطلاعات</a:t>
            </a:r>
            <a:r>
              <a:rPr lang="en-US" sz="2400" dirty="0" smtClean="0">
                <a:cs typeface="B Koodak" pitchFamily="2" charset="-78"/>
              </a:rPr>
              <a:t>.</a:t>
            </a:r>
          </a:p>
          <a:p>
            <a:pPr marL="342900" indent="-342900" algn="r"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sz="2400" dirty="0">
                <a:cs typeface="B Koodak" pitchFamily="2" charset="-78"/>
              </a:rPr>
              <a:t>چاپ‌گـر يا </a:t>
            </a:r>
            <a:r>
              <a:rPr lang="ar-SA" sz="2400" dirty="0" smtClean="0">
                <a:cs typeface="B Koodak" pitchFamily="2" charset="-78"/>
              </a:rPr>
              <a:t>ثبات</a:t>
            </a:r>
            <a:r>
              <a:rPr lang="fa-IR" sz="2400" dirty="0">
                <a:cs typeface="B Koodak" pitchFamily="2" charset="-78"/>
              </a:rPr>
              <a:t>:</a:t>
            </a:r>
            <a:r>
              <a:rPr lang="ar-SA" sz="2400" dirty="0" smtClean="0">
                <a:cs typeface="B Koodak" pitchFamily="2" charset="-78"/>
              </a:rPr>
              <a:t> </a:t>
            </a:r>
            <a:endParaRPr lang="en-US" sz="2400" dirty="0">
              <a:cs typeface="B Koodak" pitchFamily="2" charset="-78"/>
            </a:endParaRPr>
          </a:p>
          <a:p>
            <a:pPr algn="r" rtl="1"/>
            <a:r>
              <a:rPr lang="en-US" sz="2400" dirty="0" smtClean="0">
                <a:cs typeface="B Koodak" pitchFamily="2" charset="-78"/>
              </a:rPr>
              <a:t>	</a:t>
            </a:r>
            <a:r>
              <a:rPr lang="fa-IR" sz="2400" dirty="0" smtClean="0">
                <a:cs typeface="B Koodak" pitchFamily="2" charset="-78"/>
              </a:rPr>
              <a:t>* </a:t>
            </a:r>
            <a:r>
              <a:rPr lang="ar-SA" sz="2400" dirty="0" smtClean="0">
                <a:cs typeface="B Koodak" pitchFamily="2" charset="-78"/>
              </a:rPr>
              <a:t>رسام</a:t>
            </a:r>
            <a:endParaRPr lang="en-US" sz="2400" dirty="0">
              <a:cs typeface="B Koodak" pitchFamily="2" charset="-78"/>
            </a:endParaRPr>
          </a:p>
          <a:p>
            <a:pPr algn="r" rtl="1"/>
            <a:r>
              <a:rPr lang="en-US" sz="2400" dirty="0" smtClean="0">
                <a:cs typeface="B Koodak" pitchFamily="2" charset="-78"/>
              </a:rPr>
              <a:t>	</a:t>
            </a:r>
            <a:r>
              <a:rPr lang="fa-IR" sz="2400" dirty="0" smtClean="0">
                <a:cs typeface="B Koodak" pitchFamily="2" charset="-78"/>
              </a:rPr>
              <a:t>* </a:t>
            </a:r>
            <a:r>
              <a:rPr lang="ar-SA" sz="2400" dirty="0" smtClean="0">
                <a:cs typeface="B Koodak" pitchFamily="2" charset="-78"/>
              </a:rPr>
              <a:t>سيستم </a:t>
            </a:r>
            <a:r>
              <a:rPr lang="ar-SA" sz="2400" dirty="0">
                <a:cs typeface="B Koodak" pitchFamily="2" charset="-78"/>
              </a:rPr>
              <a:t>تغذيه </a:t>
            </a:r>
            <a:r>
              <a:rPr lang="ar-SA" sz="2400" dirty="0" smtClean="0">
                <a:cs typeface="B Koodak" pitchFamily="2" charset="-78"/>
              </a:rPr>
              <a:t>كاغذ</a:t>
            </a:r>
            <a:endParaRPr lang="fa-IR" sz="2400" dirty="0" smtClean="0">
              <a:cs typeface="B Koodak" pitchFamily="2" charset="-78"/>
            </a:endParaRPr>
          </a:p>
          <a:p>
            <a:pPr algn="r" rtl="1"/>
            <a:r>
              <a:rPr lang="fa-IR" sz="2400" dirty="0">
                <a:cs typeface="B Koodak" pitchFamily="2" charset="-78"/>
              </a:rPr>
              <a:t>	</a:t>
            </a:r>
            <a:r>
              <a:rPr lang="fa-IR" sz="2400" dirty="0" smtClean="0">
                <a:cs typeface="B Koodak" pitchFamily="2" charset="-78"/>
              </a:rPr>
              <a:t>*</a:t>
            </a:r>
            <a:r>
              <a:rPr lang="ar-SA" sz="2400" dirty="0" smtClean="0">
                <a:cs typeface="B Koodak" pitchFamily="2" charset="-78"/>
              </a:rPr>
              <a:t> </a:t>
            </a:r>
            <a:r>
              <a:rPr lang="ar-SA" sz="2400" dirty="0">
                <a:cs typeface="B Koodak" pitchFamily="2" charset="-78"/>
              </a:rPr>
              <a:t>مـخـزن </a:t>
            </a:r>
            <a:r>
              <a:rPr lang="ar-SA" sz="2400" dirty="0" smtClean="0">
                <a:cs typeface="B Koodak" pitchFamily="2" charset="-78"/>
              </a:rPr>
              <a:t>كـاغـذ</a:t>
            </a:r>
            <a:endParaRPr lang="fa-IR" sz="2400" dirty="0" smtClean="0">
              <a:cs typeface="B Koodak" pitchFamily="2" charset="-78"/>
            </a:endParaRPr>
          </a:p>
          <a:p>
            <a:pPr algn="r" rtl="1"/>
            <a:r>
              <a:rPr lang="fa-IR" sz="2400" dirty="0">
                <a:cs typeface="B Koodak" pitchFamily="2" charset="-78"/>
              </a:rPr>
              <a:t>	</a:t>
            </a:r>
            <a:r>
              <a:rPr lang="fa-IR" sz="2400" dirty="0" smtClean="0">
                <a:cs typeface="B Koodak" pitchFamily="2" charset="-78"/>
              </a:rPr>
              <a:t>* </a:t>
            </a:r>
            <a:r>
              <a:rPr lang="ar-SA" sz="2400" dirty="0" smtClean="0">
                <a:cs typeface="B Koodak" pitchFamily="2" charset="-78"/>
              </a:rPr>
              <a:t>سنسور</a:t>
            </a:r>
            <a:r>
              <a:rPr lang="en-US" sz="2400" baseline="30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400" dirty="0" smtClean="0">
                <a:cs typeface="B Koodak" pitchFamily="2" charset="-78"/>
              </a:rPr>
              <a:t>كاغذ</a:t>
            </a:r>
            <a:r>
              <a:rPr lang="fa-IR" sz="2400" dirty="0" smtClean="0">
                <a:cs typeface="B Koodak" pitchFamily="2" charset="-78"/>
              </a:rPr>
              <a:t> </a:t>
            </a:r>
            <a:r>
              <a:rPr lang="en-US" sz="2400" dirty="0" smtClean="0">
                <a:cs typeface="B Koodak" pitchFamily="2" charset="-78"/>
              </a:rPr>
              <a:t>  </a:t>
            </a:r>
            <a:endParaRPr lang="en-US" sz="2400" dirty="0"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5130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ar-SA" sz="4000" dirty="0">
                <a:solidFill>
                  <a:schemeClr val="tx1"/>
                </a:solidFill>
                <a:cs typeface="B Koodak" pitchFamily="2" charset="-78"/>
              </a:rPr>
              <a:t>كاليبراسيون روزانه و هفتگي دستگاه </a:t>
            </a:r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ECG</a:t>
            </a:r>
            <a:endParaRPr lang="en-US" sz="4800" dirty="0">
              <a:solidFill>
                <a:schemeClr val="tx1"/>
              </a:solidFill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a-IR" dirty="0" smtClean="0"/>
              <a:t>9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26800397"/>
              </p:ext>
            </p:extLst>
          </p:nvPr>
        </p:nvGraphicFramePr>
        <p:xfrm>
          <a:off x="253478" y="1412776"/>
          <a:ext cx="8639001" cy="442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Curved Down Arrow 12"/>
          <p:cNvSpPr/>
          <p:nvPr/>
        </p:nvSpPr>
        <p:spPr>
          <a:xfrm rot="10800000">
            <a:off x="3635896" y="4437112"/>
            <a:ext cx="4824536" cy="1152128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7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4000" b="1" dirty="0">
                <a:solidFill>
                  <a:schemeClr val="tx1"/>
                </a:solidFill>
                <a:cs typeface="B Koodak" pitchFamily="2" charset="-78"/>
              </a:rPr>
              <a:t>اشكالات متداول </a:t>
            </a:r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ECG</a:t>
            </a:r>
            <a:r>
              <a:rPr lang="ar-SA" sz="4000" b="1" dirty="0">
                <a:solidFill>
                  <a:schemeClr val="tx1"/>
                </a:solidFill>
                <a:cs typeface="B Koodak" pitchFamily="2" charset="-78"/>
              </a:rPr>
              <a:t> و رفع آن‌ها</a:t>
            </a:r>
            <a:endParaRPr lang="en-US" sz="40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27048"/>
            <a:ext cx="8784976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a-IR" sz="1800" dirty="0" smtClean="0">
              <a:solidFill>
                <a:schemeClr val="tx1"/>
              </a:solidFill>
              <a:cs typeface="B Koodak" pitchFamily="2" charset="-78"/>
            </a:endParaRPr>
          </a:p>
          <a:p>
            <a:pPr marL="0" indent="0">
              <a:buNone/>
            </a:pPr>
            <a:r>
              <a:rPr lang="en-US" sz="1800" dirty="0" smtClean="0">
                <a:solidFill>
                  <a:schemeClr val="tx1"/>
                </a:solidFill>
                <a:cs typeface="B Koodak" pitchFamily="2" charset="-78"/>
              </a:rPr>
              <a:t>.</a:t>
            </a:r>
            <a:endParaRPr lang="en-US" sz="1800" dirty="0">
              <a:solidFill>
                <a:schemeClr val="tx1"/>
              </a:solidFill>
              <a:cs typeface="B Koodak" pitchFamily="2" charset="-78"/>
            </a:endParaRPr>
          </a:p>
          <a:p>
            <a:pPr>
              <a:buAutoNum type="arabicPeriod"/>
            </a:pPr>
            <a:endParaRPr lang="en-US" sz="1800" dirty="0" smtClean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11561" y="1379508"/>
            <a:ext cx="784887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400" dirty="0">
                <a:cs typeface="B Koodak" pitchFamily="2" charset="-78"/>
              </a:rPr>
              <a:t/>
            </a:r>
            <a:br>
              <a:rPr lang="ar-SA" sz="2400" dirty="0">
                <a:cs typeface="B Koodak" pitchFamily="2" charset="-78"/>
              </a:rPr>
            </a:b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مثال 1: </a:t>
            </a:r>
            <a:r>
              <a:rPr lang="ar-SA" sz="2400" dirty="0">
                <a:cs typeface="B Koodak" pitchFamily="2" charset="-78"/>
              </a:rPr>
              <a:t/>
            </a:r>
            <a:br>
              <a:rPr lang="ar-SA" sz="2400" dirty="0">
                <a:cs typeface="B Koodak" pitchFamily="2" charset="-78"/>
              </a:rPr>
            </a:br>
            <a:r>
              <a:rPr lang="ar-SA" sz="2000" dirty="0">
                <a:cs typeface="B Koodak" pitchFamily="2" charset="-78"/>
              </a:rPr>
              <a:t>نـشـانـه: دسـتـگـاه كـار مـي‌كـنـد امـا سوزن با نوك </a:t>
            </a:r>
            <a:r>
              <a:rPr lang="ar-SA" sz="2000" dirty="0" smtClean="0">
                <a:cs typeface="B Koodak" pitchFamily="2" charset="-78"/>
              </a:rPr>
              <a:t>حرارتي </a:t>
            </a:r>
            <a:r>
              <a:rPr lang="ar-SA" sz="2000" dirty="0">
                <a:cs typeface="B Koodak" pitchFamily="2" charset="-78"/>
              </a:rPr>
              <a:t>نمي‌نويسد، يا بسيار كم رنگ مي‌نويسد. </a:t>
            </a:r>
            <a:br>
              <a:rPr lang="ar-SA" sz="2000" dirty="0">
                <a:cs typeface="B Koodak" pitchFamily="2" charset="-78"/>
              </a:rPr>
            </a:br>
            <a:r>
              <a:rPr lang="ar-SA" sz="2000" dirty="0">
                <a:cs typeface="B Koodak" pitchFamily="2" charset="-78"/>
              </a:rPr>
              <a:t>دلايـل احـتـمـالـي: 1) گرماي خيلي كمي روي نوك سوزن است </a:t>
            </a:r>
            <a:endParaRPr lang="en-US" sz="2000" dirty="0">
              <a:cs typeface="B Koodak" pitchFamily="2" charset="-78"/>
            </a:endParaRPr>
          </a:p>
          <a:p>
            <a:pPr algn="r" rtl="1"/>
            <a:r>
              <a:rPr lang="en-US" sz="2000" dirty="0" smtClean="0">
                <a:cs typeface="B Koodak" pitchFamily="2" charset="-78"/>
              </a:rPr>
              <a:t>                        </a:t>
            </a:r>
            <a:r>
              <a:rPr lang="ar-SA" sz="2000" dirty="0" smtClean="0">
                <a:cs typeface="B Koodak" pitchFamily="2" charset="-78"/>
              </a:rPr>
              <a:t> 2) </a:t>
            </a:r>
            <a:r>
              <a:rPr lang="ar-SA" sz="2000" dirty="0">
                <a:cs typeface="B Koodak" pitchFamily="2" charset="-78"/>
              </a:rPr>
              <a:t>فشار سوزن روي كاغذ، كافي نيست</a:t>
            </a:r>
            <a:r>
              <a:rPr lang="ar-SA" sz="2000" dirty="0" smtClean="0">
                <a:cs typeface="B Koodak" pitchFamily="2" charset="-78"/>
              </a:rPr>
              <a:t>.</a:t>
            </a:r>
            <a:endParaRPr lang="en-US" sz="2000" dirty="0">
              <a:cs typeface="B Koodak" pitchFamily="2" charset="-78"/>
            </a:endParaRPr>
          </a:p>
          <a:p>
            <a:pPr algn="r" rtl="1"/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مثال 2:</a:t>
            </a:r>
            <a:b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</a:br>
            <a:r>
              <a:rPr lang="ar-SA" sz="2000" dirty="0">
                <a:cs typeface="B Koodak" pitchFamily="2" charset="-78"/>
              </a:rPr>
              <a:t>نشانه: اثر </a:t>
            </a:r>
            <a:r>
              <a:rPr lang="ar-SA" sz="2000" dirty="0" smtClean="0">
                <a:cs typeface="B Koodak" pitchFamily="2" charset="-78"/>
              </a:rPr>
              <a:t>لكه‌دار</a:t>
            </a:r>
            <a:br>
              <a:rPr lang="ar-SA" sz="2000" dirty="0" smtClean="0">
                <a:cs typeface="B Koodak" pitchFamily="2" charset="-78"/>
              </a:rPr>
            </a:br>
            <a:r>
              <a:rPr lang="ar-SA" sz="2000" dirty="0">
                <a:cs typeface="B Koodak" pitchFamily="2" charset="-78"/>
              </a:rPr>
              <a:t>دلايل احـتـمـالـي: سوزن فرسوده يا بد گذاشتن </a:t>
            </a:r>
            <a:r>
              <a:rPr lang="ar-SA" sz="2000" dirty="0" smtClean="0">
                <a:cs typeface="B Koodak" pitchFamily="2" charset="-78"/>
              </a:rPr>
              <a:t>كاغذ</a:t>
            </a:r>
            <a:endParaRPr lang="fa-IR" sz="2000" dirty="0" smtClean="0">
              <a:cs typeface="B Koodak" pitchFamily="2" charset="-78"/>
            </a:endParaRPr>
          </a:p>
          <a:p>
            <a:pPr algn="r" rtl="1"/>
            <a:r>
              <a:rPr lang="ar-SA" sz="2000" dirty="0">
                <a:cs typeface="B Koodak" pitchFamily="2" charset="-78"/>
              </a:rPr>
              <a:t/>
            </a:r>
            <a:br>
              <a:rPr lang="ar-SA" sz="2000" dirty="0">
                <a:cs typeface="B Koodak" pitchFamily="2" charset="-78"/>
              </a:rPr>
            </a:b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مثال 3:</a:t>
            </a:r>
            <a:r>
              <a:rPr lang="ar-SA" sz="2400" dirty="0">
                <a:cs typeface="B Koodak" pitchFamily="2" charset="-78"/>
              </a:rPr>
              <a:t/>
            </a:r>
            <a:br>
              <a:rPr lang="ar-SA" sz="2400" dirty="0">
                <a:cs typeface="B Koodak" pitchFamily="2" charset="-78"/>
              </a:rPr>
            </a:br>
            <a:r>
              <a:rPr lang="ar-SA" sz="2000" dirty="0">
                <a:cs typeface="B Koodak" pitchFamily="2" charset="-78"/>
              </a:rPr>
              <a:t>نشانه: ‌ثبت </a:t>
            </a:r>
            <a:r>
              <a:rPr lang="ar-SA" sz="2000" dirty="0" smtClean="0">
                <a:cs typeface="B Koodak" pitchFamily="2" charset="-78"/>
              </a:rPr>
              <a:t>ضعيف</a:t>
            </a:r>
            <a:r>
              <a:rPr lang="ar-SA" sz="2000" dirty="0">
                <a:cs typeface="B Koodak" pitchFamily="2" charset="-78"/>
              </a:rPr>
              <a:t/>
            </a:r>
            <a:br>
              <a:rPr lang="ar-SA" sz="2000" dirty="0">
                <a:cs typeface="B Koodak" pitchFamily="2" charset="-78"/>
              </a:rPr>
            </a:br>
            <a:r>
              <a:rPr lang="ar-SA" sz="2000" dirty="0">
                <a:cs typeface="B Koodak" pitchFamily="2" charset="-78"/>
              </a:rPr>
              <a:t>دلايل  احـتـمـالـي: </a:t>
            </a:r>
            <a:r>
              <a:rPr lang="fa-IR" sz="2000" dirty="0" smtClean="0">
                <a:cs typeface="B Koodak" pitchFamily="2" charset="-78"/>
              </a:rPr>
              <a:t>1)</a:t>
            </a:r>
            <a:r>
              <a:rPr lang="ar-SA" sz="2000" dirty="0" smtClean="0">
                <a:cs typeface="B Koodak" pitchFamily="2" charset="-78"/>
              </a:rPr>
              <a:t>مشكلات مكانيكي</a:t>
            </a:r>
            <a:r>
              <a:rPr lang="en-US" sz="2000" baseline="30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الكترونيكي</a:t>
            </a:r>
            <a:endParaRPr lang="fa-IR" sz="2000" dirty="0" smtClean="0">
              <a:cs typeface="B Koodak" pitchFamily="2" charset="-78"/>
            </a:endParaRPr>
          </a:p>
          <a:p>
            <a:pPr algn="r" rtl="1"/>
            <a:r>
              <a:rPr lang="fa-IR" sz="2000" dirty="0">
                <a:cs typeface="B Koodak" pitchFamily="2" charset="-78"/>
              </a:rPr>
              <a:t> </a:t>
            </a:r>
            <a:r>
              <a:rPr lang="fa-IR" sz="2000" dirty="0" smtClean="0">
                <a:cs typeface="B Koodak" pitchFamily="2" charset="-78"/>
              </a:rPr>
              <a:t>                 2)</a:t>
            </a:r>
            <a:r>
              <a:rPr lang="ar-SA" sz="2000" dirty="0" smtClean="0">
                <a:cs typeface="B Koodak" pitchFamily="2" charset="-78"/>
              </a:rPr>
              <a:t>سوئيچ </a:t>
            </a:r>
            <a:r>
              <a:rPr lang="ar-SA" sz="2000" dirty="0">
                <a:cs typeface="B Koodak" pitchFamily="2" charset="-78"/>
              </a:rPr>
              <a:t>ليد </a:t>
            </a:r>
            <a:r>
              <a:rPr lang="ar-SA" sz="2000" dirty="0" smtClean="0">
                <a:cs typeface="B Koodak" pitchFamily="2" charset="-78"/>
              </a:rPr>
              <a:t> </a:t>
            </a:r>
            <a:r>
              <a:rPr lang="ar-SA" sz="2000" dirty="0">
                <a:cs typeface="B Koodak" pitchFamily="2" charset="-78"/>
              </a:rPr>
              <a:t>يا </a:t>
            </a:r>
            <a:r>
              <a:rPr lang="ar-SA" sz="2000" dirty="0" smtClean="0">
                <a:cs typeface="B Koodak" pitchFamily="2" charset="-78"/>
              </a:rPr>
              <a:t>كانكتور</a:t>
            </a:r>
            <a:r>
              <a:rPr lang="en-US" sz="2000" baseline="30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ورودي‌خراب</a:t>
            </a:r>
            <a:endParaRPr lang="fa-IR" sz="2000" dirty="0" smtClean="0">
              <a:cs typeface="B Koodak" pitchFamily="2" charset="-78"/>
            </a:endParaRPr>
          </a:p>
          <a:p>
            <a:pPr algn="r" rtl="1"/>
            <a:r>
              <a:rPr lang="fa-IR" sz="2000" dirty="0">
                <a:cs typeface="B Koodak" pitchFamily="2" charset="-78"/>
              </a:rPr>
              <a:t> </a:t>
            </a:r>
            <a:r>
              <a:rPr lang="fa-IR" sz="2000" dirty="0" smtClean="0">
                <a:cs typeface="B Koodak" pitchFamily="2" charset="-78"/>
              </a:rPr>
              <a:t>                 3)</a:t>
            </a:r>
            <a:r>
              <a:rPr lang="ar-SA" sz="2000" dirty="0" smtClean="0">
                <a:cs typeface="B Koodak" pitchFamily="2" charset="-78"/>
              </a:rPr>
              <a:t>كابل </a:t>
            </a:r>
            <a:r>
              <a:rPr lang="ar-SA" sz="2000" dirty="0">
                <a:cs typeface="B Koodak" pitchFamily="2" charset="-78"/>
              </a:rPr>
              <a:t>خراب بيمار يا اتصال نامناسب به </a:t>
            </a:r>
            <a:r>
              <a:rPr lang="ar-SA" sz="2000" dirty="0" smtClean="0">
                <a:cs typeface="B Koodak" pitchFamily="2" charset="-78"/>
              </a:rPr>
              <a:t>بيما</a:t>
            </a:r>
            <a:r>
              <a:rPr lang="fa-IR" sz="2000" dirty="0" smtClean="0">
                <a:cs typeface="B Koodak" pitchFamily="2" charset="-78"/>
              </a:rPr>
              <a:t>ر</a:t>
            </a:r>
            <a:endParaRPr lang="en-US" sz="2000" dirty="0">
              <a:latin typeface="Times New Roman" pitchFamily="18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0661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ar-SA" sz="4400" dirty="0">
                <a:solidFill>
                  <a:schemeClr val="tx1"/>
                </a:solidFill>
                <a:cs typeface="B Koodak" pitchFamily="2" charset="-78"/>
              </a:rPr>
              <a:t>آزمون هاي اوليه به منظور بررسي </a:t>
            </a:r>
            <a:r>
              <a:rPr lang="ar-SA" sz="4400" dirty="0" smtClean="0">
                <a:solidFill>
                  <a:schemeClr val="tx1"/>
                </a:solidFill>
                <a:cs typeface="B Koodak" pitchFamily="2" charset="-78"/>
              </a:rPr>
              <a:t>دينامي</a:t>
            </a:r>
            <a:r>
              <a:rPr lang="fa-IR" sz="4400" dirty="0" smtClean="0">
                <a:solidFill>
                  <a:schemeClr val="tx1"/>
                </a:solidFill>
                <a:cs typeface="B Koodak" pitchFamily="2" charset="-78"/>
              </a:rPr>
              <a:t>ك </a:t>
            </a:r>
            <a:r>
              <a:rPr lang="en-US" sz="4400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ECG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27048"/>
            <a:ext cx="8784976" cy="36301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a-IR" sz="1800" dirty="0" smtClean="0">
              <a:solidFill>
                <a:schemeClr val="tx1"/>
              </a:solidFill>
              <a:cs typeface="B Koodak" pitchFamily="2" charset="-78"/>
            </a:endParaRPr>
          </a:p>
          <a:p>
            <a:pPr marL="0" indent="0">
              <a:buNone/>
            </a:pPr>
            <a:r>
              <a:rPr lang="en-US" sz="1800" dirty="0" smtClean="0">
                <a:solidFill>
                  <a:schemeClr val="tx1"/>
                </a:solidFill>
                <a:cs typeface="B Koodak" pitchFamily="2" charset="-78"/>
              </a:rPr>
              <a:t>.</a:t>
            </a:r>
          </a:p>
          <a:p>
            <a:pPr>
              <a:buAutoNum type="arabicPeriod"/>
            </a:pPr>
            <a:endParaRPr lang="en-US" sz="1800" dirty="0" smtClean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a-IR" dirty="0" smtClean="0"/>
              <a:t>11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83567" y="1582341"/>
            <a:ext cx="795057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/>
            <a:r>
              <a:rPr lang="ar-SA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آزمون </a:t>
            </a:r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ثابت زماني: </a:t>
            </a: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lvl="0" algn="just" rtl="1"/>
            <a:endParaRPr lang="en-US" sz="2400" dirty="0">
              <a:solidFill>
                <a:srgbClr val="FF0000"/>
              </a:solidFill>
              <a:cs typeface="B Koodak" pitchFamily="2" charset="-78"/>
            </a:endParaRPr>
          </a:p>
          <a:p>
            <a:pPr algn="just" rtl="1"/>
            <a:r>
              <a:rPr lang="ar-SA" sz="2000" dirty="0">
                <a:cs typeface="B Koodak" pitchFamily="2" charset="-78"/>
              </a:rPr>
              <a:t>سرعت را در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25</a:t>
            </a:r>
            <a:r>
              <a:rPr lang="fa-IR" sz="2000" dirty="0" smtClean="0">
                <a:cs typeface="B Koodak" pitchFamily="2" charset="-78"/>
              </a:rPr>
              <a:t> میلی متر بر ثانیه</a:t>
            </a:r>
            <a:r>
              <a:rPr lang="en-US" sz="2000" dirty="0" smtClean="0"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قرار </a:t>
            </a:r>
            <a:r>
              <a:rPr lang="ar-SA" sz="2000" dirty="0">
                <a:cs typeface="B Koodak" pitchFamily="2" charset="-78"/>
              </a:rPr>
              <a:t>داده و كليد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STD</a:t>
            </a:r>
            <a:r>
              <a:rPr lang="fa-IR" sz="2000" dirty="0" smtClean="0"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را </a:t>
            </a:r>
            <a:r>
              <a:rPr lang="ar-SA" sz="2000" dirty="0">
                <a:cs typeface="B Koodak" pitchFamily="2" charset="-78"/>
              </a:rPr>
              <a:t>فشار داده </a:t>
            </a:r>
            <a:r>
              <a:rPr lang="ar-SA" sz="2000" dirty="0" smtClean="0">
                <a:cs typeface="B Koodak" pitchFamily="2" charset="-78"/>
              </a:rPr>
              <a:t>و</a:t>
            </a:r>
            <a:r>
              <a:rPr lang="fa-IR" sz="2000" dirty="0" smtClean="0">
                <a:cs typeface="B Koodak" pitchFamily="2" charset="-78"/>
              </a:rPr>
              <a:t>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1</a:t>
            </a:r>
            <a:r>
              <a:rPr lang="fa-IR" sz="2000" dirty="0" smtClean="0">
                <a:cs typeface="B Koodak" pitchFamily="2" charset="-78"/>
              </a:rPr>
              <a:t> میلی ولت </a:t>
            </a:r>
            <a:r>
              <a:rPr lang="ar-SA" sz="2000" dirty="0" smtClean="0">
                <a:cs typeface="B Koodak" pitchFamily="2" charset="-78"/>
              </a:rPr>
              <a:t>نگه </a:t>
            </a:r>
            <a:r>
              <a:rPr lang="ar-SA" sz="2000" dirty="0">
                <a:cs typeface="B Koodak" pitchFamily="2" charset="-78"/>
              </a:rPr>
              <a:t>داشته می شود تا دامنه </a:t>
            </a:r>
            <a:r>
              <a:rPr lang="ar-SA" sz="2000" dirty="0" smtClean="0">
                <a:cs typeface="B Koodak" pitchFamily="2" charset="-78"/>
              </a:rPr>
              <a:t>ولتاژ</a:t>
            </a:r>
            <a:r>
              <a:rPr lang="en-US" sz="2000" baseline="30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fa-IR" sz="2000" dirty="0" smtClean="0">
                <a:cs typeface="B Koodak" pitchFamily="2" charset="-78"/>
              </a:rPr>
              <a:t>به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5</a:t>
            </a:r>
            <a:r>
              <a:rPr lang="fa-IR" sz="2000" dirty="0" smtClean="0">
                <a:cs typeface="B Koodak" pitchFamily="2" charset="-78"/>
              </a:rPr>
              <a:t> میلی متر</a:t>
            </a:r>
            <a:r>
              <a:rPr lang="en-US" sz="2000" baseline="30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برسد</a:t>
            </a:r>
            <a:r>
              <a:rPr lang="fa-IR" sz="2000" dirty="0" smtClean="0">
                <a:cs typeface="B Koodak" pitchFamily="2" charset="-78"/>
              </a:rPr>
              <a:t>.</a:t>
            </a:r>
            <a:endParaRPr lang="en-US" sz="2000" dirty="0">
              <a:cs typeface="B Koodak" pitchFamily="2" charset="-78"/>
            </a:endParaRPr>
          </a:p>
          <a:p>
            <a:pPr algn="just" rtl="1"/>
            <a:r>
              <a:rPr lang="ar-SA" sz="2000" dirty="0">
                <a:cs typeface="B Koodak" pitchFamily="2" charset="-78"/>
              </a:rPr>
              <a:t> در </a:t>
            </a:r>
            <a:r>
              <a:rPr lang="ar-SA" sz="2000" dirty="0" smtClean="0">
                <a:cs typeface="B Koodak" pitchFamily="2" charset="-78"/>
              </a:rPr>
              <a:t>اين </a:t>
            </a:r>
            <a:r>
              <a:rPr lang="ar-SA" sz="2000" dirty="0">
                <a:cs typeface="B Koodak" pitchFamily="2" charset="-78"/>
              </a:rPr>
              <a:t>خروجی زمان نبايد از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55</a:t>
            </a:r>
            <a:r>
              <a:rPr lang="ar-SA" sz="2000" dirty="0" smtClean="0">
                <a:cs typeface="B Koodak" pitchFamily="2" charset="-78"/>
              </a:rPr>
              <a:t> </a:t>
            </a:r>
            <a:r>
              <a:rPr lang="ar-SA" sz="2000" dirty="0">
                <a:cs typeface="B Koodak" pitchFamily="2" charset="-78"/>
              </a:rPr>
              <a:t>خانه كمتر باشد</a:t>
            </a:r>
            <a:r>
              <a:rPr lang="en-US" sz="2000" dirty="0">
                <a:cs typeface="B Koodak" pitchFamily="2" charset="-78"/>
              </a:rPr>
              <a:t>.</a:t>
            </a:r>
          </a:p>
          <a:p>
            <a:pPr algn="just" rtl="1"/>
            <a:r>
              <a:rPr lang="ar-SA" sz="2000" dirty="0">
                <a:cs typeface="B Koodak" pitchFamily="2" charset="-78"/>
              </a:rPr>
              <a:t> </a:t>
            </a:r>
            <a:endParaRPr lang="en-US" sz="2000" dirty="0" smtClean="0">
              <a:cs typeface="B Koodak" pitchFamily="2" charset="-78"/>
            </a:endParaRPr>
          </a:p>
          <a:p>
            <a:pPr algn="just" rtl="1"/>
            <a:r>
              <a:rPr lang="ar-SA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آزمون </a:t>
            </a:r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ميرائي</a:t>
            </a:r>
            <a:r>
              <a:rPr lang="ar-SA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:</a:t>
            </a: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lvl="0" algn="just" rtl="1"/>
            <a:endParaRPr lang="en-US" sz="2400" dirty="0">
              <a:solidFill>
                <a:srgbClr val="FF0000"/>
              </a:solidFill>
              <a:cs typeface="B Koodak" pitchFamily="2" charset="-78"/>
            </a:endParaRPr>
          </a:p>
          <a:p>
            <a:pPr algn="just" rtl="1"/>
            <a:r>
              <a:rPr lang="ar-SA" sz="2000" dirty="0">
                <a:cs typeface="B Koodak" pitchFamily="2" charset="-78"/>
              </a:rPr>
              <a:t> پس از تنظيم قلم بر روي خط مبنا، كليد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STD</a:t>
            </a:r>
            <a:r>
              <a:rPr lang="fa-IR" sz="2000" dirty="0" smtClean="0"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فشار </a:t>
            </a:r>
            <a:r>
              <a:rPr lang="ar-SA" sz="2000" dirty="0">
                <a:cs typeface="B Koodak" pitchFamily="2" charset="-78"/>
              </a:rPr>
              <a:t>داده می شود. بايد در این حالت يك پالس مستطيلي مشاهده شود </a:t>
            </a:r>
            <a:r>
              <a:rPr lang="fa-IR" sz="2000" dirty="0" smtClean="0">
                <a:cs typeface="B Koodak" pitchFamily="2" charset="-78"/>
              </a:rPr>
              <a:t>.</a:t>
            </a:r>
            <a:endParaRPr lang="en-US" sz="2000" dirty="0">
              <a:cs typeface="B Koodak" pitchFamily="2" charset="-78"/>
            </a:endParaRPr>
          </a:p>
          <a:p>
            <a:pPr algn="just" rtl="1"/>
            <a:r>
              <a:rPr lang="ar-SA" sz="2000" dirty="0">
                <a:cs typeface="B Koodak" pitchFamily="2" charset="-78"/>
              </a:rPr>
              <a:t>در غير اين صورت، دستگاه دچار </a:t>
            </a:r>
            <a:r>
              <a:rPr lang="ar-SA" sz="2000" dirty="0" smtClean="0">
                <a:cs typeface="B Koodak" pitchFamily="2" charset="-78"/>
              </a:rPr>
              <a:t>عدم </a:t>
            </a:r>
            <a:r>
              <a:rPr lang="ar-SA" sz="2000" dirty="0">
                <a:cs typeface="B Koodak" pitchFamily="2" charset="-78"/>
              </a:rPr>
              <a:t>توانايي در پاسخ به تغييرات آني </a:t>
            </a:r>
            <a:r>
              <a:rPr lang="ar-SA" sz="2000" dirty="0" smtClean="0">
                <a:cs typeface="B Koodak" pitchFamily="2" charset="-78"/>
              </a:rPr>
              <a:t>ولتاژ </a:t>
            </a:r>
            <a:r>
              <a:rPr lang="ar-SA" sz="2000" dirty="0">
                <a:cs typeface="B Koodak" pitchFamily="2" charset="-78"/>
              </a:rPr>
              <a:t>يا </a:t>
            </a:r>
            <a:r>
              <a:rPr lang="ar-SA" sz="2000" dirty="0" smtClean="0">
                <a:cs typeface="B Koodak" pitchFamily="2" charset="-78"/>
              </a:rPr>
              <a:t>اعوجاج </a:t>
            </a:r>
            <a:r>
              <a:rPr lang="ar-SA" sz="2000" dirty="0">
                <a:cs typeface="B Koodak" pitchFamily="2" charset="-78"/>
              </a:rPr>
              <a:t>در 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ECG</a:t>
            </a:r>
            <a:r>
              <a:rPr lang="en-US" sz="2000" dirty="0" smtClean="0">
                <a:cs typeface="B Koodak" pitchFamily="2" charset="-78"/>
              </a:rPr>
              <a:t> </a:t>
            </a:r>
            <a:r>
              <a:rPr lang="fa-IR" sz="2000" dirty="0" smtClean="0">
                <a:cs typeface="B Koodak" pitchFamily="2" charset="-78"/>
              </a:rPr>
              <a:t> </a:t>
            </a:r>
            <a:r>
              <a:rPr lang="ar-SA" sz="2000" dirty="0" smtClean="0">
                <a:cs typeface="B Koodak" pitchFamily="2" charset="-78"/>
              </a:rPr>
              <a:t>شده است</a:t>
            </a:r>
            <a:r>
              <a:rPr lang="en-US" sz="2000" dirty="0" smtClean="0">
                <a:latin typeface="Times New Roman" pitchFamily="18" charset="0"/>
                <a:cs typeface="B Koodak" pitchFamily="2" charset="-78"/>
              </a:rPr>
              <a:t> </a:t>
            </a:r>
            <a:r>
              <a:rPr lang="fa-IR" sz="2000" dirty="0" smtClean="0">
                <a:latin typeface="Times New Roman" pitchFamily="18" charset="0"/>
                <a:cs typeface="B Koodak" pitchFamily="2" charset="-78"/>
              </a:rPr>
              <a:t>.</a:t>
            </a:r>
            <a:endParaRPr lang="en-US" sz="2000" dirty="0">
              <a:latin typeface="Times New Roman" pitchFamily="18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85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fa-IR" sz="4800">
                <a:solidFill>
                  <a:schemeClr val="tx1"/>
                </a:solidFill>
                <a:cs typeface="B Koodak" pitchFamily="2" charset="-78"/>
              </a:rPr>
              <a:t>آزمون هاي اوليه ديناميك </a:t>
            </a:r>
            <a:r>
              <a:rPr lang="en-US" altLang="fa-IR" sz="4800">
                <a:solidFill>
                  <a:schemeClr val="tx1"/>
                </a:solidFill>
                <a:cs typeface="B Koodak" pitchFamily="2" charset="-78"/>
              </a:rPr>
              <a:t>ECG</a:t>
            </a:r>
          </a:p>
        </p:txBody>
      </p:sp>
      <p:pic>
        <p:nvPicPr>
          <p:cNvPr id="9318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28" y="2161918"/>
            <a:ext cx="6257143" cy="3677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80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>(</a:t>
            </a:r>
            <a:r>
              <a:rPr lang="en-US" altLang="fa-IR" sz="2800">
                <a:solidFill>
                  <a:schemeClr val="tx1"/>
                </a:solidFill>
                <a:cs typeface="B Koodak" pitchFamily="2" charset="-78"/>
              </a:rPr>
              <a:t>a</a:t>
            </a:r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>)حالت صحيح </a:t>
            </a:r>
            <a:br>
              <a:rPr lang="fa-IR" altLang="fa-IR" sz="2800">
                <a:solidFill>
                  <a:schemeClr val="tx1"/>
                </a:solidFill>
                <a:cs typeface="B Koodak" pitchFamily="2" charset="-78"/>
              </a:rPr>
            </a:br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>(</a:t>
            </a:r>
            <a:r>
              <a:rPr lang="en-US" altLang="fa-IR" sz="2800">
                <a:solidFill>
                  <a:schemeClr val="tx1"/>
                </a:solidFill>
                <a:cs typeface="B Koodak" pitchFamily="2" charset="-78"/>
              </a:rPr>
              <a:t>b</a:t>
            </a:r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>) </a:t>
            </a:r>
            <a:r>
              <a:rPr lang="az-Latn-AZ" altLang="fa-IR" sz="2800">
                <a:solidFill>
                  <a:schemeClr val="tx1"/>
                </a:solidFill>
                <a:cs typeface="B Koodak" pitchFamily="2" charset="-78"/>
              </a:rPr>
              <a:t>Overdamped</a:t>
            </a:r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/>
            </a:r>
            <a:br>
              <a:rPr lang="fa-IR" altLang="fa-IR" sz="2800">
                <a:solidFill>
                  <a:schemeClr val="tx1"/>
                </a:solidFill>
                <a:cs typeface="B Koodak" pitchFamily="2" charset="-78"/>
              </a:rPr>
            </a:br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>(</a:t>
            </a:r>
            <a:r>
              <a:rPr lang="en-US" altLang="fa-IR" sz="2800">
                <a:solidFill>
                  <a:schemeClr val="tx1"/>
                </a:solidFill>
                <a:cs typeface="B Koodak" pitchFamily="2" charset="-78"/>
              </a:rPr>
              <a:t>c</a:t>
            </a:r>
            <a:r>
              <a:rPr lang="fa-IR" altLang="fa-IR" sz="2800">
                <a:solidFill>
                  <a:schemeClr val="tx1"/>
                </a:solidFill>
                <a:cs typeface="B Koodak" pitchFamily="2" charset="-78"/>
              </a:rPr>
              <a:t>)</a:t>
            </a:r>
            <a:r>
              <a:rPr lang="fa-IR" altLang="fa-IR" sz="320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az-Latn-AZ" altLang="fa-IR" sz="2800">
                <a:solidFill>
                  <a:schemeClr val="tx1"/>
                </a:solidFill>
                <a:cs typeface="B Koodak" pitchFamily="2" charset="-78"/>
              </a:rPr>
              <a:t>Underdamped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fa-IR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971800"/>
            <a:ext cx="569595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67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4800" dirty="0">
                <a:solidFill>
                  <a:schemeClr val="tx1"/>
                </a:solidFill>
                <a:cs typeface="B Koodak" pitchFamily="2" charset="-78"/>
              </a:rPr>
              <a:t>مشخصات </a:t>
            </a:r>
            <a:r>
              <a:rPr lang="ar-SA" sz="4800" dirty="0" smtClean="0">
                <a:solidFill>
                  <a:schemeClr val="tx1"/>
                </a:solidFill>
                <a:cs typeface="B Koodak" pitchFamily="2" charset="-78"/>
              </a:rPr>
              <a:t>كاليبراتور</a:t>
            </a:r>
            <a:r>
              <a:rPr lang="en-US" sz="4000" baseline="30000" dirty="0" smtClean="0">
                <a:solidFill>
                  <a:schemeClr val="tx1"/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en-US" sz="4800" dirty="0" smtClean="0">
                <a:solidFill>
                  <a:schemeClr val="tx1"/>
                </a:solidFill>
                <a:cs typeface="B Koodak" pitchFamily="2" charset="-78"/>
              </a:rPr>
              <a:t>ECG</a:t>
            </a:r>
            <a:endParaRPr lang="en-US" sz="4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27048"/>
            <a:ext cx="8784976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a-IR" sz="1800" dirty="0" smtClean="0">
              <a:solidFill>
                <a:schemeClr val="tx1"/>
              </a:solidFill>
              <a:cs typeface="B Koodak" pitchFamily="2" charset="-78"/>
            </a:endParaRPr>
          </a:p>
          <a:p>
            <a:pPr>
              <a:buAutoNum type="arabicPeriod"/>
            </a:pPr>
            <a:endParaRPr lang="en-US" sz="1800" dirty="0" smtClean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a-IR" dirty="0" smtClean="0"/>
              <a:t>12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13195" y="1556792"/>
            <a:ext cx="76328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1.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توانايي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توليد شكل موج هاي زير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:</a:t>
            </a:r>
            <a:endParaRPr lang="fa-IR" sz="2400" dirty="0" smtClean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•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شكل موج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ECG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با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30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60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120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180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و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240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ضربان در دقيقه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•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موج مربعي شكل با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فركانس</a:t>
            </a:r>
            <a:r>
              <a:rPr lang="en-US" sz="24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2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هرتز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•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موج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سينوسي</a:t>
            </a:r>
            <a:r>
              <a:rPr lang="en-US" sz="24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با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فركانس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10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40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50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60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،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100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هرتز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•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موج مثلثي شكل با فركانس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2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هرتز</a:t>
            </a:r>
          </a:p>
          <a:p>
            <a:pPr algn="r" rtl="1"/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2.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توانائي شبيه سازي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آريتمي</a:t>
            </a:r>
            <a:r>
              <a:rPr lang="en-US" sz="24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هاي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شايع قلبي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3.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قابليت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بررسي دامنه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موج</a:t>
            </a:r>
            <a:endParaRPr lang="fa-IR" sz="2400" dirty="0" smtClean="0">
              <a:solidFill>
                <a:schemeClr val="tx1">
                  <a:lumMod val="95000"/>
                  <a:lumOff val="5000"/>
                </a:schemeClr>
              </a:solidFill>
              <a:cs typeface="B Koodak" pitchFamily="2" charset="-78"/>
            </a:endParaRPr>
          </a:p>
          <a:p>
            <a:pPr algn="r" rtl="1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4.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دقت كاليبراتور طبق استاندارد بايد ٪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0.5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باشد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.</a:t>
            </a:r>
          </a:p>
          <a:p>
            <a:pPr algn="r" rtl="1"/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5.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كنترل حالت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اتوماتيك</a:t>
            </a:r>
            <a:r>
              <a:rPr lang="en-US" sz="24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B Koodak" pitchFamily="2" charset="-78"/>
              </a:rPr>
              <a:t> </a:t>
            </a:r>
            <a:r>
              <a:rPr lang="ar-SA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دستگا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Koodak" pitchFamily="2" charset="-78"/>
              </a:rPr>
              <a:t>ه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3713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800" dirty="0" smtClean="0">
                <a:solidFill>
                  <a:schemeClr val="tx1"/>
                </a:solidFill>
                <a:cs typeface="B Koodak" pitchFamily="2" charset="-78"/>
              </a:rPr>
              <a:t>كاليبراسيون الكتروشوك</a:t>
            </a:r>
            <a:endParaRPr lang="fa-IR" sz="4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از آنجا كه يك دستگاه الكتروشوك در مواقع بسيار حساس در تماس نزديك با بيمار است، از لحاظ صحت عملكرد داراي اهميت ويژهاي است، زيرا اين دستگاه انرژي معادل 5 تا 400 ژول را با ولتاژ بين 1000 تا 6000 ولت و جرياني معادل 1 تا 20 آمپر به بيمار منتقل ميكند.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اطمينان از سالم بودن دستگاه، صحت عملكرد خروجي آن، ايمن بودن و بررسي وضعيت هشدارها و آلارمهاي دستگاه از اهميت قابل توجهي برخوردار است كه با بازبيني دورهاي (نگهداشت پيشگيرانه) و انجام آزمون كاليبراسيون ميسر ميگردد.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الكتروشوك در سطح خطر بالا قرار دارد. به همين ديل برنامه نگهداشت پيشگيرانه 12 ماهه و 6 ماهه دارد.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7920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sz="4000" dirty="0">
                <a:solidFill>
                  <a:schemeClr val="tx1"/>
                </a:solidFill>
                <a:cs typeface="B Koodak" pitchFamily="2" charset="-78"/>
              </a:rPr>
              <a:t>پارامترهاي مهم جهت تست و آزمون كاليبراسيون </a:t>
            </a:r>
            <a:endParaRPr lang="fa-IR" sz="40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بررسي ميزان انرژي خروجي دستگاه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- بررسي زمان شارژ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- بررسي زمان تخليه انرژي نسبت به نقطه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R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 در موج قلبي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- بررسي عملكرد صحيح دستگاه در حالت سينكرون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- بررسي تمام پارامترهاي ذكر شده در چند نوع آريتمي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46985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sz="3200" dirty="0">
                <a:solidFill>
                  <a:schemeClr val="tx1"/>
                </a:solidFill>
                <a:cs typeface="B Koodak" pitchFamily="2" charset="-78"/>
              </a:rPr>
              <a:t>تجهيزات مورد نياز جهت انجام تستهاي كاليبراسيون و </a:t>
            </a:r>
            <a:r>
              <a:rPr lang="en-US" sz="3200" dirty="0">
                <a:solidFill>
                  <a:schemeClr val="tx1"/>
                </a:solidFill>
                <a:cs typeface="B Koodak" pitchFamily="2" charset="-78"/>
              </a:rPr>
              <a:t>PM</a:t>
            </a:r>
            <a:endParaRPr lang="fa-IR" sz="4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sz="2400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آنالايزر الكتروشوك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سيمولاتور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ECG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 براي بعضي آزمونها، ضربانها و دامنههاي خروجي كاليبره شده مورد نياز است.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اهممتر اندازهگيري مقاومت زمين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اندازهگير جريان نشتي يا آنالايزر ايمني الكتريكي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 smtClean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كرونومتر يا ساعت ثانيه شمار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54693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altLang="fa-IR" sz="4800" dirty="0">
                <a:solidFill>
                  <a:schemeClr val="tx1"/>
                </a:solidFill>
                <a:cs typeface="B Koodak" pitchFamily="2" charset="-78"/>
              </a:rPr>
              <a:t>كاليبراسيون الكتروشوك</a:t>
            </a:r>
            <a:endParaRPr lang="en-US" altLang="fa-IR" sz="4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a-IR" altLang="fa-IR" sz="2400" dirty="0">
                <a:solidFill>
                  <a:schemeClr val="tx1"/>
                </a:solidFill>
                <a:cs typeface="B Koodak" pitchFamily="2" charset="-78"/>
              </a:rPr>
              <a:t>ابزار مورد نياز اسيلوسكوپ حافظه دار 2 كانال مجهز به پرينتر ديجيتال، </a:t>
            </a:r>
            <a:r>
              <a:rPr lang="fa-IR" altLang="fa-IR" sz="2400" dirty="0" smtClean="0">
                <a:solidFill>
                  <a:schemeClr val="tx1"/>
                </a:solidFill>
                <a:cs typeface="B Koodak" pitchFamily="2" charset="-78"/>
              </a:rPr>
              <a:t>ولت </a:t>
            </a:r>
            <a:r>
              <a:rPr lang="fa-IR" altLang="fa-IR" sz="2400" dirty="0">
                <a:solidFill>
                  <a:schemeClr val="tx1"/>
                </a:solidFill>
                <a:cs typeface="B Koodak" pitchFamily="2" charset="-78"/>
              </a:rPr>
              <a:t>متر و آمپر متر </a:t>
            </a:r>
            <a:r>
              <a:rPr lang="en-US" altLang="fa-IR" sz="2400" dirty="0">
                <a:solidFill>
                  <a:schemeClr val="tx1"/>
                </a:solidFill>
                <a:cs typeface="B Koodak" pitchFamily="2" charset="-78"/>
              </a:rPr>
              <a:t>AC, DC</a:t>
            </a:r>
            <a:r>
              <a:rPr lang="fa-IR" altLang="fa-IR" sz="2400" dirty="0">
                <a:solidFill>
                  <a:schemeClr val="tx1"/>
                </a:solidFill>
                <a:cs typeface="B Koodak" pitchFamily="2" charset="-78"/>
              </a:rPr>
              <a:t>، تايمر و بار 50 اهمي</a:t>
            </a:r>
          </a:p>
          <a:p>
            <a:r>
              <a:rPr lang="fa-IR" altLang="fa-IR" sz="2400" dirty="0">
                <a:solidFill>
                  <a:schemeClr val="tx1"/>
                </a:solidFill>
                <a:cs typeface="B Koodak" pitchFamily="2" charset="-78"/>
              </a:rPr>
              <a:t>اغلب الكتروشوك هاي بازار ايران داراي خازن 32 ميكرو فاراد مي باشند (شارژ تا 5 كيلو ولت) و با انتخاب يك بار 50 اهمي ثابت، ثابت زماني سيستم كاليبراتور برابر با </a:t>
            </a:r>
            <a:r>
              <a:rPr lang="en-US" altLang="fa-IR" sz="2400" dirty="0">
                <a:solidFill>
                  <a:schemeClr val="tx1"/>
                </a:solidFill>
                <a:cs typeface="B Koodak" pitchFamily="2" charset="-78"/>
              </a:rPr>
              <a:t>T=RC</a:t>
            </a:r>
            <a:r>
              <a:rPr lang="fa-IR" altLang="fa-IR" sz="2400" dirty="0">
                <a:solidFill>
                  <a:schemeClr val="tx1"/>
                </a:solidFill>
                <a:cs typeface="B Koodak" pitchFamily="2" charset="-78"/>
              </a:rPr>
              <a:t> بوده و شكل موج خروجي ثابت خواهد بود و تنها در دامنه بايد تغيير كند.</a:t>
            </a:r>
            <a:endParaRPr lang="en-US" alt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08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48038" y="1628775"/>
            <a:ext cx="5148262" cy="4267200"/>
          </a:xfrm>
        </p:spPr>
        <p:txBody>
          <a:bodyPr>
            <a:normAutofit/>
          </a:bodyPr>
          <a:lstStyle/>
          <a:p>
            <a:pPr algn="r" rtl="1"/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بررس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م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زان انرژ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خروج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دستگاه، بررس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زمان شارژ، بررس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زمان تخل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ه انرژ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نسبت به نقطه </a:t>
            </a:r>
            <a:r>
              <a:rPr lang="en-US" altLang="fa-IR" sz="2400" b="1" dirty="0">
                <a:solidFill>
                  <a:schemeClr val="tx1"/>
                </a:solidFill>
                <a:cs typeface="B Koodak" pitchFamily="2" charset="-78"/>
              </a:rPr>
              <a:t>R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 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در موج قلب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و بررس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 عملکرد صح</a:t>
            </a:r>
            <a:r>
              <a:rPr lang="ar-SA" altLang="fa-IR" sz="2400" b="1" dirty="0">
                <a:solidFill>
                  <a:schemeClr val="tx1"/>
                </a:solidFill>
                <a:cs typeface="B Koodak" pitchFamily="2" charset="-78"/>
              </a:rPr>
              <a:t>ي</a:t>
            </a:r>
            <a:r>
              <a:rPr lang="fa-IR" altLang="fa-IR" sz="2400" b="1" dirty="0">
                <a:solidFill>
                  <a:schemeClr val="tx1"/>
                </a:solidFill>
                <a:cs typeface="B Koodak" pitchFamily="2" charset="-78"/>
              </a:rPr>
              <a:t>ح دستگاه در حالت </a:t>
            </a:r>
            <a:r>
              <a:rPr lang="en-US" altLang="fa-IR" sz="2400" b="1" dirty="0" smtClean="0">
                <a:solidFill>
                  <a:schemeClr val="tx1"/>
                </a:solidFill>
                <a:cs typeface="B Koodak" pitchFamily="2" charset="-78"/>
              </a:rPr>
              <a:t>Synchronized</a:t>
            </a:r>
            <a:endParaRPr lang="fa-IR" altLang="fa-IR" sz="2400" b="1" dirty="0" smtClean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با استفاده از دستگاه كاليبراتور الكتروشوك كليه پارامترهاي مربوط به مد دفيبريلاتور شامل انرژي، پيك ولتاژ، پيك جريان، طول موج و زمان شارژ قابل اندازهگيري است.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pPr algn="r" rtl="1"/>
            <a:endParaRPr lang="en-US" altLang="fa-IR" sz="2400" b="1" dirty="0">
              <a:solidFill>
                <a:schemeClr val="tx1"/>
              </a:solidFill>
              <a:cs typeface="B Koodak" pitchFamily="2" charset="-78"/>
            </a:endParaRPr>
          </a:p>
        </p:txBody>
      </p:sp>
      <p:pic>
        <p:nvPicPr>
          <p:cNvPr id="53252" name="Picture 4" descr="qa40-sil-l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7700" y="2636838"/>
            <a:ext cx="2555875" cy="2076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z="480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995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a-IR" altLang="fa-IR" sz="4800">
              <a:solidFill>
                <a:schemeClr val="tx1"/>
              </a:solidFill>
              <a:cs typeface="B Koodak" pitchFamily="2" charset="-78"/>
            </a:endParaRPr>
          </a:p>
        </p:txBody>
      </p:sp>
      <p:pic>
        <p:nvPicPr>
          <p:cNvPr id="202757" name="Picture 5" descr="qa40-sil-l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44463"/>
            <a:ext cx="8137525" cy="66151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86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z="480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با تست اين پارامترها، كاربر از ميزان انرژي، ولتاژ و جريان موج اطمينان حاصل مينمايد. ضمن آنكه طول موج در دو پيك خروجي اندازهگيري ميشود (در 10% و 50% از پيك ولتاژ). همچنين كاليبراتور الكتروشوك قابليت تست زمان شارژ شدن در مد كارديوورژن را داراست. از آنجايي كه در اين مد مدت زمان عملكرد الكروشوك بعد از آشكار شدن موج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QRS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 به مرگ و زندگي بيمار ميانجامد، دقت و عملكرد دستگاه از لحاظ زماني داراي اهميت است.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در حالت ايدهآل (بر طبق استاندارد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ANSI/AAMI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) پيك سيگنال خروجي دفيبريلاتور بايد با تأخير 30 ميليثانيه منطبق بر سيگنال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R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 موج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ECG</a:t>
            </a:r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 باشد.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91491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sz="480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بر اساس اين استاندارد ميانگين مقاومت بدن 50 اهم در نظر گرفته ميشود و در صورت تخليه انرژي خروجي در مقاومت 50 اهمي ميزان اختلاف مجاز انرژي انتخابي نسبت به انرژي واقعي خروجي حدود 15%+-2 ژول در نظر گرفته ميشود. از اين رو كاليبراتور الكتروشوك بايد توانايي شبيهسازي بدن انسان با يك مقاومت داخلي 5 اهم را داشته باشد. همچنين بر اساس اين استاندارد يك دفيبريلاتور بايد توانايي دشارژ 15 پالس با مقدار انرژي ماكزيمم را در عرض كمتر از 5 دقيقه در يك مقاومت 50 اهمي داشته باشد.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اندازهگيري مقاومت زمين، جريانهاي نشتي بدنه،پيوستگي كابل پدال از ديگر تستهايي كه بايد به روي دستگاه الكتروشوك انجام گيرد.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218213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sz="2800" dirty="0">
                <a:solidFill>
                  <a:schemeClr val="tx1"/>
                </a:solidFill>
                <a:cs typeface="B Koodak" pitchFamily="2" charset="-78"/>
              </a:rPr>
              <a:t>آزمونهاي كمي در كاليبراسيون و نگهداشت پيشگيرانه و محدوده مجاز آنها</a:t>
            </a:r>
            <a:endParaRPr lang="fa-IR" sz="28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شرح آزمون محدوده مجاز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مقاومت زمين كمتر يا مساوي 5/0 اهم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جريان نشتي بدنه كمتر يا مساوي 300 ميكروآمپر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پيوستگي پدل كمتر يا مساوي 15/0 اهم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كاليبراسيون ضربان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آلارم ضربان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حد انرژي پدل داخلي كمتر يا مساوي </a:t>
            </a:r>
            <a:r>
              <a:rPr lang="en-US" sz="2400" dirty="0">
                <a:solidFill>
                  <a:schemeClr val="tx1"/>
                </a:solidFill>
                <a:cs typeface="B Koodak" pitchFamily="2" charset="-78"/>
              </a:rPr>
              <a:t>j50</a:t>
            </a: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انرژي خروجي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انرژي بعد از 60 ثانيه بيشتر يا مساوي 85% يا طبق مشخصات كارخانه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  <a:p>
            <a:r>
              <a:rPr lang="ar-SA" sz="2400" dirty="0">
                <a:solidFill>
                  <a:schemeClr val="tx1"/>
                </a:solidFill>
                <a:cs typeface="B Koodak" pitchFamily="2" charset="-78"/>
              </a:rPr>
              <a:t>زمان شارژ و انرژي ماكزيمم كمتر يا مساوي 15 ثانيه </a:t>
            </a:r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595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96</TotalTime>
  <Words>1245</Words>
  <Application>Microsoft Office PowerPoint</Application>
  <PresentationFormat>On-screen Show (4:3)</PresentationFormat>
  <Paragraphs>172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B Koodak</vt:lpstr>
      <vt:lpstr>B Nazanin</vt:lpstr>
      <vt:lpstr>Calibri</vt:lpstr>
      <vt:lpstr>Cambria</vt:lpstr>
      <vt:lpstr>Times New Roman</vt:lpstr>
      <vt:lpstr>Wingdings</vt:lpstr>
      <vt:lpstr>Adjacency</vt:lpstr>
      <vt:lpstr>كاليبراسيون تجهيزات پزشكي</vt:lpstr>
      <vt:lpstr>روش هاي كاليبراسيون</vt:lpstr>
      <vt:lpstr>تقسيم بندي دستگاهها از نظر عملكرد و تست</vt:lpstr>
      <vt:lpstr>كاليبراسيون در استاندارد ISO9000</vt:lpstr>
      <vt:lpstr>نكاتي در مورد نگهداري و كاليبراسيون ECG</vt:lpstr>
      <vt:lpstr>‌قسمت‌هاي اصلي دستگاه ECG</vt:lpstr>
      <vt:lpstr>سوكت اتصال كابل به دستگاه ECG</vt:lpstr>
      <vt:lpstr>كاليبراسيون روزانه و هفتگي دستگاه ECG</vt:lpstr>
      <vt:lpstr>اشكالات متداول ECG و رفع آن‌ها</vt:lpstr>
      <vt:lpstr>آزمون هاي اوليه به منظور بررسي ديناميك  ECG</vt:lpstr>
      <vt:lpstr>آزمون هاي اوليه ديناميك ECG</vt:lpstr>
      <vt:lpstr>(a)حالت صحيح  (b) Overdamped (c) Underdamped</vt:lpstr>
      <vt:lpstr>مشخصات كاليبراتور ECG</vt:lpstr>
      <vt:lpstr>كاليبراسيون الكتروشوك</vt:lpstr>
      <vt:lpstr>پارامترهاي مهم جهت تست و آزمون كاليبراسيون </vt:lpstr>
      <vt:lpstr>تجهيزات مورد نياز جهت انجام تستهاي كاليبراسيون و PM</vt:lpstr>
      <vt:lpstr>كاليبراسيون الكتروشوك</vt:lpstr>
      <vt:lpstr>PowerPoint Presentation</vt:lpstr>
      <vt:lpstr>PowerPoint Presentation</vt:lpstr>
      <vt:lpstr>PowerPoint Presentation</vt:lpstr>
      <vt:lpstr>PowerPoint Presentation</vt:lpstr>
      <vt:lpstr>آزمونهاي كمي در كاليبراسيون و نگهداشت پيشگيرانه و محدوده مجاز آنها</vt:lpstr>
    </vt:vector>
  </TitlesOfParts>
  <Company>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</dc:creator>
  <cp:lastModifiedBy>ASUS</cp:lastModifiedBy>
  <cp:revision>18</cp:revision>
  <dcterms:created xsi:type="dcterms:W3CDTF">2013-12-05T05:09:39Z</dcterms:created>
  <dcterms:modified xsi:type="dcterms:W3CDTF">2023-08-05T10:20:44Z</dcterms:modified>
</cp:coreProperties>
</file>