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6" r:id="rId11"/>
    <p:sldId id="268" r:id="rId12"/>
    <p:sldId id="267" r:id="rId1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AF5261B-E5F9-49BA-A30B-3668A8DE6E61}" type="datetimeFigureOut">
              <a:rPr lang="fa-IR" smtClean="0"/>
              <a:pPr/>
              <a:t>03/19/1438</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1F07F0AA-9CB3-495C-BF91-329FA50DE4CA}"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AF5261B-E5F9-49BA-A30B-3668A8DE6E61}" type="datetimeFigureOut">
              <a:rPr lang="fa-IR" smtClean="0"/>
              <a:pPr/>
              <a:t>03/19/1438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F07F0AA-9CB3-495C-BF91-329FA50DE4CA}"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AF5261B-E5F9-49BA-A30B-3668A8DE6E61}" type="datetimeFigureOut">
              <a:rPr lang="fa-IR" smtClean="0"/>
              <a:pPr/>
              <a:t>03/19/1438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F07F0AA-9CB3-495C-BF91-329FA50DE4CA}"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AF5261B-E5F9-49BA-A30B-3668A8DE6E61}" type="datetimeFigureOut">
              <a:rPr lang="fa-IR" smtClean="0"/>
              <a:pPr/>
              <a:t>03/19/1438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F07F0AA-9CB3-495C-BF91-329FA50DE4CA}"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AF5261B-E5F9-49BA-A30B-3668A8DE6E61}" type="datetimeFigureOut">
              <a:rPr lang="fa-IR" smtClean="0"/>
              <a:pPr/>
              <a:t>03/19/1438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1F07F0AA-9CB3-495C-BF91-329FA50DE4CA}"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AF5261B-E5F9-49BA-A30B-3668A8DE6E61}" type="datetimeFigureOut">
              <a:rPr lang="fa-IR" smtClean="0"/>
              <a:pPr/>
              <a:t>03/19/1438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1F07F0AA-9CB3-495C-BF91-329FA50DE4CA}"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F5261B-E5F9-49BA-A30B-3668A8DE6E61}" type="datetimeFigureOut">
              <a:rPr lang="fa-IR" smtClean="0"/>
              <a:pPr/>
              <a:t>03/19/1438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1F07F0AA-9CB3-495C-BF91-329FA50DE4CA}"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AF5261B-E5F9-49BA-A30B-3668A8DE6E61}" type="datetimeFigureOut">
              <a:rPr lang="fa-IR" smtClean="0"/>
              <a:pPr/>
              <a:t>03/19/1438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F07F0AA-9CB3-495C-BF91-329FA50DE4CA}"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AF5261B-E5F9-49BA-A30B-3668A8DE6E61}" type="datetimeFigureOut">
              <a:rPr lang="fa-IR" smtClean="0"/>
              <a:pPr/>
              <a:t>03/19/1438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1F07F0AA-9CB3-495C-BF91-329FA50DE4CA}"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AF5261B-E5F9-49BA-A30B-3668A8DE6E61}" type="datetimeFigureOut">
              <a:rPr lang="fa-IR" smtClean="0"/>
              <a:pPr/>
              <a:t>03/19/1438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F07F0AA-9CB3-495C-BF91-329FA50DE4CA}"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AF5261B-E5F9-49BA-A30B-3668A8DE6E61}" type="datetimeFigureOut">
              <a:rPr lang="fa-IR" smtClean="0"/>
              <a:pPr/>
              <a:t>03/19/1438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F07F0AA-9CB3-495C-BF91-329FA50DE4CA}"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AF5261B-E5F9-49BA-A30B-3668A8DE6E61}" type="datetimeFigureOut">
              <a:rPr lang="fa-IR" smtClean="0"/>
              <a:pPr/>
              <a:t>03/19/1438</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F07F0AA-9CB3-495C-BF91-329FA50DE4CA}"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fa.wikipedia.org/w/index.php?title=%D8%A7%D8%B3%D9%81%D9%86%D8%AF%DB%8C%D8%A7%D8%B1_%D8%B1%D9%88%DB%8C%DB%8C%D9%86&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2" Type="http://schemas.openxmlformats.org/officeDocument/2006/relationships/hyperlink" Target="http://fa.wikipedia.org/wiki/%D9%82%D8%B7%D8%A8%E2%80%8C%D9%86%D9%85%D8%A7" TargetMode="External"/><Relationship Id="rId1" Type="http://schemas.openxmlformats.org/officeDocument/2006/relationships/slideLayout" Target="../slideLayouts/slideLayout2.xml"/><Relationship Id="rId4" Type="http://schemas.openxmlformats.org/officeDocument/2006/relationships/hyperlink" Target="http://fa.wikipedia.org/wiki/%D9%82%D8%A8%D9%84%D9%87%E2%80%8C%D9%86%D9%85%D8%A7"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zurl.ir/733449" TargetMode="External"/><Relationship Id="rId2" Type="http://schemas.openxmlformats.org/officeDocument/2006/relationships/hyperlink" Target="http://zurl.ir/556687" TargetMode="Externa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hyperlink" Target="http://www.zoomit.ir/media/k2/items/cache/ab19085b41cb4b5a6161a35f254322be_XL.jpg"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32656"/>
            <a:ext cx="7560840" cy="2232248"/>
          </a:xfrm>
        </p:spPr>
        <p:txBody>
          <a:bodyPr>
            <a:normAutofit/>
          </a:bodyPr>
          <a:lstStyle/>
          <a:p>
            <a:pPr algn="ctr"/>
            <a:r>
              <a:rPr lang="fa-IR" sz="7200" dirty="0" smtClean="0">
                <a:solidFill>
                  <a:schemeClr val="bg1">
                    <a:lumMod val="95000"/>
                    <a:lumOff val="5000"/>
                  </a:schemeClr>
                </a:solidFill>
              </a:rPr>
              <a:t>به نام خدا </a:t>
            </a:r>
            <a:endParaRPr lang="fa-IR" sz="7200" dirty="0">
              <a:solidFill>
                <a:schemeClr val="bg1">
                  <a:lumMod val="95000"/>
                  <a:lumOff val="5000"/>
                </a:schemeClr>
              </a:solidFill>
            </a:endParaRPr>
          </a:p>
        </p:txBody>
      </p:sp>
      <p:sp>
        <p:nvSpPr>
          <p:cNvPr id="3" name="Subtitle 2"/>
          <p:cNvSpPr>
            <a:spLocks noGrp="1"/>
          </p:cNvSpPr>
          <p:nvPr>
            <p:ph type="subTitle" idx="1"/>
          </p:nvPr>
        </p:nvSpPr>
        <p:spPr>
          <a:xfrm>
            <a:off x="1259632" y="3429000"/>
            <a:ext cx="7272808" cy="1872208"/>
          </a:xfrm>
        </p:spPr>
        <p:style>
          <a:lnRef idx="3">
            <a:schemeClr val="lt1"/>
          </a:lnRef>
          <a:fillRef idx="1">
            <a:schemeClr val="accent2"/>
          </a:fillRef>
          <a:effectRef idx="1">
            <a:schemeClr val="accent2"/>
          </a:effectRef>
          <a:fontRef idx="minor">
            <a:schemeClr val="lt1"/>
          </a:fontRef>
        </p:style>
        <p:txBody>
          <a:bodyPr>
            <a:normAutofit/>
          </a:bodyPr>
          <a:lstStyle/>
          <a:p>
            <a:pPr algn="ctr"/>
            <a:r>
              <a:rPr lang="fa-IR" sz="4400" dirty="0" smtClean="0">
                <a:solidFill>
                  <a:schemeClr val="bg1">
                    <a:lumMod val="95000"/>
                    <a:lumOff val="5000"/>
                  </a:schemeClr>
                </a:solidFill>
              </a:rPr>
              <a:t>اختراعات دانشمندان ایرانی </a:t>
            </a:r>
            <a:endParaRPr lang="fa-IR" sz="4400" dirty="0">
              <a:solidFill>
                <a:schemeClr val="bg1">
                  <a:lumMod val="95000"/>
                  <a:lumOff val="5000"/>
                </a:schemeClr>
              </a:solidFill>
            </a:endParaRPr>
          </a:p>
        </p:txBody>
      </p:sp>
    </p:spTree>
  </p:cSld>
  <p:clrMapOvr>
    <a:masterClrMapping/>
  </p:clrMapOvr>
  <p:transition>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692696"/>
            <a:ext cx="7416824" cy="1440160"/>
          </a:xfrm>
        </p:spPr>
        <p:style>
          <a:lnRef idx="1">
            <a:schemeClr val="accent3"/>
          </a:lnRef>
          <a:fillRef idx="3">
            <a:schemeClr val="accent3"/>
          </a:fillRef>
          <a:effectRef idx="2">
            <a:schemeClr val="accent3"/>
          </a:effectRef>
          <a:fontRef idx="minor">
            <a:schemeClr val="lt1"/>
          </a:fontRef>
        </p:style>
        <p:txBody>
          <a:bodyPr/>
          <a:lstStyle/>
          <a:p>
            <a:pPr algn="ctr"/>
            <a:r>
              <a:rPr lang="fa-IR"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عکس اختراعات</a:t>
            </a:r>
            <a:endParaRPr lang="fa-IR"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1026" name="Picture 2" descr="C:\Users\67\Desktop\شقایق\1111.jpg"/>
          <p:cNvPicPr>
            <a:picLocks noGrp="1" noChangeAspect="1" noChangeArrowheads="1"/>
          </p:cNvPicPr>
          <p:nvPr>
            <p:ph idx="1"/>
          </p:nvPr>
        </p:nvPicPr>
        <p:blipFill>
          <a:blip r:embed="rId2" cstate="print"/>
          <a:srcRect/>
          <a:stretch>
            <a:fillRect/>
          </a:stretch>
        </p:blipFill>
        <p:spPr bwMode="auto">
          <a:xfrm rot="21372189">
            <a:off x="398066" y="2392908"/>
            <a:ext cx="3583150" cy="23700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2" descr="C:\Users\67\Desktop\شقایق\images.jpg"/>
          <p:cNvPicPr>
            <a:picLocks noChangeAspect="1" noChangeArrowheads="1"/>
          </p:cNvPicPr>
          <p:nvPr/>
        </p:nvPicPr>
        <p:blipFill>
          <a:blip r:embed="rId3" cstate="print"/>
          <a:srcRect/>
          <a:stretch>
            <a:fillRect/>
          </a:stretch>
        </p:blipFill>
        <p:spPr bwMode="auto">
          <a:xfrm rot="21295096">
            <a:off x="4829049" y="2404284"/>
            <a:ext cx="3531769" cy="28507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404664"/>
            <a:ext cx="8964488" cy="6669359"/>
          </a:xfrm>
        </p:spPr>
        <p:txBody>
          <a:bodyPr>
            <a:noAutofit/>
          </a:bodyPr>
          <a:lstStyle/>
          <a:p>
            <a:r>
              <a:rPr lang="fa-IR" sz="2800" b="1" dirty="0" smtClean="0"/>
              <a:t>* کشف گروه جدید آنتی بیوتیک های ضد باکتری مقاوم </a:t>
            </a:r>
            <a:r>
              <a:rPr lang="fa-IR" sz="1800" dirty="0" smtClean="0"/>
              <a:t/>
            </a:r>
            <a:br>
              <a:rPr lang="fa-IR" sz="1800" dirty="0" smtClean="0"/>
            </a:br>
            <a:r>
              <a:rPr lang="fa-IR" sz="1800" dirty="0" smtClean="0"/>
              <a:t/>
            </a:r>
            <a:br>
              <a:rPr lang="fa-IR" sz="1800" dirty="0" smtClean="0"/>
            </a:br>
            <a:r>
              <a:rPr lang="fa-IR" sz="2000" dirty="0" smtClean="0"/>
              <a:t>تیمی از محققان دانشگاه نوتردام به سرپرستی یک دانشمند ایرانی، موفق به کشف گروه جدیدی از آنتی بیوتیک ها شدند.</a:t>
            </a:r>
            <a:br>
              <a:rPr lang="fa-IR" sz="2000" dirty="0" smtClean="0"/>
            </a:br>
            <a:r>
              <a:rPr lang="fa-IR" sz="2000" dirty="0" smtClean="0"/>
              <a:t/>
            </a:r>
            <a:br>
              <a:rPr lang="fa-IR" sz="2000" dirty="0" smtClean="0"/>
            </a:br>
            <a:r>
              <a:rPr lang="fa-IR" sz="2000" dirty="0" smtClean="0"/>
              <a:t>این گروه جدید آنتی بیوتیک با باکتری های مقاوم در مقابل متی سیلین مانند ام آر اس ای و دیگر باکتری های مقاوم در مقابل داروها که تهدیدکننده سلامت عمومی هستند، مبارزه می کند.</a:t>
            </a:r>
            <a:br>
              <a:rPr lang="fa-IR" sz="2000" dirty="0" smtClean="0"/>
            </a:br>
            <a:r>
              <a:rPr lang="fa-IR" sz="2000" dirty="0" smtClean="0"/>
              <a:t/>
            </a:r>
            <a:br>
              <a:rPr lang="fa-IR" sz="2000" dirty="0" smtClean="0"/>
            </a:br>
            <a:r>
              <a:rPr lang="fa-IR" sz="2000" dirty="0" smtClean="0"/>
              <a:t>این گروه جدید که «اکسادیازول» نام گرفته، از طریق غربالگری سیلیکون و به کمک بررسی های رایانه ای کشف شده اند. </a:t>
            </a:r>
            <a:endParaRPr lang="en-US" sz="2000" dirty="0" smtClean="0"/>
          </a:p>
          <a:p>
            <a:r>
              <a:rPr lang="fa-IR" sz="2000" dirty="0" smtClean="0"/>
              <a:t/>
            </a:r>
            <a:br>
              <a:rPr lang="fa-IR" sz="2000" dirty="0" smtClean="0"/>
            </a:br>
            <a:r>
              <a:rPr lang="fa-IR" sz="2000" dirty="0" smtClean="0"/>
              <a:t>پروفسور «شهریار مبشری» به همراه «مایا اسپهبدی» و دیگر همکارانش، 2 /1 میلیون ترکیب را غربالگری کردند و دریافتند آنتی بیوتیک اکسادیازول مانع از فعالیت پروتئین متصل شونده به پنی سیلین و سنتز زیستی دیواره سلولی می شود که باکتری ام آر اس آی را قادر به مقاوم شدن در مقابل داروها می کند. </a:t>
            </a:r>
            <a:br>
              <a:rPr lang="fa-IR" sz="2000" dirty="0" smtClean="0"/>
            </a:br>
            <a:r>
              <a:rPr lang="fa-IR" sz="2000" dirty="0" smtClean="0"/>
              <a:t/>
            </a:r>
            <a:br>
              <a:rPr lang="fa-IR" sz="2000" dirty="0" smtClean="0"/>
            </a:br>
            <a:r>
              <a:rPr lang="fa-IR" sz="2000" dirty="0" smtClean="0"/>
              <a:t>گروه آنتی بیوتیکی کشف شده همچنین زمانیکه از طریق دهان مصرف می شود، کارآمد است.</a:t>
            </a:r>
            <a:endParaRPr lang="fa-IR" sz="2000" dirty="0"/>
          </a:p>
        </p:txBody>
      </p:sp>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179512" y="620688"/>
            <a:ext cx="8517632" cy="5976664"/>
          </a:xfrm>
        </p:spPr>
        <p:txBody>
          <a:bodyPr>
            <a:normAutofit lnSpcReduction="10000"/>
          </a:bodyPr>
          <a:lstStyle/>
          <a:p>
            <a:r>
              <a:rPr lang="fa-IR" sz="3600" b="1" dirty="0" smtClean="0"/>
              <a:t>قطب نما</a:t>
            </a:r>
          </a:p>
          <a:p>
            <a:r>
              <a:rPr lang="fa-IR" dirty="0" smtClean="0"/>
              <a:t>در مورد اختراع </a:t>
            </a:r>
            <a:r>
              <a:rPr lang="fa-IR" dirty="0" smtClean="0">
                <a:hlinkClick r:id="rId2" tooltip="قطب‌نما"/>
              </a:rPr>
              <a:t>قطب‌نما</a:t>
            </a:r>
            <a:r>
              <a:rPr lang="fa-IR" dirty="0" smtClean="0"/>
              <a:t> روایت‌های زیادی وجود دارد. تنی چند از دانشمندان آن را به چینی‌ها و یا حتی ایتالیایی‌ها نسبت می‌دهند. اما بیشتر دانشمندان همداستانند که قطب‌نما به وسیله ایرانیان ساخته شده‌است. قطب‌نمای ایرانی برخلاف قطب‌نمای چینی که ۲۴ جهت داشت، دارای ۳۲ جهت بوده‌است. عدد ۳۲ علاوه بر نشان‌دادن دقت بیشتر قطب‌نمای ایرانی، نمایانگر آشنایی ایرانیان با اعداد در مبنای ۲ و دانش ریاضی پیشرفته آنان است. در افسانه‌های کهن ایرانی آمده‌است که </a:t>
            </a:r>
            <a:r>
              <a:rPr lang="fa-IR" dirty="0" smtClean="0">
                <a:hlinkClick r:id="rId3" tooltip="اسفندیار رویین (صفحه وجود ندارد)"/>
              </a:rPr>
              <a:t>اسفندیار رویین</a:t>
            </a:r>
            <a:r>
              <a:rPr lang="fa-IR" dirty="0" smtClean="0"/>
              <a:t> به هنگام حرکت برای نبرد با اژدها از پیکانی آهنین سود می‌جسته، که همواره جهت ثابتی را به او نشان می‌داده‌است. در دوران نخستین اسلامی، </a:t>
            </a:r>
            <a:r>
              <a:rPr lang="fa-IR" dirty="0" smtClean="0">
                <a:hlinkClick r:id="rId4" tooltip="قبله‌نما"/>
              </a:rPr>
              <a:t>قبله‌نما</a:t>
            </a:r>
            <a:r>
              <a:rPr lang="fa-IR" dirty="0" smtClean="0"/>
              <a:t> توسط ایرانیان به قطب‌نما افزوده شد تا همواره و در هر وضعیتی بتوان جهت درست قبله را پیدا نمود. ایرانیان از این اختراع استفاده کامل نموده و آن را به دیگر مسلمانان شناساندند. نام‌های فارسی اجزای قطب‌نما در زبان عربی شاهد تاریخی مسلمی است که کاربرد قطب‌نما از طریق ایرانیان به دست دیگر ملت‌های مسلمان رسیده‌است.</a:t>
            </a:r>
          </a:p>
          <a:p>
            <a:pPr>
              <a:buNone/>
            </a:pPr>
            <a:endParaRPr lang="fa-IR" dirty="0"/>
          </a:p>
        </p:txBody>
      </p:sp>
    </p:spTree>
  </p:cSld>
  <p:clrMapOvr>
    <a:masterClrMapping/>
  </p:clrMapOvr>
  <p:transition>
    <p:pull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620688"/>
            <a:ext cx="7149480" cy="1143000"/>
          </a:xfrm>
        </p:spPr>
        <p:style>
          <a:lnRef idx="1">
            <a:schemeClr val="accent3"/>
          </a:lnRef>
          <a:fillRef idx="3">
            <a:schemeClr val="accent3"/>
          </a:fillRef>
          <a:effectRef idx="2">
            <a:schemeClr val="accent3"/>
          </a:effectRef>
          <a:fontRef idx="minor">
            <a:schemeClr val="lt1"/>
          </a:fontRef>
        </p:style>
        <p:txBody>
          <a:bodyPr/>
          <a:lstStyle/>
          <a:p>
            <a:pPr algn="ctr"/>
            <a:r>
              <a:rPr lang="fa-IR"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عکس قطب نما</a:t>
            </a:r>
            <a:endParaRPr lang="fa-IR"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2050" name="Picture 2" descr="C:\Users\67\Desktop\شقایق\images.jpg"/>
          <p:cNvPicPr>
            <a:picLocks noGrp="1" noChangeAspect="1" noChangeArrowheads="1"/>
          </p:cNvPicPr>
          <p:nvPr>
            <p:ph idx="1"/>
          </p:nvPr>
        </p:nvPicPr>
        <p:blipFill>
          <a:blip r:embed="rId2" cstate="print"/>
          <a:srcRect/>
          <a:stretch>
            <a:fillRect/>
          </a:stretch>
        </p:blipFill>
        <p:spPr bwMode="auto">
          <a:xfrm rot="176473">
            <a:off x="768758" y="2202547"/>
            <a:ext cx="2951967" cy="38877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1" name="Picture 3" descr="C:\Users\67\Desktop\شقایق\images.jpg"/>
          <p:cNvPicPr>
            <a:picLocks noChangeAspect="1" noChangeArrowheads="1"/>
          </p:cNvPicPr>
          <p:nvPr/>
        </p:nvPicPr>
        <p:blipFill>
          <a:blip r:embed="rId3" cstate="print"/>
          <a:srcRect/>
          <a:stretch>
            <a:fillRect/>
          </a:stretch>
        </p:blipFill>
        <p:spPr bwMode="auto">
          <a:xfrm rot="222510">
            <a:off x="5263816" y="2078146"/>
            <a:ext cx="2880320" cy="36724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pull dir="l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457200" y="908720"/>
            <a:ext cx="8147248" cy="5415880"/>
          </a:xfrm>
        </p:spPr>
        <p:txBody>
          <a:bodyPr/>
          <a:lstStyle/>
          <a:p>
            <a:pPr>
              <a:buNone/>
            </a:pPr>
            <a:endParaRPr lang="fa-IR" dirty="0" smtClean="0"/>
          </a:p>
          <a:p>
            <a:r>
              <a:rPr lang="fa-IR" sz="3200" b="1" dirty="0" smtClean="0"/>
              <a:t>اختراعات واکتشافات دانشمندان اسلامی</a:t>
            </a:r>
          </a:p>
          <a:p>
            <a:pPr>
              <a:buNone/>
            </a:pPr>
            <a:r>
              <a:rPr lang="fa-IR" dirty="0" smtClean="0"/>
              <a:t>کتاب حاضر, مقدمه‌ای است بر دایره‌المعارف 'اختراعات و اکتشافات دانشمندان اسلامی 'که در آینده به چاپ خواهد رسید .این دایره المعارف شامل اطلاعاتی است درباره اختراعات دانشمندان اسلامی در زمینه شیمی, جغرافیا, علوم نظامی, زمین‌شناسی, روان‌شناسی, اقتصاد, موسیقی, گیاه‌شناسی, علوم غذایی, و سایر علوم . </a:t>
            </a:r>
          </a:p>
          <a:p>
            <a:pPr>
              <a:buNone/>
            </a:pPr>
            <a:endParaRPr lang="fa-IR" dirty="0"/>
          </a:p>
        </p:txBody>
      </p:sp>
    </p:spTree>
  </p:cSld>
  <p:clrMapOvr>
    <a:masterClrMapping/>
  </p:clrMapOvr>
  <p:transition>
    <p:wipe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67\Desktop\شقایق\images.jpg"/>
          <p:cNvPicPr>
            <a:picLocks noGrp="1" noChangeAspect="1" noChangeArrowheads="1"/>
          </p:cNvPicPr>
          <p:nvPr>
            <p:ph idx="1"/>
          </p:nvPr>
        </p:nvPicPr>
        <p:blipFill>
          <a:blip r:embed="rId2" cstate="print"/>
          <a:srcRect/>
          <a:stretch>
            <a:fillRect/>
          </a:stretch>
        </p:blipFill>
        <p:spPr bwMode="auto">
          <a:xfrm rot="20686782">
            <a:off x="736897" y="2473342"/>
            <a:ext cx="2994782" cy="30006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itle 4"/>
          <p:cNvSpPr>
            <a:spLocks noGrp="1"/>
          </p:cNvSpPr>
          <p:nvPr>
            <p:ph type="title"/>
          </p:nvPr>
        </p:nvSpPr>
        <p:spPr>
          <a:xfrm>
            <a:off x="395536" y="692696"/>
            <a:ext cx="8229600" cy="1082384"/>
          </a:xfrm>
        </p:spPr>
        <p:style>
          <a:lnRef idx="1">
            <a:schemeClr val="accent3"/>
          </a:lnRef>
          <a:fillRef idx="3">
            <a:schemeClr val="accent3"/>
          </a:fillRef>
          <a:effectRef idx="2">
            <a:schemeClr val="accent3"/>
          </a:effectRef>
          <a:fontRef idx="minor">
            <a:schemeClr val="lt1"/>
          </a:fontRef>
        </p:style>
        <p:txBody>
          <a:bodyPr/>
          <a:lstStyle/>
          <a:p>
            <a:r>
              <a:rPr lang="fa-IR"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اختراعات واکتشافات دانشمندان اسلامی</a:t>
            </a:r>
            <a:endParaRPr lang="fa-IR"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3075" name="Picture 3" descr="C:\Users\67\Desktop\شقایق\robot.jpg"/>
          <p:cNvPicPr>
            <a:picLocks noChangeAspect="1" noChangeArrowheads="1"/>
          </p:cNvPicPr>
          <p:nvPr/>
        </p:nvPicPr>
        <p:blipFill>
          <a:blip r:embed="rId3" cstate="print"/>
          <a:srcRect/>
          <a:stretch>
            <a:fillRect/>
          </a:stretch>
        </p:blipFill>
        <p:spPr bwMode="auto">
          <a:xfrm>
            <a:off x="6876256" y="2996952"/>
            <a:ext cx="1843784" cy="25980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4" descr="C:\Users\67\Desktop\شقایق\1111.jpg"/>
          <p:cNvPicPr>
            <a:picLocks noChangeAspect="1" noChangeArrowheads="1"/>
          </p:cNvPicPr>
          <p:nvPr/>
        </p:nvPicPr>
        <p:blipFill>
          <a:blip r:embed="rId4" cstate="print"/>
          <a:srcRect/>
          <a:stretch>
            <a:fillRect/>
          </a:stretch>
        </p:blipFill>
        <p:spPr bwMode="auto">
          <a:xfrm>
            <a:off x="3995936" y="2204864"/>
            <a:ext cx="2606987" cy="16561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99392"/>
            <a:ext cx="8964488" cy="6858000"/>
          </a:xfrm>
        </p:spPr>
        <p:txBody>
          <a:bodyPr>
            <a:normAutofit fontScale="25000" lnSpcReduction="20000"/>
          </a:bodyPr>
          <a:lstStyle/>
          <a:p>
            <a:r>
              <a:rPr lang="fa-IR" sz="12800" b="1" dirty="0" smtClean="0"/>
              <a:t>جوان ترین دانشمند ایرانی</a:t>
            </a:r>
          </a:p>
          <a:p>
            <a:pPr>
              <a:buNone/>
            </a:pPr>
            <a:r>
              <a:rPr lang="fa-IR" sz="9600" b="1" dirty="0" smtClean="0"/>
              <a:t>سجاد یعقوبی   22 ساله را شاید بتوان جوان‌ترین دانشمند ایرانی نامید. وی که تابعیت ایرانی دارد، در خانواده‌ای از شهر شیعه‌نشین «ایغدیر» ترکیه به دنیا آمده است. پدر بزرگ وی «عباس یعقوبی» در گذشته‌های دور از ترکیه به ایران مهاجرت کرده و در شهر مرزی ماکو ساکن شده است.</a:t>
            </a:r>
            <a:endParaRPr lang="fa-IR" sz="9600" dirty="0" smtClean="0"/>
          </a:p>
          <a:p>
            <a:pPr>
              <a:buNone/>
            </a:pPr>
            <a:r>
              <a:rPr lang="fa-IR" sz="9600" dirty="0" smtClean="0"/>
              <a:t> </a:t>
            </a:r>
          </a:p>
          <a:p>
            <a:pPr>
              <a:buNone/>
            </a:pPr>
            <a:r>
              <a:rPr lang="fa-IR" sz="9600" dirty="0" smtClean="0"/>
              <a:t>سجاد یعقوبی، سومین فرزند یک خانواده 7 نفره است که از نوجوانی به واسطه نبوغ و خلاقیت و هوش کم‌ نظیرش قدم در عرصه اختراع و نوآوری گذاشت و حالا در آستانه 21 سالگی با ثبت جهانی آخرین اختراعش افتخاری بزرگ برای کشور به ارمغان آورده است.</a:t>
            </a:r>
          </a:p>
          <a:p>
            <a:pPr>
              <a:buNone/>
            </a:pPr>
            <a:r>
              <a:rPr lang="fa-IR" sz="9600" dirty="0" smtClean="0"/>
              <a:t>وی تاکنون 19 اختراع را به نام خود ثبت کرده. در مسابقات و المپیادهای جهانی گوناگونی شرکت کرده و هر بار نیز با مدالی افتخارآفرین به کشور بازگشته است.</a:t>
            </a:r>
          </a:p>
          <a:p>
            <a:r>
              <a:rPr lang="fa-IR" sz="9600" dirty="0" smtClean="0"/>
              <a:t>این مخترع جوان گفت: از کودکی علاقه بسیاری به درس و تحصیل داشتم. از همان ابتدا نیز در کنار درس و مدرسه، زبان انگلیسی را فراگرفتم و اکنون به طور کامل به این زبان مسلط هستم.</a:t>
            </a:r>
          </a:p>
          <a:p>
            <a:r>
              <a:rPr lang="fa-IR" sz="9600" dirty="0" smtClean="0"/>
              <a:t> </a:t>
            </a:r>
          </a:p>
          <a:p>
            <a:r>
              <a:rPr lang="fa-IR" sz="9600" dirty="0" smtClean="0"/>
              <a:t>سجاد یعقوبی همچنین سه کتاب درباره روبوکاپ‌ها و علم پزشکی به رشته تحریر درآورده و مقالات بسیاری نوشته است</a:t>
            </a:r>
          </a:p>
          <a:p>
            <a:endParaRPr lang="fa-IR" sz="9600" dirty="0"/>
          </a:p>
        </p:txBody>
      </p:sp>
    </p:spTree>
  </p:cSld>
  <p:clrMapOvr>
    <a:masterClrMapping/>
  </p:clrMapOvr>
  <p:transition>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3"/>
          </a:lnRef>
          <a:fillRef idx="3">
            <a:schemeClr val="accent3"/>
          </a:fillRef>
          <a:effectRef idx="2">
            <a:schemeClr val="accent3"/>
          </a:effectRef>
          <a:fontRef idx="minor">
            <a:schemeClr val="lt1"/>
          </a:fontRef>
        </p:style>
        <p:txBody>
          <a:bodyPr>
            <a:normAutofit/>
          </a:bodyPr>
          <a:lstStyle/>
          <a:p>
            <a:pPr algn="ctr"/>
            <a:r>
              <a:rPr lang="fa-IR" sz="4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جوان ترین دانشمند ایرانی</a:t>
            </a:r>
            <a:endParaRPr lang="fa-IR" sz="4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4098" name="Picture 2" descr="C:\Users\67\Desktop\شقایق\1111.jpg"/>
          <p:cNvPicPr>
            <a:picLocks noGrp="1" noChangeAspect="1" noChangeArrowheads="1"/>
          </p:cNvPicPr>
          <p:nvPr>
            <p:ph idx="1"/>
          </p:nvPr>
        </p:nvPicPr>
        <p:blipFill>
          <a:blip r:embed="rId2" cstate="print"/>
          <a:srcRect/>
          <a:stretch>
            <a:fillRect/>
          </a:stretch>
        </p:blipFill>
        <p:spPr bwMode="auto">
          <a:xfrm rot="21149357">
            <a:off x="2292924" y="2444641"/>
            <a:ext cx="3927960" cy="3948439"/>
          </a:xfrm>
          <a:prstGeom prst="rect">
            <a:avLst/>
          </a:prstGeom>
          <a:noFill/>
        </p:spPr>
      </p:pic>
    </p:spTree>
  </p:cSld>
  <p:clrMapOvr>
    <a:masterClrMapping/>
  </p:clrMapOvr>
  <p:transition>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84784"/>
          </a:xfrm>
        </p:spPr>
        <p:txBody>
          <a:bodyPr>
            <a:normAutofit fontScale="90000"/>
          </a:bodyPr>
          <a:lstStyle/>
          <a:p>
            <a:pPr algn="r"/>
            <a:r>
              <a:rPr lang="fa-IR" sz="4000" dirty="0" smtClean="0"/>
              <a:t>ادعای یک مخترع ایرانی مبنی بر ساخت ماشین زمان باعث تمسخر ایرانیان در رسانه‌های خارجی شد</a:t>
            </a:r>
            <a:r>
              <a:rPr lang="en-US" sz="4000" dirty="0" smtClean="0"/>
              <a:t>.</a:t>
            </a:r>
            <a:r>
              <a:rPr lang="en-US" sz="2800" dirty="0" smtClean="0"/>
              <a:t/>
            </a:r>
            <a:br>
              <a:rPr lang="en-US" sz="2800" dirty="0" smtClean="0"/>
            </a:br>
            <a:endParaRPr lang="fa-IR" sz="2800" dirty="0"/>
          </a:p>
        </p:txBody>
      </p:sp>
      <p:sp>
        <p:nvSpPr>
          <p:cNvPr id="5" name="Content Placeholder 4"/>
          <p:cNvSpPr>
            <a:spLocks noGrp="1"/>
          </p:cNvSpPr>
          <p:nvPr>
            <p:ph idx="1"/>
          </p:nvPr>
        </p:nvSpPr>
        <p:spPr>
          <a:xfrm>
            <a:off x="179512" y="1484784"/>
            <a:ext cx="8784976" cy="5040560"/>
          </a:xfrm>
        </p:spPr>
        <p:txBody>
          <a:bodyPr/>
          <a:lstStyle/>
          <a:p>
            <a:r>
              <a:rPr lang="fa-IR" sz="1800" dirty="0" smtClean="0"/>
              <a:t>این مخترع جوان در مصاحبه خود با خبرگزاری‌ فارس اعلام نموده که توانسته تنها با صرف 500 هزار تومان یک دستگاه در ابعاد کیس کامپیوتر تولید کند که آینده افراد تا 8 سال بعد را با دقت 98 درصد پیش‌بینی کند. کمی بعد این خبر در بسیاری از وب سایت‌ها و رسانه‌های داخلی منتشر شد و از امروز صبح نیز برخی از رسانه‌های خارجی به انتشار آن پرداخته و به تمسخر او، دولت و ایرانیان پرداختند.</a:t>
            </a:r>
            <a:endParaRPr lang="en-US" sz="1800" dirty="0" smtClean="0"/>
          </a:p>
          <a:p>
            <a:r>
              <a:rPr lang="fa-IR" sz="1800" dirty="0" smtClean="0"/>
              <a:t>این مخترع جوان و باهوش وطنی در مصاحبه‌اش از نحوه ساخت دستگاه ماشین زمان گرفته تا مشکل شخصی‌اش با دیگر دانشمندان مطرح جهان همچون نیوتن و اینشتین صحبت کرده بود!</a:t>
            </a:r>
          </a:p>
          <a:p>
            <a:r>
              <a:rPr lang="fa-IR" sz="1800" dirty="0" smtClean="0"/>
              <a:t>این دستگاه کوچک شما را به گذشته یا آینده نمی‌برد، بلکه قرار است با پیشگویی، آینده را نزد شما بیاورد؛ البته علی رازقی، مخترع این دستگاه می‌گوید که کار ساخت ماشین زمانی که بشر با آن به آینده سفر کند را هم شروع کرده و پروژه پیشرفت خوبی داشته، اما مشکل اصلی این است که هنوز راهی برای بازگرداندن مسافران زمان، به زمان حال پیدا نکرده است. او می‌گوید که من می‌دانستم این طرح مثل توپ صدا می‌کند و حالت یک بمب خبری است: «من با جاهای مختلف تماس گرفتم و بحث امنیت را مطرح کردم. امنیت جانی ما را چه کسی تامین می‌کند؟ همه مسخره کردند، من هم حرفی نزدم تا الان. اما بعد از عید کم‌کم این اتفاق افتاد و من منتظرم که جاهای دیگر هم سراغم بیایند.»</a:t>
            </a:r>
            <a:endParaRPr lang="en-US" sz="1800" dirty="0" smtClean="0"/>
          </a:p>
          <a:p>
            <a:r>
              <a:rPr lang="fa-IR" sz="1800" dirty="0" smtClean="0"/>
              <a:t>علی رازقی نام این مخترع نخبه ایرانی است که خود را سرپرست «مرکز هدایت راهبردی مخترعان و مبتکران کشور» نیز می‌داند و ایمان دارد که دستگاه ماشین زمان را ساخته است. او تا به حال 179 اختراع را در اداره ثبت اختراع‌های کشور ثبت نموده است!</a:t>
            </a:r>
            <a:endParaRPr lang="en-US" sz="1800" dirty="0" smtClean="0"/>
          </a:p>
          <a:p>
            <a:endParaRPr lang="en-US" sz="1800" dirty="0" smtClean="0"/>
          </a:p>
          <a:p>
            <a:endParaRPr lang="fa-IR" dirty="0"/>
          </a:p>
        </p:txBody>
      </p:sp>
    </p:spTree>
  </p:cSld>
  <p:clrMapOvr>
    <a:masterClrMapping/>
  </p:clrMapOvr>
  <p:transition>
    <p:check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658448"/>
          </a:xfrm>
        </p:spPr>
        <p:txBody>
          <a:bodyPr>
            <a:normAutofit/>
          </a:bodyPr>
          <a:lstStyle/>
          <a:p>
            <a:r>
              <a:rPr lang="fa-IR" dirty="0" smtClean="0"/>
              <a:t> </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92500" lnSpcReduction="10000"/>
          </a:bodyPr>
          <a:lstStyle/>
          <a:p>
            <a:r>
              <a:rPr lang="fa-IR" dirty="0" smtClean="0"/>
              <a:t>اما امروز نشریات مختلف خارجی از جمله تلگراف، ایندیپندنت، دیسکاوری، هانگفن و غیره این خبر را منتشر نموده و تا جای ممکن سعی در تمسخر آن نمودند. در این نشریات به این نکته اشاره شده که اصلا مرکز هدایت راهبردی مخترعان و مبتکران کشور وجود خارجی ندارد. در این نشریات به بخشی از صحبت‌های آقای رازقی اشاره شده که گفته دستگاه ساخته شده توسط او می‌تواند توسط دولت مورد استفاده قرار گیرد و حتی از آن می‌توان استفاده‌های نظامی برد.</a:t>
            </a:r>
            <a:endParaRPr lang="en-US" dirty="0" smtClean="0"/>
          </a:p>
          <a:p>
            <a:r>
              <a:rPr lang="fa-IR" dirty="0" smtClean="0"/>
              <a:t>کمی بعد </a:t>
            </a:r>
            <a:r>
              <a:rPr lang="fa-IR" dirty="0" smtClean="0">
                <a:hlinkClick r:id="rId2"/>
              </a:rPr>
              <a:t>خبرگزاری دولتی پرس تی‌وی ایران</a:t>
            </a:r>
            <a:r>
              <a:rPr lang="fa-IR" dirty="0" smtClean="0"/>
              <a:t> رسما اعلام کرد که هیچ اختراعی با عنوان ماشین زمان در ایران رسما ثبت نشده است.</a:t>
            </a:r>
            <a:endParaRPr lang="en-US" dirty="0" smtClean="0"/>
          </a:p>
          <a:p>
            <a:r>
              <a:rPr lang="fa-IR" dirty="0" smtClean="0">
                <a:hlinkClick r:id="rId3"/>
              </a:rPr>
              <a:t>تابناک </a:t>
            </a:r>
            <a:r>
              <a:rPr lang="fa-IR" dirty="0" smtClean="0"/>
              <a:t>نیز به این موضوع و پرداخته و اذعان داشته که رسانه‌های داخلی نباید به موارد اینچنینی بپردازند و همچنین مسئولین نیز می‌بایست به سرعت با چنین ادعاهایی برخورد کنند. </a:t>
            </a:r>
            <a:endParaRPr lang="en-US" dirty="0" smtClean="0"/>
          </a:p>
          <a:p>
            <a:endParaRPr lang="fa-IR" dirty="0"/>
          </a:p>
        </p:txBody>
      </p:sp>
      <p:pic>
        <p:nvPicPr>
          <p:cNvPr id="4" name="Picture 3" descr="ادعای یک مخترع ایرانی مبنی بر ساخت ماشین زمان باعث تمسخر ایرانیان در رسانه‌های خارجی شد">
            <a:hlinkClick r:id="rId4" tooltip="&quot;برای پیش‌نمایش تصویر کلیک کنید&quot;"/>
          </p:cNvPr>
          <p:cNvPicPr/>
          <p:nvPr/>
        </p:nvPicPr>
        <p:blipFill>
          <a:blip r:embed="rId5" cstate="print"/>
          <a:srcRect/>
          <a:stretch>
            <a:fillRect/>
          </a:stretch>
        </p:blipFill>
        <p:spPr bwMode="auto">
          <a:xfrm>
            <a:off x="2987824" y="188640"/>
            <a:ext cx="5832648" cy="172819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pPr algn="ctr"/>
            <a:r>
              <a:rPr lang="fa-IR" dirty="0" smtClean="0"/>
              <a:t>پایان</a:t>
            </a: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212</TotalTime>
  <Words>732</Words>
  <Application>Microsoft Office PowerPoint</Application>
  <PresentationFormat>On-screen Show (4:3)</PresentationFormat>
  <Paragraphs>31</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Calibri</vt:lpstr>
      <vt:lpstr>Constantia</vt:lpstr>
      <vt:lpstr>Majalla UI</vt:lpstr>
      <vt:lpstr>Traditional Arabic</vt:lpstr>
      <vt:lpstr>Wingdings 2</vt:lpstr>
      <vt:lpstr>Flow</vt:lpstr>
      <vt:lpstr>به نام خدا </vt:lpstr>
      <vt:lpstr>عکس اختراعات</vt:lpstr>
      <vt:lpstr>PowerPoint Presentation</vt:lpstr>
      <vt:lpstr>PowerPoint Presentation</vt:lpstr>
      <vt:lpstr>عکس قطب نما</vt:lpstr>
      <vt:lpstr>PowerPoint Presentation</vt:lpstr>
      <vt:lpstr>اختراعات واکتشافات دانشمندان اسلامی</vt:lpstr>
      <vt:lpstr>PowerPoint Presentation</vt:lpstr>
      <vt:lpstr>جوان ترین دانشمند ایرانی</vt:lpstr>
      <vt:lpstr>ادعای یک مخترع ایرانی مبنی بر ساخت ماشین زمان باعث تمسخر ایرانیان در رسانه‌های خارجی شد. </vt:lpstr>
      <vt:lpstr>  </vt:lpstr>
      <vt:lpstr>پایان</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67</dc:creator>
  <cp:lastModifiedBy>Diana</cp:lastModifiedBy>
  <cp:revision>23</cp:revision>
  <dcterms:created xsi:type="dcterms:W3CDTF">2015-03-25T12:11:23Z</dcterms:created>
  <dcterms:modified xsi:type="dcterms:W3CDTF">2016-12-18T11:41:24Z</dcterms:modified>
</cp:coreProperties>
</file>