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3" r:id="rId1"/>
  </p:sldMasterIdLst>
  <p:sldIdLst>
    <p:sldId id="270" r:id="rId2"/>
    <p:sldId id="256" r:id="rId3"/>
    <p:sldId id="257" r:id="rId4"/>
    <p:sldId id="258" r:id="rId5"/>
    <p:sldId id="259" r:id="rId6"/>
    <p:sldId id="269" r:id="rId7"/>
    <p:sldId id="264" r:id="rId8"/>
    <p:sldId id="265" r:id="rId9"/>
    <p:sldId id="266" r:id="rId10"/>
    <p:sldId id="261" r:id="rId11"/>
    <p:sldId id="260" r:id="rId12"/>
    <p:sldId id="262" r:id="rId13"/>
    <p:sldId id="263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90F42B-B39F-4735-A8DF-F85D47C3941D}" type="doc">
      <dgm:prSet loTypeId="urn:microsoft.com/office/officeart/2005/8/layout/cycle4" loCatId="matrix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BBC8F8-AC19-45C2-88AA-B568E1DC274C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endParaRPr lang="en-US" sz="2400" b="1" dirty="0">
            <a:cs typeface="B Lotus" panose="00000400000000000000" pitchFamily="2" charset="-78"/>
          </a:endParaRPr>
        </a:p>
      </dgm:t>
    </dgm:pt>
    <dgm:pt modelId="{BF79FBFF-4915-414A-AED7-6E87089810CF}" type="parTrans" cxnId="{FED9EA1C-7059-4427-94F6-5DB5AC95249D}">
      <dgm:prSet/>
      <dgm:spPr/>
      <dgm:t>
        <a:bodyPr/>
        <a:lstStyle/>
        <a:p>
          <a:endParaRPr lang="en-US"/>
        </a:p>
      </dgm:t>
    </dgm:pt>
    <dgm:pt modelId="{0017D9A8-A755-4426-A582-3913BB376E6B}" type="sibTrans" cxnId="{FED9EA1C-7059-4427-94F6-5DB5AC95249D}">
      <dgm:prSet/>
      <dgm:spPr/>
      <dgm:t>
        <a:bodyPr/>
        <a:lstStyle/>
        <a:p>
          <a:endParaRPr lang="en-US"/>
        </a:p>
      </dgm:t>
    </dgm:pt>
    <dgm:pt modelId="{A338EF27-D145-4433-97B9-CEFC69BB0AD7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endParaRPr lang="en-US" sz="2400" b="1" dirty="0">
            <a:cs typeface="B Lotus" panose="00000400000000000000" pitchFamily="2" charset="-78"/>
          </a:endParaRPr>
        </a:p>
      </dgm:t>
    </dgm:pt>
    <dgm:pt modelId="{38DBDC86-D11B-40E9-B4FD-D2809D44F2B7}" type="parTrans" cxnId="{1CDEBEE4-544B-43A2-9461-E466E4335831}">
      <dgm:prSet/>
      <dgm:spPr/>
      <dgm:t>
        <a:bodyPr/>
        <a:lstStyle/>
        <a:p>
          <a:endParaRPr lang="en-US"/>
        </a:p>
      </dgm:t>
    </dgm:pt>
    <dgm:pt modelId="{4292D2A3-F2CE-410C-8A09-49546BA97A5B}" type="sibTrans" cxnId="{1CDEBEE4-544B-43A2-9461-E466E4335831}">
      <dgm:prSet/>
      <dgm:spPr/>
      <dgm:t>
        <a:bodyPr/>
        <a:lstStyle/>
        <a:p>
          <a:endParaRPr lang="en-US"/>
        </a:p>
      </dgm:t>
    </dgm:pt>
    <dgm:pt modelId="{33EE84DB-0806-46A4-9E41-7AED789004B0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endParaRPr lang="en-US" sz="2400" b="1" dirty="0">
            <a:cs typeface="B Lotus" panose="00000400000000000000" pitchFamily="2" charset="-78"/>
          </a:endParaRPr>
        </a:p>
      </dgm:t>
    </dgm:pt>
    <dgm:pt modelId="{7BF1A127-3683-4550-A4E8-CAAD284ABC32}" type="parTrans" cxnId="{64827B1D-6667-4AC0-8224-EE8113B86602}">
      <dgm:prSet/>
      <dgm:spPr/>
      <dgm:t>
        <a:bodyPr/>
        <a:lstStyle/>
        <a:p>
          <a:endParaRPr lang="en-US"/>
        </a:p>
      </dgm:t>
    </dgm:pt>
    <dgm:pt modelId="{F0B61EB2-1258-4519-B218-E2E9E0412F4A}" type="sibTrans" cxnId="{64827B1D-6667-4AC0-8224-EE8113B86602}">
      <dgm:prSet/>
      <dgm:spPr/>
      <dgm:t>
        <a:bodyPr/>
        <a:lstStyle/>
        <a:p>
          <a:endParaRPr lang="en-US"/>
        </a:p>
      </dgm:t>
    </dgm:pt>
    <dgm:pt modelId="{C00B341D-CCAB-4C04-A762-FEFD683906C4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endParaRPr lang="en-US" sz="2400" b="1" dirty="0">
            <a:cs typeface="B Lotus" panose="00000400000000000000" pitchFamily="2" charset="-78"/>
          </a:endParaRPr>
        </a:p>
      </dgm:t>
    </dgm:pt>
    <dgm:pt modelId="{1A27CD62-7D06-4941-8FC4-F734B14E919D}" type="parTrans" cxnId="{38AE5551-6EFD-45E8-BA4B-A41667BF6A4A}">
      <dgm:prSet/>
      <dgm:spPr/>
      <dgm:t>
        <a:bodyPr/>
        <a:lstStyle/>
        <a:p>
          <a:endParaRPr lang="en-US"/>
        </a:p>
      </dgm:t>
    </dgm:pt>
    <dgm:pt modelId="{55E5CC4A-D538-4A8E-8863-6A225ABCB5D6}" type="sibTrans" cxnId="{38AE5551-6EFD-45E8-BA4B-A41667BF6A4A}">
      <dgm:prSet/>
      <dgm:spPr/>
      <dgm:t>
        <a:bodyPr/>
        <a:lstStyle/>
        <a:p>
          <a:endParaRPr lang="en-US"/>
        </a:p>
      </dgm:t>
    </dgm:pt>
    <dgm:pt modelId="{57A5761B-58CE-4FA2-A2CD-3C7547AADBB5}" type="pres">
      <dgm:prSet presAssocID="{FF90F42B-B39F-4735-A8DF-F85D47C3941D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8A59F-EFAA-4C3A-BDC3-FCDA777B4FF6}" type="pres">
      <dgm:prSet presAssocID="{FF90F42B-B39F-4735-A8DF-F85D47C3941D}" presName="children" presStyleCnt="0"/>
      <dgm:spPr/>
      <dgm:t>
        <a:bodyPr/>
        <a:lstStyle/>
        <a:p>
          <a:endParaRPr lang="en-US"/>
        </a:p>
      </dgm:t>
    </dgm:pt>
    <dgm:pt modelId="{54D2B955-E170-4A82-A426-7F764F46EA02}" type="pres">
      <dgm:prSet presAssocID="{FF90F42B-B39F-4735-A8DF-F85D47C3941D}" presName="childPlaceholder" presStyleCnt="0"/>
      <dgm:spPr/>
      <dgm:t>
        <a:bodyPr/>
        <a:lstStyle/>
        <a:p>
          <a:endParaRPr lang="en-US"/>
        </a:p>
      </dgm:t>
    </dgm:pt>
    <dgm:pt modelId="{B26448F5-DC81-4136-88CF-BD23B91FA581}" type="pres">
      <dgm:prSet presAssocID="{FF90F42B-B39F-4735-A8DF-F85D47C3941D}" presName="circle" presStyleCnt="0"/>
      <dgm:spPr/>
      <dgm:t>
        <a:bodyPr/>
        <a:lstStyle/>
        <a:p>
          <a:endParaRPr lang="en-US"/>
        </a:p>
      </dgm:t>
    </dgm:pt>
    <dgm:pt modelId="{D4182D03-A268-4697-A589-071E5E17B5CC}" type="pres">
      <dgm:prSet presAssocID="{FF90F42B-B39F-4735-A8DF-F85D47C3941D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33A182-67BD-416A-9029-BA246709E254}" type="pres">
      <dgm:prSet presAssocID="{FF90F42B-B39F-4735-A8DF-F85D47C3941D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F79F0-7625-4C20-8264-005818FFA9AF}" type="pres">
      <dgm:prSet presAssocID="{FF90F42B-B39F-4735-A8DF-F85D47C3941D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627B3-9FC7-43BD-9829-47F7257A3F1C}" type="pres">
      <dgm:prSet presAssocID="{FF90F42B-B39F-4735-A8DF-F85D47C3941D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56E63F-C96C-48AA-BE99-2401678EF0FF}" type="pres">
      <dgm:prSet presAssocID="{FF90F42B-B39F-4735-A8DF-F85D47C3941D}" presName="quadrantPlaceholder" presStyleCnt="0"/>
      <dgm:spPr/>
      <dgm:t>
        <a:bodyPr/>
        <a:lstStyle/>
        <a:p>
          <a:endParaRPr lang="en-US"/>
        </a:p>
      </dgm:t>
    </dgm:pt>
    <dgm:pt modelId="{87546D84-2364-48A8-928D-82CE91382E29}" type="pres">
      <dgm:prSet presAssocID="{FF90F42B-B39F-4735-A8DF-F85D47C3941D}" presName="center1" presStyleLbl="fgShp" presStyleIdx="0" presStyleCnt="2"/>
      <dgm:spPr>
        <a:noFill/>
        <a:ln>
          <a:noFill/>
        </a:ln>
      </dgm:spPr>
      <dgm:t>
        <a:bodyPr/>
        <a:lstStyle/>
        <a:p>
          <a:endParaRPr lang="en-US"/>
        </a:p>
      </dgm:t>
    </dgm:pt>
    <dgm:pt modelId="{720FBB5B-147E-4B29-9C09-9B9CE83DB370}" type="pres">
      <dgm:prSet presAssocID="{FF90F42B-B39F-4735-A8DF-F85D47C3941D}" presName="center2" presStyleLbl="fgShp" presStyleIdx="1" presStyleCnt="2"/>
      <dgm:spPr>
        <a:noFill/>
        <a:ln>
          <a:noFill/>
        </a:ln>
      </dgm:spPr>
      <dgm:t>
        <a:bodyPr/>
        <a:lstStyle/>
        <a:p>
          <a:endParaRPr lang="en-US"/>
        </a:p>
      </dgm:t>
    </dgm:pt>
  </dgm:ptLst>
  <dgm:cxnLst>
    <dgm:cxn modelId="{67599FC7-315E-445A-9B17-8C0A7CEC0C41}" type="presOf" srcId="{A338EF27-D145-4433-97B9-CEFC69BB0AD7}" destId="{4533A182-67BD-416A-9029-BA246709E254}" srcOrd="0" destOrd="0" presId="urn:microsoft.com/office/officeart/2005/8/layout/cycle4"/>
    <dgm:cxn modelId="{0B2BE503-BC25-44C6-9E20-14B379814BB4}" type="presOf" srcId="{33EE84DB-0806-46A4-9E41-7AED789004B0}" destId="{2A6F79F0-7625-4C20-8264-005818FFA9AF}" srcOrd="0" destOrd="0" presId="urn:microsoft.com/office/officeart/2005/8/layout/cycle4"/>
    <dgm:cxn modelId="{7DB2D16E-01F9-43B0-AAE6-BD0CBD7802AD}" type="presOf" srcId="{FF90F42B-B39F-4735-A8DF-F85D47C3941D}" destId="{57A5761B-58CE-4FA2-A2CD-3C7547AADBB5}" srcOrd="0" destOrd="0" presId="urn:microsoft.com/office/officeart/2005/8/layout/cycle4"/>
    <dgm:cxn modelId="{5DB9F7A6-678C-497C-99D5-B13792B87CD2}" type="presOf" srcId="{C00B341D-CCAB-4C04-A762-FEFD683906C4}" destId="{850627B3-9FC7-43BD-9829-47F7257A3F1C}" srcOrd="0" destOrd="0" presId="urn:microsoft.com/office/officeart/2005/8/layout/cycle4"/>
    <dgm:cxn modelId="{38AE5551-6EFD-45E8-BA4B-A41667BF6A4A}" srcId="{FF90F42B-B39F-4735-A8DF-F85D47C3941D}" destId="{C00B341D-CCAB-4C04-A762-FEFD683906C4}" srcOrd="3" destOrd="0" parTransId="{1A27CD62-7D06-4941-8FC4-F734B14E919D}" sibTransId="{55E5CC4A-D538-4A8E-8863-6A225ABCB5D6}"/>
    <dgm:cxn modelId="{427AA33F-5B9E-4E42-AC5E-B4AACBDD85DE}" type="presOf" srcId="{93BBC8F8-AC19-45C2-88AA-B568E1DC274C}" destId="{D4182D03-A268-4697-A589-071E5E17B5CC}" srcOrd="0" destOrd="0" presId="urn:microsoft.com/office/officeart/2005/8/layout/cycle4"/>
    <dgm:cxn modelId="{1CDEBEE4-544B-43A2-9461-E466E4335831}" srcId="{FF90F42B-B39F-4735-A8DF-F85D47C3941D}" destId="{A338EF27-D145-4433-97B9-CEFC69BB0AD7}" srcOrd="1" destOrd="0" parTransId="{38DBDC86-D11B-40E9-B4FD-D2809D44F2B7}" sibTransId="{4292D2A3-F2CE-410C-8A09-49546BA97A5B}"/>
    <dgm:cxn modelId="{64827B1D-6667-4AC0-8224-EE8113B86602}" srcId="{FF90F42B-B39F-4735-A8DF-F85D47C3941D}" destId="{33EE84DB-0806-46A4-9E41-7AED789004B0}" srcOrd="2" destOrd="0" parTransId="{7BF1A127-3683-4550-A4E8-CAAD284ABC32}" sibTransId="{F0B61EB2-1258-4519-B218-E2E9E0412F4A}"/>
    <dgm:cxn modelId="{FED9EA1C-7059-4427-94F6-5DB5AC95249D}" srcId="{FF90F42B-B39F-4735-A8DF-F85D47C3941D}" destId="{93BBC8F8-AC19-45C2-88AA-B568E1DC274C}" srcOrd="0" destOrd="0" parTransId="{BF79FBFF-4915-414A-AED7-6E87089810CF}" sibTransId="{0017D9A8-A755-4426-A582-3913BB376E6B}"/>
    <dgm:cxn modelId="{4BF400B3-3A76-48C1-A894-8CED6356F188}" type="presParOf" srcId="{57A5761B-58CE-4FA2-A2CD-3C7547AADBB5}" destId="{D778A59F-EFAA-4C3A-BDC3-FCDA777B4FF6}" srcOrd="0" destOrd="0" presId="urn:microsoft.com/office/officeart/2005/8/layout/cycle4"/>
    <dgm:cxn modelId="{A592FF9F-5F9C-463F-B180-F6B7FBCF9D40}" type="presParOf" srcId="{D778A59F-EFAA-4C3A-BDC3-FCDA777B4FF6}" destId="{54D2B955-E170-4A82-A426-7F764F46EA02}" srcOrd="0" destOrd="0" presId="urn:microsoft.com/office/officeart/2005/8/layout/cycle4"/>
    <dgm:cxn modelId="{EC3C43D3-EC3A-4FE3-953C-BFE5DF5089CC}" type="presParOf" srcId="{57A5761B-58CE-4FA2-A2CD-3C7547AADBB5}" destId="{B26448F5-DC81-4136-88CF-BD23B91FA581}" srcOrd="1" destOrd="0" presId="urn:microsoft.com/office/officeart/2005/8/layout/cycle4"/>
    <dgm:cxn modelId="{5282A70A-9260-4155-965B-13F070B79F04}" type="presParOf" srcId="{B26448F5-DC81-4136-88CF-BD23B91FA581}" destId="{D4182D03-A268-4697-A589-071E5E17B5CC}" srcOrd="0" destOrd="0" presId="urn:microsoft.com/office/officeart/2005/8/layout/cycle4"/>
    <dgm:cxn modelId="{0EBE2E29-2AE0-4273-AE51-83A7779DE06B}" type="presParOf" srcId="{B26448F5-DC81-4136-88CF-BD23B91FA581}" destId="{4533A182-67BD-416A-9029-BA246709E254}" srcOrd="1" destOrd="0" presId="urn:microsoft.com/office/officeart/2005/8/layout/cycle4"/>
    <dgm:cxn modelId="{71E4CB5A-9587-4644-A5D2-742A36BE1000}" type="presParOf" srcId="{B26448F5-DC81-4136-88CF-BD23B91FA581}" destId="{2A6F79F0-7625-4C20-8264-005818FFA9AF}" srcOrd="2" destOrd="0" presId="urn:microsoft.com/office/officeart/2005/8/layout/cycle4"/>
    <dgm:cxn modelId="{4E1C2263-A8CE-4A43-BF60-C6DCB6394362}" type="presParOf" srcId="{B26448F5-DC81-4136-88CF-BD23B91FA581}" destId="{850627B3-9FC7-43BD-9829-47F7257A3F1C}" srcOrd="3" destOrd="0" presId="urn:microsoft.com/office/officeart/2005/8/layout/cycle4"/>
    <dgm:cxn modelId="{C08BFF8A-343C-40F1-8F2D-575282427194}" type="presParOf" srcId="{B26448F5-DC81-4136-88CF-BD23B91FA581}" destId="{8056E63F-C96C-48AA-BE99-2401678EF0FF}" srcOrd="4" destOrd="0" presId="urn:microsoft.com/office/officeart/2005/8/layout/cycle4"/>
    <dgm:cxn modelId="{4C50EF56-12F5-4923-8D17-AE20A7D45DB6}" type="presParOf" srcId="{57A5761B-58CE-4FA2-A2CD-3C7547AADBB5}" destId="{87546D84-2364-48A8-928D-82CE91382E29}" srcOrd="2" destOrd="0" presId="urn:microsoft.com/office/officeart/2005/8/layout/cycle4"/>
    <dgm:cxn modelId="{BD1724DB-FFF7-45F5-AAAF-77BDBA6B43E7}" type="presParOf" srcId="{57A5761B-58CE-4FA2-A2CD-3C7547AADBB5}" destId="{720FBB5B-147E-4B29-9C09-9B9CE83DB37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ED1468-35D1-43D0-83FB-39CCC35E5A96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AB38070E-0E6D-4618-A607-863BB794C1BB}">
      <dgm:prSet phldrT="[Text]" custT="1"/>
      <dgm:spPr>
        <a:noFill/>
        <a:ln w="38100">
          <a:solidFill>
            <a:schemeClr val="accent1"/>
          </a:solidFill>
        </a:ln>
      </dgm:spPr>
      <dgm:t>
        <a:bodyPr/>
        <a:lstStyle/>
        <a:p>
          <a:r>
            <a:rPr lang="fa-IR" sz="1500" b="1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تامین کنندگان اولیه</a:t>
          </a:r>
          <a:endParaRPr lang="en-US" sz="1500" b="1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BA87E1B8-C600-425D-8120-29037936DB34}" type="parTrans" cxnId="{655AF819-62D3-4735-8399-C661DEE852D6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875AF4A0-95FB-44DA-B279-F4DEC6C2A4AB}" type="sibTrans" cxnId="{655AF819-62D3-4735-8399-C661DEE852D6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B52CBE4D-14FF-4120-ADD5-458443064E8A}">
      <dgm:prSet phldrT="[Text]" custT="1"/>
      <dgm:spPr>
        <a:noFill/>
        <a:ln w="38100">
          <a:solidFill>
            <a:srgbClr val="C00000"/>
          </a:solidFill>
        </a:ln>
      </dgm:spPr>
      <dgm:t>
        <a:bodyPr/>
        <a:lstStyle/>
        <a:p>
          <a:r>
            <a:rPr lang="fa-IR" sz="1500" b="1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تامین کنندگان ثانویه</a:t>
          </a:r>
          <a:endParaRPr lang="en-US" sz="1500" b="1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12F9F181-3294-4D57-9A25-34B2D7BE4631}" type="parTrans" cxnId="{85C5B598-8238-425C-9AF3-9E0ABC4ED546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061ECA59-21E2-41E3-8FDA-4FAD3617E664}" type="sibTrans" cxnId="{85C5B598-8238-425C-9AF3-9E0ABC4ED546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0496654A-751D-4ED9-9A25-B2C3EF27280B}">
      <dgm:prSet phldrT="[Text]" custT="1"/>
      <dgm:spPr>
        <a:noFill/>
        <a:ln w="38100">
          <a:solidFill>
            <a:srgbClr val="008000"/>
          </a:solidFill>
        </a:ln>
      </dgm:spPr>
      <dgm:t>
        <a:bodyPr/>
        <a:lstStyle/>
        <a:p>
          <a:r>
            <a:rPr lang="fa-IR" sz="1500" b="1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شرکت</a:t>
          </a:r>
          <a:endParaRPr lang="en-US" sz="1500" b="1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A08FC2B1-9EE2-47D3-AE0C-783371F8DF2C}" type="parTrans" cxnId="{70ADA745-27AB-407E-8B9E-5F3EA607742A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0961F67D-864C-4998-A47D-223A93C7FE2E}" type="sibTrans" cxnId="{70ADA745-27AB-407E-8B9E-5F3EA607742A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BB32C228-6026-4280-B2CE-968DB04CCCB4}">
      <dgm:prSet custT="1"/>
      <dgm:spPr>
        <a:noFill/>
        <a:ln w="38100"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fa-IR" sz="1500" b="1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توزیع کنندگان</a:t>
          </a:r>
          <a:endParaRPr lang="en-US" sz="1500" b="1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7C52384E-DA9A-437C-85D4-E07DF4A2C05A}" type="parTrans" cxnId="{BB62579E-F697-4D1F-9944-ED5A4D4F08D2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8827F32E-8227-4780-A754-01EE9BFF89A8}" type="sibTrans" cxnId="{BB62579E-F697-4D1F-9944-ED5A4D4F08D2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522F8212-05B5-469C-A7E0-890A32FACA25}">
      <dgm:prSet custT="1"/>
      <dgm:spPr>
        <a:noFill/>
        <a:ln w="38100">
          <a:solidFill>
            <a:schemeClr val="tx2">
              <a:lumMod val="50000"/>
            </a:schemeClr>
          </a:solidFill>
        </a:ln>
      </dgm:spPr>
      <dgm:t>
        <a:bodyPr/>
        <a:lstStyle/>
        <a:p>
          <a:r>
            <a:rPr lang="fa-IR" sz="1500" b="1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مشتریان</a:t>
          </a:r>
          <a:endParaRPr lang="en-US" sz="1500" b="1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34C211E2-4B90-484C-A3EA-113D7CE28B43}" type="parTrans" cxnId="{168A69F4-4556-43CC-8F7B-DA56FA0E11F9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D870911F-717E-4FCC-8904-07382C0CAF7F}" type="sibTrans" cxnId="{168A69F4-4556-43CC-8F7B-DA56FA0E11F9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BB36D4E7-130B-4D5B-84F6-B4EA7EEB549A}">
      <dgm:prSet custT="1"/>
      <dgm:spPr>
        <a:noFill/>
        <a:ln w="38100">
          <a:solidFill>
            <a:srgbClr val="FFC000"/>
          </a:solidFill>
        </a:ln>
      </dgm:spPr>
      <dgm:t>
        <a:bodyPr/>
        <a:lstStyle/>
        <a:p>
          <a:r>
            <a:rPr lang="fa-IR" sz="1500" b="1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مصرف کنندگان</a:t>
          </a:r>
          <a:endParaRPr lang="en-US" sz="1500" b="1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09CD16AD-E7CA-4B19-BE9A-9DE3D76BAD1F}" type="parTrans" cxnId="{A5B78C1A-3C11-4B83-B941-4986A629406F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8444611E-02C9-4E75-A620-6016BCD926B5}" type="sibTrans" cxnId="{A5B78C1A-3C11-4B83-B941-4986A629406F}">
      <dgm:prSet/>
      <dgm:spPr/>
      <dgm:t>
        <a:bodyPr/>
        <a:lstStyle/>
        <a:p>
          <a:endParaRPr lang="en-US" sz="1500" b="1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gm:t>
    </dgm:pt>
    <dgm:pt modelId="{9811B987-6EB2-4F1B-9EFD-173608B9EF00}" type="pres">
      <dgm:prSet presAssocID="{59ED1468-35D1-43D0-83FB-39CCC35E5A96}" presName="Name0" presStyleCnt="0">
        <dgm:presLayoutVars>
          <dgm:dir/>
          <dgm:resizeHandles val="exact"/>
        </dgm:presLayoutVars>
      </dgm:prSet>
      <dgm:spPr/>
    </dgm:pt>
    <dgm:pt modelId="{74DEC99B-E0E6-4DEC-9AB9-A448152583FA}" type="pres">
      <dgm:prSet presAssocID="{AB38070E-0E6D-4618-A607-863BB794C1BB}" presName="parTxOnly" presStyleLbl="node1" presStyleIdx="0" presStyleCnt="6" custScaleX="1155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4A0D8-694E-47DD-B144-6B10DADBA8C1}" type="pres">
      <dgm:prSet presAssocID="{875AF4A0-95FB-44DA-B279-F4DEC6C2A4AB}" presName="parSpace" presStyleCnt="0"/>
      <dgm:spPr/>
    </dgm:pt>
    <dgm:pt modelId="{6D8D2123-2D8E-4116-AF9D-B343C5D3BB15}" type="pres">
      <dgm:prSet presAssocID="{B52CBE4D-14FF-4120-ADD5-458443064E8A}" presName="parTxOnly" presStyleLbl="node1" presStyleIdx="1" presStyleCnt="6" custScaleX="1503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CA911F-A4B5-4526-A453-5E495560589E}" type="pres">
      <dgm:prSet presAssocID="{061ECA59-21E2-41E3-8FDA-4FAD3617E664}" presName="parSpace" presStyleCnt="0"/>
      <dgm:spPr/>
    </dgm:pt>
    <dgm:pt modelId="{F78FC6F7-07C0-4085-912D-D851E37F13B9}" type="pres">
      <dgm:prSet presAssocID="{0496654A-751D-4ED9-9A25-B2C3EF27280B}" presName="parTxOnly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44954D-ADEF-4CEC-BA57-0D8FAB35152F}" type="pres">
      <dgm:prSet presAssocID="{0961F67D-864C-4998-A47D-223A93C7FE2E}" presName="parSpace" presStyleCnt="0"/>
      <dgm:spPr/>
    </dgm:pt>
    <dgm:pt modelId="{EFFC455D-AECB-4E34-9EB2-EFB3B4200956}" type="pres">
      <dgm:prSet presAssocID="{BB32C228-6026-4280-B2CE-968DB04CCCB4}" presName="parTxOnly" presStyleLbl="node1" presStyleIdx="3" presStyleCnt="6" custScaleX="1268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829A59-59D3-4FF0-945B-F7E08F41690D}" type="pres">
      <dgm:prSet presAssocID="{8827F32E-8227-4780-A754-01EE9BFF89A8}" presName="parSpace" presStyleCnt="0"/>
      <dgm:spPr/>
    </dgm:pt>
    <dgm:pt modelId="{4B9318A7-F317-4D53-A217-20B723E9F122}" type="pres">
      <dgm:prSet presAssocID="{522F8212-05B5-469C-A7E0-890A32FACA25}" presName="parTxOnly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A0C5D9-96AD-44A7-A4BB-9D0ACB0066BC}" type="pres">
      <dgm:prSet presAssocID="{D870911F-717E-4FCC-8904-07382C0CAF7F}" presName="parSpace" presStyleCnt="0"/>
      <dgm:spPr/>
    </dgm:pt>
    <dgm:pt modelId="{D2B42954-AB44-4862-8E86-7D9829D4DDD4}" type="pres">
      <dgm:prSet presAssocID="{BB36D4E7-130B-4D5B-84F6-B4EA7EEB549A}" presName="parTxOnly" presStyleLbl="node1" presStyleIdx="5" presStyleCnt="6" custScaleX="1283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1B7849D-D1E0-41BA-96CA-9D548C029530}" type="presOf" srcId="{B52CBE4D-14FF-4120-ADD5-458443064E8A}" destId="{6D8D2123-2D8E-4116-AF9D-B343C5D3BB15}" srcOrd="0" destOrd="0" presId="urn:microsoft.com/office/officeart/2005/8/layout/hChevron3"/>
    <dgm:cxn modelId="{168A69F4-4556-43CC-8F7B-DA56FA0E11F9}" srcId="{59ED1468-35D1-43D0-83FB-39CCC35E5A96}" destId="{522F8212-05B5-469C-A7E0-890A32FACA25}" srcOrd="4" destOrd="0" parTransId="{34C211E2-4B90-484C-A3EA-113D7CE28B43}" sibTransId="{D870911F-717E-4FCC-8904-07382C0CAF7F}"/>
    <dgm:cxn modelId="{FF79125A-D9E8-43C0-BA9D-4D10FAD9CA90}" type="presOf" srcId="{AB38070E-0E6D-4618-A607-863BB794C1BB}" destId="{74DEC99B-E0E6-4DEC-9AB9-A448152583FA}" srcOrd="0" destOrd="0" presId="urn:microsoft.com/office/officeart/2005/8/layout/hChevron3"/>
    <dgm:cxn modelId="{EA9D6EF4-330F-41C0-A58D-29C8A28874A3}" type="presOf" srcId="{59ED1468-35D1-43D0-83FB-39CCC35E5A96}" destId="{9811B987-6EB2-4F1B-9EFD-173608B9EF00}" srcOrd="0" destOrd="0" presId="urn:microsoft.com/office/officeart/2005/8/layout/hChevron3"/>
    <dgm:cxn modelId="{77986F23-FF03-414B-901C-71B667D93E13}" type="presOf" srcId="{BB36D4E7-130B-4D5B-84F6-B4EA7EEB549A}" destId="{D2B42954-AB44-4862-8E86-7D9829D4DDD4}" srcOrd="0" destOrd="0" presId="urn:microsoft.com/office/officeart/2005/8/layout/hChevron3"/>
    <dgm:cxn modelId="{0E4784CD-3061-43FA-B352-8D450BDE40D0}" type="presOf" srcId="{522F8212-05B5-469C-A7E0-890A32FACA25}" destId="{4B9318A7-F317-4D53-A217-20B723E9F122}" srcOrd="0" destOrd="0" presId="urn:microsoft.com/office/officeart/2005/8/layout/hChevron3"/>
    <dgm:cxn modelId="{47E1F315-DD72-43B5-B96C-AA572D1576F0}" type="presOf" srcId="{BB32C228-6026-4280-B2CE-968DB04CCCB4}" destId="{EFFC455D-AECB-4E34-9EB2-EFB3B4200956}" srcOrd="0" destOrd="0" presId="urn:microsoft.com/office/officeart/2005/8/layout/hChevron3"/>
    <dgm:cxn modelId="{524F3C67-DBAD-4ADC-B73A-88D398DAFEE5}" type="presOf" srcId="{0496654A-751D-4ED9-9A25-B2C3EF27280B}" destId="{F78FC6F7-07C0-4085-912D-D851E37F13B9}" srcOrd="0" destOrd="0" presId="urn:microsoft.com/office/officeart/2005/8/layout/hChevron3"/>
    <dgm:cxn modelId="{655AF819-62D3-4735-8399-C661DEE852D6}" srcId="{59ED1468-35D1-43D0-83FB-39CCC35E5A96}" destId="{AB38070E-0E6D-4618-A607-863BB794C1BB}" srcOrd="0" destOrd="0" parTransId="{BA87E1B8-C600-425D-8120-29037936DB34}" sibTransId="{875AF4A0-95FB-44DA-B279-F4DEC6C2A4AB}"/>
    <dgm:cxn modelId="{70ADA745-27AB-407E-8B9E-5F3EA607742A}" srcId="{59ED1468-35D1-43D0-83FB-39CCC35E5A96}" destId="{0496654A-751D-4ED9-9A25-B2C3EF27280B}" srcOrd="2" destOrd="0" parTransId="{A08FC2B1-9EE2-47D3-AE0C-783371F8DF2C}" sibTransId="{0961F67D-864C-4998-A47D-223A93C7FE2E}"/>
    <dgm:cxn modelId="{85C5B598-8238-425C-9AF3-9E0ABC4ED546}" srcId="{59ED1468-35D1-43D0-83FB-39CCC35E5A96}" destId="{B52CBE4D-14FF-4120-ADD5-458443064E8A}" srcOrd="1" destOrd="0" parTransId="{12F9F181-3294-4D57-9A25-34B2D7BE4631}" sibTransId="{061ECA59-21E2-41E3-8FDA-4FAD3617E664}"/>
    <dgm:cxn modelId="{BB62579E-F697-4D1F-9944-ED5A4D4F08D2}" srcId="{59ED1468-35D1-43D0-83FB-39CCC35E5A96}" destId="{BB32C228-6026-4280-B2CE-968DB04CCCB4}" srcOrd="3" destOrd="0" parTransId="{7C52384E-DA9A-437C-85D4-E07DF4A2C05A}" sibTransId="{8827F32E-8227-4780-A754-01EE9BFF89A8}"/>
    <dgm:cxn modelId="{A5B78C1A-3C11-4B83-B941-4986A629406F}" srcId="{59ED1468-35D1-43D0-83FB-39CCC35E5A96}" destId="{BB36D4E7-130B-4D5B-84F6-B4EA7EEB549A}" srcOrd="5" destOrd="0" parTransId="{09CD16AD-E7CA-4B19-BE9A-9DE3D76BAD1F}" sibTransId="{8444611E-02C9-4E75-A620-6016BCD926B5}"/>
    <dgm:cxn modelId="{1011B592-A091-46A9-B8C0-93980F15A2BB}" type="presParOf" srcId="{9811B987-6EB2-4F1B-9EFD-173608B9EF00}" destId="{74DEC99B-E0E6-4DEC-9AB9-A448152583FA}" srcOrd="0" destOrd="0" presId="urn:microsoft.com/office/officeart/2005/8/layout/hChevron3"/>
    <dgm:cxn modelId="{C76C617A-3836-457E-9314-994547BFE990}" type="presParOf" srcId="{9811B987-6EB2-4F1B-9EFD-173608B9EF00}" destId="{50F4A0D8-694E-47DD-B144-6B10DADBA8C1}" srcOrd="1" destOrd="0" presId="urn:microsoft.com/office/officeart/2005/8/layout/hChevron3"/>
    <dgm:cxn modelId="{848E5C89-0EEE-47EA-8D1F-A495EEDB471B}" type="presParOf" srcId="{9811B987-6EB2-4F1B-9EFD-173608B9EF00}" destId="{6D8D2123-2D8E-4116-AF9D-B343C5D3BB15}" srcOrd="2" destOrd="0" presId="urn:microsoft.com/office/officeart/2005/8/layout/hChevron3"/>
    <dgm:cxn modelId="{F8594883-6B89-451E-A3F6-918BF5C92B38}" type="presParOf" srcId="{9811B987-6EB2-4F1B-9EFD-173608B9EF00}" destId="{0ACA911F-A4B5-4526-A453-5E495560589E}" srcOrd="3" destOrd="0" presId="urn:microsoft.com/office/officeart/2005/8/layout/hChevron3"/>
    <dgm:cxn modelId="{886BBE85-AFE6-4779-8386-232E9DF6CF46}" type="presParOf" srcId="{9811B987-6EB2-4F1B-9EFD-173608B9EF00}" destId="{F78FC6F7-07C0-4085-912D-D851E37F13B9}" srcOrd="4" destOrd="0" presId="urn:microsoft.com/office/officeart/2005/8/layout/hChevron3"/>
    <dgm:cxn modelId="{7F69E284-E017-46B4-BB2F-93A0B4EE61FB}" type="presParOf" srcId="{9811B987-6EB2-4F1B-9EFD-173608B9EF00}" destId="{4944954D-ADEF-4CEC-BA57-0D8FAB35152F}" srcOrd="5" destOrd="0" presId="urn:microsoft.com/office/officeart/2005/8/layout/hChevron3"/>
    <dgm:cxn modelId="{4324F7FD-4636-4DF5-AEC8-2C208233BC2E}" type="presParOf" srcId="{9811B987-6EB2-4F1B-9EFD-173608B9EF00}" destId="{EFFC455D-AECB-4E34-9EB2-EFB3B4200956}" srcOrd="6" destOrd="0" presId="urn:microsoft.com/office/officeart/2005/8/layout/hChevron3"/>
    <dgm:cxn modelId="{7CD69BB2-D865-4035-B7A7-F92F179EA3A9}" type="presParOf" srcId="{9811B987-6EB2-4F1B-9EFD-173608B9EF00}" destId="{D4829A59-59D3-4FF0-945B-F7E08F41690D}" srcOrd="7" destOrd="0" presId="urn:microsoft.com/office/officeart/2005/8/layout/hChevron3"/>
    <dgm:cxn modelId="{D591BD14-8637-4D64-A9A0-2504E9DFC216}" type="presParOf" srcId="{9811B987-6EB2-4F1B-9EFD-173608B9EF00}" destId="{4B9318A7-F317-4D53-A217-20B723E9F122}" srcOrd="8" destOrd="0" presId="urn:microsoft.com/office/officeart/2005/8/layout/hChevron3"/>
    <dgm:cxn modelId="{D64167F6-9036-4129-9790-20FC9F99BD7B}" type="presParOf" srcId="{9811B987-6EB2-4F1B-9EFD-173608B9EF00}" destId="{35A0C5D9-96AD-44A7-A4BB-9D0ACB0066BC}" srcOrd="9" destOrd="0" presId="urn:microsoft.com/office/officeart/2005/8/layout/hChevron3"/>
    <dgm:cxn modelId="{71064465-BFD4-48E6-8367-259A7ED3C51D}" type="presParOf" srcId="{9811B987-6EB2-4F1B-9EFD-173608B9EF00}" destId="{D2B42954-AB44-4862-8E86-7D9829D4DDD4}" srcOrd="10" destOrd="0" presId="urn:microsoft.com/office/officeart/2005/8/layout/hChevron3"/>
  </dgm:cxnLst>
  <dgm:bg/>
  <dgm:whole>
    <a:ln w="57150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182D03-A268-4697-A589-071E5E17B5CC}">
      <dsp:nvSpPr>
        <dsp:cNvPr id="0" name=""/>
        <dsp:cNvSpPr/>
      </dsp:nvSpPr>
      <dsp:spPr>
        <a:xfrm>
          <a:off x="1247648" y="231647"/>
          <a:ext cx="1759712" cy="1759712"/>
        </a:xfrm>
        <a:prstGeom prst="pieWedge">
          <a:avLst/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cs typeface="B Lotus" panose="00000400000000000000" pitchFamily="2" charset="-78"/>
          </a:endParaRPr>
        </a:p>
      </dsp:txBody>
      <dsp:txXfrm>
        <a:off x="1763056" y="747055"/>
        <a:ext cx="1244304" cy="1244304"/>
      </dsp:txXfrm>
    </dsp:sp>
    <dsp:sp modelId="{4533A182-67BD-416A-9029-BA246709E254}">
      <dsp:nvSpPr>
        <dsp:cNvPr id="0" name=""/>
        <dsp:cNvSpPr/>
      </dsp:nvSpPr>
      <dsp:spPr>
        <a:xfrm rot="5400000">
          <a:off x="3088640" y="231647"/>
          <a:ext cx="1759712" cy="1759712"/>
        </a:xfrm>
        <a:prstGeom prst="pieWedge">
          <a:avLst/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cs typeface="B Lotus" panose="00000400000000000000" pitchFamily="2" charset="-78"/>
          </a:endParaRPr>
        </a:p>
      </dsp:txBody>
      <dsp:txXfrm rot="-5400000">
        <a:off x="3088640" y="747055"/>
        <a:ext cx="1244304" cy="1244304"/>
      </dsp:txXfrm>
    </dsp:sp>
    <dsp:sp modelId="{2A6F79F0-7625-4C20-8264-005818FFA9AF}">
      <dsp:nvSpPr>
        <dsp:cNvPr id="0" name=""/>
        <dsp:cNvSpPr/>
      </dsp:nvSpPr>
      <dsp:spPr>
        <a:xfrm rot="10800000">
          <a:off x="3088640" y="2072640"/>
          <a:ext cx="1759712" cy="1759712"/>
        </a:xfrm>
        <a:prstGeom prst="pieWedge">
          <a:avLst/>
        </a:prstGeom>
        <a:gradFill rotWithShape="1">
          <a:gsLst>
            <a:gs pos="0">
              <a:schemeClr val="accent2">
                <a:tint val="65000"/>
                <a:lumMod val="110000"/>
              </a:schemeClr>
            </a:gs>
            <a:gs pos="88000">
              <a:schemeClr val="accent2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cs typeface="B Lotus" panose="00000400000000000000" pitchFamily="2" charset="-78"/>
          </a:endParaRPr>
        </a:p>
      </dsp:txBody>
      <dsp:txXfrm rot="10800000">
        <a:off x="3088640" y="2072640"/>
        <a:ext cx="1244304" cy="1244304"/>
      </dsp:txXfrm>
    </dsp:sp>
    <dsp:sp modelId="{850627B3-9FC7-43BD-9829-47F7257A3F1C}">
      <dsp:nvSpPr>
        <dsp:cNvPr id="0" name=""/>
        <dsp:cNvSpPr/>
      </dsp:nvSpPr>
      <dsp:spPr>
        <a:xfrm rot="16200000">
          <a:off x="1247648" y="2072640"/>
          <a:ext cx="1759712" cy="1759712"/>
        </a:xfrm>
        <a:prstGeom prst="pieWedge">
          <a:avLst/>
        </a:prstGeom>
        <a:gradFill rotWithShape="1">
          <a:gsLst>
            <a:gs pos="0">
              <a:schemeClr val="accent3">
                <a:tint val="65000"/>
                <a:lumMod val="110000"/>
              </a:schemeClr>
            </a:gs>
            <a:gs pos="88000">
              <a:schemeClr val="accent3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cs typeface="B Lotus" panose="00000400000000000000" pitchFamily="2" charset="-78"/>
          </a:endParaRPr>
        </a:p>
      </dsp:txBody>
      <dsp:txXfrm rot="5400000">
        <a:off x="1763056" y="2072640"/>
        <a:ext cx="1244304" cy="1244304"/>
      </dsp:txXfrm>
    </dsp:sp>
    <dsp:sp modelId="{87546D84-2364-48A8-928D-82CE91382E29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20FBB5B-147E-4B29-9C09-9B9CE83DB370}">
      <dsp:nvSpPr>
        <dsp:cNvPr id="0" name=""/>
        <dsp:cNvSpPr/>
      </dsp:nvSpPr>
      <dsp:spPr>
        <a:xfrm rot="10800000">
          <a:off x="2744216" y="1869440"/>
          <a:ext cx="607568" cy="528320"/>
        </a:xfrm>
        <a:prstGeom prst="circularArrow">
          <a:avLst/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DEC99B-E0E6-4DEC-9AB9-A448152583FA}">
      <dsp:nvSpPr>
        <dsp:cNvPr id="0" name=""/>
        <dsp:cNvSpPr/>
      </dsp:nvSpPr>
      <dsp:spPr>
        <a:xfrm>
          <a:off x="3059" y="311594"/>
          <a:ext cx="1501437" cy="519811"/>
        </a:xfrm>
        <a:prstGeom prst="homePlate">
          <a:avLst/>
        </a:prstGeom>
        <a:noFill/>
        <a:ln w="38100" cap="rnd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20003" bIns="4000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b="1" kern="1200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تامین کنندگان اولیه</a:t>
          </a:r>
          <a:endParaRPr lang="en-US" sz="1500" b="1" kern="1200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sp:txBody>
      <dsp:txXfrm>
        <a:off x="3059" y="311594"/>
        <a:ext cx="1371484" cy="519811"/>
      </dsp:txXfrm>
    </dsp:sp>
    <dsp:sp modelId="{6D8D2123-2D8E-4116-AF9D-B343C5D3BB15}">
      <dsp:nvSpPr>
        <dsp:cNvPr id="0" name=""/>
        <dsp:cNvSpPr/>
      </dsp:nvSpPr>
      <dsp:spPr>
        <a:xfrm>
          <a:off x="1244591" y="311594"/>
          <a:ext cx="1954233" cy="519811"/>
        </a:xfrm>
        <a:prstGeom prst="chevron">
          <a:avLst/>
        </a:prstGeom>
        <a:noFill/>
        <a:ln w="38100" cap="rnd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b="1" kern="1200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تامین کنندگان ثانویه</a:t>
          </a:r>
          <a:endParaRPr lang="en-US" sz="1500" b="1" kern="1200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sp:txBody>
      <dsp:txXfrm>
        <a:off x="1504497" y="311594"/>
        <a:ext cx="1434422" cy="519811"/>
      </dsp:txXfrm>
    </dsp:sp>
    <dsp:sp modelId="{F78FC6F7-07C0-4085-912D-D851E37F13B9}">
      <dsp:nvSpPr>
        <dsp:cNvPr id="0" name=""/>
        <dsp:cNvSpPr/>
      </dsp:nvSpPr>
      <dsp:spPr>
        <a:xfrm>
          <a:off x="2938918" y="311594"/>
          <a:ext cx="1299529" cy="519811"/>
        </a:xfrm>
        <a:prstGeom prst="chevron">
          <a:avLst/>
        </a:prstGeom>
        <a:noFill/>
        <a:ln w="38100" cap="rnd" cmpd="sng" algn="ctr">
          <a:solidFill>
            <a:srgbClr val="008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b="1" kern="1200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شرکت</a:t>
          </a:r>
          <a:endParaRPr lang="en-US" sz="1500" b="1" kern="1200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sp:txBody>
      <dsp:txXfrm>
        <a:off x="3198824" y="311594"/>
        <a:ext cx="779718" cy="519811"/>
      </dsp:txXfrm>
    </dsp:sp>
    <dsp:sp modelId="{EFFC455D-AECB-4E34-9EB2-EFB3B4200956}">
      <dsp:nvSpPr>
        <dsp:cNvPr id="0" name=""/>
        <dsp:cNvSpPr/>
      </dsp:nvSpPr>
      <dsp:spPr>
        <a:xfrm>
          <a:off x="3978542" y="311594"/>
          <a:ext cx="1647817" cy="519811"/>
        </a:xfrm>
        <a:prstGeom prst="chevron">
          <a:avLst/>
        </a:prstGeom>
        <a:noFill/>
        <a:ln w="38100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b="1" kern="1200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توزیع کنندگان</a:t>
          </a:r>
          <a:endParaRPr lang="en-US" sz="1500" b="1" kern="1200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sp:txBody>
      <dsp:txXfrm>
        <a:off x="4238448" y="311594"/>
        <a:ext cx="1128006" cy="519811"/>
      </dsp:txXfrm>
    </dsp:sp>
    <dsp:sp modelId="{4B9318A7-F317-4D53-A217-20B723E9F122}">
      <dsp:nvSpPr>
        <dsp:cNvPr id="0" name=""/>
        <dsp:cNvSpPr/>
      </dsp:nvSpPr>
      <dsp:spPr>
        <a:xfrm>
          <a:off x="5366453" y="311594"/>
          <a:ext cx="1299529" cy="519811"/>
        </a:xfrm>
        <a:prstGeom prst="chevron">
          <a:avLst/>
        </a:prstGeom>
        <a:noFill/>
        <a:ln w="38100" cap="rnd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b="1" kern="1200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مشتریان</a:t>
          </a:r>
          <a:endParaRPr lang="en-US" sz="1500" b="1" kern="1200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sp:txBody>
      <dsp:txXfrm>
        <a:off x="5626359" y="311594"/>
        <a:ext cx="779718" cy="519811"/>
      </dsp:txXfrm>
    </dsp:sp>
    <dsp:sp modelId="{D2B42954-AB44-4862-8E86-7D9829D4DDD4}">
      <dsp:nvSpPr>
        <dsp:cNvPr id="0" name=""/>
        <dsp:cNvSpPr/>
      </dsp:nvSpPr>
      <dsp:spPr>
        <a:xfrm>
          <a:off x="6406077" y="311594"/>
          <a:ext cx="1668063" cy="519811"/>
        </a:xfrm>
        <a:prstGeom prst="chevron">
          <a:avLst/>
        </a:prstGeom>
        <a:noFill/>
        <a:ln w="38100" cap="rnd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b="1" kern="1200" dirty="0" smtClean="0">
              <a:solidFill>
                <a:schemeClr val="bg2">
                  <a:lumMod val="50000"/>
                </a:schemeClr>
              </a:solidFill>
              <a:cs typeface="B Lotus" panose="00000400000000000000" pitchFamily="2" charset="-78"/>
            </a:rPr>
            <a:t>مصرف کنندگان</a:t>
          </a:r>
          <a:endParaRPr lang="en-US" sz="1500" b="1" kern="1200" dirty="0">
            <a:solidFill>
              <a:schemeClr val="bg2">
                <a:lumMod val="50000"/>
              </a:schemeClr>
            </a:solidFill>
            <a:cs typeface="B Lotus" panose="00000400000000000000" pitchFamily="2" charset="-78"/>
          </a:endParaRPr>
        </a:p>
      </dsp:txBody>
      <dsp:txXfrm>
        <a:off x="6665983" y="311594"/>
        <a:ext cx="1148252" cy="5198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61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472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74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046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354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3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833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14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905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5783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23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5700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93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294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273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9FFFC-3B78-4F9E-A3FC-DAA9357CA63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9A3898D-27C5-4F14-9BA2-3B38EDE26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75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985" r:id="rId12"/>
    <p:sldLayoutId id="2147483986" r:id="rId13"/>
    <p:sldLayoutId id="2147483987" r:id="rId14"/>
    <p:sldLayoutId id="2147483988" r:id="rId15"/>
    <p:sldLayoutId id="214748398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8990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88542" y="644258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250000"/>
              </a:lnSpc>
            </a:pPr>
            <a:r>
              <a:rPr lang="fa-IR" sz="32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(زنجیره ارزش مایکل پورتر)</a:t>
            </a:r>
            <a:endParaRPr lang="en-US" sz="3200" b="1" dirty="0" smtClean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rtl="1">
              <a:lnSpc>
                <a:spcPct val="250000"/>
              </a:lnSpc>
            </a:pPr>
            <a:r>
              <a:rPr lang="fa-IR" sz="32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درس منابع </a:t>
            </a:r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انسانی</a:t>
            </a:r>
            <a:endParaRPr lang="en-US" sz="3200" b="1" dirty="0" smtClean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82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517" y="0"/>
            <a:ext cx="8731623" cy="6504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3200" b="1" dirty="0" smtClean="0">
                <a:solidFill>
                  <a:schemeClr val="accent1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مدل زنجیره ارزش مایکل پورتر 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مدل 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زنجیره ارزش مایکل پورتر (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Michael Porter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) کمک </a:t>
            </a: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می‌کند 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تا بتوانیم تحلیل </a:t>
            </a: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دقیق‌تری 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از </a:t>
            </a: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سازمان‌ها 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و </a:t>
            </a: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شرکت‎هایی 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که توان ایجاد ارزش و </a:t>
            </a:r>
            <a:r>
              <a:rPr lang="fa-IR" sz="2400" b="1" dirty="0">
                <a:solidFill>
                  <a:srgbClr val="00B05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مزیت رقابتی 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دارند داشته باشیم</a:t>
            </a: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Exo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dirty="0">
                <a:solidFill>
                  <a:srgbClr val="00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*هدف استراتژی ایجاد مزیت رقابتی پایدار برای سازمان است.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مزیت رقابتی </a:t>
            </a:r>
            <a:r>
              <a:rPr lang="fa-IR" sz="2400" dirty="0" smtClean="0">
                <a:solidFill>
                  <a:srgbClr val="00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نقطه قوتی است که: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solidFill>
                  <a:srgbClr val="00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-برای خدمت گیرندگان ارزشمند است.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solidFill>
                  <a:srgbClr val="00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-برای سازمان اعتبار می‌آورد.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solidFill>
                  <a:srgbClr val="00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-به راحتی قابل تقلید برای رقبا نیست.</a:t>
            </a:r>
          </a:p>
          <a:p>
            <a:pPr algn="r" rtl="1">
              <a:lnSpc>
                <a:spcPts val="1990"/>
              </a:lnSpc>
            </a:pPr>
            <a:endParaRPr lang="en-US" sz="2400" dirty="0" smtClean="0">
              <a:solidFill>
                <a:srgbClr val="000000"/>
              </a:solidFill>
              <a:latin typeface="Exo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64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79293"/>
            <a:ext cx="94006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Lotus" panose="00000400000000000000" pitchFamily="2" charset="-78"/>
              </a:rPr>
              <a:t>براساس تعریف مایکل پورتر(</a:t>
            </a:r>
            <a:r>
              <a:rPr lang="fa-IR" sz="2800" b="1" dirty="0" smtClean="0">
                <a:latin typeface="Calibri" panose="020F0502020204030204" pitchFamily="34" charset="0"/>
                <a:cs typeface="B Lotus" panose="00000400000000000000" pitchFamily="2" charset="-78"/>
              </a:rPr>
              <a:t>1985</a:t>
            </a:r>
            <a:r>
              <a:rPr lang="fa-IR" sz="2800" b="1" dirty="0" smtClean="0">
                <a:cs typeface="B Lotus" panose="00000400000000000000" pitchFamily="2" charset="-78"/>
              </a:rPr>
              <a:t>)...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cs typeface="B Nazanin" panose="00000400000000000000" pitchFamily="2" charset="-78"/>
              </a:rPr>
              <a:t>سلسله فعالیت هایی که یک شرکت</a:t>
            </a:r>
            <a:r>
              <a:rPr lang="en-US" sz="2800" dirty="0" smtClean="0">
                <a:cs typeface="B Nazanin" panose="00000400000000000000" pitchFamily="2" charset="-78"/>
              </a:rPr>
              <a:t> </a:t>
            </a:r>
            <a:r>
              <a:rPr lang="fa-IR" sz="2800" dirty="0" smtClean="0">
                <a:cs typeface="B Nazanin" panose="00000400000000000000" pitchFamily="2" charset="-78"/>
              </a:rPr>
              <a:t>«دریک صنعت خاص» انجام می دهد تا ارزش مورد نظر مشتری را از طریق ارائه محصولات و خدماتی با </a:t>
            </a:r>
            <a:r>
              <a:rPr lang="fa-IR" sz="2800" dirty="0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کیفیت بالا</a:t>
            </a:r>
            <a:r>
              <a:rPr lang="fa-IR" sz="2800" dirty="0" smtClean="0">
                <a:cs typeface="B Nazanin" panose="00000400000000000000" pitchFamily="2" charset="-78"/>
              </a:rPr>
              <a:t>، در </a:t>
            </a:r>
            <a:r>
              <a:rPr lang="fa-IR" sz="2800" dirty="0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زمان مناسب</a:t>
            </a:r>
            <a:r>
              <a:rPr lang="fa-IR" sz="2800" dirty="0" smtClean="0">
                <a:cs typeface="B Nazanin" panose="00000400000000000000" pitchFamily="2" charset="-78"/>
              </a:rPr>
              <a:t>، با </a:t>
            </a:r>
            <a:r>
              <a:rPr lang="fa-IR" sz="2800" dirty="0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قیمت مناسب </a:t>
            </a:r>
            <a:r>
              <a:rPr lang="fa-IR" sz="2800" dirty="0" smtClean="0">
                <a:cs typeface="B Nazanin" panose="00000400000000000000" pitchFamily="2" charset="-78"/>
              </a:rPr>
              <a:t>و در </a:t>
            </a:r>
            <a:r>
              <a:rPr lang="fa-IR" sz="2800" dirty="0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مکان مناسب </a:t>
            </a:r>
            <a:r>
              <a:rPr lang="fa-IR" sz="2800" dirty="0" smtClean="0">
                <a:cs typeface="B Nazanin" panose="00000400000000000000" pitchFamily="2" charset="-78"/>
              </a:rPr>
              <a:t>تامین کند.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زنجیره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ارزش مجموعه‌ای از عملیاتهایی است که در یک صنعت به صورت </a:t>
            </a:r>
            <a:r>
              <a:rPr lang="fa-IR" sz="2800" b="1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زنجیرگونه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 انجام 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می‌پذیرد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تا به </a:t>
            </a:r>
            <a:r>
              <a:rPr lang="fa-IR" sz="2800" b="1" dirty="0">
                <a:solidFill>
                  <a:srgbClr val="FF0000"/>
                </a:solidFill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خلق ارزش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منجر شود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. محصولات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از زمان 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حلقه‌های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این زنجیره عبور 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می‌کنند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و </a:t>
            </a:r>
            <a:r>
              <a:rPr lang="fa-IR" sz="2800" b="1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در هر حلقه ارزشی به محصول نهایی افزوده 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می‌گردد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. باید دقت کرد تا 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زنجیرۀ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ارزش </a:t>
            </a:r>
            <a:r>
              <a:rPr lang="fa-IR" sz="2800" b="1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با </a:t>
            </a:r>
            <a:r>
              <a:rPr lang="fa-IR" sz="2800" b="1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هزینه‌یابی </a:t>
            </a:r>
            <a:r>
              <a:rPr lang="fa-IR" sz="2800" b="1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بر اساس </a:t>
            </a:r>
            <a:r>
              <a:rPr lang="fa-IR" sz="2800" b="1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فعالیت‌ها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اشتباه نشود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-مدل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زنجیره ارزش در </a:t>
            </a:r>
            <a:r>
              <a:rPr lang="fa-IR" sz="2800" dirty="0" smtClean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دهۀ </a:t>
            </a:r>
            <a:r>
              <a:rPr lang="fa-IR" sz="2800" dirty="0"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۹۰ رشد چشمگیری پیدا کرد و تبدیل به اولین ابزار مدیران در مدیریت استراتژیک شده بود.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698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22343" y="1524000"/>
            <a:ext cx="6096000" cy="4064000"/>
            <a:chOff x="1371600" y="1422400"/>
            <a:chExt cx="6096000" cy="4064000"/>
          </a:xfrm>
        </p:grpSpPr>
        <p:grpSp>
          <p:nvGrpSpPr>
            <p:cNvPr id="6" name="Group 5"/>
            <p:cNvGrpSpPr/>
            <p:nvPr/>
          </p:nvGrpSpPr>
          <p:grpSpPr>
            <a:xfrm>
              <a:off x="1371600" y="1422400"/>
              <a:ext cx="6096000" cy="4064000"/>
              <a:chOff x="1524000" y="1244600"/>
              <a:chExt cx="6096000" cy="4064000"/>
            </a:xfrm>
          </p:grpSpPr>
          <p:graphicFrame>
            <p:nvGraphicFramePr>
              <p:cNvPr id="8" name="Diagram 7"/>
              <p:cNvGraphicFramePr/>
              <p:nvPr>
                <p:extLst>
                  <p:ext uri="{D42A27DB-BD31-4B8C-83A1-F6EECF244321}">
                    <p14:modId xmlns:p14="http://schemas.microsoft.com/office/powerpoint/2010/main" val="3950264556"/>
                  </p:ext>
                </p:extLst>
              </p:nvPr>
            </p:nvGraphicFramePr>
            <p:xfrm>
              <a:off x="1524000" y="1244600"/>
              <a:ext cx="6096000" cy="40640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sp>
            <p:nvSpPr>
              <p:cNvPr id="9" name="TextBox 8"/>
              <p:cNvSpPr txBox="1"/>
              <p:nvPr/>
            </p:nvSpPr>
            <p:spPr>
              <a:xfrm>
                <a:off x="4662055" y="2249268"/>
                <a:ext cx="14478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fa-IR" sz="2400" b="1" dirty="0" smtClean="0">
                    <a:solidFill>
                      <a:prstClr val="white"/>
                    </a:solidFill>
                    <a:cs typeface="B Lotus" panose="00000400000000000000" pitchFamily="2" charset="-78"/>
                  </a:rPr>
                  <a:t>فعالیت های اصلی</a:t>
                </a:r>
                <a:endParaRPr lang="en-US" sz="2400" b="1" dirty="0">
                  <a:solidFill>
                    <a:prstClr val="white"/>
                  </a:solidFill>
                  <a:cs typeface="B Lotus" panose="00000400000000000000" pitchFamily="2" charset="-78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983832" y="2249267"/>
                <a:ext cx="14478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fa-IR" sz="2400" b="1" dirty="0" smtClean="0">
                    <a:solidFill>
                      <a:prstClr val="white"/>
                    </a:solidFill>
                    <a:cs typeface="B Lotus" panose="00000400000000000000" pitchFamily="2" charset="-78"/>
                  </a:rPr>
                  <a:t>ارتباطات بیرونی</a:t>
                </a:r>
                <a:endParaRPr lang="en-US" sz="2400" b="1" dirty="0">
                  <a:solidFill>
                    <a:prstClr val="white"/>
                  </a:solidFill>
                  <a:cs typeface="B Lotus" panose="00000400000000000000" pitchFamily="2" charset="-78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662055" y="3625333"/>
                <a:ext cx="14478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fa-IR" sz="2400" b="1" dirty="0" smtClean="0">
                    <a:solidFill>
                      <a:prstClr val="white"/>
                    </a:solidFill>
                    <a:cs typeface="B Lotus" panose="00000400000000000000" pitchFamily="2" charset="-78"/>
                  </a:rPr>
                  <a:t>ارتباطات درونی</a:t>
                </a:r>
                <a:endParaRPr lang="en-US" sz="2400" b="1" dirty="0">
                  <a:solidFill>
                    <a:prstClr val="white"/>
                  </a:solidFill>
                  <a:cs typeface="B Lotus" panose="00000400000000000000" pitchFamily="2" charset="-78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2831432" y="3803133"/>
              <a:ext cx="14478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400" b="1" dirty="0" smtClean="0">
                  <a:solidFill>
                    <a:prstClr val="white"/>
                  </a:solidFill>
                  <a:cs typeface="B Lotus" panose="00000400000000000000" pitchFamily="2" charset="-78"/>
                </a:rPr>
                <a:t>فعالیت های پشتیبان</a:t>
              </a:r>
              <a:endParaRPr lang="en-US" sz="2400" b="1" dirty="0">
                <a:solidFill>
                  <a:prstClr val="white"/>
                </a:solidFill>
                <a:cs typeface="B Lotus" panose="00000400000000000000" pitchFamily="2" charset="-78"/>
              </a:endParaRPr>
            </a:p>
          </p:txBody>
        </p:sp>
      </p:grpSp>
      <p:sp>
        <p:nvSpPr>
          <p:cNvPr id="19" name="Down Arrow 18"/>
          <p:cNvSpPr/>
          <p:nvPr/>
        </p:nvSpPr>
        <p:spPr>
          <a:xfrm rot="5400000">
            <a:off x="6877521" y="1137171"/>
            <a:ext cx="838914" cy="2401957"/>
          </a:xfrm>
          <a:prstGeom prst="downArrow">
            <a:avLst>
              <a:gd name="adj1" fmla="val 50000"/>
              <a:gd name="adj2" fmla="val 5744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Lotus" panose="00000400000000000000" pitchFamily="2" charset="-78"/>
              </a:rPr>
              <a:t>جریان کاری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Lotus" panose="00000400000000000000" pitchFamily="2" charset="-78"/>
            </a:endParaRPr>
          </a:p>
        </p:txBody>
      </p:sp>
      <p:sp>
        <p:nvSpPr>
          <p:cNvPr id="20" name="Down Arrow 19"/>
          <p:cNvSpPr/>
          <p:nvPr/>
        </p:nvSpPr>
        <p:spPr>
          <a:xfrm rot="16200000">
            <a:off x="1444038" y="1219470"/>
            <a:ext cx="838914" cy="2237360"/>
          </a:xfrm>
          <a:prstGeom prst="downArrow">
            <a:avLst>
              <a:gd name="adj1" fmla="val 50000"/>
              <a:gd name="adj2" fmla="val 57444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Lotus" panose="00000400000000000000" pitchFamily="2" charset="-78"/>
              </a:rPr>
              <a:t>جریان اطلاعاتی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Lotus" panose="00000400000000000000" pitchFamily="2" charset="-78"/>
            </a:endParaRPr>
          </a:p>
        </p:txBody>
      </p:sp>
      <p:sp>
        <p:nvSpPr>
          <p:cNvPr id="21" name="Down Arrow 20"/>
          <p:cNvSpPr/>
          <p:nvPr/>
        </p:nvSpPr>
        <p:spPr>
          <a:xfrm rot="16200000">
            <a:off x="1444038" y="3796577"/>
            <a:ext cx="838914" cy="2237360"/>
          </a:xfrm>
          <a:prstGeom prst="downArrow">
            <a:avLst>
              <a:gd name="adj1" fmla="val 50000"/>
              <a:gd name="adj2" fmla="val 5744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Lotus" panose="00000400000000000000" pitchFamily="2" charset="-78"/>
              </a:rPr>
              <a:t>جریان کاری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Lotus" panose="00000400000000000000" pitchFamily="2" charset="-78"/>
            </a:endParaRPr>
          </a:p>
        </p:txBody>
      </p:sp>
      <p:sp>
        <p:nvSpPr>
          <p:cNvPr id="22" name="Down Arrow 21"/>
          <p:cNvSpPr/>
          <p:nvPr/>
        </p:nvSpPr>
        <p:spPr>
          <a:xfrm rot="5400000">
            <a:off x="6913964" y="3714279"/>
            <a:ext cx="838914" cy="2401957"/>
          </a:xfrm>
          <a:prstGeom prst="downArrow">
            <a:avLst>
              <a:gd name="adj1" fmla="val 50000"/>
              <a:gd name="adj2" fmla="val 57444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Lotus" panose="00000400000000000000" pitchFamily="2" charset="-78"/>
              </a:rPr>
              <a:t>جریان اطلاعاتی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Lotus" panose="000004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921829" y="597160"/>
            <a:ext cx="3003735" cy="3616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ts val="1990"/>
              </a:lnSpc>
            </a:pPr>
            <a:r>
              <a:rPr lang="fa-IR" sz="2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Exo"/>
                <a:ea typeface="Times New Roman" panose="02020603050405020304" pitchFamily="18" charset="0"/>
                <a:cs typeface="B Nazanin" panose="00000400000000000000" pitchFamily="2" charset="-78"/>
              </a:rPr>
              <a:t>اجزای مدل زنجیره ارزش پرتر</a:t>
            </a:r>
            <a:endParaRPr lang="en-US" sz="11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82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04965" y="334763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dirty="0" smtClean="0">
                <a:solidFill>
                  <a:srgbClr val="0070C0"/>
                </a:solidFill>
                <a:cs typeface="B Titr" panose="00000700000000000000" pitchFamily="2" charset="-78"/>
              </a:rPr>
              <a:t>مدل زنجیره ارزش پورتر</a:t>
            </a:r>
            <a:endParaRPr lang="en-US" sz="20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8565" y="1276757"/>
            <a:ext cx="8077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dirty="0">
                <a:solidFill>
                  <a:prstClr val="black"/>
                </a:solidFill>
                <a:cs typeface="B Lotus" panose="00000400000000000000" pitchFamily="2" charset="-78"/>
              </a:rPr>
              <a:t>    </a:t>
            </a:r>
          </a:p>
          <a:p>
            <a:pPr algn="just" rtl="1"/>
            <a:endParaRPr lang="fa-IR" dirty="0">
              <a:solidFill>
                <a:prstClr val="black"/>
              </a:solidFill>
              <a:cs typeface="B Lotus" panose="00000400000000000000" pitchFamily="2" charset="-78"/>
            </a:endParaRPr>
          </a:p>
          <a:p>
            <a:pPr algn="just" rtl="1"/>
            <a:endParaRPr lang="fa-IR" dirty="0">
              <a:solidFill>
                <a:prstClr val="black"/>
              </a:solidFill>
              <a:cs typeface="B Lotus" panose="00000400000000000000" pitchFamily="2" charset="-78"/>
            </a:endParaRPr>
          </a:p>
          <a:p>
            <a:pPr algn="just" rtl="1"/>
            <a:endParaRPr lang="fa-IR" dirty="0">
              <a:solidFill>
                <a:prstClr val="black"/>
              </a:solidFill>
              <a:cs typeface="B Lotus" panose="00000400000000000000" pitchFamily="2" charset="-78"/>
            </a:endParaRPr>
          </a:p>
          <a:p>
            <a:pPr algn="just" rtl="1"/>
            <a:endParaRPr lang="en-US" dirty="0">
              <a:solidFill>
                <a:prstClr val="black"/>
              </a:solidFill>
              <a:cs typeface="B Lotus" panose="00000400000000000000" pitchFamily="2" charset="-78"/>
            </a:endParaRPr>
          </a:p>
        </p:txBody>
      </p:sp>
      <p:pic>
        <p:nvPicPr>
          <p:cNvPr id="6" name="Picture 2" descr="C:\Users\Nayeri\Desktop\Part5\065df77886f17ea53416c988fc4f01d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42" y="1096823"/>
            <a:ext cx="8275923" cy="443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247965" y="2015421"/>
            <a:ext cx="609600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Homa" panose="00000400000000000000" pitchFamily="2" charset="-78"/>
              </a:rPr>
              <a:t>ارزش افزوده = حاشیه سود</a:t>
            </a:r>
            <a:endParaRPr lang="en-US" dirty="0">
              <a:solidFill>
                <a:schemeClr val="tx1"/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003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6165" y="537882"/>
            <a:ext cx="8713694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*فعالیت‌های اصلی :</a:t>
            </a:r>
            <a:endParaRPr lang="en-US" sz="28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تدارکات داخلی (</a:t>
            </a:r>
            <a:r>
              <a:rPr lang="en-US" sz="2800" b="1" dirty="0">
                <a:cs typeface="B Nazanin" panose="00000400000000000000" pitchFamily="2" charset="-78"/>
              </a:rPr>
              <a:t>Inbound Logistic</a:t>
            </a:r>
            <a:r>
              <a:rPr lang="fa-IR" sz="2800" b="1" dirty="0">
                <a:cs typeface="B Nazanin" panose="00000400000000000000" pitchFamily="2" charset="-78"/>
              </a:rPr>
              <a:t>)</a:t>
            </a:r>
            <a:r>
              <a:rPr lang="fa-IR" sz="2800" dirty="0">
                <a:cs typeface="B Nazanin" panose="00000400000000000000" pitchFamily="2" charset="-78"/>
              </a:rPr>
              <a:t> شامل: دریافت، ذخیره‌سازی، انبارداری، کنترل، حمل‌ونقل و برنامه‌ریزی .</a:t>
            </a:r>
            <a:endParaRPr lang="en-US" sz="28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عملیات‌ها (</a:t>
            </a:r>
            <a:r>
              <a:rPr lang="en-US" sz="2800" b="1" dirty="0">
                <a:cs typeface="B Nazanin" panose="00000400000000000000" pitchFamily="2" charset="-78"/>
              </a:rPr>
              <a:t>Operations</a:t>
            </a:r>
            <a:r>
              <a:rPr lang="fa-IR" sz="2800" b="1" dirty="0">
                <a:cs typeface="B Nazanin" panose="00000400000000000000" pitchFamily="2" charset="-78"/>
              </a:rPr>
              <a:t>)</a:t>
            </a:r>
            <a:r>
              <a:rPr lang="fa-IR" sz="2800" dirty="0">
                <a:cs typeface="B Nazanin" panose="00000400000000000000" pitchFamily="2" charset="-78"/>
              </a:rPr>
              <a:t> شامل: ماشین‌کاری، بسته‌بندی، مونتاژ، نگهداری و تعمیرات تجهیزات، آزمایش محصولات و تمام‌کارهایی که ورودی‌ها را به خروجی‌ها تبدیل می‌کند.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707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518" y="268941"/>
            <a:ext cx="878541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تدارکات خارجی (</a:t>
            </a:r>
            <a:r>
              <a:rPr lang="en-US" sz="2400" b="1" dirty="0">
                <a:cs typeface="B Nazanin" panose="00000400000000000000" pitchFamily="2" charset="-78"/>
              </a:rPr>
              <a:t>Outbound Logistic</a:t>
            </a:r>
            <a:r>
              <a:rPr lang="fa-IR" sz="2400" b="1" dirty="0">
                <a:cs typeface="B Nazanin" panose="00000400000000000000" pitchFamily="2" charset="-78"/>
              </a:rPr>
              <a:t>)</a:t>
            </a:r>
            <a:r>
              <a:rPr lang="fa-IR" sz="2400" dirty="0">
                <a:cs typeface="B Nazanin" panose="00000400000000000000" pitchFamily="2" charset="-78"/>
              </a:rPr>
              <a:t> شامل: تمام فعالیت‌هایی که به‌منظور رساندن محصول آماده به مشتری صورت می‌پذیرد، انبار کردن، تکمیل سفارش، حمل‌ونقل، مدیریت توزیع .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بازاریابی و فروش (</a:t>
            </a:r>
            <a:r>
              <a:rPr lang="en-US" sz="2400" b="1" dirty="0">
                <a:cs typeface="B Nazanin" panose="00000400000000000000" pitchFamily="2" charset="-78"/>
              </a:rPr>
              <a:t>Marketing</a:t>
            </a:r>
            <a:r>
              <a:rPr lang="fa-IR" sz="2400" b="1" dirty="0">
                <a:cs typeface="B Nazanin" panose="00000400000000000000" pitchFamily="2" charset="-78"/>
              </a:rPr>
              <a:t> &amp; </a:t>
            </a:r>
            <a:r>
              <a:rPr lang="en-US" sz="2400" b="1" dirty="0">
                <a:cs typeface="B Nazanin" panose="00000400000000000000" pitchFamily="2" charset="-78"/>
              </a:rPr>
              <a:t>Sales</a:t>
            </a:r>
            <a:r>
              <a:rPr lang="fa-IR" sz="2400" b="1" dirty="0">
                <a:cs typeface="B Nazanin" panose="00000400000000000000" pitchFamily="2" charset="-78"/>
              </a:rPr>
              <a:t>)</a:t>
            </a:r>
            <a:r>
              <a:rPr lang="fa-IR" sz="2400" dirty="0">
                <a:cs typeface="B Nazanin" panose="00000400000000000000" pitchFamily="2" charset="-78"/>
              </a:rPr>
              <a:t> شامل: فعالیت‌هایی که خریدار را وادار به خرید محصول می‌کند. انتخاب کانال توزیع، تبلیغات، ترفیع، قیمت‌گذاری، مدیریت خرده‌فروشی</a:t>
            </a:r>
            <a:r>
              <a:rPr lang="fa-IR" sz="2400" dirty="0" smtClean="0"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خدمات (</a:t>
            </a:r>
            <a:r>
              <a:rPr lang="en-US" sz="2400" b="1" dirty="0">
                <a:cs typeface="B Nazanin" panose="00000400000000000000" pitchFamily="2" charset="-78"/>
              </a:rPr>
              <a:t>Service</a:t>
            </a:r>
            <a:r>
              <a:rPr lang="fa-IR" sz="2400" b="1" dirty="0" smtClean="0">
                <a:cs typeface="B Nazanin" panose="00000400000000000000" pitchFamily="2" charset="-78"/>
              </a:rPr>
              <a:t>)</a:t>
            </a:r>
            <a:r>
              <a:rPr lang="fa-IR" sz="2400" dirty="0" smtClean="0">
                <a:cs typeface="B Nazanin" panose="00000400000000000000" pitchFamily="2" charset="-78"/>
              </a:rPr>
              <a:t>: خدماتی </a:t>
            </a:r>
            <a:r>
              <a:rPr lang="fa-IR" sz="2400" dirty="0">
                <a:cs typeface="B Nazanin" panose="00000400000000000000" pitchFamily="2" charset="-78"/>
              </a:rPr>
              <a:t>که ارزش محصول را برای مشتری افزایش می‌دهد. مثل پشتیبانی از مشتری، خدمات تعمیر، پاسخگویی تلفنی، قطعات یدکی و …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224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506" y="143434"/>
            <a:ext cx="9144000" cy="7364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*فعالیت‌های </a:t>
            </a:r>
            <a:r>
              <a:rPr lang="fa-IR" sz="2400" b="1" dirty="0">
                <a:cs typeface="B Nazanin" panose="00000400000000000000" pitchFamily="2" charset="-78"/>
              </a:rPr>
              <a:t>حمایتی: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تأمین (</a:t>
            </a:r>
            <a:r>
              <a:rPr lang="en-US" sz="2400" b="1" dirty="0">
                <a:cs typeface="B Nazanin" panose="00000400000000000000" pitchFamily="2" charset="-78"/>
              </a:rPr>
              <a:t>Procurement</a:t>
            </a:r>
            <a:r>
              <a:rPr lang="fa-IR" sz="2400" b="1" dirty="0">
                <a:cs typeface="B Nazanin" panose="00000400000000000000" pitchFamily="2" charset="-78"/>
              </a:rPr>
              <a:t>):</a:t>
            </a:r>
            <a:r>
              <a:rPr lang="fa-IR" sz="2400" dirty="0">
                <a:cs typeface="B Nazanin" panose="00000400000000000000" pitchFamily="2" charset="-78"/>
              </a:rPr>
              <a:t> تأمین مواد اولیه، سرویس برای قطعات و ماشین‌آلات، ساختمان‌ها و …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توسعۀ فنّاوری (</a:t>
            </a:r>
            <a:r>
              <a:rPr lang="en-US" sz="2400" b="1" dirty="0">
                <a:cs typeface="B Nazanin" panose="00000400000000000000" pitchFamily="2" charset="-78"/>
              </a:rPr>
              <a:t>Technology Development</a:t>
            </a:r>
            <a:r>
              <a:rPr lang="fa-IR" sz="2400" b="1" dirty="0">
                <a:cs typeface="B Nazanin" panose="00000400000000000000" pitchFamily="2" charset="-78"/>
              </a:rPr>
              <a:t>):</a:t>
            </a:r>
            <a:r>
              <a:rPr lang="fa-IR" sz="2400" dirty="0">
                <a:cs typeface="B Nazanin" panose="00000400000000000000" pitchFamily="2" charset="-78"/>
              </a:rPr>
              <a:t> توسعۀ فنّاوری به‌منظور از پشتیبانی از فعالیت‌های زنجیره ارزش. مثل تحقیق و توسعه، اتوماسیون فرآیندها، طراحی و طراحی مجدد.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مدیریت منابع انسانی (</a:t>
            </a:r>
            <a:r>
              <a:rPr lang="en-US" sz="2400" b="1" dirty="0">
                <a:cs typeface="B Nazanin" panose="00000400000000000000" pitchFamily="2" charset="-78"/>
              </a:rPr>
              <a:t>Human Resource management</a:t>
            </a:r>
            <a:r>
              <a:rPr lang="fa-IR" sz="2400" b="1" dirty="0">
                <a:cs typeface="B Nazanin" panose="00000400000000000000" pitchFamily="2" charset="-78"/>
              </a:rPr>
              <a:t>):</a:t>
            </a:r>
            <a:r>
              <a:rPr lang="fa-IR" sz="2400" dirty="0">
                <a:cs typeface="B Nazanin" panose="00000400000000000000" pitchFamily="2" charset="-78"/>
              </a:rPr>
              <a:t> فعالیت‌های تأمین نیروی انسانی، آموزش و ایجاد رشد در آن‌ها، حفظ آن‌ها و پرداخت حقوق و دستمزد آنان .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زیرساخت‌های شرکت (</a:t>
            </a:r>
            <a:r>
              <a:rPr lang="en-US" sz="2400" b="1" dirty="0">
                <a:cs typeface="B Nazanin" panose="00000400000000000000" pitchFamily="2" charset="-78"/>
              </a:rPr>
              <a:t>Firm Infrastructure</a:t>
            </a:r>
            <a:r>
              <a:rPr lang="fa-IR" sz="2400" dirty="0">
                <a:cs typeface="B Nazanin" panose="00000400000000000000" pitchFamily="2" charset="-78"/>
              </a:rPr>
              <a:t>): مدیریت عمومی، حسابداری، مالی، مدیریت کیفیت و …</a:t>
            </a:r>
            <a:endParaRPr lang="en-US" sz="2400" dirty="0">
              <a:cs typeface="B Nazanin" panose="00000400000000000000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en-US" sz="2400" dirty="0">
                <a:cs typeface="B Nazanin" panose="00000400000000000000" pitchFamily="2" charset="-78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68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65" y="0"/>
            <a:ext cx="9646024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cs typeface="B Nazanin" panose="00000400000000000000" pitchFamily="2" charset="-78"/>
              </a:rPr>
              <a:t>اینکه کدامیک </a:t>
            </a:r>
            <a:r>
              <a:rPr lang="fa-IR" sz="2400" b="1" dirty="0">
                <a:cs typeface="B Nazanin" panose="00000400000000000000" pitchFamily="2" charset="-78"/>
              </a:rPr>
              <a:t>از اجزای مدل زنجیره ارزش برای ایجاد نوآوری فنآورانه مناسب </a:t>
            </a:r>
            <a:r>
              <a:rPr lang="fa-IR" sz="2400" b="1" dirty="0" smtClean="0">
                <a:cs typeface="B Nazanin" panose="00000400000000000000" pitchFamily="2" charset="-78"/>
              </a:rPr>
              <a:t>است؟ </a:t>
            </a:r>
            <a:r>
              <a:rPr lang="fa-IR" sz="2400" dirty="0" smtClean="0">
                <a:cs typeface="B Nazanin" panose="00000400000000000000" pitchFamily="2" charset="-78"/>
              </a:rPr>
              <a:t>کاملا به هدف شما بستگی دارد؛ زیرا اگر باهدف </a:t>
            </a:r>
            <a:r>
              <a:rPr lang="fa-IR" sz="2400" b="1" dirty="0" smtClean="0">
                <a:cs typeface="B Nazanin" panose="00000400000000000000" pitchFamily="2" charset="-78"/>
              </a:rPr>
              <a:t>بهبود عملکرد </a:t>
            </a:r>
            <a:r>
              <a:rPr lang="fa-IR" sz="2400" dirty="0" smtClean="0">
                <a:cs typeface="B Nazanin" panose="00000400000000000000" pitchFamily="2" charset="-78"/>
              </a:rPr>
              <a:t>دست به نوآوری بزنید، فعالیت های پشتیبان هم می توانند گزینه خوبی برای نوآوری(فناورانه) باشند؛ اما اگر هدف شما معطوف به</a:t>
            </a:r>
            <a:r>
              <a:rPr lang="fa-IR" sz="2400" b="1" dirty="0" smtClean="0">
                <a:cs typeface="B Nazanin" panose="00000400000000000000" pitchFamily="2" charset="-78"/>
              </a:rPr>
              <a:t> بازار </a:t>
            </a:r>
            <a:r>
              <a:rPr lang="fa-IR" sz="2400" dirty="0" smtClean="0">
                <a:cs typeface="B Nazanin" panose="00000400000000000000" pitchFamily="2" charset="-78"/>
              </a:rPr>
              <a:t>است پس باید بیشتر روی فعالیت های اصلی خود سرمایه گذاری و تمرکز کنید.</a:t>
            </a:r>
          </a:p>
          <a:p>
            <a:pPr algn="just" rtl="1">
              <a:lnSpc>
                <a:spcPct val="2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بطور کلی، بهترین راه برای  یافتن پاسخ درست؛ تجزیه و تحلیل زنجیره ارزش است</a:t>
            </a:r>
            <a:endParaRPr lang="en-US" sz="2400" dirty="0">
              <a:cs typeface="B Nazanin" panose="00000400000000000000" pitchFamily="2" charset="-78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954336365"/>
              </p:ext>
            </p:extLst>
          </p:nvPr>
        </p:nvGraphicFramePr>
        <p:xfrm>
          <a:off x="1054935" y="5340462"/>
          <a:ext cx="80772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5535120" y="3872094"/>
            <a:ext cx="3267685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fa-IR" sz="2000" b="1" dirty="0" smtClean="0">
                <a:solidFill>
                  <a:srgbClr val="C00000"/>
                </a:solidFill>
                <a:cs typeface="B Lotus" panose="00000400000000000000" pitchFamily="2" charset="-78"/>
              </a:rPr>
              <a:t>سیستم های مدیریت ارتباط با مشتری</a:t>
            </a:r>
            <a:endParaRPr lang="en-US" sz="2000" b="1" dirty="0">
              <a:solidFill>
                <a:srgbClr val="C00000"/>
              </a:solidFill>
              <a:cs typeface="B Lotus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8070" y="4052592"/>
            <a:ext cx="3311696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fa-IR" sz="2000" b="1" dirty="0" smtClean="0">
                <a:solidFill>
                  <a:srgbClr val="C00000"/>
                </a:solidFill>
                <a:cs typeface="B Lotus" panose="00000400000000000000" pitchFamily="2" charset="-78"/>
              </a:rPr>
              <a:t>سیستم های برنامه ریزی و مدیریت مواد اولیه</a:t>
            </a:r>
            <a:endParaRPr lang="en-US" sz="2000" b="1" dirty="0">
              <a:solidFill>
                <a:srgbClr val="C00000"/>
              </a:solidFill>
              <a:cs typeface="B Lotus" panose="00000400000000000000" pitchFamily="2" charset="-78"/>
            </a:endParaRPr>
          </a:p>
        </p:txBody>
      </p:sp>
      <p:cxnSp>
        <p:nvCxnSpPr>
          <p:cNvPr id="6" name="Straight Arrow Connector 5"/>
          <p:cNvCxnSpPr>
            <a:endCxn id="4" idx="1"/>
          </p:cNvCxnSpPr>
          <p:nvPr/>
        </p:nvCxnSpPr>
        <p:spPr>
          <a:xfrm flipV="1">
            <a:off x="4651950" y="4976994"/>
            <a:ext cx="883170" cy="4376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752850" y="4974522"/>
            <a:ext cx="884998" cy="4400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842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9101" y="120341"/>
            <a:ext cx="7429501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chemeClr val="accent1"/>
                </a:solidFill>
                <a:cs typeface="B Nazanin" panose="00000400000000000000" pitchFamily="2" charset="-78"/>
              </a:rPr>
              <a:t>تجزیه و تحلیل زنجیره ارزش پورتر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chemeClr val="accent1"/>
                </a:solidFill>
                <a:cs typeface="B Nazanin" panose="00000400000000000000" pitchFamily="2" charset="-78"/>
              </a:rPr>
              <a:t>نخستین بار توسط مایکل پورتر(1995) پیشنهاد شد...</a:t>
            </a:r>
            <a:endParaRPr lang="fa-IR" sz="2800" b="1" dirty="0">
              <a:solidFill>
                <a:schemeClr val="accent1"/>
              </a:solidFill>
              <a:cs typeface="B Nazanin" panose="00000400000000000000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313043" y="1729791"/>
            <a:ext cx="3621156" cy="944233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بررسی فعالیت و فرآیندهای موجود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334000" y="3170842"/>
            <a:ext cx="3874602" cy="598852"/>
          </a:xfrm>
          <a:prstGeom prst="roundRect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شناسایی فرآیندهای ارزش آفرین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179443" y="3170841"/>
            <a:ext cx="3717920" cy="598853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شناسایی فرآیندهای بدون قابلیت خلق ارزش افزوده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220335" y="4040799"/>
            <a:ext cx="2101932" cy="796798"/>
          </a:xfrm>
          <a:prstGeom prst="roundRect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تحلیل هزینه مورد نیاز هر فرآیند</a:t>
            </a:r>
          </a:p>
          <a:p>
            <a:pPr algn="ctr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(مادی و غیرمادی)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05874" y="4040799"/>
            <a:ext cx="2265057" cy="604954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حذف این فرآیندهای اضافی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>
            <a:stCxn id="7" idx="2"/>
            <a:endCxn id="9" idx="0"/>
          </p:cNvCxnSpPr>
          <p:nvPr/>
        </p:nvCxnSpPr>
        <p:spPr>
          <a:xfrm>
            <a:off x="3038403" y="3769694"/>
            <a:ext cx="0" cy="27110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>
            <a:stCxn id="5" idx="2"/>
            <a:endCxn id="6" idx="0"/>
          </p:cNvCxnSpPr>
          <p:nvPr/>
        </p:nvCxnSpPr>
        <p:spPr>
          <a:xfrm rot="16200000" flipH="1">
            <a:off x="5949052" y="1848593"/>
            <a:ext cx="496818" cy="214768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5" idx="2"/>
            <a:endCxn id="7" idx="0"/>
          </p:cNvCxnSpPr>
          <p:nvPr/>
        </p:nvCxnSpPr>
        <p:spPr>
          <a:xfrm rot="5400000">
            <a:off x="3832604" y="1879823"/>
            <a:ext cx="496817" cy="208521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2"/>
            <a:endCxn id="8" idx="0"/>
          </p:cNvCxnSpPr>
          <p:nvPr/>
        </p:nvCxnSpPr>
        <p:spPr>
          <a:xfrm>
            <a:off x="7271301" y="3769694"/>
            <a:ext cx="0" cy="27110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589642" y="5181600"/>
            <a:ext cx="2618960" cy="627993"/>
          </a:xfrm>
          <a:prstGeom prst="roundRect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کشف، خلق و توسعه فرصت</a:t>
            </a: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810000" y="5181600"/>
            <a:ext cx="2656231" cy="627995"/>
          </a:xfrm>
          <a:prstGeom prst="roundRect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سرمایه گذاری و بهبود</a:t>
            </a:r>
            <a:endParaRPr 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cxnSp>
        <p:nvCxnSpPr>
          <p:cNvPr id="16" name="Elbow Connector 15"/>
          <p:cNvCxnSpPr>
            <a:stCxn id="8" idx="2"/>
            <a:endCxn id="14" idx="0"/>
          </p:cNvCxnSpPr>
          <p:nvPr/>
        </p:nvCxnSpPr>
        <p:spPr>
          <a:xfrm rot="16200000" flipH="1">
            <a:off x="7413210" y="4695687"/>
            <a:ext cx="344003" cy="62782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8" idx="2"/>
            <a:endCxn id="15" idx="0"/>
          </p:cNvCxnSpPr>
          <p:nvPr/>
        </p:nvCxnSpPr>
        <p:spPr>
          <a:xfrm rot="5400000">
            <a:off x="6032708" y="3943006"/>
            <a:ext cx="344003" cy="2133185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5334000" y="5905500"/>
            <a:ext cx="2020958" cy="819184"/>
          </a:xfrm>
          <a:prstGeom prst="roundRect">
            <a:avLst/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تحلیل و توسعه مزیت رقابتی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cxnSp>
        <p:nvCxnSpPr>
          <p:cNvPr id="19" name="Elbow Connector 18"/>
          <p:cNvCxnSpPr>
            <a:stCxn id="14" idx="2"/>
            <a:endCxn id="18" idx="3"/>
          </p:cNvCxnSpPr>
          <p:nvPr/>
        </p:nvCxnSpPr>
        <p:spPr>
          <a:xfrm rot="5400000">
            <a:off x="7374291" y="5790260"/>
            <a:ext cx="505499" cy="544164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>
            <a:stCxn id="15" idx="2"/>
            <a:endCxn id="18" idx="1"/>
          </p:cNvCxnSpPr>
          <p:nvPr/>
        </p:nvCxnSpPr>
        <p:spPr>
          <a:xfrm rot="16200000" flipH="1">
            <a:off x="4983310" y="5964401"/>
            <a:ext cx="505497" cy="195884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297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3341" y="268942"/>
            <a:ext cx="758414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*نتایج بیرونی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کاهش هزینه‌ها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افزایش سهم از بازار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ارتقای جایگاه شرکت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افزایش رقابت پذیری محصولات و خدمات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تقویت رابطه با تامین کنندگان، توزیع کنندگان و همکاران راهبردی</a:t>
            </a:r>
          </a:p>
        </p:txBody>
      </p:sp>
    </p:spTree>
    <p:extLst>
      <p:ext uri="{BB962C8B-B14F-4D97-AF65-F5344CB8AC3E}">
        <p14:creationId xmlns:p14="http://schemas.microsoft.com/office/powerpoint/2010/main" val="258562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63906" y="324814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*نتایج درونی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شناسایی فعالیت های کلیدی و غیرکلیدی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ارزیابی میزان تاثیرپذیری فعالیت ها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برونسپاری فرآیندهای غیرراهبردی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جهت گیری سرمایه گذاری ها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ü"/>
            </a:pPr>
            <a:r>
              <a:rPr lang="fa-IR" sz="2400" b="1" dirty="0" smtClean="0">
                <a:cs typeface="B Nazanin" panose="00000400000000000000" pitchFamily="2" charset="-78"/>
              </a:rPr>
              <a:t>تخصیص بهینه منابع</a:t>
            </a:r>
          </a:p>
        </p:txBody>
      </p:sp>
    </p:spTree>
    <p:extLst>
      <p:ext uri="{BB962C8B-B14F-4D97-AF65-F5344CB8AC3E}">
        <p14:creationId xmlns:p14="http://schemas.microsoft.com/office/powerpoint/2010/main" val="7980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1599486"/>
            <a:ext cx="8077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dirty="0">
                <a:solidFill>
                  <a:prstClr val="black"/>
                </a:solidFill>
                <a:cs typeface="B Lotus" panose="00000400000000000000" pitchFamily="2" charset="-78"/>
              </a:rPr>
              <a:t>    </a:t>
            </a:r>
          </a:p>
          <a:p>
            <a:pPr algn="just" rtl="1"/>
            <a:endParaRPr lang="fa-IR" dirty="0">
              <a:solidFill>
                <a:prstClr val="black"/>
              </a:solidFill>
              <a:cs typeface="B Lotus" panose="00000400000000000000" pitchFamily="2" charset="-78"/>
            </a:endParaRPr>
          </a:p>
          <a:p>
            <a:pPr algn="just" rtl="1"/>
            <a:endParaRPr lang="fa-IR" dirty="0">
              <a:solidFill>
                <a:prstClr val="black"/>
              </a:solidFill>
              <a:cs typeface="B Lotus" panose="00000400000000000000" pitchFamily="2" charset="-78"/>
            </a:endParaRPr>
          </a:p>
          <a:p>
            <a:pPr algn="just" rtl="1"/>
            <a:endParaRPr lang="fa-IR" dirty="0">
              <a:solidFill>
                <a:prstClr val="black"/>
              </a:solidFill>
              <a:cs typeface="B Lotus" panose="00000400000000000000" pitchFamily="2" charset="-78"/>
            </a:endParaRPr>
          </a:p>
          <a:p>
            <a:pPr algn="just" rtl="1"/>
            <a:endParaRPr lang="en-US" dirty="0">
              <a:solidFill>
                <a:prstClr val="black"/>
              </a:solidFill>
              <a:cs typeface="B Lotus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24902" y="620554"/>
            <a:ext cx="74295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سه ویژگی زنجیره ارزش قوی از نظرکاپلینسکی(2001)...</a:t>
            </a:r>
            <a:endParaRPr lang="fa-IR" sz="2400" b="1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 rot="3703499">
            <a:off x="4366701" y="3699637"/>
            <a:ext cx="3124200" cy="461665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 rtl="1"/>
            <a:r>
              <a:rPr lang="fa-IR" sz="2400" b="1" dirty="0" smtClean="0">
                <a:solidFill>
                  <a:srgbClr val="C00000"/>
                </a:solidFill>
                <a:cs typeface="B Lotus" panose="00000400000000000000" pitchFamily="2" charset="-78"/>
              </a:rPr>
              <a:t>تعامل مناسب با دولت</a:t>
            </a:r>
            <a:endParaRPr lang="fa-IR" sz="2400" b="1" dirty="0">
              <a:solidFill>
                <a:srgbClr val="C00000"/>
              </a:solidFill>
              <a:cs typeface="B Lotus" panose="00000400000000000000" pitchFamily="2" charset="-78"/>
            </a:endParaRPr>
          </a:p>
        </p:txBody>
      </p:sp>
      <p:sp>
        <p:nvSpPr>
          <p:cNvPr id="7" name="Isosceles Triangle 6"/>
          <p:cNvSpPr/>
          <p:nvPr/>
        </p:nvSpPr>
        <p:spPr>
          <a:xfrm>
            <a:off x="2465732" y="1922651"/>
            <a:ext cx="4209221" cy="394474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17913720">
            <a:off x="1679304" y="3697011"/>
            <a:ext cx="3124200" cy="461665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 rtl="1"/>
            <a:r>
              <a:rPr lang="fa-IR" sz="2400" b="1" dirty="0" smtClean="0">
                <a:solidFill>
                  <a:srgbClr val="C00000"/>
                </a:solidFill>
                <a:cs typeface="B Lotus" panose="00000400000000000000" pitchFamily="2" charset="-78"/>
              </a:rPr>
              <a:t>نگرش سیستماتیک</a:t>
            </a:r>
            <a:endParaRPr lang="fa-IR" sz="2400" b="1" dirty="0">
              <a:solidFill>
                <a:srgbClr val="C00000"/>
              </a:solidFill>
              <a:cs typeface="B Lotus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08242" y="5867400"/>
            <a:ext cx="3124200" cy="461665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 rtl="1"/>
            <a:r>
              <a:rPr lang="fa-IR" sz="2400" b="1" dirty="0" smtClean="0">
                <a:solidFill>
                  <a:srgbClr val="C00000"/>
                </a:solidFill>
                <a:cs typeface="B Lotus" panose="00000400000000000000" pitchFamily="2" charset="-78"/>
              </a:rPr>
              <a:t>بهره مندی از رانت های پویا</a:t>
            </a:r>
            <a:endParaRPr lang="fa-IR" sz="2400" b="1" dirty="0">
              <a:solidFill>
                <a:srgbClr val="C00000"/>
              </a:solidFill>
              <a:cs typeface="B Lotus" panose="000004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770242" y="3930469"/>
            <a:ext cx="1600200" cy="1327331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Lotus" panose="00000400000000000000" pitchFamily="2" charset="-78"/>
              </a:rPr>
              <a:t>زنجیره ارزش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566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172</TotalTime>
  <Words>738</Words>
  <Application>Microsoft Office PowerPoint</Application>
  <PresentationFormat>Custom</PresentationFormat>
  <Paragraphs>81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Facet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user1</dc:creator>
  <cp:lastModifiedBy>Windows User</cp:lastModifiedBy>
  <cp:revision>22</cp:revision>
  <dcterms:created xsi:type="dcterms:W3CDTF">2017-03-04T05:25:57Z</dcterms:created>
  <dcterms:modified xsi:type="dcterms:W3CDTF">2020-05-21T01:45:36Z</dcterms:modified>
</cp:coreProperties>
</file>